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957" r:id="rId2"/>
    <p:sldMasterId id="2147484953" r:id="rId3"/>
    <p:sldMasterId id="2147484984" r:id="rId4"/>
    <p:sldMasterId id="2147485000" r:id="rId5"/>
    <p:sldMasterId id="2147485014" r:id="rId6"/>
  </p:sldMasterIdLst>
  <p:notesMasterIdLst>
    <p:notesMasterId r:id="rId180"/>
  </p:notesMasterIdLst>
  <p:sldIdLst>
    <p:sldId id="281" r:id="rId7"/>
    <p:sldId id="275" r:id="rId8"/>
    <p:sldId id="1736" r:id="rId9"/>
    <p:sldId id="410" r:id="rId10"/>
    <p:sldId id="256" r:id="rId11"/>
    <p:sldId id="2612" r:id="rId12"/>
    <p:sldId id="522" r:id="rId13"/>
    <p:sldId id="2185" r:id="rId14"/>
    <p:sldId id="2186" r:id="rId15"/>
    <p:sldId id="523" r:id="rId16"/>
    <p:sldId id="2181" r:id="rId17"/>
    <p:sldId id="525" r:id="rId18"/>
    <p:sldId id="3411" r:id="rId19"/>
    <p:sldId id="2188" r:id="rId20"/>
    <p:sldId id="2189" r:id="rId21"/>
    <p:sldId id="2187" r:id="rId22"/>
    <p:sldId id="2190" r:id="rId23"/>
    <p:sldId id="2191" r:id="rId24"/>
    <p:sldId id="2183" r:id="rId25"/>
    <p:sldId id="2193" r:id="rId26"/>
    <p:sldId id="2192" r:id="rId27"/>
    <p:sldId id="2194" r:id="rId28"/>
    <p:sldId id="2195" r:id="rId29"/>
    <p:sldId id="2196" r:id="rId30"/>
    <p:sldId id="535" r:id="rId31"/>
    <p:sldId id="2197" r:id="rId32"/>
    <p:sldId id="2198" r:id="rId33"/>
    <p:sldId id="2199" r:id="rId34"/>
    <p:sldId id="2234" r:id="rId35"/>
    <p:sldId id="536" r:id="rId36"/>
    <p:sldId id="537" r:id="rId37"/>
    <p:sldId id="538" r:id="rId38"/>
    <p:sldId id="539" r:id="rId39"/>
    <p:sldId id="541" r:id="rId40"/>
    <p:sldId id="544" r:id="rId41"/>
    <p:sldId id="545" r:id="rId42"/>
    <p:sldId id="2162" r:id="rId43"/>
    <p:sldId id="2163" r:id="rId44"/>
    <p:sldId id="2164" r:id="rId45"/>
    <p:sldId id="2165" r:id="rId46"/>
    <p:sldId id="2166" r:id="rId47"/>
    <p:sldId id="548" r:id="rId48"/>
    <p:sldId id="549" r:id="rId49"/>
    <p:sldId id="550" r:id="rId50"/>
    <p:sldId id="556" r:id="rId51"/>
    <p:sldId id="2167" r:id="rId52"/>
    <p:sldId id="2168" r:id="rId53"/>
    <p:sldId id="551" r:id="rId54"/>
    <p:sldId id="2200" r:id="rId55"/>
    <p:sldId id="552" r:id="rId56"/>
    <p:sldId id="553" r:id="rId57"/>
    <p:sldId id="2201" r:id="rId58"/>
    <p:sldId id="2202" r:id="rId59"/>
    <p:sldId id="559" r:id="rId60"/>
    <p:sldId id="555" r:id="rId61"/>
    <p:sldId id="562" r:id="rId62"/>
    <p:sldId id="2203" r:id="rId63"/>
    <p:sldId id="2619" r:id="rId64"/>
    <p:sldId id="1200" r:id="rId65"/>
    <p:sldId id="2620" r:id="rId66"/>
    <p:sldId id="2128" r:id="rId67"/>
    <p:sldId id="2129" r:id="rId68"/>
    <p:sldId id="2155" r:id="rId69"/>
    <p:sldId id="2130" r:id="rId70"/>
    <p:sldId id="2144" r:id="rId71"/>
    <p:sldId id="2131" r:id="rId72"/>
    <p:sldId id="2146" r:id="rId73"/>
    <p:sldId id="2148" r:id="rId74"/>
    <p:sldId id="2147" r:id="rId75"/>
    <p:sldId id="2169" r:id="rId76"/>
    <p:sldId id="2621" r:id="rId77"/>
    <p:sldId id="2149" r:id="rId78"/>
    <p:sldId id="2135" r:id="rId79"/>
    <p:sldId id="2150" r:id="rId80"/>
    <p:sldId id="2151" r:id="rId81"/>
    <p:sldId id="2152" r:id="rId82"/>
    <p:sldId id="2153" r:id="rId83"/>
    <p:sldId id="2172" r:id="rId84"/>
    <p:sldId id="2154" r:id="rId85"/>
    <p:sldId id="2622" r:id="rId86"/>
    <p:sldId id="2623" r:id="rId87"/>
    <p:sldId id="2624" r:id="rId88"/>
    <p:sldId id="563" r:id="rId89"/>
    <p:sldId id="565" r:id="rId90"/>
    <p:sldId id="566" r:id="rId91"/>
    <p:sldId id="567" r:id="rId92"/>
    <p:sldId id="568" r:id="rId93"/>
    <p:sldId id="569" r:id="rId94"/>
    <p:sldId id="2173" r:id="rId95"/>
    <p:sldId id="2614" r:id="rId96"/>
    <p:sldId id="2616" r:id="rId97"/>
    <p:sldId id="572" r:id="rId98"/>
    <p:sldId id="2206" r:id="rId99"/>
    <p:sldId id="574" r:id="rId100"/>
    <p:sldId id="2209" r:id="rId101"/>
    <p:sldId id="573" r:id="rId102"/>
    <p:sldId id="2207" r:id="rId103"/>
    <p:sldId id="2208" r:id="rId104"/>
    <p:sldId id="2210" r:id="rId105"/>
    <p:sldId id="575" r:id="rId106"/>
    <p:sldId id="2213" r:id="rId107"/>
    <p:sldId id="2211" r:id="rId108"/>
    <p:sldId id="2212" r:id="rId109"/>
    <p:sldId id="576" r:id="rId110"/>
    <p:sldId id="2627" r:id="rId111"/>
    <p:sldId id="2182" r:id="rId112"/>
    <p:sldId id="3410" r:id="rId113"/>
    <p:sldId id="578" r:id="rId114"/>
    <p:sldId id="579" r:id="rId115"/>
    <p:sldId id="580" r:id="rId116"/>
    <p:sldId id="2214" r:id="rId117"/>
    <p:sldId id="581" r:id="rId118"/>
    <p:sldId id="582" r:id="rId119"/>
    <p:sldId id="2628" r:id="rId120"/>
    <p:sldId id="2629" r:id="rId121"/>
    <p:sldId id="2215" r:id="rId122"/>
    <p:sldId id="583" r:id="rId123"/>
    <p:sldId id="584" r:id="rId124"/>
    <p:sldId id="2218" r:id="rId125"/>
    <p:sldId id="586" r:id="rId126"/>
    <p:sldId id="585" r:id="rId127"/>
    <p:sldId id="587" r:id="rId128"/>
    <p:sldId id="2174" r:id="rId129"/>
    <p:sldId id="2219" r:id="rId130"/>
    <p:sldId id="588" r:id="rId131"/>
    <p:sldId id="2220" r:id="rId132"/>
    <p:sldId id="591" r:id="rId133"/>
    <p:sldId id="2175" r:id="rId134"/>
    <p:sldId id="594" r:id="rId135"/>
    <p:sldId id="2222" r:id="rId136"/>
    <p:sldId id="2221" r:id="rId137"/>
    <p:sldId id="598" r:id="rId138"/>
    <p:sldId id="2615" r:id="rId139"/>
    <p:sldId id="2631" r:id="rId140"/>
    <p:sldId id="606" r:id="rId141"/>
    <p:sldId id="602" r:id="rId142"/>
    <p:sldId id="607" r:id="rId143"/>
    <p:sldId id="603" r:id="rId144"/>
    <p:sldId id="2176" r:id="rId145"/>
    <p:sldId id="608" r:id="rId146"/>
    <p:sldId id="610" r:id="rId147"/>
    <p:sldId id="2177" r:id="rId148"/>
    <p:sldId id="2178" r:id="rId149"/>
    <p:sldId id="2224" r:id="rId150"/>
    <p:sldId id="2223" r:id="rId151"/>
    <p:sldId id="2179" r:id="rId152"/>
    <p:sldId id="2225" r:id="rId153"/>
    <p:sldId id="611" r:id="rId154"/>
    <p:sldId id="2226" r:id="rId155"/>
    <p:sldId id="2227" r:id="rId156"/>
    <p:sldId id="613" r:id="rId157"/>
    <p:sldId id="2228" r:id="rId158"/>
    <p:sldId id="615" r:id="rId159"/>
    <p:sldId id="2229" r:id="rId160"/>
    <p:sldId id="2230" r:id="rId161"/>
    <p:sldId id="1061" r:id="rId162"/>
    <p:sldId id="1278" r:id="rId163"/>
    <p:sldId id="2231" r:id="rId164"/>
    <p:sldId id="2232" r:id="rId165"/>
    <p:sldId id="2137" r:id="rId166"/>
    <p:sldId id="2127" r:id="rId167"/>
    <p:sldId id="2136" r:id="rId168"/>
    <p:sldId id="2138" r:id="rId169"/>
    <p:sldId id="2233" r:id="rId170"/>
    <p:sldId id="2141" r:id="rId171"/>
    <p:sldId id="2140" r:id="rId172"/>
    <p:sldId id="2142" r:id="rId173"/>
    <p:sldId id="3409" r:id="rId174"/>
    <p:sldId id="2656" r:id="rId175"/>
    <p:sldId id="296" r:id="rId176"/>
    <p:sldId id="2617" r:id="rId177"/>
    <p:sldId id="328" r:id="rId178"/>
    <p:sldId id="2613" r:id="rId179"/>
  </p:sldIdLst>
  <p:sldSz cx="12192000" cy="6858000"/>
  <p:notesSz cx="6858000" cy="9144000"/>
  <p:custDataLst>
    <p:tags r:id="rId181"/>
  </p:custDataLst>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xmlns="">
        <p15:guide id="2" pos="7368" userDrawn="1">
          <p15:clr>
            <a:srgbClr val="A4A3A4"/>
          </p15:clr>
        </p15:guide>
        <p15:guide id="5" orient="horz" pos="4065" userDrawn="1">
          <p15:clr>
            <a:srgbClr val="A4A3A4"/>
          </p15:clr>
        </p15:guide>
        <p15:guide id="6"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7D4B"/>
    <a:srgbClr val="AE6836"/>
    <a:srgbClr val="7C4926"/>
    <a:srgbClr val="C87E4C"/>
    <a:srgbClr val="B26A37"/>
    <a:srgbClr val="2B6C18"/>
    <a:srgbClr val="E6C46C"/>
    <a:srgbClr val="995A2F"/>
    <a:srgbClr val="34861E"/>
    <a:srgbClr val="E5E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6220" autoAdjust="0"/>
  </p:normalViewPr>
  <p:slideViewPr>
    <p:cSldViewPr snapToGrid="0">
      <p:cViewPr varScale="1">
        <p:scale>
          <a:sx n="80" d="100"/>
          <a:sy n="80" d="100"/>
        </p:scale>
        <p:origin x="-108" y="-54"/>
      </p:cViewPr>
      <p:guideLst>
        <p:guide orient="horz" pos="4065"/>
        <p:guide orient="horz" pos="3997"/>
        <p:guide pos="7368"/>
      </p:guideLst>
    </p:cSldViewPr>
  </p:slideViewPr>
  <p:outlineViewPr>
    <p:cViewPr>
      <p:scale>
        <a:sx n="100" d="100"/>
        <a:sy n="100" d="100"/>
      </p:scale>
      <p:origin x="0" y="-843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75" Type="http://schemas.openxmlformats.org/officeDocument/2006/relationships/slide" Target="slides/slide169.xml"/><Relationship Id="rId170" Type="http://schemas.openxmlformats.org/officeDocument/2006/relationships/slide" Target="slides/slide164.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tags" Target="tags/tag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4" Type="http://schemas.openxmlformats.org/officeDocument/2006/relationships/slideMaster" Target="slideMasters/slideMaster4.xml"/><Relationship Id="rId9" Type="http://schemas.openxmlformats.org/officeDocument/2006/relationships/slide" Target="slides/slide3.xml"/><Relationship Id="rId172" Type="http://schemas.openxmlformats.org/officeDocument/2006/relationships/slide" Target="slides/slide166.xml"/><Relationship Id="rId180" Type="http://schemas.openxmlformats.org/officeDocument/2006/relationships/notesMaster" Target="notesMasters/notesMaster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C8EFBBD3-2255-43E2-850A-2B934F8C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a:extLst>
              <a:ext uri="{FF2B5EF4-FFF2-40B4-BE49-F238E27FC236}">
                <a16:creationId xmlns:a16="http://schemas.microsoft.com/office/drawing/2014/main" xmlns="" id="{78F5F5D6-6DF1-4B4F-929F-1C33C163041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E9D5CB9C-A5E6-4D4B-9E2B-DFF827D86057}" type="datetimeFigureOut">
              <a:rPr lang="zh-CN" altLang="en-US" smtClean="0"/>
              <a:pPr>
                <a:defRPr/>
              </a:pPr>
              <a:t>2022/2/21</a:t>
            </a:fld>
            <a:endParaRPr lang="zh-CN" altLang="en-US" dirty="0"/>
          </a:p>
        </p:txBody>
      </p:sp>
      <p:sp>
        <p:nvSpPr>
          <p:cNvPr id="4" name="幻灯片图像占位符 3">
            <a:extLst>
              <a:ext uri="{FF2B5EF4-FFF2-40B4-BE49-F238E27FC236}">
                <a16:creationId xmlns:a16="http://schemas.microsoft.com/office/drawing/2014/main" xmlns="" id="{6907AAD6-BEA3-4FEA-A014-A6C48205E54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a:extLst>
              <a:ext uri="{FF2B5EF4-FFF2-40B4-BE49-F238E27FC236}">
                <a16:creationId xmlns:a16="http://schemas.microsoft.com/office/drawing/2014/main" xmlns="" id="{4DA85C2A-2AB0-4382-A7B7-16267D051DA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二级</a:t>
            </a:r>
          </a:p>
          <a:p>
            <a:pPr lvl="2"/>
            <a:r>
              <a:rPr lang="zh-CN" altLang="en-US" noProof="0" dirty="0"/>
              <a:t>三级</a:t>
            </a:r>
          </a:p>
          <a:p>
            <a:pPr lvl="3"/>
            <a:r>
              <a:rPr lang="zh-CN" altLang="en-US" noProof="0" dirty="0"/>
              <a:t>四级</a:t>
            </a:r>
          </a:p>
          <a:p>
            <a:pPr lvl="4"/>
            <a:r>
              <a:rPr lang="zh-CN" altLang="en-US" noProof="0" dirty="0"/>
              <a:t>五级</a:t>
            </a:r>
          </a:p>
        </p:txBody>
      </p:sp>
      <p:sp>
        <p:nvSpPr>
          <p:cNvPr id="6" name="页脚占位符 5">
            <a:extLst>
              <a:ext uri="{FF2B5EF4-FFF2-40B4-BE49-F238E27FC236}">
                <a16:creationId xmlns:a16="http://schemas.microsoft.com/office/drawing/2014/main" xmlns="" id="{5851E417-7F01-41F3-B317-FB778CD9F5F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a:extLst>
              <a:ext uri="{FF2B5EF4-FFF2-40B4-BE49-F238E27FC236}">
                <a16:creationId xmlns:a16="http://schemas.microsoft.com/office/drawing/2014/main" xmlns="" id="{C56CEA6A-3800-48FC-9071-40176ABB117F}"/>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微软雅黑" panose="020B0503020204020204" pitchFamily="34" charset="-122"/>
                <a:ea typeface="微软雅黑" panose="020B0503020204020204" pitchFamily="34" charset="-122"/>
              </a:defRPr>
            </a:lvl1pPr>
          </a:lstStyle>
          <a:p>
            <a:fld id="{2CE06FC6-E6E0-42CD-B91F-9E6DB87F48CD}" type="slidenum">
              <a:rPr lang="zh-CN" altLang="en-US" smtClean="0"/>
              <a:pPr/>
              <a:t>‹#›</a:t>
            </a:fld>
            <a:endParaRPr lang="zh-CN" altLang="en-US" dirty="0"/>
          </a:p>
        </p:txBody>
      </p:sp>
    </p:spTree>
    <p:extLst>
      <p:ext uri="{BB962C8B-B14F-4D97-AF65-F5344CB8AC3E}">
        <p14:creationId xmlns:p14="http://schemas.microsoft.com/office/powerpoint/2010/main" val="40449117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8649C4-DF96-4AB7-8EFA-C60B664AC0E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4189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今天，人类交往比以往任何时候都更加深入和广泛，国家之间的相互联系和依存比以往任何时候都更加频繁和紧密。</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76</a:t>
            </a:fld>
            <a:endParaRPr lang="zh-CN" altLang="en-US" dirty="0"/>
          </a:p>
        </p:txBody>
      </p:sp>
    </p:spTree>
    <p:extLst>
      <p:ext uri="{BB962C8B-B14F-4D97-AF65-F5344CB8AC3E}">
        <p14:creationId xmlns:p14="http://schemas.microsoft.com/office/powerpoint/2010/main" val="271362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7734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无产阶级</a:t>
            </a:r>
            <a:r>
              <a:rPr lang="zh-CN" altLang="en-US" sz="1200" kern="1200" dirty="0">
                <a:solidFill>
                  <a:srgbClr val="000000"/>
                </a:solidFill>
                <a:latin typeface="+mn-ea"/>
                <a:ea typeface="微软雅黑" panose="020B0503020204020204" pitchFamily="34" charset="-122"/>
                <a:cs typeface="+mn-cs"/>
              </a:rPr>
              <a:t>反对资产阶级的斗争，是以实现社会主义、共产主义和解放全人类为最终目的的斗争</a:t>
            </a:r>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111</a:t>
            </a:fld>
            <a:endParaRPr lang="zh-CN" altLang="en-US" dirty="0"/>
          </a:p>
        </p:txBody>
      </p:sp>
    </p:spTree>
    <p:extLst>
      <p:ext uri="{BB962C8B-B14F-4D97-AF65-F5344CB8AC3E}">
        <p14:creationId xmlns:p14="http://schemas.microsoft.com/office/powerpoint/2010/main" val="3190734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66453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01899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39063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3654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39195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54122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xmlns="" id="{FE976D4A-8131-47CB-AE06-95E4FADAEC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xmlns="" id="{317C7A88-5B48-460B-B4BC-3CDC4A7562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olidFill>
                  <a:srgbClr val="000000"/>
                </a:solidFill>
                <a:latin typeface="Arial" panose="020B0604020202020204" pitchFamily="34" charset="0"/>
                <a:ea typeface="微软雅黑" panose="020B0503020204020204" pitchFamily="34" charset="-122"/>
              </a:rPr>
              <a:t>马克思指出：物质生活的生产方式制约着整个社会生活、政治生活和精神生活的过程。不是人们的意识决定人们的存在，相反，是人们的社会存在决定人们的意识。社会的物质生产力发展到一定阶段，便同它们一直在其中运动的现存生产关系或财产关系（这只是生产关系的法律用语）发生矛盾。于是这些关系便由生产力的发展形式变成生产力的桎梏。那时社会革命的时代就到来了。随着经济基础的变更，全部庞大的上层建筑也或慢或快地发生变革。</a:t>
            </a:r>
          </a:p>
        </p:txBody>
      </p:sp>
      <p:sp>
        <p:nvSpPr>
          <p:cNvPr id="10244" name="灯片编号占位符 3">
            <a:extLst>
              <a:ext uri="{FF2B5EF4-FFF2-40B4-BE49-F238E27FC236}">
                <a16:creationId xmlns:a16="http://schemas.microsoft.com/office/drawing/2014/main" xmlns="" id="{F7FDA1DA-484E-4B0E-BBDF-F0CE4EF0C79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53C5C90-8001-4C61-B547-1249939F714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xmlns="" id="{A62EAE06-DF61-4543-8ABC-4940AA45BD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xmlns="" id="{7ED7E7DD-8D1D-4D71-8152-5B91DF0924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000000"/>
                </a:solidFill>
                <a:latin typeface="微软雅黑" panose="020B0503020204020204" pitchFamily="34" charset="-122"/>
                <a:sym typeface="Arial" panose="020B0604020202020204" pitchFamily="34" charset="0"/>
              </a:rPr>
              <a:t>政治思想是人们关于政治的关系、制度和设施的观点、理论的总和，法律思想是人们关于法的关系、制度和设施的观点、理论的总和。政治法律思想是随着阶级和国家的出现而产生的。</a:t>
            </a:r>
            <a:endParaRPr lang="zh-CN" altLang="en-US"/>
          </a:p>
        </p:txBody>
      </p:sp>
      <p:sp>
        <p:nvSpPr>
          <p:cNvPr id="26628" name="灯片编号占位符 3">
            <a:extLst>
              <a:ext uri="{FF2B5EF4-FFF2-40B4-BE49-F238E27FC236}">
                <a16:creationId xmlns:a16="http://schemas.microsoft.com/office/drawing/2014/main" xmlns="" id="{6E051D33-6A4B-49E5-8BAF-FA7D474E9C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1680BF-5E49-41D8-A9AA-8F34D3356DE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赫拉克利特被称为辩证法的奠基人之一，他是在古希腊哲学家中，第一个用朴素的语言讲出了辩证法的要点的人。黑格尔建立了世界哲学史上最为庞大的客观唯心体系，极大地丰富了辩证法。</a:t>
            </a: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33</a:t>
            </a:fld>
            <a:endParaRPr lang="zh-CN" altLang="en-US" dirty="0"/>
          </a:p>
        </p:txBody>
      </p:sp>
    </p:spTree>
    <p:extLst>
      <p:ext uri="{BB962C8B-B14F-4D97-AF65-F5344CB8AC3E}">
        <p14:creationId xmlns:p14="http://schemas.microsoft.com/office/powerpoint/2010/main" val="763092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xmlns="" id="{EBBBDB8D-4FDF-482E-A5CB-18E709A0898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a:extLst>
              <a:ext uri="{FF2B5EF4-FFF2-40B4-BE49-F238E27FC236}">
                <a16:creationId xmlns:a16="http://schemas.microsoft.com/office/drawing/2014/main" xmlns="" id="{3DBF2DE2-ADDD-42B5-8D46-D3C9849609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000000"/>
                </a:solidFill>
                <a:latin typeface="微软雅黑" panose="020B0503020204020204" pitchFamily="34" charset="-122"/>
                <a:sym typeface="微软雅黑" panose="020B0503020204020204" pitchFamily="34" charset="-122"/>
              </a:rPr>
              <a:t>马克思主义政党必须自觉认识到物质生产是社会生活的基础，生产力是推动社会进步的最活跃、最革命的要素，社会主义的根本任务是解放和发展社会生产力。</a:t>
            </a:r>
            <a:endParaRPr lang="en-US" altLang="zh-CN">
              <a:solidFill>
                <a:srgbClr val="000000"/>
              </a:solidFill>
              <a:latin typeface="微软雅黑" panose="020B0503020204020204" pitchFamily="34" charset="-122"/>
              <a:sym typeface="微软雅黑" panose="020B0503020204020204" pitchFamily="34" charset="-122"/>
            </a:endParaRPr>
          </a:p>
        </p:txBody>
      </p:sp>
      <p:sp>
        <p:nvSpPr>
          <p:cNvPr id="51204" name="灯片编号占位符 3">
            <a:extLst>
              <a:ext uri="{FF2B5EF4-FFF2-40B4-BE49-F238E27FC236}">
                <a16:creationId xmlns:a16="http://schemas.microsoft.com/office/drawing/2014/main" xmlns="" id="{9F9E6642-D29B-477A-AE0F-C6BD29022E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E1B65C-5224-4E89-8A40-06EA8F67A385}"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xmlns="" id="{B245C005-32EA-41D9-B9EB-80D27D0F6F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a:extLst>
              <a:ext uri="{FF2B5EF4-FFF2-40B4-BE49-F238E27FC236}">
                <a16:creationId xmlns:a16="http://schemas.microsoft.com/office/drawing/2014/main" xmlns="" id="{766F970B-93D6-495A-BF9A-114309A343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经济体制是社会基本经济制度所采取的组织形式和管理形式，是生产关系的具体实现形式。经济体制与生产力发展的关系更为直接、更为具体，在实践中它总是与社会的基本经济制度结合在一起。</a:t>
            </a:r>
          </a:p>
        </p:txBody>
      </p:sp>
      <p:sp>
        <p:nvSpPr>
          <p:cNvPr id="53252" name="灯片编号占位符 3">
            <a:extLst>
              <a:ext uri="{FF2B5EF4-FFF2-40B4-BE49-F238E27FC236}">
                <a16:creationId xmlns:a16="http://schemas.microsoft.com/office/drawing/2014/main" xmlns="" id="{213ED5E1-2F7A-49B9-A93D-06DBC1536B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1FC166-EBF3-45CE-B5D2-ECDBB290EA26}"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劳动者是生产过程的主体，在生产力发展中起主导作用。劳动者在生产过程中的交往是生产关系的应有之义。</a:t>
            </a:r>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66</a:t>
            </a:fld>
            <a:endParaRPr lang="zh-CN" altLang="en-US" dirty="0"/>
          </a:p>
        </p:txBody>
      </p:sp>
    </p:spTree>
    <p:extLst>
      <p:ext uri="{BB962C8B-B14F-4D97-AF65-F5344CB8AC3E}">
        <p14:creationId xmlns:p14="http://schemas.microsoft.com/office/powerpoint/2010/main" val="369416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150000"/>
              </a:lnSpc>
              <a:spcBef>
                <a:spcPct val="0"/>
              </a:spcBef>
              <a:spcAft>
                <a:spcPct val="0"/>
              </a:spcAft>
              <a:buClr>
                <a:srgbClr val="C77D4B"/>
              </a:buClr>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世界历史的不断深化中，交往和竞争也不断扩大，生产力获得空前发展，为共产主义代替资本主义奠定了坚实的物质基础。世界历史的深化也促使全世界无产阶级走向联合，在条件成熟的情况下，推动国际共产主义运动取得全球性胜利，迎来共产主义的实现。</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75</a:t>
            </a:fld>
            <a:endParaRPr lang="zh-CN" altLang="en-US" dirty="0"/>
          </a:p>
        </p:txBody>
      </p:sp>
    </p:spTree>
    <p:extLst>
      <p:ext uri="{BB962C8B-B14F-4D97-AF65-F5344CB8AC3E}">
        <p14:creationId xmlns:p14="http://schemas.microsoft.com/office/powerpoint/2010/main" val="6635167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AECC23A0-3B23-4A9C-BAB0-09706083FBC3}"/>
              </a:ext>
            </a:extLst>
          </p:cNvPr>
          <p:cNvGrpSpPr/>
          <p:nvPr userDrawn="1"/>
        </p:nvGrpSpPr>
        <p:grpSpPr>
          <a:xfrm>
            <a:off x="-18931" y="186307"/>
            <a:ext cx="12210930" cy="728093"/>
            <a:chOff x="-18931" y="261257"/>
            <a:chExt cx="12210930" cy="508001"/>
          </a:xfrm>
        </p:grpSpPr>
        <p:sp>
          <p:nvSpPr>
            <p:cNvPr id="8" name="矩形 7">
              <a:extLst>
                <a:ext uri="{FF2B5EF4-FFF2-40B4-BE49-F238E27FC236}">
                  <a16:creationId xmlns:a16="http://schemas.microsoft.com/office/drawing/2014/main" xmlns="" id="{38E03B2D-8CF5-44BB-8D51-F1FF99FB629D}"/>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9" name="组合 8">
              <a:extLst>
                <a:ext uri="{FF2B5EF4-FFF2-40B4-BE49-F238E27FC236}">
                  <a16:creationId xmlns:a16="http://schemas.microsoft.com/office/drawing/2014/main" xmlns="" id="{C32665C3-919C-40DB-81EF-CBFEF8709885}"/>
                </a:ext>
              </a:extLst>
            </p:cNvPr>
            <p:cNvGrpSpPr/>
            <p:nvPr/>
          </p:nvGrpSpPr>
          <p:grpSpPr>
            <a:xfrm rot="5400000">
              <a:off x="3986554" y="-3744228"/>
              <a:ext cx="508001" cy="8518972"/>
              <a:chOff x="7197211" y="-1735709"/>
              <a:chExt cx="3775589" cy="20521956"/>
            </a:xfrm>
          </p:grpSpPr>
          <p:sp>
            <p:nvSpPr>
              <p:cNvPr id="10" name="矩形 9">
                <a:extLst>
                  <a:ext uri="{FF2B5EF4-FFF2-40B4-BE49-F238E27FC236}">
                    <a16:creationId xmlns:a16="http://schemas.microsoft.com/office/drawing/2014/main" xmlns="" id="{3D712DF4-2919-490E-887D-3D7B57139E73}"/>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 name="平行四边形 10">
                <a:extLst>
                  <a:ext uri="{FF2B5EF4-FFF2-40B4-BE49-F238E27FC236}">
                    <a16:creationId xmlns:a16="http://schemas.microsoft.com/office/drawing/2014/main" xmlns="" id="{F10841FE-D77B-4712-938A-EBD5939F2E24}"/>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 name="流程图: 手动输入 11">
                <a:extLst>
                  <a:ext uri="{FF2B5EF4-FFF2-40B4-BE49-F238E27FC236}">
                    <a16:creationId xmlns:a16="http://schemas.microsoft.com/office/drawing/2014/main" xmlns="" id="{3C4C1281-043C-46B7-B2D6-A3A43C6C83C3}"/>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矩形 12">
                <a:extLst>
                  <a:ext uri="{FF2B5EF4-FFF2-40B4-BE49-F238E27FC236}">
                    <a16:creationId xmlns:a16="http://schemas.microsoft.com/office/drawing/2014/main" xmlns="" id="{E69108B1-9389-44A6-9D55-19A6AF1CFD19}"/>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4" name="组合 9">
            <a:extLst>
              <a:ext uri="{FF2B5EF4-FFF2-40B4-BE49-F238E27FC236}">
                <a16:creationId xmlns:a16="http://schemas.microsoft.com/office/drawing/2014/main" xmlns="" id="{C2B811DB-7DF9-415E-BE13-723EDA72D2CA}"/>
              </a:ext>
            </a:extLst>
          </p:cNvPr>
          <p:cNvGrpSpPr>
            <a:grpSpLocks/>
          </p:cNvGrpSpPr>
          <p:nvPr userDrawn="1"/>
        </p:nvGrpSpPr>
        <p:grpSpPr bwMode="auto">
          <a:xfrm>
            <a:off x="9828212" y="386048"/>
            <a:ext cx="2085975" cy="328612"/>
            <a:chOff x="9534704" y="546889"/>
            <a:chExt cx="2086182" cy="328828"/>
          </a:xfrm>
        </p:grpSpPr>
        <p:pic>
          <p:nvPicPr>
            <p:cNvPr id="15" name="图片 10">
              <a:extLst>
                <a:ext uri="{FF2B5EF4-FFF2-40B4-BE49-F238E27FC236}">
                  <a16:creationId xmlns:a16="http://schemas.microsoft.com/office/drawing/2014/main" xmlns="" id="{4F3A09A3-5BBC-44B1-A433-EB21597FE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1">
              <a:extLst>
                <a:ext uri="{FF2B5EF4-FFF2-40B4-BE49-F238E27FC236}">
                  <a16:creationId xmlns:a16="http://schemas.microsoft.com/office/drawing/2014/main" xmlns="" id="{7308EF05-E5E9-4BFB-A449-5228B983F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文本占位符 18">
            <a:extLst>
              <a:ext uri="{FF2B5EF4-FFF2-40B4-BE49-F238E27FC236}">
                <a16:creationId xmlns:a16="http://schemas.microsoft.com/office/drawing/2014/main" xmlns="" id="{325402BE-7289-45FA-B83A-66CE3840D62B}"/>
              </a:ext>
            </a:extLst>
          </p:cNvPr>
          <p:cNvSpPr>
            <a:spLocks noGrp="1"/>
          </p:cNvSpPr>
          <p:nvPr>
            <p:ph type="body" sz="quarter" idx="10"/>
          </p:nvPr>
        </p:nvSpPr>
        <p:spPr>
          <a:xfrm>
            <a:off x="70582" y="323850"/>
            <a:ext cx="8145080" cy="432210"/>
          </a:xfrm>
          <a:prstGeom prst="rect">
            <a:avLst/>
          </a:prstGeom>
        </p:spPr>
        <p:txBody>
          <a:bodyPr lIns="91440" tIns="45720" rIns="91440" bIns="45720" anchor="ctr" anchorCtr="0"/>
          <a:lstStyle>
            <a:lvl1pPr marL="0" indent="0">
              <a:buNone/>
              <a:defRPr lang="zh-CN" altLang="en-US" sz="30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单击此处编辑母版文本样式</a:t>
            </a:r>
            <a:endParaRPr lang="en-US" altLang="zh-CN" dirty="0"/>
          </a:p>
        </p:txBody>
      </p:sp>
    </p:spTree>
    <p:extLst>
      <p:ext uri="{BB962C8B-B14F-4D97-AF65-F5344CB8AC3E}">
        <p14:creationId xmlns:p14="http://schemas.microsoft.com/office/powerpoint/2010/main" val="205035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4BDF080-4CDA-4C12-9A60-253CA07C7744}"/>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43B4E276-8239-4396-B3A4-C8534660388C}"/>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7C4E97B4-739B-4827-9F27-D58185E37CDF}"/>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AAD189B4-57AB-428F-87B8-A94CDFEF6377}"/>
              </a:ext>
            </a:extLst>
          </p:cNvPr>
          <p:cNvSpPr>
            <a:spLocks noGrp="1"/>
          </p:cNvSpPr>
          <p:nvPr>
            <p:ph type="dt" sz="half" idx="10"/>
          </p:nvPr>
        </p:nvSpPr>
        <p:spPr>
          <a:xfrm>
            <a:off x="838200" y="6356350"/>
            <a:ext cx="2743200" cy="365125"/>
          </a:xfrm>
          <a:prstGeom prst="rect">
            <a:avLst/>
          </a:prstGeom>
        </p:spPr>
        <p:txBody>
          <a:bodyPr/>
          <a:lstStyle/>
          <a:p>
            <a:fld id="{297C7A43-3C90-475D-86D7-E16DB65CC9EF}"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F320927E-BEDF-45EF-935F-52BD85A0257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B38DDABA-54C6-4F00-80EC-E9CF705A6636}"/>
              </a:ext>
            </a:extLst>
          </p:cNvPr>
          <p:cNvSpPr>
            <a:spLocks noGrp="1"/>
          </p:cNvSpPr>
          <p:nvPr>
            <p:ph type="sldNum" sz="quarter" idx="12"/>
          </p:nvPr>
        </p:nvSpPr>
        <p:spPr>
          <a:xfrm>
            <a:off x="8610600" y="6356350"/>
            <a:ext cx="2743200" cy="365125"/>
          </a:xfrm>
          <a:prstGeom prst="rect">
            <a:avLst/>
          </a:prstGeom>
        </p:spPr>
        <p:txBody>
          <a:bodyPr/>
          <a:lstStyle/>
          <a:p>
            <a:fld id="{D7F8C43A-7966-4B56-8D84-89372AA21E57}" type="slidenum">
              <a:rPr lang="zh-CN" altLang="en-US" smtClean="0"/>
              <a:t>‹#›</a:t>
            </a:fld>
            <a:endParaRPr lang="zh-CN" altLang="en-US"/>
          </a:p>
        </p:txBody>
      </p:sp>
    </p:spTree>
    <p:extLst>
      <p:ext uri="{BB962C8B-B14F-4D97-AF65-F5344CB8AC3E}">
        <p14:creationId xmlns:p14="http://schemas.microsoft.com/office/powerpoint/2010/main" val="349411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4F7AF47-2EA0-4C9C-BD66-1B46F7CC13B5}"/>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7B57D4D1-4FC6-437B-913A-C8A4C357E5B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09EF20A9-F86B-4654-BA08-D1A44D29E729}"/>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9F901917-4124-4FE9-8505-A15A66E9AA5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2B49E5C3-0294-4372-A61E-7C35C41E5442}"/>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D0C23532-4820-40EA-B3AB-31045F93CF46}"/>
              </a:ext>
            </a:extLst>
          </p:cNvPr>
          <p:cNvSpPr>
            <a:spLocks noGrp="1"/>
          </p:cNvSpPr>
          <p:nvPr>
            <p:ph type="dt" sz="half" idx="10"/>
          </p:nvPr>
        </p:nvSpPr>
        <p:spPr>
          <a:xfrm>
            <a:off x="838200" y="6356350"/>
            <a:ext cx="2743200" cy="365125"/>
          </a:xfrm>
          <a:prstGeom prst="rect">
            <a:avLst/>
          </a:prstGeom>
        </p:spPr>
        <p:txBody>
          <a:bodyPr/>
          <a:lstStyle/>
          <a:p>
            <a:fld id="{297C7A43-3C90-475D-86D7-E16DB65CC9EF}" type="datetimeFigureOut">
              <a:rPr lang="zh-CN" altLang="en-US" smtClean="0"/>
              <a:t>2022/2/21</a:t>
            </a:fld>
            <a:endParaRPr lang="zh-CN" altLang="en-US"/>
          </a:p>
        </p:txBody>
      </p:sp>
      <p:sp>
        <p:nvSpPr>
          <p:cNvPr id="8" name="页脚占位符 7">
            <a:extLst>
              <a:ext uri="{FF2B5EF4-FFF2-40B4-BE49-F238E27FC236}">
                <a16:creationId xmlns:a16="http://schemas.microsoft.com/office/drawing/2014/main" xmlns="" id="{7931D30C-5977-4DF4-8F92-29B582456C8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xmlns="" id="{ACD5219B-8B75-458B-BD13-0E1E6D4292FE}"/>
              </a:ext>
            </a:extLst>
          </p:cNvPr>
          <p:cNvSpPr>
            <a:spLocks noGrp="1"/>
          </p:cNvSpPr>
          <p:nvPr>
            <p:ph type="sldNum" sz="quarter" idx="12"/>
          </p:nvPr>
        </p:nvSpPr>
        <p:spPr>
          <a:xfrm>
            <a:off x="8610600" y="6356350"/>
            <a:ext cx="2743200" cy="365125"/>
          </a:xfrm>
          <a:prstGeom prst="rect">
            <a:avLst/>
          </a:prstGeom>
        </p:spPr>
        <p:txBody>
          <a:bodyPr/>
          <a:lstStyle/>
          <a:p>
            <a:fld id="{D7F8C43A-7966-4B56-8D84-89372AA21E57}" type="slidenum">
              <a:rPr lang="zh-CN" altLang="en-US" smtClean="0"/>
              <a:t>‹#›</a:t>
            </a:fld>
            <a:endParaRPr lang="zh-CN" altLang="en-US"/>
          </a:p>
        </p:txBody>
      </p:sp>
    </p:spTree>
    <p:extLst>
      <p:ext uri="{BB962C8B-B14F-4D97-AF65-F5344CB8AC3E}">
        <p14:creationId xmlns:p14="http://schemas.microsoft.com/office/powerpoint/2010/main" val="2087709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D676F75-9FFA-47CA-A68F-00AC196F164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81E28532-BFDD-4183-AE4D-C6AE8C154836}"/>
              </a:ext>
            </a:extLst>
          </p:cNvPr>
          <p:cNvSpPr>
            <a:spLocks noGrp="1"/>
          </p:cNvSpPr>
          <p:nvPr>
            <p:ph type="dt" sz="half" idx="10"/>
          </p:nvPr>
        </p:nvSpPr>
        <p:spPr>
          <a:xfrm>
            <a:off x="838200" y="6356350"/>
            <a:ext cx="2743200" cy="365125"/>
          </a:xfrm>
          <a:prstGeom prst="rect">
            <a:avLst/>
          </a:prstGeom>
        </p:spPr>
        <p:txBody>
          <a:bodyPr/>
          <a:lstStyle/>
          <a:p>
            <a:fld id="{297C7A43-3C90-475D-86D7-E16DB65CC9EF}" type="datetimeFigureOut">
              <a:rPr lang="zh-CN" altLang="en-US" smtClean="0"/>
              <a:t>2022/2/21</a:t>
            </a:fld>
            <a:endParaRPr lang="zh-CN" altLang="en-US"/>
          </a:p>
        </p:txBody>
      </p:sp>
      <p:sp>
        <p:nvSpPr>
          <p:cNvPr id="4" name="页脚占位符 3">
            <a:extLst>
              <a:ext uri="{FF2B5EF4-FFF2-40B4-BE49-F238E27FC236}">
                <a16:creationId xmlns:a16="http://schemas.microsoft.com/office/drawing/2014/main" xmlns="" id="{698FF0B2-FA09-4961-BD5F-0A7E39ECC7F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xmlns="" id="{0D3E322E-7E90-4054-8B44-98731FF78196}"/>
              </a:ext>
            </a:extLst>
          </p:cNvPr>
          <p:cNvSpPr>
            <a:spLocks noGrp="1"/>
          </p:cNvSpPr>
          <p:nvPr>
            <p:ph type="sldNum" sz="quarter" idx="12"/>
          </p:nvPr>
        </p:nvSpPr>
        <p:spPr>
          <a:xfrm>
            <a:off x="8610600" y="6356350"/>
            <a:ext cx="2743200" cy="365125"/>
          </a:xfrm>
          <a:prstGeom prst="rect">
            <a:avLst/>
          </a:prstGeom>
        </p:spPr>
        <p:txBody>
          <a:bodyPr/>
          <a:lstStyle/>
          <a:p>
            <a:fld id="{D7F8C43A-7966-4B56-8D84-89372AA21E57}" type="slidenum">
              <a:rPr lang="zh-CN" altLang="en-US" smtClean="0"/>
              <a:t>‹#›</a:t>
            </a:fld>
            <a:endParaRPr lang="zh-CN" altLang="en-US"/>
          </a:p>
        </p:txBody>
      </p:sp>
    </p:spTree>
    <p:extLst>
      <p:ext uri="{BB962C8B-B14F-4D97-AF65-F5344CB8AC3E}">
        <p14:creationId xmlns:p14="http://schemas.microsoft.com/office/powerpoint/2010/main" val="3637945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0D87F44E-F1AA-4ABE-83A6-7CCA2CEE566B}"/>
              </a:ext>
            </a:extLst>
          </p:cNvPr>
          <p:cNvSpPr>
            <a:spLocks noGrp="1"/>
          </p:cNvSpPr>
          <p:nvPr>
            <p:ph type="dt" sz="half" idx="10"/>
          </p:nvPr>
        </p:nvSpPr>
        <p:spPr>
          <a:xfrm>
            <a:off x="838200" y="6356350"/>
            <a:ext cx="2743200" cy="365125"/>
          </a:xfrm>
          <a:prstGeom prst="rect">
            <a:avLst/>
          </a:prstGeom>
        </p:spPr>
        <p:txBody>
          <a:bodyPr/>
          <a:lstStyle/>
          <a:p>
            <a:fld id="{297C7A43-3C90-475D-86D7-E16DB65CC9EF}" type="datetimeFigureOut">
              <a:rPr lang="zh-CN" altLang="en-US" smtClean="0"/>
              <a:t>2022/2/21</a:t>
            </a:fld>
            <a:endParaRPr lang="zh-CN" altLang="en-US"/>
          </a:p>
        </p:txBody>
      </p:sp>
      <p:sp>
        <p:nvSpPr>
          <p:cNvPr id="3" name="页脚占位符 2">
            <a:extLst>
              <a:ext uri="{FF2B5EF4-FFF2-40B4-BE49-F238E27FC236}">
                <a16:creationId xmlns:a16="http://schemas.microsoft.com/office/drawing/2014/main" xmlns="" id="{EF29FFE5-2BF3-48A4-A861-74442C3C107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8EFDFDEC-A81B-4827-B6B9-F0EB90D8AB28}"/>
              </a:ext>
            </a:extLst>
          </p:cNvPr>
          <p:cNvSpPr>
            <a:spLocks noGrp="1"/>
          </p:cNvSpPr>
          <p:nvPr>
            <p:ph type="sldNum" sz="quarter" idx="12"/>
          </p:nvPr>
        </p:nvSpPr>
        <p:spPr>
          <a:xfrm>
            <a:off x="8610600" y="6356350"/>
            <a:ext cx="2743200" cy="365125"/>
          </a:xfrm>
          <a:prstGeom prst="rect">
            <a:avLst/>
          </a:prstGeom>
        </p:spPr>
        <p:txBody>
          <a:bodyPr/>
          <a:lstStyle/>
          <a:p>
            <a:fld id="{D7F8C43A-7966-4B56-8D84-89372AA21E57}" type="slidenum">
              <a:rPr lang="zh-CN" altLang="en-US" smtClean="0"/>
              <a:t>‹#›</a:t>
            </a:fld>
            <a:endParaRPr lang="zh-CN" altLang="en-US"/>
          </a:p>
        </p:txBody>
      </p:sp>
    </p:spTree>
    <p:extLst>
      <p:ext uri="{BB962C8B-B14F-4D97-AF65-F5344CB8AC3E}">
        <p14:creationId xmlns:p14="http://schemas.microsoft.com/office/powerpoint/2010/main" val="1586609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875492-F784-4BD3-A559-FEEE6CE0D2F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BF4BA62D-E61F-4675-B16C-DBE5B26235F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E0B1545E-71F0-4F1C-ABDD-82918EEFEE4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52A66957-F69F-413F-8697-04263C019E35}"/>
              </a:ext>
            </a:extLst>
          </p:cNvPr>
          <p:cNvSpPr>
            <a:spLocks noGrp="1"/>
          </p:cNvSpPr>
          <p:nvPr>
            <p:ph type="dt" sz="half" idx="10"/>
          </p:nvPr>
        </p:nvSpPr>
        <p:spPr>
          <a:xfrm>
            <a:off x="838200" y="6356350"/>
            <a:ext cx="2743200" cy="365125"/>
          </a:xfrm>
          <a:prstGeom prst="rect">
            <a:avLst/>
          </a:prstGeom>
        </p:spPr>
        <p:txBody>
          <a:bodyPr/>
          <a:lstStyle/>
          <a:p>
            <a:fld id="{297C7A43-3C90-475D-86D7-E16DB65CC9EF}"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B82A30C5-03AD-49C4-80FD-A1FBC796EF7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7F2DBCD6-8AFD-4C63-A18C-93F46C3620F6}"/>
              </a:ext>
            </a:extLst>
          </p:cNvPr>
          <p:cNvSpPr>
            <a:spLocks noGrp="1"/>
          </p:cNvSpPr>
          <p:nvPr>
            <p:ph type="sldNum" sz="quarter" idx="12"/>
          </p:nvPr>
        </p:nvSpPr>
        <p:spPr>
          <a:xfrm>
            <a:off x="8610600" y="6356350"/>
            <a:ext cx="2743200" cy="365125"/>
          </a:xfrm>
          <a:prstGeom prst="rect">
            <a:avLst/>
          </a:prstGeom>
        </p:spPr>
        <p:txBody>
          <a:bodyPr/>
          <a:lstStyle/>
          <a:p>
            <a:fld id="{D7F8C43A-7966-4B56-8D84-89372AA21E57}" type="slidenum">
              <a:rPr lang="zh-CN" altLang="en-US" smtClean="0"/>
              <a:t>‹#›</a:t>
            </a:fld>
            <a:endParaRPr lang="zh-CN" altLang="en-US"/>
          </a:p>
        </p:txBody>
      </p:sp>
    </p:spTree>
    <p:extLst>
      <p:ext uri="{BB962C8B-B14F-4D97-AF65-F5344CB8AC3E}">
        <p14:creationId xmlns:p14="http://schemas.microsoft.com/office/powerpoint/2010/main" val="4048881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47DA585-442C-488F-9F29-6FCF9855187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F60ABE10-DFCD-4858-9ABE-A5170093798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19D6E97D-90A5-4403-ABCD-7C3CA0FF35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C1C5AAEC-558A-479F-B90D-03F36E9197ED}"/>
              </a:ext>
            </a:extLst>
          </p:cNvPr>
          <p:cNvSpPr>
            <a:spLocks noGrp="1"/>
          </p:cNvSpPr>
          <p:nvPr>
            <p:ph type="dt" sz="half" idx="10"/>
          </p:nvPr>
        </p:nvSpPr>
        <p:spPr>
          <a:xfrm>
            <a:off x="838200" y="6356350"/>
            <a:ext cx="2743200" cy="365125"/>
          </a:xfrm>
          <a:prstGeom prst="rect">
            <a:avLst/>
          </a:prstGeom>
        </p:spPr>
        <p:txBody>
          <a:bodyPr/>
          <a:lstStyle/>
          <a:p>
            <a:fld id="{297C7A43-3C90-475D-86D7-E16DB65CC9EF}"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D63A3763-0B1D-4825-A16B-423085FA369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32CA5B5A-BBE9-4CDF-85CD-7D858D574A2D}"/>
              </a:ext>
            </a:extLst>
          </p:cNvPr>
          <p:cNvSpPr>
            <a:spLocks noGrp="1"/>
          </p:cNvSpPr>
          <p:nvPr>
            <p:ph type="sldNum" sz="quarter" idx="12"/>
          </p:nvPr>
        </p:nvSpPr>
        <p:spPr>
          <a:xfrm>
            <a:off x="8610600" y="6356350"/>
            <a:ext cx="2743200" cy="365125"/>
          </a:xfrm>
          <a:prstGeom prst="rect">
            <a:avLst/>
          </a:prstGeom>
        </p:spPr>
        <p:txBody>
          <a:bodyPr/>
          <a:lstStyle/>
          <a:p>
            <a:fld id="{D7F8C43A-7966-4B56-8D84-89372AA21E57}" type="slidenum">
              <a:rPr lang="zh-CN" altLang="en-US" smtClean="0"/>
              <a:t>‹#›</a:t>
            </a:fld>
            <a:endParaRPr lang="zh-CN" altLang="en-US"/>
          </a:p>
        </p:txBody>
      </p:sp>
    </p:spTree>
    <p:extLst>
      <p:ext uri="{BB962C8B-B14F-4D97-AF65-F5344CB8AC3E}">
        <p14:creationId xmlns:p14="http://schemas.microsoft.com/office/powerpoint/2010/main" val="2340032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397BE29-89E0-48AA-849B-281B29C951D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1FC3CA78-8DFB-4C3D-BBA9-8E6A5B0DD8F0}"/>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65799AE3-69C3-43A8-B507-0474464F9E7D}"/>
              </a:ext>
            </a:extLst>
          </p:cNvPr>
          <p:cNvSpPr>
            <a:spLocks noGrp="1"/>
          </p:cNvSpPr>
          <p:nvPr>
            <p:ph type="dt" sz="half" idx="10"/>
          </p:nvPr>
        </p:nvSpPr>
        <p:spPr>
          <a:xfrm>
            <a:off x="838200" y="6356350"/>
            <a:ext cx="2743200" cy="365125"/>
          </a:xfrm>
          <a:prstGeom prst="rect">
            <a:avLst/>
          </a:prstGeom>
        </p:spPr>
        <p:txBody>
          <a:bodyPr/>
          <a:lstStyle/>
          <a:p>
            <a:fld id="{297C7A43-3C90-475D-86D7-E16DB65CC9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889E3D9F-FD51-4F82-8029-07A01F217E5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64C4122E-274F-4979-97B3-B3FC89780171}"/>
              </a:ext>
            </a:extLst>
          </p:cNvPr>
          <p:cNvSpPr>
            <a:spLocks noGrp="1"/>
          </p:cNvSpPr>
          <p:nvPr>
            <p:ph type="sldNum" sz="quarter" idx="12"/>
          </p:nvPr>
        </p:nvSpPr>
        <p:spPr>
          <a:xfrm>
            <a:off x="8610600" y="6356350"/>
            <a:ext cx="2743200" cy="365125"/>
          </a:xfrm>
          <a:prstGeom prst="rect">
            <a:avLst/>
          </a:prstGeom>
        </p:spPr>
        <p:txBody>
          <a:bodyPr/>
          <a:lstStyle/>
          <a:p>
            <a:fld id="{D7F8C43A-7966-4B56-8D84-89372AA21E57}" type="slidenum">
              <a:rPr lang="zh-CN" altLang="en-US" smtClean="0"/>
              <a:t>‹#›</a:t>
            </a:fld>
            <a:endParaRPr lang="zh-CN" altLang="en-US"/>
          </a:p>
        </p:txBody>
      </p:sp>
    </p:spTree>
    <p:extLst>
      <p:ext uri="{BB962C8B-B14F-4D97-AF65-F5344CB8AC3E}">
        <p14:creationId xmlns:p14="http://schemas.microsoft.com/office/powerpoint/2010/main" val="3919505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F58F25B9-3A24-4C56-B6F3-7F35F2542861}"/>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8F25282E-4E40-4452-8F2E-217E35A23914}"/>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74B0D12-3F96-4AC9-9D55-D691BE92A3B6}"/>
              </a:ext>
            </a:extLst>
          </p:cNvPr>
          <p:cNvSpPr>
            <a:spLocks noGrp="1"/>
          </p:cNvSpPr>
          <p:nvPr>
            <p:ph type="dt" sz="half" idx="10"/>
          </p:nvPr>
        </p:nvSpPr>
        <p:spPr>
          <a:xfrm>
            <a:off x="838200" y="6356350"/>
            <a:ext cx="2743200" cy="365125"/>
          </a:xfrm>
          <a:prstGeom prst="rect">
            <a:avLst/>
          </a:prstGeom>
        </p:spPr>
        <p:txBody>
          <a:bodyPr/>
          <a:lstStyle/>
          <a:p>
            <a:fld id="{297C7A43-3C90-475D-86D7-E16DB65CC9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5215782C-F13A-4BF3-8D42-5DFA0F85282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12F7E185-698C-448C-B28D-13D29A498DC6}"/>
              </a:ext>
            </a:extLst>
          </p:cNvPr>
          <p:cNvSpPr>
            <a:spLocks noGrp="1"/>
          </p:cNvSpPr>
          <p:nvPr>
            <p:ph type="sldNum" sz="quarter" idx="12"/>
          </p:nvPr>
        </p:nvSpPr>
        <p:spPr>
          <a:xfrm>
            <a:off x="8610600" y="6356350"/>
            <a:ext cx="2743200" cy="365125"/>
          </a:xfrm>
          <a:prstGeom prst="rect">
            <a:avLst/>
          </a:prstGeom>
        </p:spPr>
        <p:txBody>
          <a:bodyPr/>
          <a:lstStyle/>
          <a:p>
            <a:fld id="{D7F8C43A-7966-4B56-8D84-89372AA21E57}" type="slidenum">
              <a:rPr lang="zh-CN" altLang="en-US" smtClean="0"/>
              <a:t>‹#›</a:t>
            </a:fld>
            <a:endParaRPr lang="zh-CN" altLang="en-US"/>
          </a:p>
        </p:txBody>
      </p:sp>
    </p:spTree>
    <p:extLst>
      <p:ext uri="{BB962C8B-B14F-4D97-AF65-F5344CB8AC3E}">
        <p14:creationId xmlns:p14="http://schemas.microsoft.com/office/powerpoint/2010/main" val="281341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377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083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77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xmlns="" id="{A71CA851-2485-41B3-BB20-097427360F6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图片 3" descr="图片包含 游戏机&#10;&#10;描述已自动生成">
            <a:extLst>
              <a:ext uri="{FF2B5EF4-FFF2-40B4-BE49-F238E27FC236}">
                <a16:creationId xmlns:a16="http://schemas.microsoft.com/office/drawing/2014/main" xmlns="" id="{108DDD44-D66C-48CD-94A6-8693A776EB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4534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0DA75A-DFD5-4B28-A954-EBEF00F2EC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AA9133E-EF55-41DC-B344-50D0DC4BE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D914F78-7A41-4F13-A164-6ED3207C3FAF}"/>
              </a:ext>
            </a:extLst>
          </p:cNvPr>
          <p:cNvSpPr>
            <a:spLocks noGrp="1"/>
          </p:cNvSpPr>
          <p:nvPr>
            <p:ph type="dt" sz="half" idx="10"/>
          </p:nvPr>
        </p:nvSpPr>
        <p:spPr/>
        <p:txBody>
          <a:bodyPr/>
          <a:lstStyle>
            <a:lvl1pPr>
              <a:defRPr/>
            </a:lvl1pPr>
          </a:lstStyle>
          <a:p>
            <a:pPr>
              <a:defRPr/>
            </a:pPr>
            <a:fld id="{B4395E68-7CA1-417A-B9E0-FD0ABC54DDBD}"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40150FB4-922C-493D-8877-74591F93AB0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1DEDB013-2113-45C9-87CA-9753608FEE82}"/>
              </a:ext>
            </a:extLst>
          </p:cNvPr>
          <p:cNvSpPr>
            <a:spLocks noGrp="1"/>
          </p:cNvSpPr>
          <p:nvPr>
            <p:ph type="sldNum" sz="quarter" idx="12"/>
          </p:nvPr>
        </p:nvSpPr>
        <p:spPr/>
        <p:txBody>
          <a:bodyPr/>
          <a:lstStyle>
            <a:lvl1pPr>
              <a:defRPr/>
            </a:lvl1pPr>
          </a:lstStyle>
          <a:p>
            <a:pPr>
              <a:defRPr/>
            </a:pPr>
            <a:fld id="{D0B4D312-38F0-45D8-AF87-2D3CD89D855D}" type="slidenum">
              <a:rPr lang="zh-CN" altLang="en-US"/>
              <a:pPr>
                <a:defRPr/>
              </a:pPr>
              <a:t>‹#›</a:t>
            </a:fld>
            <a:endParaRPr lang="zh-CN" altLang="en-US"/>
          </a:p>
        </p:txBody>
      </p:sp>
    </p:spTree>
    <p:extLst>
      <p:ext uri="{BB962C8B-B14F-4D97-AF65-F5344CB8AC3E}">
        <p14:creationId xmlns:p14="http://schemas.microsoft.com/office/powerpoint/2010/main" val="32496177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844134-E26D-4FE7-A423-A0BA644373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381CD44-B3F2-45DB-8A98-9BA3011DE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952E35-07D9-4C42-8014-712B0420FE55}"/>
              </a:ext>
            </a:extLst>
          </p:cNvPr>
          <p:cNvSpPr>
            <a:spLocks noGrp="1"/>
          </p:cNvSpPr>
          <p:nvPr>
            <p:ph type="dt" sz="half" idx="10"/>
          </p:nvPr>
        </p:nvSpPr>
        <p:spPr/>
        <p:txBody>
          <a:bodyPr/>
          <a:lstStyle>
            <a:lvl1pPr>
              <a:defRPr/>
            </a:lvl1pPr>
          </a:lstStyle>
          <a:p>
            <a:pPr>
              <a:defRPr/>
            </a:pPr>
            <a:fld id="{30FC1D1A-84BE-49B5-9F4A-C81F95E5A8CA}"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A0974548-BD2F-4DE5-BAAD-C1E458E104F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8AE773F-718D-43F7-BBE7-41392F3E147C}"/>
              </a:ext>
            </a:extLst>
          </p:cNvPr>
          <p:cNvSpPr>
            <a:spLocks noGrp="1"/>
          </p:cNvSpPr>
          <p:nvPr>
            <p:ph type="sldNum" sz="quarter" idx="12"/>
          </p:nvPr>
        </p:nvSpPr>
        <p:spPr/>
        <p:txBody>
          <a:bodyPr/>
          <a:lstStyle>
            <a:lvl1pPr>
              <a:defRPr/>
            </a:lvl1pPr>
          </a:lstStyle>
          <a:p>
            <a:pPr>
              <a:defRPr/>
            </a:pPr>
            <a:fld id="{A2E82180-85F0-410A-98EA-490DFD9796D7}" type="slidenum">
              <a:rPr lang="zh-CN" altLang="en-US"/>
              <a:pPr>
                <a:defRPr/>
              </a:pPr>
              <a:t>‹#›</a:t>
            </a:fld>
            <a:endParaRPr lang="zh-CN" altLang="en-US"/>
          </a:p>
        </p:txBody>
      </p:sp>
    </p:spTree>
    <p:extLst>
      <p:ext uri="{BB962C8B-B14F-4D97-AF65-F5344CB8AC3E}">
        <p14:creationId xmlns:p14="http://schemas.microsoft.com/office/powerpoint/2010/main" val="1416971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8F3C3C-E19B-4BAB-A158-B4A84FDA9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717820F-C960-4BF8-86FA-D17BE732D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464FAE0E-5E00-450A-83AE-2367DA564B3D}"/>
              </a:ext>
            </a:extLst>
          </p:cNvPr>
          <p:cNvSpPr>
            <a:spLocks noGrp="1"/>
          </p:cNvSpPr>
          <p:nvPr>
            <p:ph type="dt" sz="half" idx="10"/>
          </p:nvPr>
        </p:nvSpPr>
        <p:spPr/>
        <p:txBody>
          <a:bodyPr/>
          <a:lstStyle>
            <a:lvl1pPr>
              <a:defRPr/>
            </a:lvl1pPr>
          </a:lstStyle>
          <a:p>
            <a:pPr>
              <a:defRPr/>
            </a:pPr>
            <a:fld id="{E3A1F61D-F40B-4863-ACD3-5D812EFC106B}"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EA51B806-EC99-4CE3-9749-B7C19B61F9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A49E9436-B02B-44AF-81D6-4F62EE6CE449}"/>
              </a:ext>
            </a:extLst>
          </p:cNvPr>
          <p:cNvSpPr>
            <a:spLocks noGrp="1"/>
          </p:cNvSpPr>
          <p:nvPr>
            <p:ph type="sldNum" sz="quarter" idx="12"/>
          </p:nvPr>
        </p:nvSpPr>
        <p:spPr/>
        <p:txBody>
          <a:bodyPr/>
          <a:lstStyle>
            <a:lvl1pPr>
              <a:defRPr/>
            </a:lvl1pPr>
          </a:lstStyle>
          <a:p>
            <a:pPr>
              <a:defRPr/>
            </a:pPr>
            <a:fld id="{2C63B9E1-8E1B-4BD6-83EC-515CFF48B9BB}" type="slidenum">
              <a:rPr lang="zh-CN" altLang="en-US"/>
              <a:pPr>
                <a:defRPr/>
              </a:pPr>
              <a:t>‹#›</a:t>
            </a:fld>
            <a:endParaRPr lang="zh-CN" altLang="en-US"/>
          </a:p>
        </p:txBody>
      </p:sp>
    </p:spTree>
    <p:extLst>
      <p:ext uri="{BB962C8B-B14F-4D97-AF65-F5344CB8AC3E}">
        <p14:creationId xmlns:p14="http://schemas.microsoft.com/office/powerpoint/2010/main" val="2397133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F40239-48C9-487C-81DC-14D31ADF54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0F9E47-F6E7-4174-9DB0-9AA53B3D44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9C341A8-360E-4166-BBBE-848E8A4B4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34DE1CED-E845-4F80-B181-3711E8ED0623}"/>
              </a:ext>
            </a:extLst>
          </p:cNvPr>
          <p:cNvSpPr>
            <a:spLocks noGrp="1"/>
          </p:cNvSpPr>
          <p:nvPr>
            <p:ph type="dt" sz="half" idx="10"/>
          </p:nvPr>
        </p:nvSpPr>
        <p:spPr/>
        <p:txBody>
          <a:bodyPr/>
          <a:lstStyle>
            <a:lvl1pPr>
              <a:defRPr/>
            </a:lvl1pPr>
          </a:lstStyle>
          <a:p>
            <a:pPr>
              <a:defRPr/>
            </a:pPr>
            <a:fld id="{16FE55CD-9BD5-49E9-A1E1-3FAA08E4520F}"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D481A0F0-499B-480F-88E2-F7523840023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706A1DE-BD45-43FA-9B19-694690CC5A96}"/>
              </a:ext>
            </a:extLst>
          </p:cNvPr>
          <p:cNvSpPr>
            <a:spLocks noGrp="1"/>
          </p:cNvSpPr>
          <p:nvPr>
            <p:ph type="sldNum" sz="quarter" idx="12"/>
          </p:nvPr>
        </p:nvSpPr>
        <p:spPr/>
        <p:txBody>
          <a:bodyPr/>
          <a:lstStyle>
            <a:lvl1pPr>
              <a:defRPr/>
            </a:lvl1pPr>
          </a:lstStyle>
          <a:p>
            <a:pPr>
              <a:defRPr/>
            </a:pPr>
            <a:fld id="{9C62642D-CBA2-4E51-AD97-10EAE3B88C16}" type="slidenum">
              <a:rPr lang="zh-CN" altLang="en-US"/>
              <a:pPr>
                <a:defRPr/>
              </a:pPr>
              <a:t>‹#›</a:t>
            </a:fld>
            <a:endParaRPr lang="zh-CN" altLang="en-US"/>
          </a:p>
        </p:txBody>
      </p:sp>
    </p:spTree>
    <p:extLst>
      <p:ext uri="{BB962C8B-B14F-4D97-AF65-F5344CB8AC3E}">
        <p14:creationId xmlns:p14="http://schemas.microsoft.com/office/powerpoint/2010/main" val="2673171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2700D-1E3B-4F9E-B1A8-BFF19EDAC6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8EDEB1F-151D-4DC3-9C4A-9F456CF7A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0D863EA-4001-48AF-8558-BBE2BF4B93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C26107-8649-4C69-87A1-610F6BF90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1EAD566-82AB-44D1-A139-9F7BB85CC1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FCABC423-A517-4B10-AC7E-351136FB46D3}"/>
              </a:ext>
            </a:extLst>
          </p:cNvPr>
          <p:cNvSpPr>
            <a:spLocks noGrp="1"/>
          </p:cNvSpPr>
          <p:nvPr>
            <p:ph type="dt" sz="half" idx="10"/>
          </p:nvPr>
        </p:nvSpPr>
        <p:spPr/>
        <p:txBody>
          <a:bodyPr/>
          <a:lstStyle>
            <a:lvl1pPr>
              <a:defRPr/>
            </a:lvl1pPr>
          </a:lstStyle>
          <a:p>
            <a:pPr>
              <a:defRPr/>
            </a:pPr>
            <a:fld id="{39A1B70C-C749-4195-91BA-0D334ABF57BD}" type="datetimeFigureOut">
              <a:rPr lang="zh-CN" altLang="en-US"/>
              <a:pPr>
                <a:defRPr/>
              </a:pPr>
              <a:t>2022/2/21</a:t>
            </a:fld>
            <a:endParaRPr lang="zh-CN" altLang="en-US"/>
          </a:p>
        </p:txBody>
      </p:sp>
      <p:sp>
        <p:nvSpPr>
          <p:cNvPr id="8" name="页脚占位符 4">
            <a:extLst>
              <a:ext uri="{FF2B5EF4-FFF2-40B4-BE49-F238E27FC236}">
                <a16:creationId xmlns:a16="http://schemas.microsoft.com/office/drawing/2014/main" xmlns="" id="{04FE4C94-09AB-4DFE-952B-2BEF7FCABFD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03607720-7F41-4F15-A317-CD96CBDAD7D8}"/>
              </a:ext>
            </a:extLst>
          </p:cNvPr>
          <p:cNvSpPr>
            <a:spLocks noGrp="1"/>
          </p:cNvSpPr>
          <p:nvPr>
            <p:ph type="sldNum" sz="quarter" idx="12"/>
          </p:nvPr>
        </p:nvSpPr>
        <p:spPr/>
        <p:txBody>
          <a:bodyPr/>
          <a:lstStyle>
            <a:lvl1pPr>
              <a:defRPr/>
            </a:lvl1pPr>
          </a:lstStyle>
          <a:p>
            <a:pPr>
              <a:defRPr/>
            </a:pPr>
            <a:fld id="{4E1275A0-E729-4CCB-A68E-4E7D0D1378E2}" type="slidenum">
              <a:rPr lang="zh-CN" altLang="en-US"/>
              <a:pPr>
                <a:defRPr/>
              </a:pPr>
              <a:t>‹#›</a:t>
            </a:fld>
            <a:endParaRPr lang="zh-CN" altLang="en-US"/>
          </a:p>
        </p:txBody>
      </p:sp>
    </p:spTree>
    <p:extLst>
      <p:ext uri="{BB962C8B-B14F-4D97-AF65-F5344CB8AC3E}">
        <p14:creationId xmlns:p14="http://schemas.microsoft.com/office/powerpoint/2010/main" val="25841461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AABF6-30EC-4901-9D86-9665D8704E59}"/>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393D2260-0126-4F98-BDDB-702735699CBE}"/>
              </a:ext>
            </a:extLst>
          </p:cNvPr>
          <p:cNvSpPr>
            <a:spLocks noGrp="1"/>
          </p:cNvSpPr>
          <p:nvPr>
            <p:ph type="dt" sz="half" idx="10"/>
          </p:nvPr>
        </p:nvSpPr>
        <p:spPr/>
        <p:txBody>
          <a:bodyPr/>
          <a:lstStyle>
            <a:lvl1pPr>
              <a:defRPr/>
            </a:lvl1pPr>
          </a:lstStyle>
          <a:p>
            <a:pPr>
              <a:defRPr/>
            </a:pPr>
            <a:fld id="{B122C8B1-91F1-4141-824D-EC2C81E70EDC}" type="datetimeFigureOut">
              <a:rPr lang="zh-CN" altLang="en-US"/>
              <a:pPr>
                <a:defRPr/>
              </a:pPr>
              <a:t>2022/2/21</a:t>
            </a:fld>
            <a:endParaRPr lang="zh-CN" altLang="en-US"/>
          </a:p>
        </p:txBody>
      </p:sp>
      <p:sp>
        <p:nvSpPr>
          <p:cNvPr id="4" name="页脚占位符 4">
            <a:extLst>
              <a:ext uri="{FF2B5EF4-FFF2-40B4-BE49-F238E27FC236}">
                <a16:creationId xmlns:a16="http://schemas.microsoft.com/office/drawing/2014/main" xmlns="" id="{BCC2E67E-0195-4E66-AF58-D51CE3D534E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AEFFABBF-7061-40B3-8884-22370399F0A3}"/>
              </a:ext>
            </a:extLst>
          </p:cNvPr>
          <p:cNvSpPr>
            <a:spLocks noGrp="1"/>
          </p:cNvSpPr>
          <p:nvPr>
            <p:ph type="sldNum" sz="quarter" idx="12"/>
          </p:nvPr>
        </p:nvSpPr>
        <p:spPr/>
        <p:txBody>
          <a:bodyPr/>
          <a:lstStyle>
            <a:lvl1pPr>
              <a:defRPr/>
            </a:lvl1pPr>
          </a:lstStyle>
          <a:p>
            <a:pPr>
              <a:defRPr/>
            </a:pPr>
            <a:fld id="{EA73A71C-308A-4777-850C-8F315483BE4D}" type="slidenum">
              <a:rPr lang="zh-CN" altLang="en-US"/>
              <a:pPr>
                <a:defRPr/>
              </a:pPr>
              <a:t>‹#›</a:t>
            </a:fld>
            <a:endParaRPr lang="zh-CN" altLang="en-US"/>
          </a:p>
        </p:txBody>
      </p:sp>
    </p:spTree>
    <p:extLst>
      <p:ext uri="{BB962C8B-B14F-4D97-AF65-F5344CB8AC3E}">
        <p14:creationId xmlns:p14="http://schemas.microsoft.com/office/powerpoint/2010/main" val="2562643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8C8255BE-28B1-47E6-9B5C-18E28301788E}"/>
              </a:ext>
            </a:extLst>
          </p:cNvPr>
          <p:cNvSpPr>
            <a:spLocks noGrp="1"/>
          </p:cNvSpPr>
          <p:nvPr>
            <p:ph type="dt" sz="half" idx="10"/>
          </p:nvPr>
        </p:nvSpPr>
        <p:spPr/>
        <p:txBody>
          <a:bodyPr/>
          <a:lstStyle>
            <a:lvl1pPr>
              <a:defRPr/>
            </a:lvl1pPr>
          </a:lstStyle>
          <a:p>
            <a:pPr>
              <a:defRPr/>
            </a:pPr>
            <a:fld id="{5C920BC7-FCF1-44EA-B74C-765167EA7AF5}" type="datetimeFigureOut">
              <a:rPr lang="zh-CN" altLang="en-US"/>
              <a:pPr>
                <a:defRPr/>
              </a:pPr>
              <a:t>2022/2/21</a:t>
            </a:fld>
            <a:endParaRPr lang="zh-CN" altLang="en-US"/>
          </a:p>
        </p:txBody>
      </p:sp>
      <p:sp>
        <p:nvSpPr>
          <p:cNvPr id="3" name="页脚占位符 4">
            <a:extLst>
              <a:ext uri="{FF2B5EF4-FFF2-40B4-BE49-F238E27FC236}">
                <a16:creationId xmlns:a16="http://schemas.microsoft.com/office/drawing/2014/main" xmlns="" id="{057FDF4B-70C7-4B34-A260-33CFEC2F1EC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1697198C-6F7A-4929-B97E-ACDCFCD3CD8F}"/>
              </a:ext>
            </a:extLst>
          </p:cNvPr>
          <p:cNvSpPr>
            <a:spLocks noGrp="1"/>
          </p:cNvSpPr>
          <p:nvPr>
            <p:ph type="sldNum" sz="quarter" idx="12"/>
          </p:nvPr>
        </p:nvSpPr>
        <p:spPr/>
        <p:txBody>
          <a:bodyPr/>
          <a:lstStyle>
            <a:lvl1pPr>
              <a:defRPr/>
            </a:lvl1pPr>
          </a:lstStyle>
          <a:p>
            <a:pPr>
              <a:defRPr/>
            </a:pPr>
            <a:fld id="{D23484FC-FC44-4FF4-8B94-15C9C767C27F}" type="slidenum">
              <a:rPr lang="zh-CN" altLang="en-US"/>
              <a:pPr>
                <a:defRPr/>
              </a:pPr>
              <a:t>‹#›</a:t>
            </a:fld>
            <a:endParaRPr lang="zh-CN" altLang="en-US"/>
          </a:p>
        </p:txBody>
      </p:sp>
    </p:spTree>
    <p:extLst>
      <p:ext uri="{BB962C8B-B14F-4D97-AF65-F5344CB8AC3E}">
        <p14:creationId xmlns:p14="http://schemas.microsoft.com/office/powerpoint/2010/main" val="3115513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95DB3-A4F8-4878-9271-B34B9867F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CB7CB98-FC41-4D40-98C6-023B8CBB7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505F0FB-B93E-47C1-9260-ABFB53DC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00C1B6B-71B4-4D4E-9FFD-F4B51BBD1549}"/>
              </a:ext>
            </a:extLst>
          </p:cNvPr>
          <p:cNvSpPr>
            <a:spLocks noGrp="1"/>
          </p:cNvSpPr>
          <p:nvPr>
            <p:ph type="dt" sz="half" idx="10"/>
          </p:nvPr>
        </p:nvSpPr>
        <p:spPr/>
        <p:txBody>
          <a:bodyPr/>
          <a:lstStyle>
            <a:lvl1pPr>
              <a:defRPr/>
            </a:lvl1pPr>
          </a:lstStyle>
          <a:p>
            <a:pPr>
              <a:defRPr/>
            </a:pPr>
            <a:fld id="{D443527E-6099-4B22-9590-96F00B43FC50}"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2B69967D-653F-496D-B22C-619034384AC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4EB7E09-D44C-4D80-96F4-7E3B56CA89DA}"/>
              </a:ext>
            </a:extLst>
          </p:cNvPr>
          <p:cNvSpPr>
            <a:spLocks noGrp="1"/>
          </p:cNvSpPr>
          <p:nvPr>
            <p:ph type="sldNum" sz="quarter" idx="12"/>
          </p:nvPr>
        </p:nvSpPr>
        <p:spPr/>
        <p:txBody>
          <a:bodyPr/>
          <a:lstStyle>
            <a:lvl1pPr>
              <a:defRPr/>
            </a:lvl1pPr>
          </a:lstStyle>
          <a:p>
            <a:pPr>
              <a:defRPr/>
            </a:pPr>
            <a:fld id="{4B5C760D-49A9-4646-BA23-71056F4F6589}" type="slidenum">
              <a:rPr lang="zh-CN" altLang="en-US"/>
              <a:pPr>
                <a:defRPr/>
              </a:pPr>
              <a:t>‹#›</a:t>
            </a:fld>
            <a:endParaRPr lang="zh-CN" altLang="en-US"/>
          </a:p>
        </p:txBody>
      </p:sp>
    </p:spTree>
    <p:extLst>
      <p:ext uri="{BB962C8B-B14F-4D97-AF65-F5344CB8AC3E}">
        <p14:creationId xmlns:p14="http://schemas.microsoft.com/office/powerpoint/2010/main" val="32972176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5151F8-7B32-41FB-9475-80BBEDE5C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1A96778-5668-4BD7-9B1B-8F2047C46DBB}"/>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xmlns="" id="{41B0957C-A962-416E-BA7C-176F239E8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594752F-71F8-42F9-A89C-4B7A9FEA783A}"/>
              </a:ext>
            </a:extLst>
          </p:cNvPr>
          <p:cNvSpPr>
            <a:spLocks noGrp="1"/>
          </p:cNvSpPr>
          <p:nvPr>
            <p:ph type="dt" sz="half" idx="10"/>
          </p:nvPr>
        </p:nvSpPr>
        <p:spPr/>
        <p:txBody>
          <a:bodyPr/>
          <a:lstStyle>
            <a:lvl1pPr>
              <a:defRPr/>
            </a:lvl1pPr>
          </a:lstStyle>
          <a:p>
            <a:pPr>
              <a:defRPr/>
            </a:pPr>
            <a:fld id="{B00C6B69-35F4-4778-B367-58D7FB124545}"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F6FB9387-F800-4E9D-8971-F4AC1197702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D2EB4AC-6E34-4C93-9336-85050BE4D22A}"/>
              </a:ext>
            </a:extLst>
          </p:cNvPr>
          <p:cNvSpPr>
            <a:spLocks noGrp="1"/>
          </p:cNvSpPr>
          <p:nvPr>
            <p:ph type="sldNum" sz="quarter" idx="12"/>
          </p:nvPr>
        </p:nvSpPr>
        <p:spPr/>
        <p:txBody>
          <a:bodyPr/>
          <a:lstStyle>
            <a:lvl1pPr>
              <a:defRPr/>
            </a:lvl1pPr>
          </a:lstStyle>
          <a:p>
            <a:pPr>
              <a:defRPr/>
            </a:pPr>
            <a:fld id="{72801A01-6462-414F-B91B-65ADE0FF3D7C}" type="slidenum">
              <a:rPr lang="zh-CN" altLang="en-US"/>
              <a:pPr>
                <a:defRPr/>
              </a:pPr>
              <a:t>‹#›</a:t>
            </a:fld>
            <a:endParaRPr lang="zh-CN" altLang="en-US"/>
          </a:p>
        </p:txBody>
      </p:sp>
    </p:spTree>
    <p:extLst>
      <p:ext uri="{BB962C8B-B14F-4D97-AF65-F5344CB8AC3E}">
        <p14:creationId xmlns:p14="http://schemas.microsoft.com/office/powerpoint/2010/main" val="3758649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4717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p:ext uri="{DCECCB84-F9BA-43D5-87BE-67443E8EF086}">
      <p15:sldGuideLst xmlns:p15="http://schemas.microsoft.com/office/powerpoint/2012/main" xmlns="">
        <p15:guide id="1"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9B484E-1D77-473F-847F-FB94F64973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B3DF86-E59C-4A35-9617-4C1A5295F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10E86E-CBD7-4D0E-B2B7-1B3385E7F660}"/>
              </a:ext>
            </a:extLst>
          </p:cNvPr>
          <p:cNvSpPr>
            <a:spLocks noGrp="1"/>
          </p:cNvSpPr>
          <p:nvPr>
            <p:ph type="dt" sz="half" idx="10"/>
          </p:nvPr>
        </p:nvSpPr>
        <p:spPr/>
        <p:txBody>
          <a:bodyPr/>
          <a:lstStyle>
            <a:lvl1pPr>
              <a:defRPr/>
            </a:lvl1pPr>
          </a:lstStyle>
          <a:p>
            <a:pPr>
              <a:defRPr/>
            </a:pPr>
            <a:fld id="{C43D6BBB-8C1A-4033-A384-57B35C8EDFED}"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9295D62C-E727-4AC4-9418-FF9FC837538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6DB9C6A-B49C-4435-8812-4FBCADD9062C}"/>
              </a:ext>
            </a:extLst>
          </p:cNvPr>
          <p:cNvSpPr>
            <a:spLocks noGrp="1"/>
          </p:cNvSpPr>
          <p:nvPr>
            <p:ph type="sldNum" sz="quarter" idx="12"/>
          </p:nvPr>
        </p:nvSpPr>
        <p:spPr/>
        <p:txBody>
          <a:bodyPr/>
          <a:lstStyle>
            <a:lvl1pPr>
              <a:defRPr/>
            </a:lvl1pPr>
          </a:lstStyle>
          <a:p>
            <a:pPr>
              <a:defRPr/>
            </a:pPr>
            <a:fld id="{F2D248E7-9807-40BC-A3B4-C62274BD0691}" type="slidenum">
              <a:rPr lang="zh-CN" altLang="en-US"/>
              <a:pPr>
                <a:defRPr/>
              </a:pPr>
              <a:t>‹#›</a:t>
            </a:fld>
            <a:endParaRPr lang="zh-CN" altLang="en-US"/>
          </a:p>
        </p:txBody>
      </p:sp>
    </p:spTree>
    <p:extLst>
      <p:ext uri="{BB962C8B-B14F-4D97-AF65-F5344CB8AC3E}">
        <p14:creationId xmlns:p14="http://schemas.microsoft.com/office/powerpoint/2010/main" val="32183785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E686D97E-18A8-4F83-B42F-CE0AC5C00A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A4A778C-FE17-4CC3-B4E7-67EBBF154E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D0D0E8A-FE7F-4E13-BE8C-57346E86EB70}"/>
              </a:ext>
            </a:extLst>
          </p:cNvPr>
          <p:cNvSpPr>
            <a:spLocks noGrp="1"/>
          </p:cNvSpPr>
          <p:nvPr>
            <p:ph type="dt" sz="half" idx="10"/>
          </p:nvPr>
        </p:nvSpPr>
        <p:spPr/>
        <p:txBody>
          <a:bodyPr/>
          <a:lstStyle>
            <a:lvl1pPr>
              <a:defRPr/>
            </a:lvl1pPr>
          </a:lstStyle>
          <a:p>
            <a:pPr>
              <a:defRPr/>
            </a:pPr>
            <a:fld id="{E3ABFD98-40BB-4DC7-99CD-6B4FE4293E04}"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0806CE1D-761D-4888-8A58-822DAC0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D4B46A8-E1A9-41B3-97DF-1F5EA4A89FC8}"/>
              </a:ext>
            </a:extLst>
          </p:cNvPr>
          <p:cNvSpPr>
            <a:spLocks noGrp="1"/>
          </p:cNvSpPr>
          <p:nvPr>
            <p:ph type="sldNum" sz="quarter" idx="12"/>
          </p:nvPr>
        </p:nvSpPr>
        <p:spPr/>
        <p:txBody>
          <a:bodyPr/>
          <a:lstStyle>
            <a:lvl1pPr>
              <a:defRPr/>
            </a:lvl1pPr>
          </a:lstStyle>
          <a:p>
            <a:pPr>
              <a:defRPr/>
            </a:pPr>
            <a:fld id="{C7D43E53-60EC-4F32-AA84-3582EFE524EE}" type="slidenum">
              <a:rPr lang="zh-CN" altLang="en-US"/>
              <a:pPr>
                <a:defRPr/>
              </a:pPr>
              <a:t>‹#›</a:t>
            </a:fld>
            <a:endParaRPr lang="zh-CN" altLang="en-US"/>
          </a:p>
        </p:txBody>
      </p:sp>
    </p:spTree>
    <p:extLst>
      <p:ext uri="{BB962C8B-B14F-4D97-AF65-F5344CB8AC3E}">
        <p14:creationId xmlns:p14="http://schemas.microsoft.com/office/powerpoint/2010/main" val="4044445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xmlns="" id="{DC08AD93-6116-4B10-9D59-F2559D1B7D30}"/>
              </a:ext>
            </a:extLst>
          </p:cNvPr>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a:extLst>
              <a:ext uri="{FF2B5EF4-FFF2-40B4-BE49-F238E27FC236}">
                <a16:creationId xmlns:a16="http://schemas.microsoft.com/office/drawing/2014/main" xmlns=""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a:extLst>
              <a:ext uri="{FF2B5EF4-FFF2-40B4-BE49-F238E27FC236}">
                <a16:creationId xmlns:a16="http://schemas.microsoft.com/office/drawing/2014/main" xmlns="" id="{8890DA00-E6D9-4216-A4D5-2BCB49B639AB}"/>
              </a:ext>
            </a:extLst>
          </p:cNvPr>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Arial" panose="020B0604020202020204" pitchFamily="34" charset="0"/>
                <a:ea typeface="字魂59号-创粗黑" panose="00000500000000000000" pitchFamily="2" charset="-122"/>
                <a:cs typeface="Arial" panose="020B0604020202020204"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3254268046"/>
      </p:ext>
    </p:extLst>
  </p:cSld>
  <p:clrMapOvr>
    <a:masterClrMapping/>
  </p:clrMapOvr>
  <p:transition spd="slow" advClick="0" advTm="3000">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xmlns="" id="{D5DF90B8-36A9-403B-94A6-F76946AF278A}"/>
              </a:ext>
            </a:extLst>
          </p:cNvPr>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1807706574"/>
      </p:ext>
    </p:extLst>
  </p:cSld>
  <p:clrMapOvr>
    <a:masterClrMapping/>
  </p:clrMapOvr>
  <p:transition spd="slow" advClick="0" advTm="3000">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0DA75A-DFD5-4B28-A954-EBEF00F2EC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AA9133E-EF55-41DC-B344-50D0DC4BE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D914F78-7A41-4F13-A164-6ED3207C3FAF}"/>
              </a:ext>
            </a:extLst>
          </p:cNvPr>
          <p:cNvSpPr>
            <a:spLocks noGrp="1"/>
          </p:cNvSpPr>
          <p:nvPr>
            <p:ph type="dt" sz="half" idx="10"/>
          </p:nvPr>
        </p:nvSpPr>
        <p:spPr/>
        <p:txBody>
          <a:bodyPr/>
          <a:lstStyle>
            <a:lvl1pPr>
              <a:defRPr/>
            </a:lvl1pPr>
          </a:lstStyle>
          <a:p>
            <a:pPr>
              <a:defRPr/>
            </a:pPr>
            <a:fld id="{B4395E68-7CA1-417A-B9E0-FD0ABC54DDBD}"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40150FB4-922C-493D-8877-74591F93AB0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1DEDB013-2113-45C9-87CA-9753608FEE82}"/>
              </a:ext>
            </a:extLst>
          </p:cNvPr>
          <p:cNvSpPr>
            <a:spLocks noGrp="1"/>
          </p:cNvSpPr>
          <p:nvPr>
            <p:ph type="sldNum" sz="quarter" idx="12"/>
          </p:nvPr>
        </p:nvSpPr>
        <p:spPr/>
        <p:txBody>
          <a:bodyPr/>
          <a:lstStyle>
            <a:lvl1pPr>
              <a:defRPr/>
            </a:lvl1pPr>
          </a:lstStyle>
          <a:p>
            <a:pPr>
              <a:defRPr/>
            </a:pPr>
            <a:fld id="{D0B4D312-38F0-45D8-AF87-2D3CD89D855D}" type="slidenum">
              <a:rPr lang="zh-CN" altLang="en-US"/>
              <a:pPr>
                <a:defRPr/>
              </a:pPr>
              <a:t>‹#›</a:t>
            </a:fld>
            <a:endParaRPr lang="zh-CN" altLang="en-US"/>
          </a:p>
        </p:txBody>
      </p:sp>
    </p:spTree>
    <p:extLst>
      <p:ext uri="{BB962C8B-B14F-4D97-AF65-F5344CB8AC3E}">
        <p14:creationId xmlns:p14="http://schemas.microsoft.com/office/powerpoint/2010/main" val="48670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844134-E26D-4FE7-A423-A0BA644373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381CD44-B3F2-45DB-8A98-9BA3011DE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952E35-07D9-4C42-8014-712B0420FE55}"/>
              </a:ext>
            </a:extLst>
          </p:cNvPr>
          <p:cNvSpPr>
            <a:spLocks noGrp="1"/>
          </p:cNvSpPr>
          <p:nvPr>
            <p:ph type="dt" sz="half" idx="10"/>
          </p:nvPr>
        </p:nvSpPr>
        <p:spPr/>
        <p:txBody>
          <a:bodyPr/>
          <a:lstStyle>
            <a:lvl1pPr>
              <a:defRPr/>
            </a:lvl1pPr>
          </a:lstStyle>
          <a:p>
            <a:pPr>
              <a:defRPr/>
            </a:pPr>
            <a:fld id="{30FC1D1A-84BE-49B5-9F4A-C81F95E5A8CA}"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A0974548-BD2F-4DE5-BAAD-C1E458E104F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8AE773F-718D-43F7-BBE7-41392F3E147C}"/>
              </a:ext>
            </a:extLst>
          </p:cNvPr>
          <p:cNvSpPr>
            <a:spLocks noGrp="1"/>
          </p:cNvSpPr>
          <p:nvPr>
            <p:ph type="sldNum" sz="quarter" idx="12"/>
          </p:nvPr>
        </p:nvSpPr>
        <p:spPr/>
        <p:txBody>
          <a:bodyPr/>
          <a:lstStyle>
            <a:lvl1pPr>
              <a:defRPr/>
            </a:lvl1pPr>
          </a:lstStyle>
          <a:p>
            <a:pPr>
              <a:defRPr/>
            </a:pPr>
            <a:fld id="{A2E82180-85F0-410A-98EA-490DFD9796D7}" type="slidenum">
              <a:rPr lang="zh-CN" altLang="en-US"/>
              <a:pPr>
                <a:defRPr/>
              </a:pPr>
              <a:t>‹#›</a:t>
            </a:fld>
            <a:endParaRPr lang="zh-CN" altLang="en-US"/>
          </a:p>
        </p:txBody>
      </p:sp>
    </p:spTree>
    <p:extLst>
      <p:ext uri="{BB962C8B-B14F-4D97-AF65-F5344CB8AC3E}">
        <p14:creationId xmlns:p14="http://schemas.microsoft.com/office/powerpoint/2010/main" val="28288843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8F3C3C-E19B-4BAB-A158-B4A84FDA9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717820F-C960-4BF8-86FA-D17BE732D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464FAE0E-5E00-450A-83AE-2367DA564B3D}"/>
              </a:ext>
            </a:extLst>
          </p:cNvPr>
          <p:cNvSpPr>
            <a:spLocks noGrp="1"/>
          </p:cNvSpPr>
          <p:nvPr>
            <p:ph type="dt" sz="half" idx="10"/>
          </p:nvPr>
        </p:nvSpPr>
        <p:spPr/>
        <p:txBody>
          <a:bodyPr/>
          <a:lstStyle>
            <a:lvl1pPr>
              <a:defRPr/>
            </a:lvl1pPr>
          </a:lstStyle>
          <a:p>
            <a:pPr>
              <a:defRPr/>
            </a:pPr>
            <a:fld id="{E3A1F61D-F40B-4863-ACD3-5D812EFC106B}"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EA51B806-EC99-4CE3-9749-B7C19B61F9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A49E9436-B02B-44AF-81D6-4F62EE6CE449}"/>
              </a:ext>
            </a:extLst>
          </p:cNvPr>
          <p:cNvSpPr>
            <a:spLocks noGrp="1"/>
          </p:cNvSpPr>
          <p:nvPr>
            <p:ph type="sldNum" sz="quarter" idx="12"/>
          </p:nvPr>
        </p:nvSpPr>
        <p:spPr/>
        <p:txBody>
          <a:bodyPr/>
          <a:lstStyle>
            <a:lvl1pPr>
              <a:defRPr/>
            </a:lvl1pPr>
          </a:lstStyle>
          <a:p>
            <a:pPr>
              <a:defRPr/>
            </a:pPr>
            <a:fld id="{2C63B9E1-8E1B-4BD6-83EC-515CFF48B9BB}" type="slidenum">
              <a:rPr lang="zh-CN" altLang="en-US"/>
              <a:pPr>
                <a:defRPr/>
              </a:pPr>
              <a:t>‹#›</a:t>
            </a:fld>
            <a:endParaRPr lang="zh-CN" altLang="en-US"/>
          </a:p>
        </p:txBody>
      </p:sp>
    </p:spTree>
    <p:extLst>
      <p:ext uri="{BB962C8B-B14F-4D97-AF65-F5344CB8AC3E}">
        <p14:creationId xmlns:p14="http://schemas.microsoft.com/office/powerpoint/2010/main" val="31474471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F40239-48C9-487C-81DC-14D31ADF54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0F9E47-F6E7-4174-9DB0-9AA53B3D44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9C341A8-360E-4166-BBBE-848E8A4B4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34DE1CED-E845-4F80-B181-3711E8ED0623}"/>
              </a:ext>
            </a:extLst>
          </p:cNvPr>
          <p:cNvSpPr>
            <a:spLocks noGrp="1"/>
          </p:cNvSpPr>
          <p:nvPr>
            <p:ph type="dt" sz="half" idx="10"/>
          </p:nvPr>
        </p:nvSpPr>
        <p:spPr/>
        <p:txBody>
          <a:bodyPr/>
          <a:lstStyle>
            <a:lvl1pPr>
              <a:defRPr/>
            </a:lvl1pPr>
          </a:lstStyle>
          <a:p>
            <a:pPr>
              <a:defRPr/>
            </a:pPr>
            <a:fld id="{16FE55CD-9BD5-49E9-A1E1-3FAA08E4520F}"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D481A0F0-499B-480F-88E2-F7523840023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706A1DE-BD45-43FA-9B19-694690CC5A96}"/>
              </a:ext>
            </a:extLst>
          </p:cNvPr>
          <p:cNvSpPr>
            <a:spLocks noGrp="1"/>
          </p:cNvSpPr>
          <p:nvPr>
            <p:ph type="sldNum" sz="quarter" idx="12"/>
          </p:nvPr>
        </p:nvSpPr>
        <p:spPr/>
        <p:txBody>
          <a:bodyPr/>
          <a:lstStyle>
            <a:lvl1pPr>
              <a:defRPr/>
            </a:lvl1pPr>
          </a:lstStyle>
          <a:p>
            <a:pPr>
              <a:defRPr/>
            </a:pPr>
            <a:fld id="{9C62642D-CBA2-4E51-AD97-10EAE3B88C16}" type="slidenum">
              <a:rPr lang="zh-CN" altLang="en-US"/>
              <a:pPr>
                <a:defRPr/>
              </a:pPr>
              <a:t>‹#›</a:t>
            </a:fld>
            <a:endParaRPr lang="zh-CN" altLang="en-US"/>
          </a:p>
        </p:txBody>
      </p:sp>
    </p:spTree>
    <p:extLst>
      <p:ext uri="{BB962C8B-B14F-4D97-AF65-F5344CB8AC3E}">
        <p14:creationId xmlns:p14="http://schemas.microsoft.com/office/powerpoint/2010/main" val="24202449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2700D-1E3B-4F9E-B1A8-BFF19EDAC6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8EDEB1F-151D-4DC3-9C4A-9F456CF7A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0D863EA-4001-48AF-8558-BBE2BF4B93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C26107-8649-4C69-87A1-610F6BF90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1EAD566-82AB-44D1-A139-9F7BB85CC1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FCABC423-A517-4B10-AC7E-351136FB46D3}"/>
              </a:ext>
            </a:extLst>
          </p:cNvPr>
          <p:cNvSpPr>
            <a:spLocks noGrp="1"/>
          </p:cNvSpPr>
          <p:nvPr>
            <p:ph type="dt" sz="half" idx="10"/>
          </p:nvPr>
        </p:nvSpPr>
        <p:spPr/>
        <p:txBody>
          <a:bodyPr/>
          <a:lstStyle>
            <a:lvl1pPr>
              <a:defRPr/>
            </a:lvl1pPr>
          </a:lstStyle>
          <a:p>
            <a:pPr>
              <a:defRPr/>
            </a:pPr>
            <a:fld id="{39A1B70C-C749-4195-91BA-0D334ABF57BD}" type="datetimeFigureOut">
              <a:rPr lang="zh-CN" altLang="en-US"/>
              <a:pPr>
                <a:defRPr/>
              </a:pPr>
              <a:t>2022/2/21</a:t>
            </a:fld>
            <a:endParaRPr lang="zh-CN" altLang="en-US"/>
          </a:p>
        </p:txBody>
      </p:sp>
      <p:sp>
        <p:nvSpPr>
          <p:cNvPr id="8" name="页脚占位符 4">
            <a:extLst>
              <a:ext uri="{FF2B5EF4-FFF2-40B4-BE49-F238E27FC236}">
                <a16:creationId xmlns:a16="http://schemas.microsoft.com/office/drawing/2014/main" xmlns="" id="{04FE4C94-09AB-4DFE-952B-2BEF7FCABFD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03607720-7F41-4F15-A317-CD96CBDAD7D8}"/>
              </a:ext>
            </a:extLst>
          </p:cNvPr>
          <p:cNvSpPr>
            <a:spLocks noGrp="1"/>
          </p:cNvSpPr>
          <p:nvPr>
            <p:ph type="sldNum" sz="quarter" idx="12"/>
          </p:nvPr>
        </p:nvSpPr>
        <p:spPr/>
        <p:txBody>
          <a:bodyPr/>
          <a:lstStyle>
            <a:lvl1pPr>
              <a:defRPr/>
            </a:lvl1pPr>
          </a:lstStyle>
          <a:p>
            <a:pPr>
              <a:defRPr/>
            </a:pPr>
            <a:fld id="{4E1275A0-E729-4CCB-A68E-4E7D0D1378E2}" type="slidenum">
              <a:rPr lang="zh-CN" altLang="en-US"/>
              <a:pPr>
                <a:defRPr/>
              </a:pPr>
              <a:t>‹#›</a:t>
            </a:fld>
            <a:endParaRPr lang="zh-CN" altLang="en-US"/>
          </a:p>
        </p:txBody>
      </p:sp>
    </p:spTree>
    <p:extLst>
      <p:ext uri="{BB962C8B-B14F-4D97-AF65-F5344CB8AC3E}">
        <p14:creationId xmlns:p14="http://schemas.microsoft.com/office/powerpoint/2010/main" val="18202099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AABF6-30EC-4901-9D86-9665D8704E59}"/>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393D2260-0126-4F98-BDDB-702735699CBE}"/>
              </a:ext>
            </a:extLst>
          </p:cNvPr>
          <p:cNvSpPr>
            <a:spLocks noGrp="1"/>
          </p:cNvSpPr>
          <p:nvPr>
            <p:ph type="dt" sz="half" idx="10"/>
          </p:nvPr>
        </p:nvSpPr>
        <p:spPr/>
        <p:txBody>
          <a:bodyPr/>
          <a:lstStyle>
            <a:lvl1pPr>
              <a:defRPr/>
            </a:lvl1pPr>
          </a:lstStyle>
          <a:p>
            <a:pPr>
              <a:defRPr/>
            </a:pPr>
            <a:fld id="{B122C8B1-91F1-4141-824D-EC2C81E70EDC}" type="datetimeFigureOut">
              <a:rPr lang="zh-CN" altLang="en-US"/>
              <a:pPr>
                <a:defRPr/>
              </a:pPr>
              <a:t>2022/2/21</a:t>
            </a:fld>
            <a:endParaRPr lang="zh-CN" altLang="en-US"/>
          </a:p>
        </p:txBody>
      </p:sp>
      <p:sp>
        <p:nvSpPr>
          <p:cNvPr id="4" name="页脚占位符 4">
            <a:extLst>
              <a:ext uri="{FF2B5EF4-FFF2-40B4-BE49-F238E27FC236}">
                <a16:creationId xmlns:a16="http://schemas.microsoft.com/office/drawing/2014/main" xmlns="" id="{BCC2E67E-0195-4E66-AF58-D51CE3D534E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AEFFABBF-7061-40B3-8884-22370399F0A3}"/>
              </a:ext>
            </a:extLst>
          </p:cNvPr>
          <p:cNvSpPr>
            <a:spLocks noGrp="1"/>
          </p:cNvSpPr>
          <p:nvPr>
            <p:ph type="sldNum" sz="quarter" idx="12"/>
          </p:nvPr>
        </p:nvSpPr>
        <p:spPr/>
        <p:txBody>
          <a:bodyPr/>
          <a:lstStyle>
            <a:lvl1pPr>
              <a:defRPr/>
            </a:lvl1pPr>
          </a:lstStyle>
          <a:p>
            <a:pPr>
              <a:defRPr/>
            </a:pPr>
            <a:fld id="{EA73A71C-308A-4777-850C-8F315483BE4D}" type="slidenum">
              <a:rPr lang="zh-CN" altLang="en-US"/>
              <a:pPr>
                <a:defRPr/>
              </a:pPr>
              <a:t>‹#›</a:t>
            </a:fld>
            <a:endParaRPr lang="zh-CN" altLang="en-US"/>
          </a:p>
        </p:txBody>
      </p:sp>
    </p:spTree>
    <p:extLst>
      <p:ext uri="{BB962C8B-B14F-4D97-AF65-F5344CB8AC3E}">
        <p14:creationId xmlns:p14="http://schemas.microsoft.com/office/powerpoint/2010/main" val="41493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1492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8C8255BE-28B1-47E6-9B5C-18E28301788E}"/>
              </a:ext>
            </a:extLst>
          </p:cNvPr>
          <p:cNvSpPr>
            <a:spLocks noGrp="1"/>
          </p:cNvSpPr>
          <p:nvPr>
            <p:ph type="dt" sz="half" idx="10"/>
          </p:nvPr>
        </p:nvSpPr>
        <p:spPr/>
        <p:txBody>
          <a:bodyPr/>
          <a:lstStyle>
            <a:lvl1pPr>
              <a:defRPr/>
            </a:lvl1pPr>
          </a:lstStyle>
          <a:p>
            <a:pPr>
              <a:defRPr/>
            </a:pPr>
            <a:fld id="{5C920BC7-FCF1-44EA-B74C-765167EA7AF5}" type="datetimeFigureOut">
              <a:rPr lang="zh-CN" altLang="en-US"/>
              <a:pPr>
                <a:defRPr/>
              </a:pPr>
              <a:t>2022/2/21</a:t>
            </a:fld>
            <a:endParaRPr lang="zh-CN" altLang="en-US"/>
          </a:p>
        </p:txBody>
      </p:sp>
      <p:sp>
        <p:nvSpPr>
          <p:cNvPr id="3" name="页脚占位符 4">
            <a:extLst>
              <a:ext uri="{FF2B5EF4-FFF2-40B4-BE49-F238E27FC236}">
                <a16:creationId xmlns:a16="http://schemas.microsoft.com/office/drawing/2014/main" xmlns="" id="{057FDF4B-70C7-4B34-A260-33CFEC2F1EC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1697198C-6F7A-4929-B97E-ACDCFCD3CD8F}"/>
              </a:ext>
            </a:extLst>
          </p:cNvPr>
          <p:cNvSpPr>
            <a:spLocks noGrp="1"/>
          </p:cNvSpPr>
          <p:nvPr>
            <p:ph type="sldNum" sz="quarter" idx="12"/>
          </p:nvPr>
        </p:nvSpPr>
        <p:spPr/>
        <p:txBody>
          <a:bodyPr/>
          <a:lstStyle>
            <a:lvl1pPr>
              <a:defRPr/>
            </a:lvl1pPr>
          </a:lstStyle>
          <a:p>
            <a:pPr>
              <a:defRPr/>
            </a:pPr>
            <a:fld id="{D23484FC-FC44-4FF4-8B94-15C9C767C27F}" type="slidenum">
              <a:rPr lang="zh-CN" altLang="en-US"/>
              <a:pPr>
                <a:defRPr/>
              </a:pPr>
              <a:t>‹#›</a:t>
            </a:fld>
            <a:endParaRPr lang="zh-CN" altLang="en-US"/>
          </a:p>
        </p:txBody>
      </p:sp>
    </p:spTree>
    <p:extLst>
      <p:ext uri="{BB962C8B-B14F-4D97-AF65-F5344CB8AC3E}">
        <p14:creationId xmlns:p14="http://schemas.microsoft.com/office/powerpoint/2010/main" val="40965541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95DB3-A4F8-4878-9271-B34B9867F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CB7CB98-FC41-4D40-98C6-023B8CBB7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505F0FB-B93E-47C1-9260-ABFB53DC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00C1B6B-71B4-4D4E-9FFD-F4B51BBD1549}"/>
              </a:ext>
            </a:extLst>
          </p:cNvPr>
          <p:cNvSpPr>
            <a:spLocks noGrp="1"/>
          </p:cNvSpPr>
          <p:nvPr>
            <p:ph type="dt" sz="half" idx="10"/>
          </p:nvPr>
        </p:nvSpPr>
        <p:spPr/>
        <p:txBody>
          <a:bodyPr/>
          <a:lstStyle>
            <a:lvl1pPr>
              <a:defRPr/>
            </a:lvl1pPr>
          </a:lstStyle>
          <a:p>
            <a:pPr>
              <a:defRPr/>
            </a:pPr>
            <a:fld id="{D443527E-6099-4B22-9590-96F00B43FC50}"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2B69967D-653F-496D-B22C-619034384AC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4EB7E09-D44C-4D80-96F4-7E3B56CA89DA}"/>
              </a:ext>
            </a:extLst>
          </p:cNvPr>
          <p:cNvSpPr>
            <a:spLocks noGrp="1"/>
          </p:cNvSpPr>
          <p:nvPr>
            <p:ph type="sldNum" sz="quarter" idx="12"/>
          </p:nvPr>
        </p:nvSpPr>
        <p:spPr/>
        <p:txBody>
          <a:bodyPr/>
          <a:lstStyle>
            <a:lvl1pPr>
              <a:defRPr/>
            </a:lvl1pPr>
          </a:lstStyle>
          <a:p>
            <a:pPr>
              <a:defRPr/>
            </a:pPr>
            <a:fld id="{4B5C760D-49A9-4646-BA23-71056F4F6589}" type="slidenum">
              <a:rPr lang="zh-CN" altLang="en-US"/>
              <a:pPr>
                <a:defRPr/>
              </a:pPr>
              <a:t>‹#›</a:t>
            </a:fld>
            <a:endParaRPr lang="zh-CN" altLang="en-US"/>
          </a:p>
        </p:txBody>
      </p:sp>
    </p:spTree>
    <p:extLst>
      <p:ext uri="{BB962C8B-B14F-4D97-AF65-F5344CB8AC3E}">
        <p14:creationId xmlns:p14="http://schemas.microsoft.com/office/powerpoint/2010/main" val="16766508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5151F8-7B32-41FB-9475-80BBEDE5C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1A96778-5668-4BD7-9B1B-8F2047C46DBB}"/>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xmlns="" id="{41B0957C-A962-416E-BA7C-176F239E8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594752F-71F8-42F9-A89C-4B7A9FEA783A}"/>
              </a:ext>
            </a:extLst>
          </p:cNvPr>
          <p:cNvSpPr>
            <a:spLocks noGrp="1"/>
          </p:cNvSpPr>
          <p:nvPr>
            <p:ph type="dt" sz="half" idx="10"/>
          </p:nvPr>
        </p:nvSpPr>
        <p:spPr/>
        <p:txBody>
          <a:bodyPr/>
          <a:lstStyle>
            <a:lvl1pPr>
              <a:defRPr/>
            </a:lvl1pPr>
          </a:lstStyle>
          <a:p>
            <a:pPr>
              <a:defRPr/>
            </a:pPr>
            <a:fld id="{B00C6B69-35F4-4778-B367-58D7FB124545}"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F6FB9387-F800-4E9D-8971-F4AC1197702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D2EB4AC-6E34-4C93-9336-85050BE4D22A}"/>
              </a:ext>
            </a:extLst>
          </p:cNvPr>
          <p:cNvSpPr>
            <a:spLocks noGrp="1"/>
          </p:cNvSpPr>
          <p:nvPr>
            <p:ph type="sldNum" sz="quarter" idx="12"/>
          </p:nvPr>
        </p:nvSpPr>
        <p:spPr/>
        <p:txBody>
          <a:bodyPr/>
          <a:lstStyle>
            <a:lvl1pPr>
              <a:defRPr/>
            </a:lvl1pPr>
          </a:lstStyle>
          <a:p>
            <a:pPr>
              <a:defRPr/>
            </a:pPr>
            <a:fld id="{72801A01-6462-414F-B91B-65ADE0FF3D7C}" type="slidenum">
              <a:rPr lang="zh-CN" altLang="en-US"/>
              <a:pPr>
                <a:defRPr/>
              </a:pPr>
              <a:t>‹#›</a:t>
            </a:fld>
            <a:endParaRPr lang="zh-CN" altLang="en-US"/>
          </a:p>
        </p:txBody>
      </p:sp>
    </p:spTree>
    <p:extLst>
      <p:ext uri="{BB962C8B-B14F-4D97-AF65-F5344CB8AC3E}">
        <p14:creationId xmlns:p14="http://schemas.microsoft.com/office/powerpoint/2010/main" val="30141754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9B484E-1D77-473F-847F-FB94F64973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B3DF86-E59C-4A35-9617-4C1A5295F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10E86E-CBD7-4D0E-B2B7-1B3385E7F660}"/>
              </a:ext>
            </a:extLst>
          </p:cNvPr>
          <p:cNvSpPr>
            <a:spLocks noGrp="1"/>
          </p:cNvSpPr>
          <p:nvPr>
            <p:ph type="dt" sz="half" idx="10"/>
          </p:nvPr>
        </p:nvSpPr>
        <p:spPr/>
        <p:txBody>
          <a:bodyPr/>
          <a:lstStyle>
            <a:lvl1pPr>
              <a:defRPr/>
            </a:lvl1pPr>
          </a:lstStyle>
          <a:p>
            <a:pPr>
              <a:defRPr/>
            </a:pPr>
            <a:fld id="{C43D6BBB-8C1A-4033-A384-57B35C8EDFED}"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9295D62C-E727-4AC4-9418-FF9FC837538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6DB9C6A-B49C-4435-8812-4FBCADD9062C}"/>
              </a:ext>
            </a:extLst>
          </p:cNvPr>
          <p:cNvSpPr>
            <a:spLocks noGrp="1"/>
          </p:cNvSpPr>
          <p:nvPr>
            <p:ph type="sldNum" sz="quarter" idx="12"/>
          </p:nvPr>
        </p:nvSpPr>
        <p:spPr/>
        <p:txBody>
          <a:bodyPr/>
          <a:lstStyle>
            <a:lvl1pPr>
              <a:defRPr/>
            </a:lvl1pPr>
          </a:lstStyle>
          <a:p>
            <a:pPr>
              <a:defRPr/>
            </a:pPr>
            <a:fld id="{F2D248E7-9807-40BC-A3B4-C62274BD0691}" type="slidenum">
              <a:rPr lang="zh-CN" altLang="en-US"/>
              <a:pPr>
                <a:defRPr/>
              </a:pPr>
              <a:t>‹#›</a:t>
            </a:fld>
            <a:endParaRPr lang="zh-CN" altLang="en-US"/>
          </a:p>
        </p:txBody>
      </p:sp>
    </p:spTree>
    <p:extLst>
      <p:ext uri="{BB962C8B-B14F-4D97-AF65-F5344CB8AC3E}">
        <p14:creationId xmlns:p14="http://schemas.microsoft.com/office/powerpoint/2010/main" val="25880578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E686D97E-18A8-4F83-B42F-CE0AC5C00A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A4A778C-FE17-4CC3-B4E7-67EBBF154E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D0D0E8A-FE7F-4E13-BE8C-57346E86EB70}"/>
              </a:ext>
            </a:extLst>
          </p:cNvPr>
          <p:cNvSpPr>
            <a:spLocks noGrp="1"/>
          </p:cNvSpPr>
          <p:nvPr>
            <p:ph type="dt" sz="half" idx="10"/>
          </p:nvPr>
        </p:nvSpPr>
        <p:spPr/>
        <p:txBody>
          <a:bodyPr/>
          <a:lstStyle>
            <a:lvl1pPr>
              <a:defRPr/>
            </a:lvl1pPr>
          </a:lstStyle>
          <a:p>
            <a:pPr>
              <a:defRPr/>
            </a:pPr>
            <a:fld id="{E3ABFD98-40BB-4DC7-99CD-6B4FE4293E04}"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0806CE1D-761D-4888-8A58-822DAC0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D4B46A8-E1A9-41B3-97DF-1F5EA4A89FC8}"/>
              </a:ext>
            </a:extLst>
          </p:cNvPr>
          <p:cNvSpPr>
            <a:spLocks noGrp="1"/>
          </p:cNvSpPr>
          <p:nvPr>
            <p:ph type="sldNum" sz="quarter" idx="12"/>
          </p:nvPr>
        </p:nvSpPr>
        <p:spPr/>
        <p:txBody>
          <a:bodyPr/>
          <a:lstStyle>
            <a:lvl1pPr>
              <a:defRPr/>
            </a:lvl1pPr>
          </a:lstStyle>
          <a:p>
            <a:pPr>
              <a:defRPr/>
            </a:pPr>
            <a:fld id="{C7D43E53-60EC-4F32-AA84-3582EFE524EE}" type="slidenum">
              <a:rPr lang="zh-CN" altLang="en-US"/>
              <a:pPr>
                <a:defRPr/>
              </a:pPr>
              <a:t>‹#›</a:t>
            </a:fld>
            <a:endParaRPr lang="zh-CN" altLang="en-US"/>
          </a:p>
        </p:txBody>
      </p:sp>
    </p:spTree>
    <p:extLst>
      <p:ext uri="{BB962C8B-B14F-4D97-AF65-F5344CB8AC3E}">
        <p14:creationId xmlns:p14="http://schemas.microsoft.com/office/powerpoint/2010/main" val="11836760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xmlns="" id="{DC08AD93-6116-4B10-9D59-F2559D1B7D30}"/>
              </a:ext>
            </a:extLst>
          </p:cNvPr>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a:extLst>
              <a:ext uri="{FF2B5EF4-FFF2-40B4-BE49-F238E27FC236}">
                <a16:creationId xmlns:a16="http://schemas.microsoft.com/office/drawing/2014/main" xmlns=""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a:extLst>
              <a:ext uri="{FF2B5EF4-FFF2-40B4-BE49-F238E27FC236}">
                <a16:creationId xmlns:a16="http://schemas.microsoft.com/office/drawing/2014/main" xmlns="" id="{8890DA00-E6D9-4216-A4D5-2BCB49B639AB}"/>
              </a:ext>
            </a:extLst>
          </p:cNvPr>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Arial" panose="020B0604020202020204" pitchFamily="34" charset="0"/>
                <a:ea typeface="字魂59号-创粗黑" panose="00000500000000000000" pitchFamily="2" charset="-122"/>
                <a:cs typeface="Arial" panose="020B0604020202020204"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2207327469"/>
      </p:ext>
    </p:extLst>
  </p:cSld>
  <p:clrMapOvr>
    <a:masterClrMapping/>
  </p:clrMapOvr>
  <p:transition spd="slow" advClick="0" advTm="3000">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xmlns="" id="{D5DF90B8-36A9-403B-94A6-F76946AF278A}"/>
              </a:ext>
            </a:extLst>
          </p:cNvPr>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457938417"/>
      </p:ext>
    </p:extLst>
  </p:cSld>
  <p:clrMapOvr>
    <a:masterClrMapping/>
  </p:clrMapOvr>
  <p:transition spd="slow" advClick="0" advTm="3000">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0DA75A-DFD5-4B28-A954-EBEF00F2EC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AA9133E-EF55-41DC-B344-50D0DC4BE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D914F78-7A41-4F13-A164-6ED3207C3FAF}"/>
              </a:ext>
            </a:extLst>
          </p:cNvPr>
          <p:cNvSpPr>
            <a:spLocks noGrp="1"/>
          </p:cNvSpPr>
          <p:nvPr>
            <p:ph type="dt" sz="half" idx="10"/>
          </p:nvPr>
        </p:nvSpPr>
        <p:spPr/>
        <p:txBody>
          <a:bodyPr/>
          <a:lstStyle>
            <a:lvl1pPr>
              <a:defRPr/>
            </a:lvl1pPr>
          </a:lstStyle>
          <a:p>
            <a:pPr>
              <a:defRPr/>
            </a:pPr>
            <a:fld id="{B4395E68-7CA1-417A-B9E0-FD0ABC54DDBD}"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40150FB4-922C-493D-8877-74591F93AB0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1DEDB013-2113-45C9-87CA-9753608FEE82}"/>
              </a:ext>
            </a:extLst>
          </p:cNvPr>
          <p:cNvSpPr>
            <a:spLocks noGrp="1"/>
          </p:cNvSpPr>
          <p:nvPr>
            <p:ph type="sldNum" sz="quarter" idx="12"/>
          </p:nvPr>
        </p:nvSpPr>
        <p:spPr/>
        <p:txBody>
          <a:bodyPr/>
          <a:lstStyle>
            <a:lvl1pPr>
              <a:defRPr/>
            </a:lvl1pPr>
          </a:lstStyle>
          <a:p>
            <a:pPr>
              <a:defRPr/>
            </a:pPr>
            <a:fld id="{D0B4D312-38F0-45D8-AF87-2D3CD89D855D}" type="slidenum">
              <a:rPr lang="zh-CN" altLang="en-US"/>
              <a:pPr>
                <a:defRPr/>
              </a:pPr>
              <a:t>‹#›</a:t>
            </a:fld>
            <a:endParaRPr lang="zh-CN" altLang="en-US"/>
          </a:p>
        </p:txBody>
      </p:sp>
    </p:spTree>
    <p:extLst>
      <p:ext uri="{BB962C8B-B14F-4D97-AF65-F5344CB8AC3E}">
        <p14:creationId xmlns:p14="http://schemas.microsoft.com/office/powerpoint/2010/main" val="34057374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844134-E26D-4FE7-A423-A0BA644373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381CD44-B3F2-45DB-8A98-9BA3011DE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952E35-07D9-4C42-8014-712B0420FE55}"/>
              </a:ext>
            </a:extLst>
          </p:cNvPr>
          <p:cNvSpPr>
            <a:spLocks noGrp="1"/>
          </p:cNvSpPr>
          <p:nvPr>
            <p:ph type="dt" sz="half" idx="10"/>
          </p:nvPr>
        </p:nvSpPr>
        <p:spPr/>
        <p:txBody>
          <a:bodyPr/>
          <a:lstStyle>
            <a:lvl1pPr>
              <a:defRPr/>
            </a:lvl1pPr>
          </a:lstStyle>
          <a:p>
            <a:pPr>
              <a:defRPr/>
            </a:pPr>
            <a:fld id="{30FC1D1A-84BE-49B5-9F4A-C81F95E5A8CA}"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A0974548-BD2F-4DE5-BAAD-C1E458E104F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8AE773F-718D-43F7-BBE7-41392F3E147C}"/>
              </a:ext>
            </a:extLst>
          </p:cNvPr>
          <p:cNvSpPr>
            <a:spLocks noGrp="1"/>
          </p:cNvSpPr>
          <p:nvPr>
            <p:ph type="sldNum" sz="quarter" idx="12"/>
          </p:nvPr>
        </p:nvSpPr>
        <p:spPr/>
        <p:txBody>
          <a:bodyPr/>
          <a:lstStyle>
            <a:lvl1pPr>
              <a:defRPr/>
            </a:lvl1pPr>
          </a:lstStyle>
          <a:p>
            <a:pPr>
              <a:defRPr/>
            </a:pPr>
            <a:fld id="{A2E82180-85F0-410A-98EA-490DFD9796D7}" type="slidenum">
              <a:rPr lang="zh-CN" altLang="en-US"/>
              <a:pPr>
                <a:defRPr/>
              </a:pPr>
              <a:t>‹#›</a:t>
            </a:fld>
            <a:endParaRPr lang="zh-CN" altLang="en-US"/>
          </a:p>
        </p:txBody>
      </p:sp>
    </p:spTree>
    <p:extLst>
      <p:ext uri="{BB962C8B-B14F-4D97-AF65-F5344CB8AC3E}">
        <p14:creationId xmlns:p14="http://schemas.microsoft.com/office/powerpoint/2010/main" val="16332438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8F3C3C-E19B-4BAB-A158-B4A84FDA9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717820F-C960-4BF8-86FA-D17BE732D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464FAE0E-5E00-450A-83AE-2367DA564B3D}"/>
              </a:ext>
            </a:extLst>
          </p:cNvPr>
          <p:cNvSpPr>
            <a:spLocks noGrp="1"/>
          </p:cNvSpPr>
          <p:nvPr>
            <p:ph type="dt" sz="half" idx="10"/>
          </p:nvPr>
        </p:nvSpPr>
        <p:spPr/>
        <p:txBody>
          <a:bodyPr/>
          <a:lstStyle>
            <a:lvl1pPr>
              <a:defRPr/>
            </a:lvl1pPr>
          </a:lstStyle>
          <a:p>
            <a:pPr>
              <a:defRPr/>
            </a:pPr>
            <a:fld id="{E3A1F61D-F40B-4863-ACD3-5D812EFC106B}"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EA51B806-EC99-4CE3-9749-B7C19B61F9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A49E9436-B02B-44AF-81D6-4F62EE6CE449}"/>
              </a:ext>
            </a:extLst>
          </p:cNvPr>
          <p:cNvSpPr>
            <a:spLocks noGrp="1"/>
          </p:cNvSpPr>
          <p:nvPr>
            <p:ph type="sldNum" sz="quarter" idx="12"/>
          </p:nvPr>
        </p:nvSpPr>
        <p:spPr/>
        <p:txBody>
          <a:bodyPr/>
          <a:lstStyle>
            <a:lvl1pPr>
              <a:defRPr/>
            </a:lvl1pPr>
          </a:lstStyle>
          <a:p>
            <a:pPr>
              <a:defRPr/>
            </a:pPr>
            <a:fld id="{2C63B9E1-8E1B-4BD6-83EC-515CFF48B9BB}" type="slidenum">
              <a:rPr lang="zh-CN" altLang="en-US"/>
              <a:pPr>
                <a:defRPr/>
              </a:pPr>
              <a:t>‹#›</a:t>
            </a:fld>
            <a:endParaRPr lang="zh-CN" altLang="en-US"/>
          </a:p>
        </p:txBody>
      </p:sp>
    </p:spTree>
    <p:extLst>
      <p:ext uri="{BB962C8B-B14F-4D97-AF65-F5344CB8AC3E}">
        <p14:creationId xmlns:p14="http://schemas.microsoft.com/office/powerpoint/2010/main" val="3930654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xmlns="" id="{F9950B32-8549-4780-BA93-0822B9520F49}"/>
              </a:ext>
            </a:extLst>
          </p:cNvPr>
          <p:cNvSpPr>
            <a:spLocks noGrp="1"/>
          </p:cNvSpPr>
          <p:nvPr>
            <p:ph type="pic" sz="quarter" idx="10"/>
          </p:nvPr>
        </p:nvSpPr>
        <p:spPr>
          <a:xfrm>
            <a:off x="10276917" y="211685"/>
            <a:ext cx="1727580" cy="1184011"/>
          </a:xfrm>
          <a:prstGeom prst="rect">
            <a:avLst/>
          </a:prstGeom>
        </p:spPr>
        <p:txBody>
          <a:bodyPr/>
          <a:lstStyle/>
          <a:p>
            <a:endParaRPr lang="zh-CN" altLang="en-US"/>
          </a:p>
        </p:txBody>
      </p:sp>
      <p:sp>
        <p:nvSpPr>
          <p:cNvPr id="6" name="矩形 5">
            <a:extLst>
              <a:ext uri="{FF2B5EF4-FFF2-40B4-BE49-F238E27FC236}">
                <a16:creationId xmlns:a16="http://schemas.microsoft.com/office/drawing/2014/main" xmlns="" id="{1F14008C-C6EA-4C40-8869-58957B6C1C64}"/>
              </a:ext>
            </a:extLst>
          </p:cNvPr>
          <p:cNvSpPr/>
          <p:nvPr/>
        </p:nvSpPr>
        <p:spPr>
          <a:xfrm>
            <a:off x="-156" y="763788"/>
            <a:ext cx="10135291" cy="615671"/>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xmlns="" id="{B72F47C0-DF59-47C5-9E5D-71382ADFE1E7}"/>
              </a:ext>
            </a:extLst>
          </p:cNvPr>
          <p:cNvSpPr/>
          <p:nvPr/>
        </p:nvSpPr>
        <p:spPr>
          <a:xfrm>
            <a:off x="12146279" y="132762"/>
            <a:ext cx="45719" cy="1224000"/>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xmlns="" id="{1FD890C3-E0CE-4E61-8BD3-B5D1D49886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sp>
        <p:nvSpPr>
          <p:cNvPr id="12" name="文本占位符 11">
            <a:extLst>
              <a:ext uri="{FF2B5EF4-FFF2-40B4-BE49-F238E27FC236}">
                <a16:creationId xmlns:a16="http://schemas.microsoft.com/office/drawing/2014/main" xmlns="" id="{C9892D0F-0DB3-4773-A477-153CE2942169}"/>
              </a:ext>
            </a:extLst>
          </p:cNvPr>
          <p:cNvSpPr>
            <a:spLocks noGrp="1"/>
          </p:cNvSpPr>
          <p:nvPr>
            <p:ph type="body" sz="quarter" idx="11"/>
          </p:nvPr>
        </p:nvSpPr>
        <p:spPr>
          <a:xfrm>
            <a:off x="2056865" y="837742"/>
            <a:ext cx="8078270" cy="467762"/>
          </a:xfrm>
          <a:prstGeom prst="rect">
            <a:avLst/>
          </a:prstGeom>
        </p:spPr>
        <p:txBody>
          <a:bodyPr/>
          <a:lstStyle>
            <a:lvl1pPr marL="0" indent="0">
              <a:buNone/>
              <a:defRPr kumimoji="0" lang="zh-CN" altLang="en-US" sz="2800" b="1" i="0" u="none" strike="noStrike" kern="1200" cap="none" spc="0" normalizeH="0" baseline="0" dirty="0" smtClean="0">
                <a:ln>
                  <a:noFill/>
                </a:ln>
                <a:solidFill>
                  <a:prstClr val="white"/>
                </a:solidFill>
                <a:effectLst/>
                <a:uLnTx/>
                <a:uFillTx/>
                <a:latin typeface="微软雅黑" panose="020B0503020204020204" pitchFamily="34" charset="-122"/>
                <a:ea typeface="微软雅黑" panose="020B0503020204020204" pitchFamily="34" charset="-122"/>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t>单击此处编辑母版文本样式</a:t>
            </a:r>
          </a:p>
        </p:txBody>
      </p:sp>
    </p:spTree>
    <p:extLst>
      <p:ext uri="{BB962C8B-B14F-4D97-AF65-F5344CB8AC3E}">
        <p14:creationId xmlns:p14="http://schemas.microsoft.com/office/powerpoint/2010/main" val="19869205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F40239-48C9-487C-81DC-14D31ADF54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0F9E47-F6E7-4174-9DB0-9AA53B3D44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9C341A8-360E-4166-BBBE-848E8A4B4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34DE1CED-E845-4F80-B181-3711E8ED0623}"/>
              </a:ext>
            </a:extLst>
          </p:cNvPr>
          <p:cNvSpPr>
            <a:spLocks noGrp="1"/>
          </p:cNvSpPr>
          <p:nvPr>
            <p:ph type="dt" sz="half" idx="10"/>
          </p:nvPr>
        </p:nvSpPr>
        <p:spPr/>
        <p:txBody>
          <a:bodyPr/>
          <a:lstStyle>
            <a:lvl1pPr>
              <a:defRPr/>
            </a:lvl1pPr>
          </a:lstStyle>
          <a:p>
            <a:pPr>
              <a:defRPr/>
            </a:pPr>
            <a:fld id="{16FE55CD-9BD5-49E9-A1E1-3FAA08E4520F}"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D481A0F0-499B-480F-88E2-F7523840023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706A1DE-BD45-43FA-9B19-694690CC5A96}"/>
              </a:ext>
            </a:extLst>
          </p:cNvPr>
          <p:cNvSpPr>
            <a:spLocks noGrp="1"/>
          </p:cNvSpPr>
          <p:nvPr>
            <p:ph type="sldNum" sz="quarter" idx="12"/>
          </p:nvPr>
        </p:nvSpPr>
        <p:spPr/>
        <p:txBody>
          <a:bodyPr/>
          <a:lstStyle>
            <a:lvl1pPr>
              <a:defRPr/>
            </a:lvl1pPr>
          </a:lstStyle>
          <a:p>
            <a:pPr>
              <a:defRPr/>
            </a:pPr>
            <a:fld id="{9C62642D-CBA2-4E51-AD97-10EAE3B88C16}" type="slidenum">
              <a:rPr lang="zh-CN" altLang="en-US"/>
              <a:pPr>
                <a:defRPr/>
              </a:pPr>
              <a:t>‹#›</a:t>
            </a:fld>
            <a:endParaRPr lang="zh-CN" altLang="en-US"/>
          </a:p>
        </p:txBody>
      </p:sp>
    </p:spTree>
    <p:extLst>
      <p:ext uri="{BB962C8B-B14F-4D97-AF65-F5344CB8AC3E}">
        <p14:creationId xmlns:p14="http://schemas.microsoft.com/office/powerpoint/2010/main" val="19351995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2700D-1E3B-4F9E-B1A8-BFF19EDAC6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8EDEB1F-151D-4DC3-9C4A-9F456CF7A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0D863EA-4001-48AF-8558-BBE2BF4B93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C26107-8649-4C69-87A1-610F6BF90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1EAD566-82AB-44D1-A139-9F7BB85CC1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FCABC423-A517-4B10-AC7E-351136FB46D3}"/>
              </a:ext>
            </a:extLst>
          </p:cNvPr>
          <p:cNvSpPr>
            <a:spLocks noGrp="1"/>
          </p:cNvSpPr>
          <p:nvPr>
            <p:ph type="dt" sz="half" idx="10"/>
          </p:nvPr>
        </p:nvSpPr>
        <p:spPr/>
        <p:txBody>
          <a:bodyPr/>
          <a:lstStyle>
            <a:lvl1pPr>
              <a:defRPr/>
            </a:lvl1pPr>
          </a:lstStyle>
          <a:p>
            <a:pPr>
              <a:defRPr/>
            </a:pPr>
            <a:fld id="{39A1B70C-C749-4195-91BA-0D334ABF57BD}" type="datetimeFigureOut">
              <a:rPr lang="zh-CN" altLang="en-US"/>
              <a:pPr>
                <a:defRPr/>
              </a:pPr>
              <a:t>2022/2/21</a:t>
            </a:fld>
            <a:endParaRPr lang="zh-CN" altLang="en-US"/>
          </a:p>
        </p:txBody>
      </p:sp>
      <p:sp>
        <p:nvSpPr>
          <p:cNvPr id="8" name="页脚占位符 4">
            <a:extLst>
              <a:ext uri="{FF2B5EF4-FFF2-40B4-BE49-F238E27FC236}">
                <a16:creationId xmlns:a16="http://schemas.microsoft.com/office/drawing/2014/main" xmlns="" id="{04FE4C94-09AB-4DFE-952B-2BEF7FCABFD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03607720-7F41-4F15-A317-CD96CBDAD7D8}"/>
              </a:ext>
            </a:extLst>
          </p:cNvPr>
          <p:cNvSpPr>
            <a:spLocks noGrp="1"/>
          </p:cNvSpPr>
          <p:nvPr>
            <p:ph type="sldNum" sz="quarter" idx="12"/>
          </p:nvPr>
        </p:nvSpPr>
        <p:spPr/>
        <p:txBody>
          <a:bodyPr/>
          <a:lstStyle>
            <a:lvl1pPr>
              <a:defRPr/>
            </a:lvl1pPr>
          </a:lstStyle>
          <a:p>
            <a:pPr>
              <a:defRPr/>
            </a:pPr>
            <a:fld id="{4E1275A0-E729-4CCB-A68E-4E7D0D1378E2}" type="slidenum">
              <a:rPr lang="zh-CN" altLang="en-US"/>
              <a:pPr>
                <a:defRPr/>
              </a:pPr>
              <a:t>‹#›</a:t>
            </a:fld>
            <a:endParaRPr lang="zh-CN" altLang="en-US"/>
          </a:p>
        </p:txBody>
      </p:sp>
    </p:spTree>
    <p:extLst>
      <p:ext uri="{BB962C8B-B14F-4D97-AF65-F5344CB8AC3E}">
        <p14:creationId xmlns:p14="http://schemas.microsoft.com/office/powerpoint/2010/main" val="10756407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AABF6-30EC-4901-9D86-9665D8704E59}"/>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393D2260-0126-4F98-BDDB-702735699CBE}"/>
              </a:ext>
            </a:extLst>
          </p:cNvPr>
          <p:cNvSpPr>
            <a:spLocks noGrp="1"/>
          </p:cNvSpPr>
          <p:nvPr>
            <p:ph type="dt" sz="half" idx="10"/>
          </p:nvPr>
        </p:nvSpPr>
        <p:spPr/>
        <p:txBody>
          <a:bodyPr/>
          <a:lstStyle>
            <a:lvl1pPr>
              <a:defRPr/>
            </a:lvl1pPr>
          </a:lstStyle>
          <a:p>
            <a:pPr>
              <a:defRPr/>
            </a:pPr>
            <a:fld id="{B122C8B1-91F1-4141-824D-EC2C81E70EDC}" type="datetimeFigureOut">
              <a:rPr lang="zh-CN" altLang="en-US"/>
              <a:pPr>
                <a:defRPr/>
              </a:pPr>
              <a:t>2022/2/21</a:t>
            </a:fld>
            <a:endParaRPr lang="zh-CN" altLang="en-US"/>
          </a:p>
        </p:txBody>
      </p:sp>
      <p:sp>
        <p:nvSpPr>
          <p:cNvPr id="4" name="页脚占位符 4">
            <a:extLst>
              <a:ext uri="{FF2B5EF4-FFF2-40B4-BE49-F238E27FC236}">
                <a16:creationId xmlns:a16="http://schemas.microsoft.com/office/drawing/2014/main" xmlns="" id="{BCC2E67E-0195-4E66-AF58-D51CE3D534E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AEFFABBF-7061-40B3-8884-22370399F0A3}"/>
              </a:ext>
            </a:extLst>
          </p:cNvPr>
          <p:cNvSpPr>
            <a:spLocks noGrp="1"/>
          </p:cNvSpPr>
          <p:nvPr>
            <p:ph type="sldNum" sz="quarter" idx="12"/>
          </p:nvPr>
        </p:nvSpPr>
        <p:spPr/>
        <p:txBody>
          <a:bodyPr/>
          <a:lstStyle>
            <a:lvl1pPr>
              <a:defRPr/>
            </a:lvl1pPr>
          </a:lstStyle>
          <a:p>
            <a:pPr>
              <a:defRPr/>
            </a:pPr>
            <a:fld id="{EA73A71C-308A-4777-850C-8F315483BE4D}" type="slidenum">
              <a:rPr lang="zh-CN" altLang="en-US"/>
              <a:pPr>
                <a:defRPr/>
              </a:pPr>
              <a:t>‹#›</a:t>
            </a:fld>
            <a:endParaRPr lang="zh-CN" altLang="en-US"/>
          </a:p>
        </p:txBody>
      </p:sp>
    </p:spTree>
    <p:extLst>
      <p:ext uri="{BB962C8B-B14F-4D97-AF65-F5344CB8AC3E}">
        <p14:creationId xmlns:p14="http://schemas.microsoft.com/office/powerpoint/2010/main" val="22881107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8C8255BE-28B1-47E6-9B5C-18E28301788E}"/>
              </a:ext>
            </a:extLst>
          </p:cNvPr>
          <p:cNvSpPr>
            <a:spLocks noGrp="1"/>
          </p:cNvSpPr>
          <p:nvPr>
            <p:ph type="dt" sz="half" idx="10"/>
          </p:nvPr>
        </p:nvSpPr>
        <p:spPr/>
        <p:txBody>
          <a:bodyPr/>
          <a:lstStyle>
            <a:lvl1pPr>
              <a:defRPr/>
            </a:lvl1pPr>
          </a:lstStyle>
          <a:p>
            <a:pPr>
              <a:defRPr/>
            </a:pPr>
            <a:fld id="{5C920BC7-FCF1-44EA-B74C-765167EA7AF5}" type="datetimeFigureOut">
              <a:rPr lang="zh-CN" altLang="en-US"/>
              <a:pPr>
                <a:defRPr/>
              </a:pPr>
              <a:t>2022/2/21</a:t>
            </a:fld>
            <a:endParaRPr lang="zh-CN" altLang="en-US"/>
          </a:p>
        </p:txBody>
      </p:sp>
      <p:sp>
        <p:nvSpPr>
          <p:cNvPr id="3" name="页脚占位符 4">
            <a:extLst>
              <a:ext uri="{FF2B5EF4-FFF2-40B4-BE49-F238E27FC236}">
                <a16:creationId xmlns:a16="http://schemas.microsoft.com/office/drawing/2014/main" xmlns="" id="{057FDF4B-70C7-4B34-A260-33CFEC2F1EC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1697198C-6F7A-4929-B97E-ACDCFCD3CD8F}"/>
              </a:ext>
            </a:extLst>
          </p:cNvPr>
          <p:cNvSpPr>
            <a:spLocks noGrp="1"/>
          </p:cNvSpPr>
          <p:nvPr>
            <p:ph type="sldNum" sz="quarter" idx="12"/>
          </p:nvPr>
        </p:nvSpPr>
        <p:spPr/>
        <p:txBody>
          <a:bodyPr/>
          <a:lstStyle>
            <a:lvl1pPr>
              <a:defRPr/>
            </a:lvl1pPr>
          </a:lstStyle>
          <a:p>
            <a:pPr>
              <a:defRPr/>
            </a:pPr>
            <a:fld id="{D23484FC-FC44-4FF4-8B94-15C9C767C27F}" type="slidenum">
              <a:rPr lang="zh-CN" altLang="en-US"/>
              <a:pPr>
                <a:defRPr/>
              </a:pPr>
              <a:t>‹#›</a:t>
            </a:fld>
            <a:endParaRPr lang="zh-CN" altLang="en-US"/>
          </a:p>
        </p:txBody>
      </p:sp>
    </p:spTree>
    <p:extLst>
      <p:ext uri="{BB962C8B-B14F-4D97-AF65-F5344CB8AC3E}">
        <p14:creationId xmlns:p14="http://schemas.microsoft.com/office/powerpoint/2010/main" val="28557607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95DB3-A4F8-4878-9271-B34B9867F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CB7CB98-FC41-4D40-98C6-023B8CBB7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505F0FB-B93E-47C1-9260-ABFB53DC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00C1B6B-71B4-4D4E-9FFD-F4B51BBD1549}"/>
              </a:ext>
            </a:extLst>
          </p:cNvPr>
          <p:cNvSpPr>
            <a:spLocks noGrp="1"/>
          </p:cNvSpPr>
          <p:nvPr>
            <p:ph type="dt" sz="half" idx="10"/>
          </p:nvPr>
        </p:nvSpPr>
        <p:spPr/>
        <p:txBody>
          <a:bodyPr/>
          <a:lstStyle>
            <a:lvl1pPr>
              <a:defRPr/>
            </a:lvl1pPr>
          </a:lstStyle>
          <a:p>
            <a:pPr>
              <a:defRPr/>
            </a:pPr>
            <a:fld id="{D443527E-6099-4B22-9590-96F00B43FC50}"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2B69967D-653F-496D-B22C-619034384AC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4EB7E09-D44C-4D80-96F4-7E3B56CA89DA}"/>
              </a:ext>
            </a:extLst>
          </p:cNvPr>
          <p:cNvSpPr>
            <a:spLocks noGrp="1"/>
          </p:cNvSpPr>
          <p:nvPr>
            <p:ph type="sldNum" sz="quarter" idx="12"/>
          </p:nvPr>
        </p:nvSpPr>
        <p:spPr/>
        <p:txBody>
          <a:bodyPr/>
          <a:lstStyle>
            <a:lvl1pPr>
              <a:defRPr/>
            </a:lvl1pPr>
          </a:lstStyle>
          <a:p>
            <a:pPr>
              <a:defRPr/>
            </a:pPr>
            <a:fld id="{4B5C760D-49A9-4646-BA23-71056F4F6589}" type="slidenum">
              <a:rPr lang="zh-CN" altLang="en-US"/>
              <a:pPr>
                <a:defRPr/>
              </a:pPr>
              <a:t>‹#›</a:t>
            </a:fld>
            <a:endParaRPr lang="zh-CN" altLang="en-US"/>
          </a:p>
        </p:txBody>
      </p:sp>
    </p:spTree>
    <p:extLst>
      <p:ext uri="{BB962C8B-B14F-4D97-AF65-F5344CB8AC3E}">
        <p14:creationId xmlns:p14="http://schemas.microsoft.com/office/powerpoint/2010/main" val="15940432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5151F8-7B32-41FB-9475-80BBEDE5C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1A96778-5668-4BD7-9B1B-8F2047C46DBB}"/>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xmlns="" id="{41B0957C-A962-416E-BA7C-176F239E8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594752F-71F8-42F9-A89C-4B7A9FEA783A}"/>
              </a:ext>
            </a:extLst>
          </p:cNvPr>
          <p:cNvSpPr>
            <a:spLocks noGrp="1"/>
          </p:cNvSpPr>
          <p:nvPr>
            <p:ph type="dt" sz="half" idx="10"/>
          </p:nvPr>
        </p:nvSpPr>
        <p:spPr/>
        <p:txBody>
          <a:bodyPr/>
          <a:lstStyle>
            <a:lvl1pPr>
              <a:defRPr/>
            </a:lvl1pPr>
          </a:lstStyle>
          <a:p>
            <a:pPr>
              <a:defRPr/>
            </a:pPr>
            <a:fld id="{B00C6B69-35F4-4778-B367-58D7FB124545}"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F6FB9387-F800-4E9D-8971-F4AC1197702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D2EB4AC-6E34-4C93-9336-85050BE4D22A}"/>
              </a:ext>
            </a:extLst>
          </p:cNvPr>
          <p:cNvSpPr>
            <a:spLocks noGrp="1"/>
          </p:cNvSpPr>
          <p:nvPr>
            <p:ph type="sldNum" sz="quarter" idx="12"/>
          </p:nvPr>
        </p:nvSpPr>
        <p:spPr/>
        <p:txBody>
          <a:bodyPr/>
          <a:lstStyle>
            <a:lvl1pPr>
              <a:defRPr/>
            </a:lvl1pPr>
          </a:lstStyle>
          <a:p>
            <a:pPr>
              <a:defRPr/>
            </a:pPr>
            <a:fld id="{72801A01-6462-414F-B91B-65ADE0FF3D7C}" type="slidenum">
              <a:rPr lang="zh-CN" altLang="en-US"/>
              <a:pPr>
                <a:defRPr/>
              </a:pPr>
              <a:t>‹#›</a:t>
            </a:fld>
            <a:endParaRPr lang="zh-CN" altLang="en-US"/>
          </a:p>
        </p:txBody>
      </p:sp>
    </p:spTree>
    <p:extLst>
      <p:ext uri="{BB962C8B-B14F-4D97-AF65-F5344CB8AC3E}">
        <p14:creationId xmlns:p14="http://schemas.microsoft.com/office/powerpoint/2010/main" val="42447483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9B484E-1D77-473F-847F-FB94F64973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B3DF86-E59C-4A35-9617-4C1A5295F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10E86E-CBD7-4D0E-B2B7-1B3385E7F660}"/>
              </a:ext>
            </a:extLst>
          </p:cNvPr>
          <p:cNvSpPr>
            <a:spLocks noGrp="1"/>
          </p:cNvSpPr>
          <p:nvPr>
            <p:ph type="dt" sz="half" idx="10"/>
          </p:nvPr>
        </p:nvSpPr>
        <p:spPr/>
        <p:txBody>
          <a:bodyPr/>
          <a:lstStyle>
            <a:lvl1pPr>
              <a:defRPr/>
            </a:lvl1pPr>
          </a:lstStyle>
          <a:p>
            <a:pPr>
              <a:defRPr/>
            </a:pPr>
            <a:fld id="{C43D6BBB-8C1A-4033-A384-57B35C8EDFED}"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9295D62C-E727-4AC4-9418-FF9FC837538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6DB9C6A-B49C-4435-8812-4FBCADD9062C}"/>
              </a:ext>
            </a:extLst>
          </p:cNvPr>
          <p:cNvSpPr>
            <a:spLocks noGrp="1"/>
          </p:cNvSpPr>
          <p:nvPr>
            <p:ph type="sldNum" sz="quarter" idx="12"/>
          </p:nvPr>
        </p:nvSpPr>
        <p:spPr/>
        <p:txBody>
          <a:bodyPr/>
          <a:lstStyle>
            <a:lvl1pPr>
              <a:defRPr/>
            </a:lvl1pPr>
          </a:lstStyle>
          <a:p>
            <a:pPr>
              <a:defRPr/>
            </a:pPr>
            <a:fld id="{F2D248E7-9807-40BC-A3B4-C62274BD0691}" type="slidenum">
              <a:rPr lang="zh-CN" altLang="en-US"/>
              <a:pPr>
                <a:defRPr/>
              </a:pPr>
              <a:t>‹#›</a:t>
            </a:fld>
            <a:endParaRPr lang="zh-CN" altLang="en-US"/>
          </a:p>
        </p:txBody>
      </p:sp>
    </p:spTree>
    <p:extLst>
      <p:ext uri="{BB962C8B-B14F-4D97-AF65-F5344CB8AC3E}">
        <p14:creationId xmlns:p14="http://schemas.microsoft.com/office/powerpoint/2010/main" val="4338802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E686D97E-18A8-4F83-B42F-CE0AC5C00A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A4A778C-FE17-4CC3-B4E7-67EBBF154E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D0D0E8A-FE7F-4E13-BE8C-57346E86EB70}"/>
              </a:ext>
            </a:extLst>
          </p:cNvPr>
          <p:cNvSpPr>
            <a:spLocks noGrp="1"/>
          </p:cNvSpPr>
          <p:nvPr>
            <p:ph type="dt" sz="half" idx="10"/>
          </p:nvPr>
        </p:nvSpPr>
        <p:spPr/>
        <p:txBody>
          <a:bodyPr/>
          <a:lstStyle>
            <a:lvl1pPr>
              <a:defRPr/>
            </a:lvl1pPr>
          </a:lstStyle>
          <a:p>
            <a:pPr>
              <a:defRPr/>
            </a:pPr>
            <a:fld id="{E3ABFD98-40BB-4DC7-99CD-6B4FE4293E04}"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0806CE1D-761D-4888-8A58-822DAC0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D4B46A8-E1A9-41B3-97DF-1F5EA4A89FC8}"/>
              </a:ext>
            </a:extLst>
          </p:cNvPr>
          <p:cNvSpPr>
            <a:spLocks noGrp="1"/>
          </p:cNvSpPr>
          <p:nvPr>
            <p:ph type="sldNum" sz="quarter" idx="12"/>
          </p:nvPr>
        </p:nvSpPr>
        <p:spPr/>
        <p:txBody>
          <a:bodyPr/>
          <a:lstStyle>
            <a:lvl1pPr>
              <a:defRPr/>
            </a:lvl1pPr>
          </a:lstStyle>
          <a:p>
            <a:pPr>
              <a:defRPr/>
            </a:pPr>
            <a:fld id="{C7D43E53-60EC-4F32-AA84-3582EFE524EE}" type="slidenum">
              <a:rPr lang="zh-CN" altLang="en-US"/>
              <a:pPr>
                <a:defRPr/>
              </a:pPr>
              <a:t>‹#›</a:t>
            </a:fld>
            <a:endParaRPr lang="zh-CN" altLang="en-US"/>
          </a:p>
        </p:txBody>
      </p:sp>
    </p:spTree>
    <p:extLst>
      <p:ext uri="{BB962C8B-B14F-4D97-AF65-F5344CB8AC3E}">
        <p14:creationId xmlns:p14="http://schemas.microsoft.com/office/powerpoint/2010/main" val="17581750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xmlns="" id="{DC08AD93-6116-4B10-9D59-F2559D1B7D30}"/>
              </a:ext>
            </a:extLst>
          </p:cNvPr>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a:extLst>
              <a:ext uri="{FF2B5EF4-FFF2-40B4-BE49-F238E27FC236}">
                <a16:creationId xmlns:a16="http://schemas.microsoft.com/office/drawing/2014/main" xmlns=""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a:extLst>
              <a:ext uri="{FF2B5EF4-FFF2-40B4-BE49-F238E27FC236}">
                <a16:creationId xmlns:a16="http://schemas.microsoft.com/office/drawing/2014/main" xmlns="" id="{8890DA00-E6D9-4216-A4D5-2BCB49B639AB}"/>
              </a:ext>
            </a:extLst>
          </p:cNvPr>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微软雅黑" panose="020B0503020204020204" pitchFamily="34" charset="-122"/>
                <a:ea typeface="字魂59号-创粗黑" panose="00000500000000000000" pitchFamily="2" charset="-122"/>
                <a:cs typeface="Arial" panose="020B0604020202020204" pitchFamily="34" charset="0"/>
              </a:defRPr>
            </a:lvl1pPr>
          </a:lstStyle>
          <a:p>
            <a:pPr lvl="0"/>
            <a:r>
              <a:rPr lang="zh-CN" altLang="en-US" dirty="0"/>
              <a:t>单击此处编辑母版文本样式</a:t>
            </a:r>
          </a:p>
        </p:txBody>
      </p:sp>
    </p:spTree>
    <p:extLst>
      <p:ext uri="{BB962C8B-B14F-4D97-AF65-F5344CB8AC3E}">
        <p14:creationId xmlns:p14="http://schemas.microsoft.com/office/powerpoint/2010/main" val="3700328842"/>
      </p:ext>
    </p:extLst>
  </p:cSld>
  <p:clrMapOvr>
    <a:masterClrMapping/>
  </p:clrMapOvr>
  <p:transition spd="slow" advClick="0" advTm="3000">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xmlns="" id="{D5DF90B8-36A9-403B-94A6-F76946AF278A}"/>
              </a:ext>
            </a:extLst>
          </p:cNvPr>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3110364432"/>
      </p:ext>
    </p:extLst>
  </p:cSld>
  <p:clrMapOvr>
    <a:masterClrMapping/>
  </p:clrMapOvr>
  <p:transition spd="slow" advClick="0" advTm="300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37502B6B-C959-4BB5-A3A1-017FFA7F05C7}"/>
              </a:ext>
            </a:extLst>
          </p:cNvPr>
          <p:cNvSpPr/>
          <p:nvPr userDrawn="1"/>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3" name="椭圆 2">
            <a:extLst>
              <a:ext uri="{FF2B5EF4-FFF2-40B4-BE49-F238E27FC236}">
                <a16:creationId xmlns:a16="http://schemas.microsoft.com/office/drawing/2014/main" xmlns="" id="{2F0D1EFB-FA0E-49F8-ACD0-4775E3871B56}"/>
              </a:ext>
            </a:extLst>
          </p:cNvPr>
          <p:cNvSpPr/>
          <p:nvPr userDrawn="1"/>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4" name="矩形 3">
            <a:extLst>
              <a:ext uri="{FF2B5EF4-FFF2-40B4-BE49-F238E27FC236}">
                <a16:creationId xmlns:a16="http://schemas.microsoft.com/office/drawing/2014/main" xmlns="" id="{235BF8FF-1079-4999-A762-154274DD96B4}"/>
              </a:ext>
            </a:extLst>
          </p:cNvPr>
          <p:cNvSpPr/>
          <p:nvPr userDrawn="1"/>
        </p:nvSpPr>
        <p:spPr>
          <a:xfrm>
            <a:off x="314801" y="331022"/>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5" name="圆角矩形 4">
            <a:extLst>
              <a:ext uri="{FF2B5EF4-FFF2-40B4-BE49-F238E27FC236}">
                <a16:creationId xmlns:a16="http://schemas.microsoft.com/office/drawing/2014/main" xmlns="" id="{8B0EABA9-E472-4F2C-946F-34B01447F861}"/>
              </a:ext>
            </a:extLst>
          </p:cNvPr>
          <p:cNvSpPr/>
          <p:nvPr userDrawn="1"/>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6" name="圆角矩形 5">
            <a:extLst>
              <a:ext uri="{FF2B5EF4-FFF2-40B4-BE49-F238E27FC236}">
                <a16:creationId xmlns:a16="http://schemas.microsoft.com/office/drawing/2014/main" xmlns="" id="{E1053F26-E24A-4EA4-A247-B1492CED1608}"/>
              </a:ext>
            </a:extLst>
          </p:cNvPr>
          <p:cNvSpPr/>
          <p:nvPr userDrawn="1"/>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7" name="圆角矩形 6">
            <a:extLst>
              <a:ext uri="{FF2B5EF4-FFF2-40B4-BE49-F238E27FC236}">
                <a16:creationId xmlns:a16="http://schemas.microsoft.com/office/drawing/2014/main" xmlns="" id="{A460817F-30AD-43D3-A481-8EB373A87549}"/>
              </a:ext>
            </a:extLst>
          </p:cNvPr>
          <p:cNvSpPr/>
          <p:nvPr userDrawn="1"/>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8" name="圆角矩形 7">
            <a:extLst>
              <a:ext uri="{FF2B5EF4-FFF2-40B4-BE49-F238E27FC236}">
                <a16:creationId xmlns:a16="http://schemas.microsoft.com/office/drawing/2014/main" xmlns="" id="{A0AB9DD0-D315-49D7-81FF-F0AC3A468B90}"/>
              </a:ext>
            </a:extLst>
          </p:cNvPr>
          <p:cNvSpPr/>
          <p:nvPr userDrawn="1"/>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9" name="圆角矩形 8">
            <a:extLst>
              <a:ext uri="{FF2B5EF4-FFF2-40B4-BE49-F238E27FC236}">
                <a16:creationId xmlns:a16="http://schemas.microsoft.com/office/drawing/2014/main" xmlns="" id="{D6A33EE5-E49C-4028-991C-9A710A9448CF}"/>
              </a:ext>
            </a:extLst>
          </p:cNvPr>
          <p:cNvSpPr/>
          <p:nvPr userDrawn="1"/>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cxnSp>
        <p:nvCxnSpPr>
          <p:cNvPr id="10" name="直线连接符 12">
            <a:extLst>
              <a:ext uri="{FF2B5EF4-FFF2-40B4-BE49-F238E27FC236}">
                <a16:creationId xmlns:a16="http://schemas.microsoft.com/office/drawing/2014/main" xmlns="" id="{0EC17B31-A0EB-4974-BB34-66BB2FB94E9E}"/>
              </a:ext>
            </a:extLst>
          </p:cNvPr>
          <p:cNvCxnSpPr/>
          <p:nvPr userDrawn="1"/>
        </p:nvCxnSpPr>
        <p:spPr>
          <a:xfrm>
            <a:off x="614894" y="1194246"/>
            <a:ext cx="8677953" cy="0"/>
          </a:xfrm>
          <a:prstGeom prst="line">
            <a:avLst/>
          </a:prstGeom>
          <a:ln>
            <a:solidFill>
              <a:srgbClr val="995A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790524"/>
      </p:ext>
    </p:extLst>
  </p:cSld>
  <p:clrMapOvr>
    <a:masterClrMapping/>
  </p:clrMapOvr>
  <p:transition advTm="2000">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3A0A4AD-BF32-4E2F-BF3B-42D7D9AB5BA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2C513DFF-C41A-4BA8-81D9-F96FCDE134B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F73A0992-2A9A-4F27-8C46-9E4777D44F0F}"/>
              </a:ext>
            </a:extLst>
          </p:cNvPr>
          <p:cNvSpPr>
            <a:spLocks noGrp="1"/>
          </p:cNvSpPr>
          <p:nvPr>
            <p:ph type="dt" sz="half" idx="10"/>
          </p:nvPr>
        </p:nvSpPr>
        <p:spPr>
          <a:xfrm>
            <a:off x="838200" y="6356350"/>
            <a:ext cx="2743200" cy="365125"/>
          </a:xfrm>
          <a:prstGeom prst="rect">
            <a:avLst/>
          </a:prstGeom>
        </p:spPr>
        <p:txBody>
          <a:bodyPr/>
          <a:lstStyle/>
          <a:p>
            <a:fld id="{297C7A43-3C90-475D-86D7-E16DB65CC9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AE3FA2BD-53EC-4910-AFF7-29527DC1278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21E12B06-FFDE-4A29-8B6C-4257755EDA29}"/>
              </a:ext>
            </a:extLst>
          </p:cNvPr>
          <p:cNvSpPr>
            <a:spLocks noGrp="1"/>
          </p:cNvSpPr>
          <p:nvPr>
            <p:ph type="sldNum" sz="quarter" idx="12"/>
          </p:nvPr>
        </p:nvSpPr>
        <p:spPr>
          <a:xfrm>
            <a:off x="8610600" y="6356350"/>
            <a:ext cx="2743200" cy="365125"/>
          </a:xfrm>
          <a:prstGeom prst="rect">
            <a:avLst/>
          </a:prstGeom>
        </p:spPr>
        <p:txBody>
          <a:bodyPr/>
          <a:lstStyle/>
          <a:p>
            <a:fld id="{D7F8C43A-7966-4B56-8D84-89372AA21E57}" type="slidenum">
              <a:rPr lang="zh-CN" altLang="en-US" smtClean="0"/>
              <a:t>‹#›</a:t>
            </a:fld>
            <a:endParaRPr lang="zh-CN" altLang="en-US"/>
          </a:p>
        </p:txBody>
      </p:sp>
    </p:spTree>
    <p:extLst>
      <p:ext uri="{BB962C8B-B14F-4D97-AF65-F5344CB8AC3E}">
        <p14:creationId xmlns:p14="http://schemas.microsoft.com/office/powerpoint/2010/main" val="2688613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E11DE96-7BCC-4C82-B71F-4E147094AAD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ED688CF-C93D-4580-815C-A66625D1F2B6}"/>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E76417F-4354-4288-BA58-D8FE81EDCC0B}"/>
              </a:ext>
            </a:extLst>
          </p:cNvPr>
          <p:cNvSpPr>
            <a:spLocks noGrp="1"/>
          </p:cNvSpPr>
          <p:nvPr>
            <p:ph type="dt" sz="half" idx="10"/>
          </p:nvPr>
        </p:nvSpPr>
        <p:spPr>
          <a:xfrm>
            <a:off x="838200" y="6356350"/>
            <a:ext cx="2743200" cy="365125"/>
          </a:xfrm>
          <a:prstGeom prst="rect">
            <a:avLst/>
          </a:prstGeom>
        </p:spPr>
        <p:txBody>
          <a:bodyPr/>
          <a:lstStyle/>
          <a:p>
            <a:fld id="{297C7A43-3C90-475D-86D7-E16DB65CC9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89A27A8B-E7B7-4852-A21C-637C19FBDA8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63965BE4-8BC4-4912-8D8D-517B38824279}"/>
              </a:ext>
            </a:extLst>
          </p:cNvPr>
          <p:cNvSpPr>
            <a:spLocks noGrp="1"/>
          </p:cNvSpPr>
          <p:nvPr>
            <p:ph type="sldNum" sz="quarter" idx="12"/>
          </p:nvPr>
        </p:nvSpPr>
        <p:spPr>
          <a:xfrm>
            <a:off x="8610600" y="6356350"/>
            <a:ext cx="2743200" cy="365125"/>
          </a:xfrm>
          <a:prstGeom prst="rect">
            <a:avLst/>
          </a:prstGeom>
        </p:spPr>
        <p:txBody>
          <a:bodyPr/>
          <a:lstStyle/>
          <a:p>
            <a:fld id="{D7F8C43A-7966-4B56-8D84-89372AA21E57}" type="slidenum">
              <a:rPr lang="zh-CN" altLang="en-US" smtClean="0"/>
              <a:t>‹#›</a:t>
            </a:fld>
            <a:endParaRPr lang="zh-CN" altLang="en-US"/>
          </a:p>
        </p:txBody>
      </p:sp>
    </p:spTree>
    <p:extLst>
      <p:ext uri="{BB962C8B-B14F-4D97-AF65-F5344CB8AC3E}">
        <p14:creationId xmlns:p14="http://schemas.microsoft.com/office/powerpoint/2010/main" val="804466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022D515-68A8-46C5-8D60-4236083298F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7AC29EAD-B592-4F00-A8F9-62DC7436887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ED029EF7-EF2E-4E37-A645-20A58CAB197D}"/>
              </a:ext>
            </a:extLst>
          </p:cNvPr>
          <p:cNvSpPr>
            <a:spLocks noGrp="1"/>
          </p:cNvSpPr>
          <p:nvPr>
            <p:ph type="dt" sz="half" idx="10"/>
          </p:nvPr>
        </p:nvSpPr>
        <p:spPr>
          <a:xfrm>
            <a:off x="838200" y="6356350"/>
            <a:ext cx="2743200" cy="365125"/>
          </a:xfrm>
          <a:prstGeom prst="rect">
            <a:avLst/>
          </a:prstGeom>
        </p:spPr>
        <p:txBody>
          <a:bodyPr/>
          <a:lstStyle/>
          <a:p>
            <a:fld id="{297C7A43-3C90-475D-86D7-E16DB65CC9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5EED8DAC-F349-44A1-ACA5-564DAC4E06A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8C4B124F-E4A7-40AC-A81D-9BA96E771A88}"/>
              </a:ext>
            </a:extLst>
          </p:cNvPr>
          <p:cNvSpPr>
            <a:spLocks noGrp="1"/>
          </p:cNvSpPr>
          <p:nvPr>
            <p:ph type="sldNum" sz="quarter" idx="12"/>
          </p:nvPr>
        </p:nvSpPr>
        <p:spPr>
          <a:xfrm>
            <a:off x="8610600" y="6356350"/>
            <a:ext cx="2743200" cy="365125"/>
          </a:xfrm>
          <a:prstGeom prst="rect">
            <a:avLst/>
          </a:prstGeom>
        </p:spPr>
        <p:txBody>
          <a:bodyPr/>
          <a:lstStyle/>
          <a:p>
            <a:fld id="{D7F8C43A-7966-4B56-8D84-89372AA21E57}" type="slidenum">
              <a:rPr lang="zh-CN" altLang="en-US" smtClean="0"/>
              <a:t>‹#›</a:t>
            </a:fld>
            <a:endParaRPr lang="zh-CN" altLang="en-US"/>
          </a:p>
        </p:txBody>
      </p:sp>
    </p:spTree>
    <p:extLst>
      <p:ext uri="{BB962C8B-B14F-4D97-AF65-F5344CB8AC3E}">
        <p14:creationId xmlns:p14="http://schemas.microsoft.com/office/powerpoint/2010/main" val="436715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2.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796" r:id="rId1"/>
    <p:sldLayoutId id="2147484802" r:id="rId2"/>
    <p:sldLayoutId id="2147484952" r:id="rId3"/>
    <p:sldLayoutId id="2147484956" r:id="rId4"/>
    <p:sldLayoutId id="2147484998" r:id="rId5"/>
    <p:sldLayoutId id="2147484999"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7C0D63B5-22A1-4618-B8E6-DCA533B1813E}"/>
              </a:ext>
            </a:extLst>
          </p:cNvPr>
          <p:cNvGrpSpPr/>
          <p:nvPr userDrawn="1"/>
        </p:nvGrpSpPr>
        <p:grpSpPr>
          <a:xfrm>
            <a:off x="-18931" y="186307"/>
            <a:ext cx="12210930" cy="728093"/>
            <a:chOff x="-18931" y="261257"/>
            <a:chExt cx="12210930" cy="508001"/>
          </a:xfrm>
        </p:grpSpPr>
        <p:sp>
          <p:nvSpPr>
            <p:cNvPr id="8" name="矩形 7">
              <a:extLst>
                <a:ext uri="{FF2B5EF4-FFF2-40B4-BE49-F238E27FC236}">
                  <a16:creationId xmlns:a16="http://schemas.microsoft.com/office/drawing/2014/main" xmlns="" id="{0586ED77-0EFB-4F5B-9F66-120EC97FA9DA}"/>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9" name="组合 8">
              <a:extLst>
                <a:ext uri="{FF2B5EF4-FFF2-40B4-BE49-F238E27FC236}">
                  <a16:creationId xmlns:a16="http://schemas.microsoft.com/office/drawing/2014/main" xmlns="" id="{B5754103-0072-4F81-B84C-83D739DDCA27}"/>
                </a:ext>
              </a:extLst>
            </p:cNvPr>
            <p:cNvGrpSpPr/>
            <p:nvPr/>
          </p:nvGrpSpPr>
          <p:grpSpPr>
            <a:xfrm rot="5400000">
              <a:off x="3986554" y="-3744228"/>
              <a:ext cx="508001" cy="8518972"/>
              <a:chOff x="7197211" y="-1735709"/>
              <a:chExt cx="3775589" cy="20521956"/>
            </a:xfrm>
          </p:grpSpPr>
          <p:sp>
            <p:nvSpPr>
              <p:cNvPr id="10" name="矩形 9">
                <a:extLst>
                  <a:ext uri="{FF2B5EF4-FFF2-40B4-BE49-F238E27FC236}">
                    <a16:creationId xmlns:a16="http://schemas.microsoft.com/office/drawing/2014/main" xmlns="" id="{9B18127A-156F-42DB-ADE1-6F842A4ED7A4}"/>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 name="平行四边形 10">
                <a:extLst>
                  <a:ext uri="{FF2B5EF4-FFF2-40B4-BE49-F238E27FC236}">
                    <a16:creationId xmlns:a16="http://schemas.microsoft.com/office/drawing/2014/main" xmlns="" id="{1A32C06A-AD21-49AD-A188-2BF8C30A18F8}"/>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2" name="流程图: 手动输入 11">
                <a:extLst>
                  <a:ext uri="{FF2B5EF4-FFF2-40B4-BE49-F238E27FC236}">
                    <a16:creationId xmlns:a16="http://schemas.microsoft.com/office/drawing/2014/main" xmlns="" id="{5F015DFC-14D3-4D87-8B54-55B89A1C5E81}"/>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矩形 12">
                <a:extLst>
                  <a:ext uri="{FF2B5EF4-FFF2-40B4-BE49-F238E27FC236}">
                    <a16:creationId xmlns:a16="http://schemas.microsoft.com/office/drawing/2014/main" xmlns="" id="{5BED6282-2740-4B32-A3F1-867109E79C08}"/>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4" name="组合 9">
            <a:extLst>
              <a:ext uri="{FF2B5EF4-FFF2-40B4-BE49-F238E27FC236}">
                <a16:creationId xmlns:a16="http://schemas.microsoft.com/office/drawing/2014/main" xmlns="" id="{AA8E529A-86A7-45DC-8C15-9CCBF11F2B0B}"/>
              </a:ext>
            </a:extLst>
          </p:cNvPr>
          <p:cNvGrpSpPr>
            <a:grpSpLocks/>
          </p:cNvGrpSpPr>
          <p:nvPr userDrawn="1"/>
        </p:nvGrpSpPr>
        <p:grpSpPr bwMode="auto">
          <a:xfrm>
            <a:off x="9828212" y="386048"/>
            <a:ext cx="2085975" cy="328612"/>
            <a:chOff x="9534704" y="546889"/>
            <a:chExt cx="2086182" cy="328828"/>
          </a:xfrm>
        </p:grpSpPr>
        <p:pic>
          <p:nvPicPr>
            <p:cNvPr id="15" name="图片 10">
              <a:extLst>
                <a:ext uri="{FF2B5EF4-FFF2-40B4-BE49-F238E27FC236}">
                  <a16:creationId xmlns:a16="http://schemas.microsoft.com/office/drawing/2014/main" xmlns="" id="{C8278A90-4DAD-4F54-9BFE-65D939BDCE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1">
              <a:extLst>
                <a:ext uri="{FF2B5EF4-FFF2-40B4-BE49-F238E27FC236}">
                  <a16:creationId xmlns:a16="http://schemas.microsoft.com/office/drawing/2014/main" xmlns="" id="{F2F72AC4-9BD4-46B0-A63D-DE5E0BC3A0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94187547"/>
      </p:ext>
    </p:extLst>
  </p:cSld>
  <p:clrMap bg1="lt1" tx1="dk1" bg2="lt2" tx2="dk2" accent1="accent1" accent2="accent2" accent3="accent3" accent4="accent4" accent5="accent5" accent6="accent6" hlink="hlink" folHlink="folHlink"/>
  <p:sldLayoutIdLst>
    <p:sldLayoutId id="2147484958" r:id="rId1"/>
    <p:sldLayoutId id="2147484959" r:id="rId2"/>
    <p:sldLayoutId id="2147484960" r:id="rId3"/>
    <p:sldLayoutId id="2147484961" r:id="rId4"/>
    <p:sldLayoutId id="2147484962" r:id="rId5"/>
    <p:sldLayoutId id="2147484963" r:id="rId6"/>
    <p:sldLayoutId id="2147484964" r:id="rId7"/>
    <p:sldLayoutId id="2147484965" r:id="rId8"/>
    <p:sldLayoutId id="2147484966" r:id="rId9"/>
    <p:sldLayoutId id="2147484967" r:id="rId10"/>
    <p:sldLayoutId id="2147484968" r:id="rId11"/>
    <p:sldLayoutId id="21474849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ltUpDiag">
          <a:fgClr>
            <a:schemeClr val="bg2"/>
          </a:fgClr>
          <a:bgClr>
            <a:srgbClr val="FFFFFF"/>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046546"/>
      </p:ext>
    </p:extLst>
  </p:cSld>
  <p:clrMap bg1="lt1" tx1="dk1" bg2="lt2" tx2="dk2" accent1="accent1" accent2="accent2" accent3="accent3" accent4="accent4" accent5="accent5" accent6="accent6" hlink="hlink" folHlink="folHlink"/>
  <p:sldLayoutIdLst>
    <p:sldLayoutId id="2147484954" r:id="rId1"/>
    <p:sldLayoutId id="21474849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EC16A72C-D372-4DBB-8C14-F24A305E63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31378E8C-D6DF-41BF-ADC8-794A8779380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A3B5494-B609-4D5E-965C-8BC9F10A0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97919328-1698-422A-A2F6-2AAA6365F74A}" type="datetimeFigureOut">
              <a:rPr lang="zh-CN" altLang="en-US" smtClean="0"/>
              <a:pPr>
                <a:defRPr/>
              </a:pPr>
              <a:t>2022/2/21</a:t>
            </a:fld>
            <a:endParaRPr lang="zh-CN" altLang="en-US" dirty="0"/>
          </a:p>
        </p:txBody>
      </p:sp>
      <p:sp>
        <p:nvSpPr>
          <p:cNvPr id="5" name="页脚占位符 4">
            <a:extLst>
              <a:ext uri="{FF2B5EF4-FFF2-40B4-BE49-F238E27FC236}">
                <a16:creationId xmlns:a16="http://schemas.microsoft.com/office/drawing/2014/main" xmlns="" id="{B52FAF40-FDAD-4BE6-B6D2-46C16AAE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p>
        </p:txBody>
      </p:sp>
      <p:sp>
        <p:nvSpPr>
          <p:cNvPr id="6" name="灯片编号占位符 5">
            <a:extLst>
              <a:ext uri="{FF2B5EF4-FFF2-40B4-BE49-F238E27FC236}">
                <a16:creationId xmlns:a16="http://schemas.microsoft.com/office/drawing/2014/main" xmlns="" id="{37191AD2-EFED-42F7-A951-CB2921522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3D47A128-2295-4837-B4DC-36C9E542240B}" type="slidenum">
              <a:rPr lang="zh-CN" altLang="en-US" smtClean="0"/>
              <a:pPr>
                <a:defRPr/>
              </a:pPr>
              <a:t>‹#›</a:t>
            </a:fld>
            <a:endParaRPr lang="zh-CN" altLang="en-US" dirty="0"/>
          </a:p>
        </p:txBody>
      </p:sp>
    </p:spTree>
    <p:extLst>
      <p:ext uri="{BB962C8B-B14F-4D97-AF65-F5344CB8AC3E}">
        <p14:creationId xmlns:p14="http://schemas.microsoft.com/office/powerpoint/2010/main" val="2416536040"/>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EC16A72C-D372-4DBB-8C14-F24A305E63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31378E8C-D6DF-41BF-ADC8-794A8779380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A3B5494-B609-4D5E-965C-8BC9F10A0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97919328-1698-422A-A2F6-2AAA6365F74A}" type="datetimeFigureOut">
              <a:rPr lang="zh-CN" altLang="en-US" smtClean="0"/>
              <a:pPr>
                <a:defRPr/>
              </a:pPr>
              <a:t>2022/2/21</a:t>
            </a:fld>
            <a:endParaRPr lang="zh-CN" altLang="en-US" dirty="0"/>
          </a:p>
        </p:txBody>
      </p:sp>
      <p:sp>
        <p:nvSpPr>
          <p:cNvPr id="5" name="页脚占位符 4">
            <a:extLst>
              <a:ext uri="{FF2B5EF4-FFF2-40B4-BE49-F238E27FC236}">
                <a16:creationId xmlns:a16="http://schemas.microsoft.com/office/drawing/2014/main" xmlns="" id="{B52FAF40-FDAD-4BE6-B6D2-46C16AAE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p>
        </p:txBody>
      </p:sp>
      <p:sp>
        <p:nvSpPr>
          <p:cNvPr id="6" name="灯片编号占位符 5">
            <a:extLst>
              <a:ext uri="{FF2B5EF4-FFF2-40B4-BE49-F238E27FC236}">
                <a16:creationId xmlns:a16="http://schemas.microsoft.com/office/drawing/2014/main" xmlns="" id="{37191AD2-EFED-42F7-A951-CB2921522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3D47A128-2295-4837-B4DC-36C9E542240B}" type="slidenum">
              <a:rPr lang="zh-CN" altLang="en-US" smtClean="0"/>
              <a:pPr>
                <a:defRPr/>
              </a:pPr>
              <a:t>‹#›</a:t>
            </a:fld>
            <a:endParaRPr lang="zh-CN" altLang="en-US" dirty="0"/>
          </a:p>
        </p:txBody>
      </p:sp>
    </p:spTree>
    <p:extLst>
      <p:ext uri="{BB962C8B-B14F-4D97-AF65-F5344CB8AC3E}">
        <p14:creationId xmlns:p14="http://schemas.microsoft.com/office/powerpoint/2010/main" val="2004437114"/>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 id="2147485012" r:id="rId12"/>
    <p:sldLayoutId id="2147485013"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EC16A72C-D372-4DBB-8C14-F24A305E63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文本占位符 2">
            <a:extLst>
              <a:ext uri="{FF2B5EF4-FFF2-40B4-BE49-F238E27FC236}">
                <a16:creationId xmlns:a16="http://schemas.microsoft.com/office/drawing/2014/main" xmlns="" id="{31378E8C-D6DF-41BF-ADC8-794A8779380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BA3B5494-B609-4D5E-965C-8BC9F10A0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fld id="{97919328-1698-422A-A2F6-2AAA6365F74A}" type="datetimeFigureOut">
              <a:rPr lang="zh-CN" altLang="en-US" smtClean="0"/>
              <a:pPr>
                <a:defRPr/>
              </a:pPr>
              <a:t>2022/2/21</a:t>
            </a:fld>
            <a:endParaRPr lang="zh-CN" altLang="en-US" dirty="0"/>
          </a:p>
        </p:txBody>
      </p:sp>
      <p:sp>
        <p:nvSpPr>
          <p:cNvPr id="5" name="页脚占位符 4">
            <a:extLst>
              <a:ext uri="{FF2B5EF4-FFF2-40B4-BE49-F238E27FC236}">
                <a16:creationId xmlns:a16="http://schemas.microsoft.com/office/drawing/2014/main" xmlns="" id="{B52FAF40-FDAD-4BE6-B6D2-46C16AAE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6" name="灯片编号占位符 5">
            <a:extLst>
              <a:ext uri="{FF2B5EF4-FFF2-40B4-BE49-F238E27FC236}">
                <a16:creationId xmlns:a16="http://schemas.microsoft.com/office/drawing/2014/main" xmlns="" id="{37191AD2-EFED-42F7-A951-CB2921522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fld id="{3D47A128-2295-4837-B4DC-36C9E542240B}" type="slidenum">
              <a:rPr lang="zh-CN" altLang="en-US" smtClean="0"/>
              <a:pPr>
                <a:defRPr/>
              </a:pPr>
              <a:t>‹#›</a:t>
            </a:fld>
            <a:endParaRPr lang="zh-CN" altLang="en-US" dirty="0"/>
          </a:p>
        </p:txBody>
      </p:sp>
    </p:spTree>
    <p:extLst>
      <p:ext uri="{BB962C8B-B14F-4D97-AF65-F5344CB8AC3E}">
        <p14:creationId xmlns:p14="http://schemas.microsoft.com/office/powerpoint/2010/main" val="2136031338"/>
      </p:ext>
    </p:extLst>
  </p:cSld>
  <p:clrMap bg1="lt1" tx1="dk1" bg2="lt2" tx2="dk2" accent1="accent1" accent2="accent2" accent3="accent3" accent4="accent4" accent5="accent5" accent6="accent6" hlink="hlink" folHlink="folHlink"/>
  <p:sldLayoutIdLst>
    <p:sldLayoutId id="2147485015" r:id="rId1"/>
    <p:sldLayoutId id="2147485016" r:id="rId2"/>
    <p:sldLayoutId id="2147485017" r:id="rId3"/>
    <p:sldLayoutId id="2147485018" r:id="rId4"/>
    <p:sldLayoutId id="2147485019" r:id="rId5"/>
    <p:sldLayoutId id="2147485020" r:id="rId6"/>
    <p:sldLayoutId id="2147485021" r:id="rId7"/>
    <p:sldLayoutId id="2147485022" r:id="rId8"/>
    <p:sldLayoutId id="2147485023" r:id="rId9"/>
    <p:sldLayoutId id="2147485024" r:id="rId10"/>
    <p:sldLayoutId id="2147485025" r:id="rId11"/>
    <p:sldLayoutId id="2147485026" r:id="rId12"/>
    <p:sldLayoutId id="2147485027" r:id="rId13"/>
  </p:sldLayoutIdLst>
  <p:txStyles>
    <p:titleStyle>
      <a:lvl1pPr algn="l" rtl="0" eaLnBrk="0" fontAlgn="base" hangingPunct="0">
        <a:lnSpc>
          <a:spcPct val="90000"/>
        </a:lnSpc>
        <a:spcBef>
          <a:spcPct val="0"/>
        </a:spcBef>
        <a:spcAft>
          <a:spcPct val="0"/>
        </a:spcAft>
        <a:defRPr sz="44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p15:clr>
            <a:srgbClr val="F26B43"/>
          </p15:clr>
        </p15:guide>
        <p15:guide id="2" pos="7368">
          <p15:clr>
            <a:srgbClr val="F26B43"/>
          </p15:clr>
        </p15:guide>
        <p15:guide id="3" orient="horz" pos="560">
          <p15:clr>
            <a:srgbClr val="F26B43"/>
          </p15:clr>
        </p15:guide>
        <p15:guide id="4" orient="horz" pos="624">
          <p15:clr>
            <a:srgbClr val="F26B43"/>
          </p15:clr>
        </p15:guide>
        <p15:guide id="5" orient="horz" pos="4056">
          <p15:clr>
            <a:srgbClr val="F26B43"/>
          </p15:clr>
        </p15:guide>
        <p15:guide id="6" orient="horz" pos="39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91.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18.xml"/><Relationship Id="rId4" Type="http://schemas.openxmlformats.org/officeDocument/2006/relationships/image" Target="../media/image124.e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6.xml"/><Relationship Id="rId1" Type="http://schemas.openxmlformats.org/officeDocument/2006/relationships/tags" Target="../tags/tag65.xml"/></Relationships>
</file>

<file path=ppt/slides/_rels/slide11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2.jpeg"/><Relationship Id="rId7" Type="http://schemas.openxmlformats.org/officeDocument/2006/relationships/image" Target="../media/image134.jpeg"/><Relationship Id="rId2" Type="http://schemas.openxmlformats.org/officeDocument/2006/relationships/hyperlink" Target="http://search.kingker.cn/view.asp?q=&#30334;&#31185;&#35814;&#35299;&amp;id=68802" TargetMode="External"/><Relationship Id="rId1" Type="http://schemas.openxmlformats.org/officeDocument/2006/relationships/slideLayout" Target="../slideLayouts/slideLayout18.xml"/><Relationship Id="rId6" Type="http://schemas.openxmlformats.org/officeDocument/2006/relationships/hyperlink" Target="http://news.xinhuanet.com/house/2006-09/17/content_5101141.htm" TargetMode="External"/><Relationship Id="rId5" Type="http://schemas.openxmlformats.org/officeDocument/2006/relationships/image" Target="../media/image133.jpeg"/><Relationship Id="rId10" Type="http://schemas.openxmlformats.org/officeDocument/2006/relationships/image" Target="../media/image13.png"/><Relationship Id="rId4" Type="http://schemas.openxmlformats.org/officeDocument/2006/relationships/hyperlink" Target="http://rose.eastday.com/renda/hwzq/hwjks/zglscs/userobject1ai4655.html" TargetMode="External"/><Relationship Id="rId9" Type="http://schemas.openxmlformats.org/officeDocument/2006/relationships/slide" Target="slide91.xml"/></Relationships>
</file>

<file path=ppt/slides/_rels/slide1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hyperlink" Target="&#35270;&#39057;&#36164;&#28304;/&#25913;&#38761;&#20026;&#20154;&#27665;.mp4" TargetMode="External"/><Relationship Id="rId2" Type="http://schemas.openxmlformats.org/officeDocument/2006/relationships/image" Target="../media/image138.jpg"/><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12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image" Target="../media/image141.jpe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g"/><Relationship Id="rId1" Type="http://schemas.openxmlformats.org/officeDocument/2006/relationships/slideLayout" Target="../slideLayouts/slideLayout18.xml"/><Relationship Id="rId4" Type="http://schemas.openxmlformats.org/officeDocument/2006/relationships/image" Target="../media/image144.png"/></Relationships>
</file>

<file path=ppt/slides/_rels/slide128.xml.rels><?xml version="1.0" encoding="UTF-8" standalone="yes"?>
<Relationships xmlns="http://schemas.openxmlformats.org/package/2006/relationships"><Relationship Id="rId3" Type="http://schemas.openxmlformats.org/officeDocument/2006/relationships/hyperlink" Target="&#35270;&#39057;&#36164;&#28304;/&#21152;&#24555;&#21457;&#23637;&#29616;&#20195;&#20135;&#19994;&#20307;&#31995;.mp4" TargetMode="External"/><Relationship Id="rId2" Type="http://schemas.openxmlformats.org/officeDocument/2006/relationships/image" Target="../media/image145.jpg"/><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1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18.xml"/><Relationship Id="rId5" Type="http://schemas.openxmlformats.org/officeDocument/2006/relationships/image" Target="../media/image150.jpeg"/><Relationship Id="rId4" Type="http://schemas.openxmlformats.org/officeDocument/2006/relationships/image" Target="../media/image149.jpeg"/></Relationships>
</file>

<file path=ppt/slides/_rels/slide13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slideLayout" Target="../slideLayouts/slideLayout18.xml"/><Relationship Id="rId1" Type="http://schemas.openxmlformats.org/officeDocument/2006/relationships/tags" Target="../tags/tag6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35270;&#39057;&#36164;&#28304;/&#20013;&#22269;&#21271;&#26007;&#65306;&#26381;&#21153;&#20840;&#29699;%20%20&#36896;&#31119;&#20154;&#31867;.mp4" TargetMode="External"/></Relationships>
</file>

<file path=ppt/slides/_rels/slide13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135.xml"/><Relationship Id="rId5" Type="http://schemas.openxmlformats.org/officeDocument/2006/relationships/slide" Target="slide153.xml"/><Relationship Id="rId4" Type="http://schemas.openxmlformats.org/officeDocument/2006/relationships/slide" Target="slide160.xml"/></Relationships>
</file>

<file path=ppt/slides/_rels/slide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134.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g"/><Relationship Id="rId1" Type="http://schemas.openxmlformats.org/officeDocument/2006/relationships/slideLayout" Target="../slideLayouts/slideLayout18.xml"/><Relationship Id="rId4" Type="http://schemas.openxmlformats.org/officeDocument/2006/relationships/image" Target="../media/image158.jpeg"/></Relationships>
</file>

<file path=ppt/slides/_rels/slide14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70.xml"/><Relationship Id="rId7" Type="http://schemas.openxmlformats.org/officeDocument/2006/relationships/tags" Target="../tags/tag74.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159.png"/></Relationships>
</file>

<file path=ppt/slides/_rels/slide142.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166.jpeg"/><Relationship Id="rId4" Type="http://schemas.openxmlformats.org/officeDocument/2006/relationships/image" Target="../media/image165.jpeg"/></Relationships>
</file>

<file path=ppt/slides/_rels/slide147.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pn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hyperlink" Target="&#35270;&#39057;&#36164;&#28304;/&#24635;&#20070;&#35760;&#38382;&#31574;&#8220;&#21313;&#22235;&#20116;&#8221;.mp4" TargetMode="External"/><Relationship Id="rId2" Type="http://schemas.openxmlformats.org/officeDocument/2006/relationships/image" Target="../media/image171.jpg"/><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15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jpeg"/><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image" Target="../media/image175.pn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54.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image" Target="../media/image182.pn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61.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183.jpe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18.xml"/><Relationship Id="rId5" Type="http://schemas.openxmlformats.org/officeDocument/2006/relationships/tags" Target="../tags/tag81.xml"/><Relationship Id="rId4" Type="http://schemas.openxmlformats.org/officeDocument/2006/relationships/tags" Target="../tags/tag80.xml"/></Relationships>
</file>

<file path=ppt/slides/_rels/slide162.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85.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84.jpg"/><Relationship Id="rId5" Type="http://schemas.openxmlformats.org/officeDocument/2006/relationships/slideLayout" Target="../slideLayouts/slideLayout18.xml"/><Relationship Id="rId4" Type="http://schemas.openxmlformats.org/officeDocument/2006/relationships/tags" Target="../tags/tag85.xml"/></Relationships>
</file>

<file path=ppt/slides/_rels/slide163.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87.jpe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86.jpeg"/><Relationship Id="rId5" Type="http://schemas.openxmlformats.org/officeDocument/2006/relationships/slideLayout" Target="../slideLayouts/slideLayout18.xml"/><Relationship Id="rId4" Type="http://schemas.openxmlformats.org/officeDocument/2006/relationships/tags" Target="../tags/tag89.xml"/></Relationships>
</file>

<file path=ppt/slides/_rels/slide164.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88.jpeg"/><Relationship Id="rId5" Type="http://schemas.openxmlformats.org/officeDocument/2006/relationships/slideLayout" Target="../slideLayouts/slideLayout18.xml"/><Relationship Id="rId4" Type="http://schemas.openxmlformats.org/officeDocument/2006/relationships/tags" Target="../tags/tag93.xml"/></Relationships>
</file>

<file path=ppt/slides/_rels/slide165.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90.jpe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89.jpeg"/><Relationship Id="rId5" Type="http://schemas.openxmlformats.org/officeDocument/2006/relationships/slideLayout" Target="../slideLayouts/slideLayout18.xml"/><Relationship Id="rId4" Type="http://schemas.openxmlformats.org/officeDocument/2006/relationships/tags" Target="../tags/tag97.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image" Target="../media/image191.png"/></Relationships>
</file>

<file path=ppt/slides/_rels/slide16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6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jpeg"/><Relationship Id="rId2"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35270;&#39057;&#36164;&#28304;/&#25105;&#35201;&#22238;&#21040;&#31062;&#22269;&#21435;.mp4"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image" Target="../media/image42.jpeg"/><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xml"/><Relationship Id="rId5" Type="http://schemas.openxmlformats.org/officeDocument/2006/relationships/image" Target="../media/image56.jpeg"/><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slide" Target="slide133.xml"/><Relationship Id="rId5" Type="http://schemas.openxmlformats.org/officeDocument/2006/relationships/slide" Target="slide90.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64.jpeg"/><Relationship Id="rId4"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tags" Target="../tags/tag29.xml"/><Relationship Id="rId7" Type="http://schemas.openxmlformats.org/officeDocument/2006/relationships/notesSlide" Target="../notesSlides/notesSlide6.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13.xml"/><Relationship Id="rId5" Type="http://schemas.openxmlformats.org/officeDocument/2006/relationships/tags" Target="../tags/tag31.xml"/><Relationship Id="rId4" Type="http://schemas.openxmlformats.org/officeDocument/2006/relationships/tags" Target="../tags/tag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13.xml"/><Relationship Id="rId5" Type="http://schemas.openxmlformats.org/officeDocument/2006/relationships/tags" Target="../tags/tag37.xml"/><Relationship Id="rId4" Type="http://schemas.openxmlformats.org/officeDocument/2006/relationships/tags" Target="../tags/tag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83.xml"/><Relationship Id="rId5" Type="http://schemas.openxmlformats.org/officeDocument/2006/relationships/slide" Target="slide42.xml"/><Relationship Id="rId4" Type="http://schemas.openxmlformats.org/officeDocument/2006/relationships/slide" Target="slide61.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75.jpe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77.jpeg"/></Relationships>
</file>

<file path=ppt/slides/_rels/slide6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3.xml"/><Relationship Id="rId4" Type="http://schemas.openxmlformats.org/officeDocument/2006/relationships/image" Target="../media/image80.jpeg"/></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84.png"/><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3.xml"/><Relationship Id="rId4" Type="http://schemas.openxmlformats.org/officeDocument/2006/relationships/image" Target="../media/image89.jpeg"/></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2.png"/><Relationship Id="rId7" Type="http://schemas.openxmlformats.org/officeDocument/2006/relationships/image" Target="../media/image35.png"/><Relationship Id="rId2" Type="http://schemas.openxmlformats.org/officeDocument/2006/relationships/image" Target="../media/image91.png"/><Relationship Id="rId1" Type="http://schemas.openxmlformats.org/officeDocument/2006/relationships/slideLayout" Target="../slideLayouts/slideLayout13.xml"/><Relationship Id="rId6" Type="http://schemas.openxmlformats.org/officeDocument/2006/relationships/hyperlink" Target="&#35270;&#39057;&#36164;&#28304;/&#21629;&#36816;&#19982;&#20849;&#65292;&#38738;&#26149;&#21147;&#37327;.mp4" TargetMode="External"/><Relationship Id="rId5" Type="http://schemas.openxmlformats.org/officeDocument/2006/relationships/image" Target="../media/image93.jp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5" Type="http://schemas.openxmlformats.org/officeDocument/2006/relationships/image" Target="../media/image94.jpe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image" Target="../media/image95.jpeg"/></Relationships>
</file>

<file path=ppt/slides/_rels/slide7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13.xml"/><Relationship Id="rId1" Type="http://schemas.openxmlformats.org/officeDocument/2006/relationships/tags" Target="../tags/tag45.xml"/></Relationships>
</file>

<file path=ppt/slides/_rels/slide7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image" Target="../media/image101.jpeg"/></Relationships>
</file>

<file path=ppt/slides/_rels/slide7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0.xml"/><Relationship Id="rId5" Type="http://schemas.openxmlformats.org/officeDocument/2006/relationships/image" Target="../media/image106.pn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07.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03.png"/><Relationship Id="rId5" Type="http://schemas.openxmlformats.org/officeDocument/2006/relationships/slideLayout" Target="../slideLayouts/slideLayout40.xml"/><Relationship Id="rId4" Type="http://schemas.openxmlformats.org/officeDocument/2006/relationships/tags" Target="../tags/tag51.xml"/></Relationships>
</file>

<file path=ppt/slides/_rels/slide82.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103.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40.xml"/><Relationship Id="rId5" Type="http://schemas.openxmlformats.org/officeDocument/2006/relationships/tags" Target="../tags/tag56.xml"/><Relationship Id="rId4" Type="http://schemas.openxmlformats.org/officeDocument/2006/relationships/tags" Target="../tags/tag55.xm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6.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slide" Target="slide9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25.xml"/><Relationship Id="rId5" Type="http://schemas.openxmlformats.org/officeDocument/2006/relationships/slide" Target="slide107.xml"/><Relationship Id="rId4" Type="http://schemas.openxmlformats.org/officeDocument/2006/relationships/slide" Target="slide120.xml"/></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91.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image" Target="../media/image110.jpeg"/></Relationships>
</file>

<file path=ppt/slides/_rels/slide95.xml.rels><?xml version="1.0" encoding="UTF-8" standalone="yes"?>
<Relationships xmlns="http://schemas.openxmlformats.org/package/2006/relationships"><Relationship Id="rId3" Type="http://schemas.openxmlformats.org/officeDocument/2006/relationships/hyperlink" Target="&#35270;&#39057;&#36164;&#28304;/&#20174;&#8220;&#25991;&#21270;&#26356;&#21152;&#32321;&#33635;&#8221;&#30475;&#20840;&#38754;&#24314;&#25104;&#23567;&#24247;&#31038;&#20250;.mp4" TargetMode="External"/><Relationship Id="rId2" Type="http://schemas.openxmlformats.org/officeDocument/2006/relationships/image" Target="../media/image111.jpg"/><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2.xml"/><Relationship Id="rId1" Type="http://schemas.openxmlformats.org/officeDocument/2006/relationships/tags" Target="../tags/tag61.xml"/></Relationships>
</file>

<file path=ppt/slides/_rels/slide9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4.xml"/><Relationship Id="rId1" Type="http://schemas.openxmlformats.org/officeDocument/2006/relationships/tags" Target="../tags/tag63.xml"/></Relationships>
</file>

<file path=ppt/slides/_rels/slide99.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486C608D-6AF5-4542-B21E-E54ABD5AE304}"/>
              </a:ext>
            </a:extLst>
          </p:cNvPr>
          <p:cNvPicPr>
            <a:picLocks noChangeAspect="1"/>
          </p:cNvPicPr>
          <p:nvPr/>
        </p:nvPicPr>
        <p:blipFill rotWithShape="1">
          <a:blip r:embed="rId2"/>
          <a:srcRect b="5141"/>
          <a:stretch/>
        </p:blipFill>
        <p:spPr>
          <a:xfrm>
            <a:off x="-1" y="0"/>
            <a:ext cx="12176303" cy="6858000"/>
          </a:xfrm>
          <a:prstGeom prst="rect">
            <a:avLst/>
          </a:prstGeom>
        </p:spPr>
      </p:pic>
      <p:sp>
        <p:nvSpPr>
          <p:cNvPr id="8" name="矩形 7">
            <a:extLst>
              <a:ext uri="{FF2B5EF4-FFF2-40B4-BE49-F238E27FC236}">
                <a16:creationId xmlns:a16="http://schemas.microsoft.com/office/drawing/2014/main" xmlns="" id="{C88CA237-E488-4221-B088-270C73A3D387}"/>
              </a:ext>
            </a:extLst>
          </p:cNvPr>
          <p:cNvSpPr/>
          <p:nvPr/>
        </p:nvSpPr>
        <p:spPr>
          <a:xfrm>
            <a:off x="0" y="0"/>
            <a:ext cx="12192000" cy="6858000"/>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直角三角形 8">
            <a:extLst>
              <a:ext uri="{FF2B5EF4-FFF2-40B4-BE49-F238E27FC236}">
                <a16:creationId xmlns:a16="http://schemas.microsoft.com/office/drawing/2014/main" xmlns="" id="{06C03BAC-CEA6-4A0C-AE95-0723B46BEAE0}"/>
              </a:ext>
            </a:extLst>
          </p:cNvPr>
          <p:cNvSpPr/>
          <p:nvPr/>
        </p:nvSpPr>
        <p:spPr>
          <a:xfrm>
            <a:off x="0" y="4476750"/>
            <a:ext cx="3943350" cy="2381250"/>
          </a:xfrm>
          <a:prstGeom prst="rtTriangl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3" name="图片 2">
            <a:extLst>
              <a:ext uri="{FF2B5EF4-FFF2-40B4-BE49-F238E27FC236}">
                <a16:creationId xmlns:a16="http://schemas.microsoft.com/office/drawing/2014/main" xmlns="" id="{609A8B15-2ED8-4A1C-9BB7-613DB56E3B8C}"/>
              </a:ext>
            </a:extLst>
          </p:cNvPr>
          <p:cNvPicPr>
            <a:picLocks noChangeAspect="1"/>
          </p:cNvPicPr>
          <p:nvPr/>
        </p:nvPicPr>
        <p:blipFill rotWithShape="1">
          <a:blip r:embed="rId3">
            <a:duotone>
              <a:schemeClr val="accent4">
                <a:shade val="45000"/>
                <a:satMod val="135000"/>
              </a:schemeClr>
              <a:prstClr val="white"/>
            </a:duotone>
          </a:blip>
          <a:srcRect r="22312" b="42853"/>
          <a:stretch/>
        </p:blipFill>
        <p:spPr>
          <a:xfrm>
            <a:off x="1287933" y="690179"/>
            <a:ext cx="10904068" cy="6193221"/>
          </a:xfrm>
          <a:prstGeom prst="rect">
            <a:avLst/>
          </a:prstGeom>
        </p:spPr>
      </p:pic>
      <p:sp>
        <p:nvSpPr>
          <p:cNvPr id="11" name="直角三角形 10">
            <a:extLst>
              <a:ext uri="{FF2B5EF4-FFF2-40B4-BE49-F238E27FC236}">
                <a16:creationId xmlns:a16="http://schemas.microsoft.com/office/drawing/2014/main" xmlns="" id="{A58FD64F-0C72-40F9-81D6-D881E6C5ABA4}"/>
              </a:ext>
            </a:extLst>
          </p:cNvPr>
          <p:cNvSpPr/>
          <p:nvPr/>
        </p:nvSpPr>
        <p:spPr>
          <a:xfrm flipH="1">
            <a:off x="7429500" y="4476750"/>
            <a:ext cx="4746802" cy="2406650"/>
          </a:xfrm>
          <a:prstGeom prst="rtTriangl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任意多边形: 形状 13">
            <a:extLst>
              <a:ext uri="{FF2B5EF4-FFF2-40B4-BE49-F238E27FC236}">
                <a16:creationId xmlns:a16="http://schemas.microsoft.com/office/drawing/2014/main" xmlns="" id="{10F3B5D1-9520-4903-8E13-395A64414A4B}"/>
              </a:ext>
            </a:extLst>
          </p:cNvPr>
          <p:cNvSpPr/>
          <p:nvPr/>
        </p:nvSpPr>
        <p:spPr>
          <a:xfrm>
            <a:off x="6434341" y="834060"/>
            <a:ext cx="4290687" cy="4937154"/>
          </a:xfrm>
          <a:custGeom>
            <a:avLst/>
            <a:gdLst>
              <a:gd name="connsiteX0" fmla="*/ 1963827 w 3927653"/>
              <a:gd name="connsiteY0" fmla="*/ 0 h 4519422"/>
              <a:gd name="connsiteX1" fmla="*/ 3927653 w 3927653"/>
              <a:gd name="connsiteY1" fmla="*/ 981914 h 4519422"/>
              <a:gd name="connsiteX2" fmla="*/ 3927653 w 3927653"/>
              <a:gd name="connsiteY2" fmla="*/ 3537508 h 4519422"/>
              <a:gd name="connsiteX3" fmla="*/ 1963827 w 3927653"/>
              <a:gd name="connsiteY3" fmla="*/ 4519422 h 4519422"/>
              <a:gd name="connsiteX4" fmla="*/ 0 w 3927653"/>
              <a:gd name="connsiteY4" fmla="*/ 3537508 h 4519422"/>
              <a:gd name="connsiteX5" fmla="*/ 0 w 3927653"/>
              <a:gd name="connsiteY5" fmla="*/ 981914 h 45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653" h="4519422">
                <a:moveTo>
                  <a:pt x="1963827" y="0"/>
                </a:moveTo>
                <a:lnTo>
                  <a:pt x="3927653" y="981914"/>
                </a:lnTo>
                <a:lnTo>
                  <a:pt x="3927653" y="3537508"/>
                </a:lnTo>
                <a:lnTo>
                  <a:pt x="1963827" y="4519422"/>
                </a:lnTo>
                <a:lnTo>
                  <a:pt x="0" y="3537508"/>
                </a:lnTo>
                <a:lnTo>
                  <a:pt x="0" y="981914"/>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 name="文本框 24">
            <a:extLst>
              <a:ext uri="{FF2B5EF4-FFF2-40B4-BE49-F238E27FC236}">
                <a16:creationId xmlns:a16="http://schemas.microsoft.com/office/drawing/2014/main" xmlns="" id="{137B81BD-FC0D-4B18-8A73-B3E7449375D5}"/>
              </a:ext>
            </a:extLst>
          </p:cNvPr>
          <p:cNvSpPr txBox="1"/>
          <p:nvPr/>
        </p:nvSpPr>
        <p:spPr>
          <a:xfrm>
            <a:off x="1210999" y="966785"/>
            <a:ext cx="3615834"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20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第三章</a:t>
            </a:r>
            <a:endParaRPr kumimoji="0" lang="en-US" altLang="zh-CN" sz="6600" b="1" i="0" u="none" strike="noStrike" kern="1200" cap="none" spc="20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7" name="组合 6">
            <a:extLst>
              <a:ext uri="{FF2B5EF4-FFF2-40B4-BE49-F238E27FC236}">
                <a16:creationId xmlns:a16="http://schemas.microsoft.com/office/drawing/2014/main" xmlns="" id="{52E8F000-E825-4F85-835D-9953740CB787}"/>
              </a:ext>
            </a:extLst>
          </p:cNvPr>
          <p:cNvGrpSpPr/>
          <p:nvPr/>
        </p:nvGrpSpPr>
        <p:grpSpPr>
          <a:xfrm>
            <a:off x="4088541" y="6261338"/>
            <a:ext cx="4014919" cy="400110"/>
            <a:chOff x="4304709" y="-811936"/>
            <a:chExt cx="4014919" cy="400110"/>
          </a:xfrm>
        </p:grpSpPr>
        <p:cxnSp>
          <p:nvCxnSpPr>
            <p:cNvPr id="16" name="直接连接符 15">
              <a:extLst>
                <a:ext uri="{FF2B5EF4-FFF2-40B4-BE49-F238E27FC236}">
                  <a16:creationId xmlns:a16="http://schemas.microsoft.com/office/drawing/2014/main" xmlns="" id="{E3DCC5A3-7D72-4091-B5B1-CA7F48B933D1}"/>
                </a:ext>
              </a:extLst>
            </p:cNvPr>
            <p:cNvCxnSpPr>
              <a:cxnSpLocks/>
            </p:cNvCxnSpPr>
            <p:nvPr/>
          </p:nvCxnSpPr>
          <p:spPr>
            <a:xfrm>
              <a:off x="4304709" y="-611881"/>
              <a:ext cx="451656" cy="0"/>
            </a:xfrm>
            <a:prstGeom prst="line">
              <a:avLst/>
            </a:prstGeom>
            <a:noFill/>
            <a:ln w="12700" cap="flat" cmpd="sng" algn="ctr">
              <a:solidFill>
                <a:srgbClr val="C87E4C"/>
              </a:solidFill>
              <a:prstDash val="solid"/>
              <a:miter lim="800000"/>
            </a:ln>
            <a:effectLst/>
          </p:spPr>
        </p:cxnSp>
        <p:sp>
          <p:nvSpPr>
            <p:cNvPr id="17" name="文本框 27">
              <a:extLst>
                <a:ext uri="{FF2B5EF4-FFF2-40B4-BE49-F238E27FC236}">
                  <a16:creationId xmlns:a16="http://schemas.microsoft.com/office/drawing/2014/main" xmlns="" id="{EC4FCC79-E6A1-429E-A0BA-AE83F9675D61}"/>
                </a:ext>
              </a:extLst>
            </p:cNvPr>
            <p:cNvSpPr txBox="1"/>
            <p:nvPr/>
          </p:nvSpPr>
          <p:spPr>
            <a:xfrm>
              <a:off x="4756365" y="-811936"/>
              <a:ext cx="32490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60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马克思主义基本原理</a:t>
              </a:r>
              <a:endParaRPr kumimoji="0" lang="en-US" altLang="zh-CN" sz="2000" b="0" i="0" u="none" strike="noStrike" kern="0" cap="none" spc="60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cxnSp>
          <p:nvCxnSpPr>
            <p:cNvPr id="18" name="直接连接符 17">
              <a:extLst>
                <a:ext uri="{FF2B5EF4-FFF2-40B4-BE49-F238E27FC236}">
                  <a16:creationId xmlns:a16="http://schemas.microsoft.com/office/drawing/2014/main" xmlns="" id="{EED287A8-47FC-42C0-9403-71071B10A7A0}"/>
                </a:ext>
              </a:extLst>
            </p:cNvPr>
            <p:cNvCxnSpPr>
              <a:cxnSpLocks/>
            </p:cNvCxnSpPr>
            <p:nvPr/>
          </p:nvCxnSpPr>
          <p:spPr>
            <a:xfrm>
              <a:off x="7895681" y="-611881"/>
              <a:ext cx="423947" cy="0"/>
            </a:xfrm>
            <a:prstGeom prst="line">
              <a:avLst/>
            </a:prstGeom>
            <a:noFill/>
            <a:ln w="12700" cap="flat" cmpd="sng" algn="ctr">
              <a:solidFill>
                <a:srgbClr val="C87E4C"/>
              </a:solidFill>
              <a:prstDash val="solid"/>
              <a:miter lim="800000"/>
            </a:ln>
            <a:effectLst/>
          </p:spPr>
        </p:cxnSp>
      </p:grpSp>
      <p:sp>
        <p:nvSpPr>
          <p:cNvPr id="15" name="文本框 14">
            <a:extLst>
              <a:ext uri="{FF2B5EF4-FFF2-40B4-BE49-F238E27FC236}">
                <a16:creationId xmlns:a16="http://schemas.microsoft.com/office/drawing/2014/main" xmlns="" id="{C0EDC710-D509-46EC-8D08-EABD33F9C60D}"/>
              </a:ext>
            </a:extLst>
          </p:cNvPr>
          <p:cNvSpPr txBox="1"/>
          <p:nvPr/>
        </p:nvSpPr>
        <p:spPr>
          <a:xfrm>
            <a:off x="745963" y="2196135"/>
            <a:ext cx="4545906" cy="200401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400" b="0" i="0" u="none" strike="noStrike" kern="1200" cap="none" spc="300" normalizeH="0" baseline="0" noProof="0" dirty="0">
                <a:ln>
                  <a:noFill/>
                </a:ln>
                <a:solidFill>
                  <a:srgbClr val="C87E4C"/>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人类社会及其</a:t>
            </a:r>
            <a:endParaRPr kumimoji="0" lang="en-US" altLang="zh-CN" sz="4400" b="0" i="0" u="none" strike="noStrike" kern="1200" cap="none" spc="300" normalizeH="0" baseline="0" noProof="0" dirty="0">
              <a:ln>
                <a:noFill/>
              </a:ln>
              <a:solidFill>
                <a:srgbClr val="C87E4C"/>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400" b="0" i="0" u="none" strike="noStrike" kern="1200" cap="none" spc="300" normalizeH="0" baseline="0" noProof="0" dirty="0">
                <a:ln>
                  <a:noFill/>
                </a:ln>
                <a:solidFill>
                  <a:srgbClr val="C87E4C"/>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发展规律</a:t>
            </a:r>
          </a:p>
        </p:txBody>
      </p:sp>
    </p:spTree>
    <p:extLst>
      <p:ext uri="{BB962C8B-B14F-4D97-AF65-F5344CB8AC3E}">
        <p14:creationId xmlns:p14="http://schemas.microsoft.com/office/powerpoint/2010/main" val="256375431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7">
            <a:extLst>
              <a:ext uri="{FF2B5EF4-FFF2-40B4-BE49-F238E27FC236}">
                <a16:creationId xmlns:a16="http://schemas.microsoft.com/office/drawing/2014/main" xmlns="" id="{D0C9163E-4C35-49F7-B73B-1B4AE5A24CCF}"/>
              </a:ext>
            </a:extLst>
          </p:cNvPr>
          <p:cNvPicPr>
            <a:picLocks noChangeAspect="1" noChangeArrowheads="1"/>
          </p:cNvPicPr>
          <p:nvPr/>
        </p:nvPicPr>
        <p:blipFill>
          <a:blip r:embed="rId2"/>
          <a:srcRect/>
          <a:stretch>
            <a:fillRect/>
          </a:stretch>
        </p:blipFill>
        <p:spPr bwMode="auto">
          <a:xfrm>
            <a:off x="1404022" y="2155673"/>
            <a:ext cx="3409058" cy="264713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15" name="Picture 8">
            <a:extLst>
              <a:ext uri="{FF2B5EF4-FFF2-40B4-BE49-F238E27FC236}">
                <a16:creationId xmlns:a16="http://schemas.microsoft.com/office/drawing/2014/main" xmlns="" id="{F05838D1-C669-4260-84AB-0CBB9FDA25AB}"/>
              </a:ext>
            </a:extLst>
          </p:cNvPr>
          <p:cNvPicPr>
            <a:picLocks noChangeAspect="1" noChangeArrowheads="1"/>
          </p:cNvPicPr>
          <p:nvPr/>
        </p:nvPicPr>
        <p:blipFill>
          <a:blip r:embed="rId3"/>
          <a:srcRect/>
          <a:stretch>
            <a:fillRect/>
          </a:stretch>
        </p:blipFill>
        <p:spPr bwMode="auto">
          <a:xfrm>
            <a:off x="7315768" y="2155671"/>
            <a:ext cx="3509963" cy="2608708"/>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7" name="任意多边形 18">
            <a:extLst>
              <a:ext uri="{FF2B5EF4-FFF2-40B4-BE49-F238E27FC236}">
                <a16:creationId xmlns:a16="http://schemas.microsoft.com/office/drawing/2014/main" xmlns="" id="{704DAC99-B7FD-4B6A-A6FA-6FC4845A6B93}"/>
              </a:ext>
            </a:extLst>
          </p:cNvPr>
          <p:cNvSpPr/>
          <p:nvPr/>
        </p:nvSpPr>
        <p:spPr bwMode="auto">
          <a:xfrm>
            <a:off x="482600" y="5165725"/>
            <a:ext cx="5251902" cy="1292225"/>
          </a:xfrm>
          <a:prstGeom prst="snipRoundRect">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11912" tIns="252000" rIns="211912" bIns="211912"/>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唯心史观</a:t>
            </a:r>
            <a:endPar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社会意识决定社会存在</a:t>
            </a:r>
            <a:endParaRPr kumimoji="0" lang="zh-CN" altLang="en-US"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8" name="任意多边形 19">
            <a:extLst>
              <a:ext uri="{FF2B5EF4-FFF2-40B4-BE49-F238E27FC236}">
                <a16:creationId xmlns:a16="http://schemas.microsoft.com/office/drawing/2014/main" xmlns="" id="{5DD8F998-DCED-4163-BCDA-B5CE153C2115}"/>
              </a:ext>
            </a:extLst>
          </p:cNvPr>
          <p:cNvSpPr/>
          <p:nvPr/>
        </p:nvSpPr>
        <p:spPr bwMode="auto">
          <a:xfrm>
            <a:off x="6444798" y="5165725"/>
            <a:ext cx="5251902" cy="1292225"/>
          </a:xfrm>
          <a:prstGeom prst="snipRoundRect">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11912" tIns="252000" rIns="211912" bIns="211912"/>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唯物史观</a:t>
            </a:r>
            <a:endPar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社会存在决定社会意识</a:t>
            </a:r>
            <a:endParaRPr kumimoji="0" lang="zh-CN" altLang="en-US" sz="24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 name="文本占位符 2">
            <a:extLst>
              <a:ext uri="{FF2B5EF4-FFF2-40B4-BE49-F238E27FC236}">
                <a16:creationId xmlns:a16="http://schemas.microsoft.com/office/drawing/2014/main" xmlns="" id="{7316E269-C524-4321-B74D-509D9A95F595}"/>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8" name="矩形: 圆角 7">
            <a:extLst>
              <a:ext uri="{FF2B5EF4-FFF2-40B4-BE49-F238E27FC236}">
                <a16:creationId xmlns:a16="http://schemas.microsoft.com/office/drawing/2014/main" xmlns="" id="{6641718C-329F-4BD1-8566-27312EC02707}"/>
              </a:ext>
            </a:extLst>
          </p:cNvPr>
          <p:cNvSpPr/>
          <p:nvPr/>
        </p:nvSpPr>
        <p:spPr>
          <a:xfrm>
            <a:off x="3237147" y="1064542"/>
            <a:ext cx="571770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（一）两种根本对立的历史观</a:t>
            </a:r>
          </a:p>
        </p:txBody>
      </p:sp>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352E24BB-BA09-4880-93B4-D454C8DCF929}"/>
              </a:ext>
            </a:extLst>
          </p:cNvPr>
          <p:cNvGrpSpPr/>
          <p:nvPr/>
        </p:nvGrpSpPr>
        <p:grpSpPr>
          <a:xfrm>
            <a:off x="1074738" y="2306638"/>
            <a:ext cx="10042525" cy="3524250"/>
            <a:chOff x="1074738" y="2306638"/>
            <a:chExt cx="10042525" cy="3524250"/>
          </a:xfrm>
        </p:grpSpPr>
        <p:grpSp>
          <p:nvGrpSpPr>
            <p:cNvPr id="2" name="组合 1">
              <a:extLst>
                <a:ext uri="{FF2B5EF4-FFF2-40B4-BE49-F238E27FC236}">
                  <a16:creationId xmlns:a16="http://schemas.microsoft.com/office/drawing/2014/main" xmlns="" id="{71160C46-CB2E-4FF7-906F-A7F0310682F7}"/>
                </a:ext>
              </a:extLst>
            </p:cNvPr>
            <p:cNvGrpSpPr/>
            <p:nvPr/>
          </p:nvGrpSpPr>
          <p:grpSpPr>
            <a:xfrm>
              <a:off x="1074738" y="2306638"/>
              <a:ext cx="4584700" cy="3524250"/>
              <a:chOff x="1074738" y="2306638"/>
              <a:chExt cx="4584700" cy="3524250"/>
            </a:xfrm>
          </p:grpSpPr>
          <p:sp>
            <p:nvSpPr>
              <p:cNvPr id="27" name="任意多边形 5">
                <a:extLst>
                  <a:ext uri="{FF2B5EF4-FFF2-40B4-BE49-F238E27FC236}">
                    <a16:creationId xmlns:a16="http://schemas.microsoft.com/office/drawing/2014/main" xmlns="" id="{78CC70D2-9BC8-4E4D-8CA1-F5AD2301841E}"/>
                  </a:ext>
                </a:extLst>
              </p:cNvPr>
              <p:cNvSpPr/>
              <p:nvPr/>
            </p:nvSpPr>
            <p:spPr bwMode="auto">
              <a:xfrm>
                <a:off x="2046288" y="2360613"/>
                <a:ext cx="3613150" cy="1470025"/>
              </a:xfrm>
              <a:custGeom>
                <a:avLst/>
                <a:gdLst>
                  <a:gd name="connsiteX0" fmla="*/ 0 w 3006399"/>
                  <a:gd name="connsiteY0" fmla="*/ 177550 h 1183664"/>
                  <a:gd name="connsiteX1" fmla="*/ 2414567 w 3006399"/>
                  <a:gd name="connsiteY1" fmla="*/ 177550 h 1183664"/>
                  <a:gd name="connsiteX2" fmla="*/ 2414567 w 3006399"/>
                  <a:gd name="connsiteY2" fmla="*/ 0 h 1183664"/>
                  <a:gd name="connsiteX3" fmla="*/ 3006399 w 3006399"/>
                  <a:gd name="connsiteY3" fmla="*/ 591832 h 1183664"/>
                  <a:gd name="connsiteX4" fmla="*/ 2414567 w 3006399"/>
                  <a:gd name="connsiteY4" fmla="*/ 1183664 h 1183664"/>
                  <a:gd name="connsiteX5" fmla="*/ 2414567 w 3006399"/>
                  <a:gd name="connsiteY5" fmla="*/ 1006114 h 1183664"/>
                  <a:gd name="connsiteX6" fmla="*/ 0 w 3006399"/>
                  <a:gd name="connsiteY6" fmla="*/ 1006114 h 1183664"/>
                  <a:gd name="connsiteX7" fmla="*/ 0 w 3006399"/>
                  <a:gd name="connsiteY7" fmla="*/ 177550 h 118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6399" h="1183664">
                    <a:moveTo>
                      <a:pt x="0" y="177550"/>
                    </a:moveTo>
                    <a:lnTo>
                      <a:pt x="2414567" y="177550"/>
                    </a:lnTo>
                    <a:lnTo>
                      <a:pt x="2414567" y="0"/>
                    </a:lnTo>
                    <a:lnTo>
                      <a:pt x="3006399" y="591832"/>
                    </a:lnTo>
                    <a:lnTo>
                      <a:pt x="2414567" y="1183664"/>
                    </a:lnTo>
                    <a:lnTo>
                      <a:pt x="2414567" y="1006114"/>
                    </a:lnTo>
                    <a:lnTo>
                      <a:pt x="0" y="1006114"/>
                    </a:lnTo>
                    <a:lnTo>
                      <a:pt x="0" y="177550"/>
                    </a:lnTo>
                    <a:close/>
                  </a:path>
                </a:pathLst>
              </a:custGeom>
              <a:solidFill>
                <a:schemeClr val="accent2">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751600" tIns="188980" rIns="414282" bIns="188980" anchor="ctr"/>
              <a:lstStyle>
                <a:lvl1pPr defTabSz="800100">
                  <a:defRPr>
                    <a:solidFill>
                      <a:schemeClr val="tx1"/>
                    </a:solidFill>
                    <a:latin typeface="Arial" panose="020B0604020202020204" pitchFamily="34" charset="0"/>
                    <a:ea typeface="Microsoft YaHei" panose="020B0503020204020204" pitchFamily="34" charset="-122"/>
                  </a:defRPr>
                </a:lvl1pPr>
                <a:lvl2pPr defTabSz="800100">
                  <a:defRPr>
                    <a:solidFill>
                      <a:schemeClr val="tx1"/>
                    </a:solidFill>
                    <a:latin typeface="Arial" panose="020B0604020202020204" pitchFamily="34" charset="0"/>
                    <a:ea typeface="Microsoft YaHei" panose="020B0503020204020204" pitchFamily="34" charset="-122"/>
                  </a:defRPr>
                </a:lvl2pPr>
                <a:lvl3pPr defTabSz="800100">
                  <a:defRPr>
                    <a:solidFill>
                      <a:schemeClr val="tx1"/>
                    </a:solidFill>
                    <a:latin typeface="Arial" panose="020B0604020202020204" pitchFamily="34" charset="0"/>
                    <a:ea typeface="Microsoft YaHei" panose="020B0503020204020204" pitchFamily="34" charset="-122"/>
                  </a:defRPr>
                </a:lvl3pPr>
                <a:lvl4pPr defTabSz="800100">
                  <a:defRPr>
                    <a:solidFill>
                      <a:schemeClr val="tx1"/>
                    </a:solidFill>
                    <a:latin typeface="Arial" panose="020B0604020202020204" pitchFamily="34" charset="0"/>
                    <a:ea typeface="Microsoft YaHei" panose="020B0503020204020204" pitchFamily="34" charset="-122"/>
                  </a:defRPr>
                </a:lvl4pPr>
                <a:lvl5pPr defTabSz="800100">
                  <a:defRPr>
                    <a:solidFill>
                      <a:schemeClr val="tx1"/>
                    </a:solidFill>
                    <a:latin typeface="Arial" panose="020B0604020202020204" pitchFamily="34" charset="0"/>
                    <a:ea typeface="Microsoft YaHei" panose="020B0503020204020204" pitchFamily="34" charset="-122"/>
                  </a:defRPr>
                </a:lvl5pPr>
                <a:lvl6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eaLnBrk="1" hangingPunct="1">
                  <a:lnSpc>
                    <a:spcPct val="90000"/>
                  </a:lnSpc>
                  <a:spcAft>
                    <a:spcPct val="35000"/>
                  </a:spcAft>
                  <a:defRPr/>
                </a:pPr>
                <a:endParaRPr lang="zh-CN" altLang="en-US" sz="2400">
                  <a:sym typeface="Arial" panose="020B0604020202020204" pitchFamily="34" charset="0"/>
                </a:endParaRPr>
              </a:p>
            </p:txBody>
          </p:sp>
          <p:sp>
            <p:nvSpPr>
              <p:cNvPr id="28" name="任意多边形 6">
                <a:extLst>
                  <a:ext uri="{FF2B5EF4-FFF2-40B4-BE49-F238E27FC236}">
                    <a16:creationId xmlns:a16="http://schemas.microsoft.com/office/drawing/2014/main" xmlns="" id="{9A3D9773-8E0F-428C-ADF4-2631EEC12273}"/>
                  </a:ext>
                </a:extLst>
              </p:cNvPr>
              <p:cNvSpPr/>
              <p:nvPr/>
            </p:nvSpPr>
            <p:spPr bwMode="auto">
              <a:xfrm>
                <a:off x="1074738" y="2306638"/>
                <a:ext cx="1622425" cy="1557337"/>
              </a:xfrm>
              <a:custGeom>
                <a:avLst/>
                <a:gdLst>
                  <a:gd name="connsiteX0" fmla="*/ 0 w 1503199"/>
                  <a:gd name="connsiteY0" fmla="*/ 751600 h 1503199"/>
                  <a:gd name="connsiteX1" fmla="*/ 751600 w 1503199"/>
                  <a:gd name="connsiteY1" fmla="*/ 0 h 1503199"/>
                  <a:gd name="connsiteX2" fmla="*/ 1503200 w 1503199"/>
                  <a:gd name="connsiteY2" fmla="*/ 751600 h 1503199"/>
                  <a:gd name="connsiteX3" fmla="*/ 751600 w 1503199"/>
                  <a:gd name="connsiteY3" fmla="*/ 1503200 h 1503199"/>
                  <a:gd name="connsiteX4" fmla="*/ 0 w 1503199"/>
                  <a:gd name="connsiteY4" fmla="*/ 751600 h 1503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199" h="1503199">
                    <a:moveTo>
                      <a:pt x="0" y="751600"/>
                    </a:moveTo>
                    <a:cubicBezTo>
                      <a:pt x="0" y="336503"/>
                      <a:pt x="336503" y="0"/>
                      <a:pt x="751600" y="0"/>
                    </a:cubicBezTo>
                    <a:cubicBezTo>
                      <a:pt x="1166697" y="0"/>
                      <a:pt x="1503200" y="336503"/>
                      <a:pt x="1503200" y="751600"/>
                    </a:cubicBezTo>
                    <a:cubicBezTo>
                      <a:pt x="1503200" y="1166697"/>
                      <a:pt x="1166697" y="1503200"/>
                      <a:pt x="751600" y="1503200"/>
                    </a:cubicBezTo>
                    <a:cubicBezTo>
                      <a:pt x="336503" y="1503200"/>
                      <a:pt x="0" y="1166697"/>
                      <a:pt x="0" y="751600"/>
                    </a:cubicBezTo>
                    <a:close/>
                  </a:path>
                </a:pathLst>
              </a:custGeom>
              <a:solidFill>
                <a:schemeClr val="accent4">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0000" tIns="231568" rIns="252000" bIns="231568"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spcAft>
                    <a:spcPct val="35000"/>
                  </a:spcAft>
                  <a:defRPr/>
                </a:pPr>
                <a:r>
                  <a:rPr lang="zh-CN" altLang="en-US" sz="2400" b="1" dirty="0">
                    <a:solidFill>
                      <a:schemeClr val="bg1"/>
                    </a:solidFill>
                    <a:effectLst>
                      <a:outerShdw blurRad="38100" dist="38100" dir="2700000" algn="tl">
                        <a:srgbClr val="000000"/>
                      </a:outerShdw>
                    </a:effectLst>
                    <a:latin typeface="微软雅黑" panose="020B0503020204020204" pitchFamily="34" charset="-122"/>
                    <a:sym typeface="Arial" panose="020B0604020202020204" pitchFamily="34" charset="0"/>
                  </a:rPr>
                  <a:t>社会基本矛盾</a:t>
                </a:r>
              </a:p>
            </p:txBody>
          </p:sp>
          <p:sp>
            <p:nvSpPr>
              <p:cNvPr id="106504" name="文本框 1">
                <a:extLst>
                  <a:ext uri="{FF2B5EF4-FFF2-40B4-BE49-F238E27FC236}">
                    <a16:creationId xmlns:a16="http://schemas.microsoft.com/office/drawing/2014/main" xmlns="" id="{2D812D9F-EEF4-4A52-B7FF-9E0FE4067F73}"/>
                  </a:ext>
                </a:extLst>
              </p:cNvPr>
              <p:cNvSpPr txBox="1">
                <a:spLocks noChangeArrowheads="1"/>
              </p:cNvSpPr>
              <p:nvPr/>
            </p:nvSpPr>
            <p:spPr bwMode="auto">
              <a:xfrm>
                <a:off x="2697163" y="2482850"/>
                <a:ext cx="2163762"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latin typeface="微软雅黑" panose="020B0503020204020204" pitchFamily="34" charset="-122"/>
                  </a:rPr>
                  <a:t>其他一切社会矛盾的根源</a:t>
                </a:r>
              </a:p>
            </p:txBody>
          </p:sp>
          <p:sp>
            <p:nvSpPr>
              <p:cNvPr id="30" name="任意多边形 5">
                <a:extLst>
                  <a:ext uri="{FF2B5EF4-FFF2-40B4-BE49-F238E27FC236}">
                    <a16:creationId xmlns:a16="http://schemas.microsoft.com/office/drawing/2014/main" xmlns="" id="{25F00D8A-2BA5-47B2-B294-00C7BACC752C}"/>
                  </a:ext>
                </a:extLst>
              </p:cNvPr>
              <p:cNvSpPr/>
              <p:nvPr/>
            </p:nvSpPr>
            <p:spPr bwMode="auto">
              <a:xfrm>
                <a:off x="2046288" y="4327525"/>
                <a:ext cx="3613150" cy="1470025"/>
              </a:xfrm>
              <a:custGeom>
                <a:avLst/>
                <a:gdLst>
                  <a:gd name="connsiteX0" fmla="*/ 0 w 3006399"/>
                  <a:gd name="connsiteY0" fmla="*/ 177550 h 1183664"/>
                  <a:gd name="connsiteX1" fmla="*/ 2414567 w 3006399"/>
                  <a:gd name="connsiteY1" fmla="*/ 177550 h 1183664"/>
                  <a:gd name="connsiteX2" fmla="*/ 2414567 w 3006399"/>
                  <a:gd name="connsiteY2" fmla="*/ 0 h 1183664"/>
                  <a:gd name="connsiteX3" fmla="*/ 3006399 w 3006399"/>
                  <a:gd name="connsiteY3" fmla="*/ 591832 h 1183664"/>
                  <a:gd name="connsiteX4" fmla="*/ 2414567 w 3006399"/>
                  <a:gd name="connsiteY4" fmla="*/ 1183664 h 1183664"/>
                  <a:gd name="connsiteX5" fmla="*/ 2414567 w 3006399"/>
                  <a:gd name="connsiteY5" fmla="*/ 1006114 h 1183664"/>
                  <a:gd name="connsiteX6" fmla="*/ 0 w 3006399"/>
                  <a:gd name="connsiteY6" fmla="*/ 1006114 h 1183664"/>
                  <a:gd name="connsiteX7" fmla="*/ 0 w 3006399"/>
                  <a:gd name="connsiteY7" fmla="*/ 177550 h 118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6399" h="1183664">
                    <a:moveTo>
                      <a:pt x="0" y="177550"/>
                    </a:moveTo>
                    <a:lnTo>
                      <a:pt x="2414567" y="177550"/>
                    </a:lnTo>
                    <a:lnTo>
                      <a:pt x="2414567" y="0"/>
                    </a:lnTo>
                    <a:lnTo>
                      <a:pt x="3006399" y="591832"/>
                    </a:lnTo>
                    <a:lnTo>
                      <a:pt x="2414567" y="1183664"/>
                    </a:lnTo>
                    <a:lnTo>
                      <a:pt x="2414567" y="1006114"/>
                    </a:lnTo>
                    <a:lnTo>
                      <a:pt x="0" y="1006114"/>
                    </a:lnTo>
                    <a:lnTo>
                      <a:pt x="0" y="177550"/>
                    </a:lnTo>
                    <a:close/>
                  </a:path>
                </a:pathLst>
              </a:custGeom>
              <a:solidFill>
                <a:schemeClr val="accent2">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751600" tIns="188980" rIns="414282" bIns="188980" anchor="ctr"/>
              <a:lstStyle>
                <a:lvl1pPr defTabSz="800100">
                  <a:defRPr>
                    <a:solidFill>
                      <a:schemeClr val="tx1"/>
                    </a:solidFill>
                    <a:latin typeface="Arial" panose="020B0604020202020204" pitchFamily="34" charset="0"/>
                    <a:ea typeface="Microsoft YaHei" panose="020B0503020204020204" pitchFamily="34" charset="-122"/>
                  </a:defRPr>
                </a:lvl1pPr>
                <a:lvl2pPr defTabSz="800100">
                  <a:defRPr>
                    <a:solidFill>
                      <a:schemeClr val="tx1"/>
                    </a:solidFill>
                    <a:latin typeface="Arial" panose="020B0604020202020204" pitchFamily="34" charset="0"/>
                    <a:ea typeface="Microsoft YaHei" panose="020B0503020204020204" pitchFamily="34" charset="-122"/>
                  </a:defRPr>
                </a:lvl2pPr>
                <a:lvl3pPr defTabSz="800100">
                  <a:defRPr>
                    <a:solidFill>
                      <a:schemeClr val="tx1"/>
                    </a:solidFill>
                    <a:latin typeface="Arial" panose="020B0604020202020204" pitchFamily="34" charset="0"/>
                    <a:ea typeface="Microsoft YaHei" panose="020B0503020204020204" pitchFamily="34" charset="-122"/>
                  </a:defRPr>
                </a:lvl3pPr>
                <a:lvl4pPr defTabSz="800100">
                  <a:defRPr>
                    <a:solidFill>
                      <a:schemeClr val="tx1"/>
                    </a:solidFill>
                    <a:latin typeface="Arial" panose="020B0604020202020204" pitchFamily="34" charset="0"/>
                    <a:ea typeface="Microsoft YaHei" panose="020B0503020204020204" pitchFamily="34" charset="-122"/>
                  </a:defRPr>
                </a:lvl4pPr>
                <a:lvl5pPr defTabSz="800100">
                  <a:defRPr>
                    <a:solidFill>
                      <a:schemeClr val="tx1"/>
                    </a:solidFill>
                    <a:latin typeface="Arial" panose="020B0604020202020204" pitchFamily="34" charset="0"/>
                    <a:ea typeface="Microsoft YaHei" panose="020B0503020204020204" pitchFamily="34" charset="-122"/>
                  </a:defRPr>
                </a:lvl5pPr>
                <a:lvl6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eaLnBrk="1" hangingPunct="1">
                  <a:lnSpc>
                    <a:spcPct val="90000"/>
                  </a:lnSpc>
                  <a:spcAft>
                    <a:spcPct val="35000"/>
                  </a:spcAft>
                  <a:defRPr/>
                </a:pPr>
                <a:endParaRPr lang="zh-CN" altLang="en-US" sz="2400">
                  <a:sym typeface="Arial" panose="020B0604020202020204" pitchFamily="34" charset="0"/>
                </a:endParaRPr>
              </a:p>
            </p:txBody>
          </p:sp>
          <p:sp>
            <p:nvSpPr>
              <p:cNvPr id="38" name="任意多边形 6">
                <a:extLst>
                  <a:ext uri="{FF2B5EF4-FFF2-40B4-BE49-F238E27FC236}">
                    <a16:creationId xmlns:a16="http://schemas.microsoft.com/office/drawing/2014/main" xmlns="" id="{B68477FC-9602-4454-9D32-7F971EF7FD5D}"/>
                  </a:ext>
                </a:extLst>
              </p:cNvPr>
              <p:cNvSpPr/>
              <p:nvPr/>
            </p:nvSpPr>
            <p:spPr bwMode="auto">
              <a:xfrm>
                <a:off x="1074738" y="4273550"/>
                <a:ext cx="1622425" cy="1557338"/>
              </a:xfrm>
              <a:custGeom>
                <a:avLst/>
                <a:gdLst>
                  <a:gd name="connsiteX0" fmla="*/ 0 w 1503199"/>
                  <a:gd name="connsiteY0" fmla="*/ 751600 h 1503199"/>
                  <a:gd name="connsiteX1" fmla="*/ 751600 w 1503199"/>
                  <a:gd name="connsiteY1" fmla="*/ 0 h 1503199"/>
                  <a:gd name="connsiteX2" fmla="*/ 1503200 w 1503199"/>
                  <a:gd name="connsiteY2" fmla="*/ 751600 h 1503199"/>
                  <a:gd name="connsiteX3" fmla="*/ 751600 w 1503199"/>
                  <a:gd name="connsiteY3" fmla="*/ 1503200 h 1503199"/>
                  <a:gd name="connsiteX4" fmla="*/ 0 w 1503199"/>
                  <a:gd name="connsiteY4" fmla="*/ 751600 h 1503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3199" h="1503199">
                    <a:moveTo>
                      <a:pt x="0" y="751600"/>
                    </a:moveTo>
                    <a:cubicBezTo>
                      <a:pt x="0" y="336503"/>
                      <a:pt x="336503" y="0"/>
                      <a:pt x="751600" y="0"/>
                    </a:cubicBezTo>
                    <a:cubicBezTo>
                      <a:pt x="1166697" y="0"/>
                      <a:pt x="1503200" y="336503"/>
                      <a:pt x="1503200" y="751600"/>
                    </a:cubicBezTo>
                    <a:cubicBezTo>
                      <a:pt x="1503200" y="1166697"/>
                      <a:pt x="1166697" y="1503200"/>
                      <a:pt x="751600" y="1503200"/>
                    </a:cubicBezTo>
                    <a:cubicBezTo>
                      <a:pt x="336503" y="1503200"/>
                      <a:pt x="0" y="1166697"/>
                      <a:pt x="0" y="751600"/>
                    </a:cubicBezTo>
                    <a:close/>
                  </a:path>
                </a:pathLst>
              </a:custGeom>
              <a:solidFill>
                <a:schemeClr val="accent4">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0000" tIns="231568" rIns="252000" bIns="231568"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spcAft>
                    <a:spcPct val="35000"/>
                  </a:spcAft>
                  <a:defRPr/>
                </a:pPr>
                <a:r>
                  <a:rPr lang="zh-CN" altLang="en-US" sz="2400" b="1" dirty="0">
                    <a:solidFill>
                      <a:schemeClr val="bg1"/>
                    </a:solidFill>
                    <a:effectLst>
                      <a:outerShdw blurRad="38100" dist="38100" dir="2700000" algn="tl">
                        <a:srgbClr val="000000"/>
                      </a:outerShdw>
                    </a:effectLst>
                    <a:latin typeface="微软雅黑" panose="020B0503020204020204" pitchFamily="34" charset="-122"/>
                    <a:sym typeface="Arial" panose="020B0604020202020204" pitchFamily="34" charset="0"/>
                  </a:rPr>
                  <a:t>社会主要矛盾</a:t>
                </a:r>
              </a:p>
            </p:txBody>
          </p:sp>
          <p:sp>
            <p:nvSpPr>
              <p:cNvPr id="106507" name="文本框 1">
                <a:extLst>
                  <a:ext uri="{FF2B5EF4-FFF2-40B4-BE49-F238E27FC236}">
                    <a16:creationId xmlns:a16="http://schemas.microsoft.com/office/drawing/2014/main" xmlns="" id="{F672F8BB-4041-4D8E-B991-F435533B54EB}"/>
                  </a:ext>
                </a:extLst>
              </p:cNvPr>
              <p:cNvSpPr txBox="1">
                <a:spLocks noChangeArrowheads="1"/>
              </p:cNvSpPr>
              <p:nvPr/>
            </p:nvSpPr>
            <p:spPr bwMode="auto">
              <a:xfrm>
                <a:off x="2697163" y="4449763"/>
                <a:ext cx="216376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a:latin typeface="微软雅黑" panose="020B0503020204020204" pitchFamily="34" charset="-122"/>
                  </a:rPr>
                  <a:t>社会基本矛盾的具体体现</a:t>
                </a:r>
              </a:p>
            </p:txBody>
          </p:sp>
        </p:grpSp>
        <p:sp>
          <p:nvSpPr>
            <p:cNvPr id="106508" name="文本框 2">
              <a:extLst>
                <a:ext uri="{FF2B5EF4-FFF2-40B4-BE49-F238E27FC236}">
                  <a16:creationId xmlns:a16="http://schemas.microsoft.com/office/drawing/2014/main" xmlns="" id="{D8E9DD3E-756D-4801-BB2E-68F81887FD08}"/>
                </a:ext>
              </a:extLst>
            </p:cNvPr>
            <p:cNvSpPr txBox="1">
              <a:spLocks noChangeArrowheads="1"/>
            </p:cNvSpPr>
            <p:nvPr/>
          </p:nvSpPr>
          <p:spPr bwMode="auto">
            <a:xfrm>
              <a:off x="5930900" y="4449763"/>
              <a:ext cx="5186363"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rPr>
                <a:t>处于支配地位，在社会发展过程一定阶段上起主导作用</a:t>
              </a:r>
            </a:p>
          </p:txBody>
        </p:sp>
        <p:sp>
          <p:nvSpPr>
            <p:cNvPr id="106509" name="文本框 2">
              <a:extLst>
                <a:ext uri="{FF2B5EF4-FFF2-40B4-BE49-F238E27FC236}">
                  <a16:creationId xmlns:a16="http://schemas.microsoft.com/office/drawing/2014/main" xmlns="" id="{AEDC1567-C1B1-4FB3-BDE8-31578221F126}"/>
                </a:ext>
              </a:extLst>
            </p:cNvPr>
            <p:cNvSpPr txBox="1">
              <a:spLocks noChangeArrowheads="1"/>
            </p:cNvSpPr>
            <p:nvPr/>
          </p:nvSpPr>
          <p:spPr bwMode="auto">
            <a:xfrm>
              <a:off x="5933355" y="2454048"/>
              <a:ext cx="490743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latin typeface="微软雅黑" panose="020B0503020204020204" pitchFamily="34" charset="-122"/>
                </a:rPr>
                <a:t>规定和制约着社会主要矛盾的存在和发展</a:t>
              </a:r>
            </a:p>
          </p:txBody>
        </p:sp>
      </p:grpSp>
      <p:sp>
        <p:nvSpPr>
          <p:cNvPr id="20" name="矩形 19">
            <a:extLst>
              <a:ext uri="{FF2B5EF4-FFF2-40B4-BE49-F238E27FC236}">
                <a16:creationId xmlns:a16="http://schemas.microsoft.com/office/drawing/2014/main" xmlns="" id="{3F548DD1-C396-49DF-AC97-140110FC8886}"/>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21" name="矩形: 圆角 20">
            <a:extLst>
              <a:ext uri="{FF2B5EF4-FFF2-40B4-BE49-F238E27FC236}">
                <a16:creationId xmlns:a16="http://schemas.microsoft.com/office/drawing/2014/main" xmlns="" id="{85D8660A-D23E-48B6-8868-0EFDD114239D}"/>
              </a:ext>
            </a:extLst>
          </p:cNvPr>
          <p:cNvSpPr/>
          <p:nvPr/>
        </p:nvSpPr>
        <p:spPr>
          <a:xfrm>
            <a:off x="2671482" y="1085397"/>
            <a:ext cx="6849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（三）社会主要矛盾在历史发展中的作用</a:t>
            </a:r>
          </a:p>
        </p:txBody>
      </p:sp>
    </p:spTree>
  </p:cSld>
  <p:clrMapOvr>
    <a:masterClrMapping/>
  </p:clrMapOvr>
  <p:transition spd="med">
    <p:pul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6" name="文本框 2">
            <a:extLst>
              <a:ext uri="{FF2B5EF4-FFF2-40B4-BE49-F238E27FC236}">
                <a16:creationId xmlns:a16="http://schemas.microsoft.com/office/drawing/2014/main" xmlns="" id="{2D776C63-1A4A-43DF-8B4C-4FAA2CD46287}"/>
              </a:ext>
            </a:extLst>
          </p:cNvPr>
          <p:cNvSpPr txBox="1">
            <a:spLocks noChangeArrowheads="1"/>
          </p:cNvSpPr>
          <p:nvPr/>
        </p:nvSpPr>
        <p:spPr bwMode="auto">
          <a:xfrm>
            <a:off x="6800944" y="2720590"/>
            <a:ext cx="4626313"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solidFill>
                  <a:srgbClr val="000000"/>
                </a:solidFill>
                <a:latin typeface="微软雅黑" panose="020B0503020204020204" pitchFamily="34" charset="-122"/>
              </a:rPr>
              <a:t>矛盾</a:t>
            </a:r>
            <a:r>
              <a:rPr lang="zh-CN" altLang="en-US" sz="2400" b="1" dirty="0">
                <a:solidFill>
                  <a:srgbClr val="000000"/>
                </a:solidFill>
                <a:latin typeface="微软雅黑" panose="020B0503020204020204" pitchFamily="34" charset="-122"/>
              </a:rPr>
              <a:t>地位</a:t>
            </a:r>
            <a:r>
              <a:rPr lang="zh-CN" altLang="en-US" sz="2400" dirty="0">
                <a:solidFill>
                  <a:srgbClr val="000000"/>
                </a:solidFill>
                <a:latin typeface="微软雅黑" panose="020B0503020204020204" pitchFamily="34" charset="-122"/>
              </a:rPr>
              <a:t>发生变化，原来的主要矛盾转化为从属地位的矛盾，而原来的某个非主要矛盾则上升为占支配地位的主要矛盾</a:t>
            </a:r>
          </a:p>
        </p:txBody>
      </p:sp>
      <p:sp>
        <p:nvSpPr>
          <p:cNvPr id="13" name="矩形 12">
            <a:extLst>
              <a:ext uri="{FF2B5EF4-FFF2-40B4-BE49-F238E27FC236}">
                <a16:creationId xmlns:a16="http://schemas.microsoft.com/office/drawing/2014/main" xmlns="" id="{961E790B-E736-4260-B33E-1F60EBB59F49}"/>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14" name="矩形: 圆角 13">
            <a:extLst>
              <a:ext uri="{FF2B5EF4-FFF2-40B4-BE49-F238E27FC236}">
                <a16:creationId xmlns:a16="http://schemas.microsoft.com/office/drawing/2014/main" xmlns="" id="{FDF2791A-4554-47DB-8D35-2B347D8B3A60}"/>
              </a:ext>
            </a:extLst>
          </p:cNvPr>
          <p:cNvSpPr/>
          <p:nvPr/>
        </p:nvSpPr>
        <p:spPr>
          <a:xfrm>
            <a:off x="2671482" y="1085397"/>
            <a:ext cx="6849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（三）社会主要矛盾在历史发展中的作用</a:t>
            </a:r>
          </a:p>
        </p:txBody>
      </p:sp>
      <p:grpSp>
        <p:nvGrpSpPr>
          <p:cNvPr id="2" name="组合 1">
            <a:extLst>
              <a:ext uri="{FF2B5EF4-FFF2-40B4-BE49-F238E27FC236}">
                <a16:creationId xmlns:a16="http://schemas.microsoft.com/office/drawing/2014/main" xmlns="" id="{7FC6C667-B22D-4EC3-8D12-CB354D44B23F}"/>
              </a:ext>
            </a:extLst>
          </p:cNvPr>
          <p:cNvGrpSpPr/>
          <p:nvPr/>
        </p:nvGrpSpPr>
        <p:grpSpPr>
          <a:xfrm>
            <a:off x="3591625" y="2439612"/>
            <a:ext cx="5008751" cy="4418388"/>
            <a:chOff x="3167063" y="1405807"/>
            <a:chExt cx="5857876" cy="5167430"/>
          </a:xfrm>
        </p:grpSpPr>
        <p:sp>
          <p:nvSpPr>
            <p:cNvPr id="15" name="Freeform 41">
              <a:extLst>
                <a:ext uri="{FF2B5EF4-FFF2-40B4-BE49-F238E27FC236}">
                  <a16:creationId xmlns:a16="http://schemas.microsoft.com/office/drawing/2014/main" xmlns="" id="{E9A12492-0E4F-4903-87A8-CB768C690741}"/>
                </a:ext>
              </a:extLst>
            </p:cNvPr>
            <p:cNvSpPr>
              <a:spLocks/>
            </p:cNvSpPr>
            <p:nvPr/>
          </p:nvSpPr>
          <p:spPr bwMode="auto">
            <a:xfrm>
              <a:off x="3167063" y="1405807"/>
              <a:ext cx="3205163" cy="1882775"/>
            </a:xfrm>
            <a:custGeom>
              <a:avLst/>
              <a:gdLst>
                <a:gd name="T0" fmla="*/ 1061 w 1161"/>
                <a:gd name="T1" fmla="*/ 241 h 682"/>
                <a:gd name="T2" fmla="*/ 1007 w 1161"/>
                <a:gd name="T3" fmla="*/ 257 h 682"/>
                <a:gd name="T4" fmla="*/ 1007 w 1161"/>
                <a:gd name="T5" fmla="*/ 257 h 682"/>
                <a:gd name="T6" fmla="*/ 848 w 1161"/>
                <a:gd name="T7" fmla="*/ 302 h 682"/>
                <a:gd name="T8" fmla="*/ 605 w 1161"/>
                <a:gd name="T9" fmla="*/ 124 h 682"/>
                <a:gd name="T10" fmla="*/ 605 w 1161"/>
                <a:gd name="T11" fmla="*/ 124 h 682"/>
                <a:gd name="T12" fmla="*/ 342 w 1161"/>
                <a:gd name="T13" fmla="*/ 0 h 682"/>
                <a:gd name="T14" fmla="*/ 0 w 1161"/>
                <a:gd name="T15" fmla="*/ 341 h 682"/>
                <a:gd name="T16" fmla="*/ 342 w 1161"/>
                <a:gd name="T17" fmla="*/ 682 h 682"/>
                <a:gd name="T18" fmla="*/ 605 w 1161"/>
                <a:gd name="T19" fmla="*/ 558 h 682"/>
                <a:gd name="T20" fmla="*/ 605 w 1161"/>
                <a:gd name="T21" fmla="*/ 558 h 682"/>
                <a:gd name="T22" fmla="*/ 605 w 1161"/>
                <a:gd name="T23" fmla="*/ 558 h 682"/>
                <a:gd name="T24" fmla="*/ 605 w 1161"/>
                <a:gd name="T25" fmla="*/ 558 h 682"/>
                <a:gd name="T26" fmla="*/ 848 w 1161"/>
                <a:gd name="T27" fmla="*/ 380 h 682"/>
                <a:gd name="T28" fmla="*/ 1007 w 1161"/>
                <a:gd name="T29" fmla="*/ 425 h 682"/>
                <a:gd name="T30" fmla="*/ 1007 w 1161"/>
                <a:gd name="T31" fmla="*/ 425 h 682"/>
                <a:gd name="T32" fmla="*/ 1061 w 1161"/>
                <a:gd name="T33" fmla="*/ 441 h 682"/>
                <a:gd name="T34" fmla="*/ 1161 w 1161"/>
                <a:gd name="T35" fmla="*/ 341 h 682"/>
                <a:gd name="T36" fmla="*/ 1061 w 1161"/>
                <a:gd name="T37" fmla="*/ 2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1061" y="241"/>
                  </a:moveTo>
                  <a:cubicBezTo>
                    <a:pt x="1041" y="241"/>
                    <a:pt x="1023" y="247"/>
                    <a:pt x="1007" y="257"/>
                  </a:cubicBezTo>
                  <a:cubicBezTo>
                    <a:pt x="1007" y="257"/>
                    <a:pt x="1007" y="257"/>
                    <a:pt x="1007" y="257"/>
                  </a:cubicBezTo>
                  <a:cubicBezTo>
                    <a:pt x="964" y="284"/>
                    <a:pt x="974" y="302"/>
                    <a:pt x="848" y="302"/>
                  </a:cubicBezTo>
                  <a:cubicBezTo>
                    <a:pt x="700" y="302"/>
                    <a:pt x="699" y="235"/>
                    <a:pt x="605" y="124"/>
                  </a:cubicBezTo>
                  <a:cubicBezTo>
                    <a:pt x="605" y="124"/>
                    <a:pt x="605" y="124"/>
                    <a:pt x="605" y="124"/>
                  </a:cubicBezTo>
                  <a:cubicBezTo>
                    <a:pt x="542" y="48"/>
                    <a:pt x="448" y="0"/>
                    <a:pt x="342" y="0"/>
                  </a:cubicBezTo>
                  <a:cubicBezTo>
                    <a:pt x="153" y="0"/>
                    <a:pt x="0" y="153"/>
                    <a:pt x="0" y="341"/>
                  </a:cubicBezTo>
                  <a:cubicBezTo>
                    <a:pt x="0" y="529"/>
                    <a:pt x="153" y="682"/>
                    <a:pt x="342" y="682"/>
                  </a:cubicBezTo>
                  <a:cubicBezTo>
                    <a:pt x="448" y="682"/>
                    <a:pt x="542" y="634"/>
                    <a:pt x="605" y="558"/>
                  </a:cubicBezTo>
                  <a:cubicBezTo>
                    <a:pt x="605" y="558"/>
                    <a:pt x="605" y="558"/>
                    <a:pt x="605" y="558"/>
                  </a:cubicBezTo>
                  <a:cubicBezTo>
                    <a:pt x="605" y="558"/>
                    <a:pt x="605" y="558"/>
                    <a:pt x="605" y="558"/>
                  </a:cubicBezTo>
                  <a:cubicBezTo>
                    <a:pt x="605" y="558"/>
                    <a:pt x="605" y="558"/>
                    <a:pt x="605" y="558"/>
                  </a:cubicBezTo>
                  <a:cubicBezTo>
                    <a:pt x="699" y="447"/>
                    <a:pt x="700" y="380"/>
                    <a:pt x="848" y="380"/>
                  </a:cubicBezTo>
                  <a:cubicBezTo>
                    <a:pt x="974" y="380"/>
                    <a:pt x="964" y="398"/>
                    <a:pt x="1007" y="425"/>
                  </a:cubicBezTo>
                  <a:cubicBezTo>
                    <a:pt x="1007" y="425"/>
                    <a:pt x="1007" y="425"/>
                    <a:pt x="1007" y="425"/>
                  </a:cubicBezTo>
                  <a:cubicBezTo>
                    <a:pt x="1023" y="435"/>
                    <a:pt x="1041" y="441"/>
                    <a:pt x="1061" y="441"/>
                  </a:cubicBezTo>
                  <a:cubicBezTo>
                    <a:pt x="1116" y="441"/>
                    <a:pt x="1161" y="396"/>
                    <a:pt x="1161" y="341"/>
                  </a:cubicBezTo>
                  <a:cubicBezTo>
                    <a:pt x="1161" y="286"/>
                    <a:pt x="1116" y="241"/>
                    <a:pt x="1061" y="241"/>
                  </a:cubicBezTo>
                  <a:close/>
                </a:path>
              </a:pathLst>
            </a:custGeom>
            <a:solidFill>
              <a:srgbClr val="7C492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grpSp>
          <p:nvGrpSpPr>
            <p:cNvPr id="16" name="组合 15">
              <a:extLst>
                <a:ext uri="{FF2B5EF4-FFF2-40B4-BE49-F238E27FC236}">
                  <a16:creationId xmlns:a16="http://schemas.microsoft.com/office/drawing/2014/main" xmlns="" id="{558552E6-9CE4-42E9-A21A-4CE651CB31E0}"/>
                </a:ext>
              </a:extLst>
            </p:cNvPr>
            <p:cNvGrpSpPr/>
            <p:nvPr/>
          </p:nvGrpSpPr>
          <p:grpSpPr>
            <a:xfrm>
              <a:off x="6010275" y="1734419"/>
              <a:ext cx="171451" cy="4838818"/>
              <a:chOff x="6010275" y="1583258"/>
              <a:chExt cx="171450" cy="4838818"/>
            </a:xfrm>
          </p:grpSpPr>
          <p:cxnSp>
            <p:nvCxnSpPr>
              <p:cNvPr id="17" name="直接连接符 16">
                <a:extLst>
                  <a:ext uri="{FF2B5EF4-FFF2-40B4-BE49-F238E27FC236}">
                    <a16:creationId xmlns:a16="http://schemas.microsoft.com/office/drawing/2014/main" xmlns="" id="{39F4748A-4C50-4E51-9AE8-1A3A6E42F530}"/>
                  </a:ext>
                </a:extLst>
              </p:cNvPr>
              <p:cNvCxnSpPr>
                <a:cxnSpLocks/>
                <a:stCxn id="19" idx="3"/>
              </p:cNvCxnSpPr>
              <p:nvPr/>
            </p:nvCxnSpPr>
            <p:spPr>
              <a:xfrm>
                <a:off x="6096000" y="1713434"/>
                <a:ext cx="0" cy="4708642"/>
              </a:xfrm>
              <a:prstGeom prst="line">
                <a:avLst/>
              </a:prstGeom>
              <a:noFill/>
              <a:ln w="12700" cap="flat" cmpd="sng" algn="ctr">
                <a:solidFill>
                  <a:srgbClr val="000000">
                    <a:lumMod val="50000"/>
                    <a:lumOff val="50000"/>
                  </a:srgbClr>
                </a:solidFill>
                <a:prstDash val="dash"/>
                <a:miter lim="800000"/>
              </a:ln>
              <a:effectLst/>
            </p:spPr>
          </p:cxnSp>
          <p:sp>
            <p:nvSpPr>
              <p:cNvPr id="19" name="Freeform 42">
                <a:extLst>
                  <a:ext uri="{FF2B5EF4-FFF2-40B4-BE49-F238E27FC236}">
                    <a16:creationId xmlns:a16="http://schemas.microsoft.com/office/drawing/2014/main" xmlns="" id="{0A589771-ED27-4577-87BF-93BC15DD69BE}"/>
                  </a:ext>
                </a:extLst>
              </p:cNvPr>
              <p:cNvSpPr>
                <a:spLocks/>
              </p:cNvSpPr>
              <p:nvPr/>
            </p:nvSpPr>
            <p:spPr bwMode="auto">
              <a:xfrm>
                <a:off x="6010275" y="1583258"/>
                <a:ext cx="171450" cy="130175"/>
              </a:xfrm>
              <a:custGeom>
                <a:avLst/>
                <a:gdLst>
                  <a:gd name="T0" fmla="*/ 54 w 108"/>
                  <a:gd name="T1" fmla="*/ 45 h 82"/>
                  <a:gd name="T2" fmla="*/ 0 w 108"/>
                  <a:gd name="T3" fmla="*/ 0 h 82"/>
                  <a:gd name="T4" fmla="*/ 0 w 108"/>
                  <a:gd name="T5" fmla="*/ 38 h 82"/>
                  <a:gd name="T6" fmla="*/ 54 w 108"/>
                  <a:gd name="T7" fmla="*/ 82 h 82"/>
                  <a:gd name="T8" fmla="*/ 108 w 108"/>
                  <a:gd name="T9" fmla="*/ 38 h 82"/>
                  <a:gd name="T10" fmla="*/ 108 w 108"/>
                  <a:gd name="T11" fmla="*/ 0 h 82"/>
                  <a:gd name="T12" fmla="*/ 54 w 108"/>
                  <a:gd name="T13" fmla="*/ 45 h 82"/>
                </a:gdLst>
                <a:ahLst/>
                <a:cxnLst>
                  <a:cxn ang="0">
                    <a:pos x="T0" y="T1"/>
                  </a:cxn>
                  <a:cxn ang="0">
                    <a:pos x="T2" y="T3"/>
                  </a:cxn>
                  <a:cxn ang="0">
                    <a:pos x="T4" y="T5"/>
                  </a:cxn>
                  <a:cxn ang="0">
                    <a:pos x="T6" y="T7"/>
                  </a:cxn>
                  <a:cxn ang="0">
                    <a:pos x="T8" y="T9"/>
                  </a:cxn>
                  <a:cxn ang="0">
                    <a:pos x="T10" y="T11"/>
                  </a:cxn>
                  <a:cxn ang="0">
                    <a:pos x="T12" y="T13"/>
                  </a:cxn>
                </a:cxnLst>
                <a:rect l="0" t="0" r="r" b="b"/>
                <a:pathLst>
                  <a:path w="108" h="82">
                    <a:moveTo>
                      <a:pt x="54" y="45"/>
                    </a:moveTo>
                    <a:lnTo>
                      <a:pt x="0" y="0"/>
                    </a:lnTo>
                    <a:lnTo>
                      <a:pt x="0" y="38"/>
                    </a:lnTo>
                    <a:lnTo>
                      <a:pt x="54" y="82"/>
                    </a:lnTo>
                    <a:lnTo>
                      <a:pt x="108" y="38"/>
                    </a:lnTo>
                    <a:lnTo>
                      <a:pt x="108" y="0"/>
                    </a:lnTo>
                    <a:lnTo>
                      <a:pt x="54" y="45"/>
                    </a:lnTo>
                    <a:close/>
                  </a:path>
                </a:pathLst>
              </a:custGeom>
              <a:solidFill>
                <a:srgbClr val="000000">
                  <a:lumMod val="50000"/>
                  <a:lumOff val="50000"/>
                </a:srgb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grpSp>
        <p:sp>
          <p:nvSpPr>
            <p:cNvPr id="24" name="Oval 47">
              <a:extLst>
                <a:ext uri="{FF2B5EF4-FFF2-40B4-BE49-F238E27FC236}">
                  <a16:creationId xmlns:a16="http://schemas.microsoft.com/office/drawing/2014/main" xmlns="" id="{D92CCF62-FDCE-44A1-8678-3AB85AAEE621}"/>
                </a:ext>
              </a:extLst>
            </p:cNvPr>
            <p:cNvSpPr>
              <a:spLocks noChangeArrowheads="1"/>
            </p:cNvSpPr>
            <p:nvPr/>
          </p:nvSpPr>
          <p:spPr bwMode="auto">
            <a:xfrm>
              <a:off x="3282951" y="1521693"/>
              <a:ext cx="1654175" cy="1651000"/>
            </a:xfrm>
            <a:prstGeom prst="ellipse">
              <a:avLst/>
            </a:prstGeom>
            <a:solidFill>
              <a:srgbClr val="C77D4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sp>
          <p:nvSpPr>
            <p:cNvPr id="25" name="Freeform 54">
              <a:extLst>
                <a:ext uri="{FF2B5EF4-FFF2-40B4-BE49-F238E27FC236}">
                  <a16:creationId xmlns:a16="http://schemas.microsoft.com/office/drawing/2014/main" xmlns="" id="{E1F678B2-68B5-4589-9257-4953B2213747}"/>
                </a:ext>
              </a:extLst>
            </p:cNvPr>
            <p:cNvSpPr>
              <a:spLocks/>
            </p:cNvSpPr>
            <p:nvPr/>
          </p:nvSpPr>
          <p:spPr bwMode="auto">
            <a:xfrm>
              <a:off x="5819777" y="4511556"/>
              <a:ext cx="3205162" cy="1881188"/>
            </a:xfrm>
            <a:custGeom>
              <a:avLst/>
              <a:gdLst>
                <a:gd name="T0" fmla="*/ 819 w 1161"/>
                <a:gd name="T1" fmla="*/ 0 h 682"/>
                <a:gd name="T2" fmla="*/ 556 w 1161"/>
                <a:gd name="T3" fmla="*/ 124 h 682"/>
                <a:gd name="T4" fmla="*/ 556 w 1161"/>
                <a:gd name="T5" fmla="*/ 124 h 682"/>
                <a:gd name="T6" fmla="*/ 556 w 1161"/>
                <a:gd name="T7" fmla="*/ 124 h 682"/>
                <a:gd name="T8" fmla="*/ 556 w 1161"/>
                <a:gd name="T9" fmla="*/ 124 h 682"/>
                <a:gd name="T10" fmla="*/ 313 w 1161"/>
                <a:gd name="T11" fmla="*/ 303 h 682"/>
                <a:gd name="T12" fmla="*/ 154 w 1161"/>
                <a:gd name="T13" fmla="*/ 257 h 682"/>
                <a:gd name="T14" fmla="*/ 154 w 1161"/>
                <a:gd name="T15" fmla="*/ 257 h 682"/>
                <a:gd name="T16" fmla="*/ 100 w 1161"/>
                <a:gd name="T17" fmla="*/ 241 h 682"/>
                <a:gd name="T18" fmla="*/ 0 w 1161"/>
                <a:gd name="T19" fmla="*/ 341 h 682"/>
                <a:gd name="T20" fmla="*/ 100 w 1161"/>
                <a:gd name="T21" fmla="*/ 441 h 682"/>
                <a:gd name="T22" fmla="*/ 154 w 1161"/>
                <a:gd name="T23" fmla="*/ 425 h 682"/>
                <a:gd name="T24" fmla="*/ 154 w 1161"/>
                <a:gd name="T25" fmla="*/ 425 h 682"/>
                <a:gd name="T26" fmla="*/ 313 w 1161"/>
                <a:gd name="T27" fmla="*/ 380 h 682"/>
                <a:gd name="T28" fmla="*/ 556 w 1161"/>
                <a:gd name="T29" fmla="*/ 558 h 682"/>
                <a:gd name="T30" fmla="*/ 556 w 1161"/>
                <a:gd name="T31" fmla="*/ 558 h 682"/>
                <a:gd name="T32" fmla="*/ 819 w 1161"/>
                <a:gd name="T33" fmla="*/ 682 h 682"/>
                <a:gd name="T34" fmla="*/ 1161 w 1161"/>
                <a:gd name="T35" fmla="*/ 341 h 682"/>
                <a:gd name="T36" fmla="*/ 819 w 1161"/>
                <a:gd name="T3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819" y="0"/>
                  </a:moveTo>
                  <a:cubicBezTo>
                    <a:pt x="714" y="0"/>
                    <a:pt x="619" y="48"/>
                    <a:pt x="556" y="124"/>
                  </a:cubicBezTo>
                  <a:cubicBezTo>
                    <a:pt x="556" y="124"/>
                    <a:pt x="556" y="124"/>
                    <a:pt x="556" y="124"/>
                  </a:cubicBezTo>
                  <a:cubicBezTo>
                    <a:pt x="556" y="124"/>
                    <a:pt x="556" y="124"/>
                    <a:pt x="556" y="124"/>
                  </a:cubicBezTo>
                  <a:cubicBezTo>
                    <a:pt x="556" y="124"/>
                    <a:pt x="556" y="124"/>
                    <a:pt x="556" y="124"/>
                  </a:cubicBezTo>
                  <a:cubicBezTo>
                    <a:pt x="462" y="235"/>
                    <a:pt x="461" y="303"/>
                    <a:pt x="313" y="303"/>
                  </a:cubicBezTo>
                  <a:cubicBezTo>
                    <a:pt x="187" y="303"/>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30"/>
                    <a:pt x="1161" y="341"/>
                  </a:cubicBezTo>
                  <a:cubicBezTo>
                    <a:pt x="1161" y="153"/>
                    <a:pt x="1008" y="0"/>
                    <a:pt x="819" y="0"/>
                  </a:cubicBezTo>
                  <a:close/>
                </a:path>
              </a:pathLst>
            </a:custGeom>
            <a:solidFill>
              <a:srgbClr val="7C492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sp>
          <p:nvSpPr>
            <p:cNvPr id="26" name="Oval 55">
              <a:extLst>
                <a:ext uri="{FF2B5EF4-FFF2-40B4-BE49-F238E27FC236}">
                  <a16:creationId xmlns:a16="http://schemas.microsoft.com/office/drawing/2014/main" xmlns="" id="{D2E9AD21-E8D8-450E-90A8-4862691C5608}"/>
                </a:ext>
              </a:extLst>
            </p:cNvPr>
            <p:cNvSpPr>
              <a:spLocks noChangeArrowheads="1"/>
            </p:cNvSpPr>
            <p:nvPr/>
          </p:nvSpPr>
          <p:spPr bwMode="auto">
            <a:xfrm>
              <a:off x="7254877" y="4627445"/>
              <a:ext cx="1654175" cy="1652587"/>
            </a:xfrm>
            <a:prstGeom prst="ellipse">
              <a:avLst/>
            </a:prstGeom>
            <a:solidFill>
              <a:srgbClr val="C77D4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grpSp>
      <p:sp>
        <p:nvSpPr>
          <p:cNvPr id="29" name="文本框 2">
            <a:extLst>
              <a:ext uri="{FF2B5EF4-FFF2-40B4-BE49-F238E27FC236}">
                <a16:creationId xmlns:a16="http://schemas.microsoft.com/office/drawing/2014/main" xmlns="" id="{25A29E54-8924-410B-B256-CA0389371C07}"/>
              </a:ext>
            </a:extLst>
          </p:cNvPr>
          <p:cNvSpPr txBox="1">
            <a:spLocks noChangeArrowheads="1"/>
          </p:cNvSpPr>
          <p:nvPr/>
        </p:nvSpPr>
        <p:spPr bwMode="auto">
          <a:xfrm>
            <a:off x="724694" y="1950955"/>
            <a:ext cx="10742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b="1" dirty="0">
                <a:solidFill>
                  <a:srgbClr val="000000"/>
                </a:solidFill>
                <a:latin typeface="微软雅黑" panose="020B0503020204020204" pitchFamily="34" charset="-122"/>
              </a:rPr>
              <a:t>社会主要矛盾不是一成不变的，它在一定条件下会发生转化。</a:t>
            </a:r>
            <a:endParaRPr lang="en-US" altLang="zh-CN" sz="2400" b="1" dirty="0">
              <a:solidFill>
                <a:srgbClr val="000000"/>
              </a:solidFill>
              <a:latin typeface="微软雅黑" panose="020B0503020204020204" pitchFamily="34" charset="-122"/>
            </a:endParaRPr>
          </a:p>
        </p:txBody>
      </p:sp>
      <p:sp>
        <p:nvSpPr>
          <p:cNvPr id="30" name="文本框 2">
            <a:extLst>
              <a:ext uri="{FF2B5EF4-FFF2-40B4-BE49-F238E27FC236}">
                <a16:creationId xmlns:a16="http://schemas.microsoft.com/office/drawing/2014/main" xmlns="" id="{F5763B91-1364-4CD0-8433-EF94F95C4B11}"/>
              </a:ext>
            </a:extLst>
          </p:cNvPr>
          <p:cNvSpPr txBox="1">
            <a:spLocks noChangeArrowheads="1"/>
          </p:cNvSpPr>
          <p:nvPr/>
        </p:nvSpPr>
        <p:spPr bwMode="auto">
          <a:xfrm>
            <a:off x="1793389" y="4083228"/>
            <a:ext cx="357098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solidFill>
                  <a:srgbClr val="000000"/>
                </a:solidFill>
                <a:latin typeface="微软雅黑" panose="020B0503020204020204" pitchFamily="34" charset="-122"/>
              </a:rPr>
              <a:t>社会主要矛盾双方的</a:t>
            </a:r>
            <a:r>
              <a:rPr lang="zh-CN" altLang="en-US" sz="2400" b="1" dirty="0">
                <a:solidFill>
                  <a:srgbClr val="000000"/>
                </a:solidFill>
                <a:latin typeface="微软雅黑" panose="020B0503020204020204" pitchFamily="34" charset="-122"/>
              </a:rPr>
              <a:t>内容</a:t>
            </a:r>
            <a:r>
              <a:rPr lang="zh-CN" altLang="en-US" sz="2400" dirty="0">
                <a:solidFill>
                  <a:srgbClr val="000000"/>
                </a:solidFill>
                <a:latin typeface="微软雅黑" panose="020B0503020204020204" pitchFamily="34" charset="-122"/>
              </a:rPr>
              <a:t>发生一定变化</a:t>
            </a:r>
          </a:p>
        </p:txBody>
      </p:sp>
      <p:sp>
        <p:nvSpPr>
          <p:cNvPr id="31" name="文本框 2">
            <a:extLst>
              <a:ext uri="{FF2B5EF4-FFF2-40B4-BE49-F238E27FC236}">
                <a16:creationId xmlns:a16="http://schemas.microsoft.com/office/drawing/2014/main" xmlns="" id="{567AEB15-2413-435E-9F42-B350CFF842D9}"/>
              </a:ext>
            </a:extLst>
          </p:cNvPr>
          <p:cNvSpPr txBox="1">
            <a:spLocks noChangeArrowheads="1"/>
          </p:cNvSpPr>
          <p:nvPr/>
        </p:nvSpPr>
        <p:spPr bwMode="auto">
          <a:xfrm>
            <a:off x="3894093" y="2920351"/>
            <a:ext cx="10666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3200" b="1" dirty="0">
                <a:solidFill>
                  <a:schemeClr val="bg1"/>
                </a:solidFill>
                <a:latin typeface="微软雅黑" panose="020B0503020204020204" pitchFamily="34" charset="-122"/>
              </a:rPr>
              <a:t>其一</a:t>
            </a:r>
          </a:p>
        </p:txBody>
      </p:sp>
      <p:sp>
        <p:nvSpPr>
          <p:cNvPr id="32" name="文本框 2">
            <a:extLst>
              <a:ext uri="{FF2B5EF4-FFF2-40B4-BE49-F238E27FC236}">
                <a16:creationId xmlns:a16="http://schemas.microsoft.com/office/drawing/2014/main" xmlns="" id="{7BCE199E-8527-4527-B0A9-75340C585761}"/>
              </a:ext>
            </a:extLst>
          </p:cNvPr>
          <p:cNvSpPr txBox="1">
            <a:spLocks noChangeArrowheads="1"/>
          </p:cNvSpPr>
          <p:nvPr/>
        </p:nvSpPr>
        <p:spPr bwMode="auto">
          <a:xfrm>
            <a:off x="7297586" y="5607031"/>
            <a:ext cx="10666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3200" b="1" dirty="0">
                <a:solidFill>
                  <a:schemeClr val="bg1"/>
                </a:solidFill>
                <a:latin typeface="微软雅黑" panose="020B0503020204020204" pitchFamily="34" charset="-122"/>
              </a:rPr>
              <a:t>其二</a:t>
            </a:r>
          </a:p>
        </p:txBody>
      </p:sp>
    </p:spTree>
  </p:cSld>
  <p:clrMapOvr>
    <a:masterClrMapping/>
  </p:clrMapOvr>
  <p:transition spd="med">
    <p:pul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BE66C1A8-19AD-488F-A000-43F843649FFA}"/>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14" name="矩形: 圆角 13">
            <a:extLst>
              <a:ext uri="{FF2B5EF4-FFF2-40B4-BE49-F238E27FC236}">
                <a16:creationId xmlns:a16="http://schemas.microsoft.com/office/drawing/2014/main" xmlns="" id="{AF6F4CE3-C338-412E-8DBB-E645D45044D1}"/>
              </a:ext>
            </a:extLst>
          </p:cNvPr>
          <p:cNvSpPr/>
          <p:nvPr/>
        </p:nvSpPr>
        <p:spPr>
          <a:xfrm>
            <a:off x="2671482" y="1085397"/>
            <a:ext cx="6849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（三）社会主要矛盾在历史发展中的作用</a:t>
            </a:r>
          </a:p>
        </p:txBody>
      </p:sp>
      <p:grpSp>
        <p:nvGrpSpPr>
          <p:cNvPr id="4" name="组合 3">
            <a:extLst>
              <a:ext uri="{FF2B5EF4-FFF2-40B4-BE49-F238E27FC236}">
                <a16:creationId xmlns:a16="http://schemas.microsoft.com/office/drawing/2014/main" xmlns="" id="{79681827-F73B-4CD6-842C-583E8EDEB1E5}"/>
              </a:ext>
            </a:extLst>
          </p:cNvPr>
          <p:cNvGrpSpPr/>
          <p:nvPr/>
        </p:nvGrpSpPr>
        <p:grpSpPr>
          <a:xfrm>
            <a:off x="908026" y="2157413"/>
            <a:ext cx="10375948" cy="3593954"/>
            <a:chOff x="1068388" y="2157413"/>
            <a:chExt cx="10375948" cy="3593954"/>
          </a:xfrm>
        </p:grpSpPr>
        <p:grpSp>
          <p:nvGrpSpPr>
            <p:cNvPr id="2" name="组合 1">
              <a:extLst>
                <a:ext uri="{FF2B5EF4-FFF2-40B4-BE49-F238E27FC236}">
                  <a16:creationId xmlns:a16="http://schemas.microsoft.com/office/drawing/2014/main" xmlns="" id="{52DE6B7F-F88C-42A1-A15F-0479BA407C9D}"/>
                </a:ext>
              </a:extLst>
            </p:cNvPr>
            <p:cNvGrpSpPr/>
            <p:nvPr/>
          </p:nvGrpSpPr>
          <p:grpSpPr>
            <a:xfrm>
              <a:off x="1068388" y="2157413"/>
              <a:ext cx="5897188" cy="3593954"/>
              <a:chOff x="1068388" y="2157413"/>
              <a:chExt cx="5897188" cy="3593954"/>
            </a:xfrm>
          </p:grpSpPr>
          <p:cxnSp>
            <p:nvCxnSpPr>
              <p:cNvPr id="15" name="直接连接符 35">
                <a:extLst>
                  <a:ext uri="{FF2B5EF4-FFF2-40B4-BE49-F238E27FC236}">
                    <a16:creationId xmlns:a16="http://schemas.microsoft.com/office/drawing/2014/main" xmlns="" id="{13C2894A-11EC-4A42-B744-9C144D5D85DB}"/>
                  </a:ext>
                </a:extLst>
              </p:cNvPr>
              <p:cNvCxnSpPr>
                <a:cxnSpLocks noChangeShapeType="1"/>
              </p:cNvCxnSpPr>
              <p:nvPr/>
            </p:nvCxnSpPr>
            <p:spPr bwMode="auto">
              <a:xfrm>
                <a:off x="1068388" y="2423927"/>
                <a:ext cx="5897188" cy="0"/>
              </a:xfrm>
              <a:prstGeom prst="line">
                <a:avLst/>
              </a:prstGeom>
              <a:noFill/>
              <a:ln w="19050" algn="ctr">
                <a:solidFill>
                  <a:srgbClr val="D9D9D9"/>
                </a:solidFill>
                <a:miter lim="800000"/>
              </a:ln>
              <a:extLst>
                <a:ext uri="{909E8E84-426E-40DD-AFC4-6F175D3DCCD1}">
                  <a14:hiddenFill xmlns:a14="http://schemas.microsoft.com/office/drawing/2010/main">
                    <a:noFill/>
                  </a14:hiddenFill>
                </a:ext>
              </a:extLst>
            </p:spPr>
          </p:cxnSp>
          <p:sp>
            <p:nvSpPr>
              <p:cNvPr id="16" name="圆角矩形 3">
                <a:extLst>
                  <a:ext uri="{FF2B5EF4-FFF2-40B4-BE49-F238E27FC236}">
                    <a16:creationId xmlns:a16="http://schemas.microsoft.com/office/drawing/2014/main" xmlns="" id="{E61DB236-9906-4FE2-AC96-2E0FDD4352E5}"/>
                  </a:ext>
                </a:extLst>
              </p:cNvPr>
              <p:cNvSpPr/>
              <p:nvPr/>
            </p:nvSpPr>
            <p:spPr>
              <a:xfrm>
                <a:off x="1428749" y="2157413"/>
                <a:ext cx="2080933" cy="3593954"/>
              </a:xfrm>
              <a:custGeom>
                <a:avLst/>
                <a:gdLst/>
                <a:ahLst/>
                <a:cxnLst/>
                <a:rect l="l" t="t" r="r" b="b"/>
                <a:pathLst>
                  <a:path w="1812726" h="5242133">
                    <a:moveTo>
                      <a:pt x="912626" y="0"/>
                    </a:moveTo>
                    <a:cubicBezTo>
                      <a:pt x="1409738" y="0"/>
                      <a:pt x="1812726" y="402988"/>
                      <a:pt x="1812726" y="900100"/>
                    </a:cubicBezTo>
                    <a:lnTo>
                      <a:pt x="1812726" y="1842307"/>
                    </a:lnTo>
                    <a:lnTo>
                      <a:pt x="1812726" y="2685849"/>
                    </a:lnTo>
                    <a:lnTo>
                      <a:pt x="1812726" y="5056010"/>
                    </a:lnTo>
                    <a:cubicBezTo>
                      <a:pt x="1812726" y="5158803"/>
                      <a:pt x="1729396" y="5242133"/>
                      <a:pt x="1626603" y="5242133"/>
                    </a:cubicBezTo>
                    <a:lnTo>
                      <a:pt x="198649" y="5242133"/>
                    </a:lnTo>
                    <a:cubicBezTo>
                      <a:pt x="95856" y="5242133"/>
                      <a:pt x="12526" y="5158803"/>
                      <a:pt x="12526" y="5056010"/>
                    </a:cubicBezTo>
                    <a:cubicBezTo>
                      <a:pt x="8351" y="4320236"/>
                      <a:pt x="4175" y="3584461"/>
                      <a:pt x="0" y="2848687"/>
                    </a:cubicBezTo>
                    <a:cubicBezTo>
                      <a:pt x="40175" y="2338496"/>
                      <a:pt x="-32831" y="2194954"/>
                      <a:pt x="253577" y="1994864"/>
                    </a:cubicBezTo>
                    <a:cubicBezTo>
                      <a:pt x="539985" y="1794774"/>
                      <a:pt x="738188" y="1867635"/>
                      <a:pt x="966888" y="1798458"/>
                    </a:cubicBezTo>
                    <a:cubicBezTo>
                      <a:pt x="1354493" y="1691732"/>
                      <a:pt x="1582191" y="1290999"/>
                      <a:pt x="1475466" y="903394"/>
                    </a:cubicBezTo>
                    <a:cubicBezTo>
                      <a:pt x="1368741" y="515789"/>
                      <a:pt x="968008" y="288091"/>
                      <a:pt x="580402" y="394816"/>
                    </a:cubicBezTo>
                    <a:lnTo>
                      <a:pt x="577217" y="395693"/>
                    </a:lnTo>
                    <a:lnTo>
                      <a:pt x="169398" y="395693"/>
                    </a:lnTo>
                    <a:cubicBezTo>
                      <a:pt x="329669" y="156462"/>
                      <a:pt x="602875" y="0"/>
                      <a:pt x="912626" y="0"/>
                    </a:cubicBezTo>
                    <a:close/>
                  </a:path>
                </a:pathLst>
              </a:custGeom>
              <a:solidFill>
                <a:srgbClr val="C77D4B"/>
              </a:solidFill>
              <a:ln w="25400" cap="flat" cmpd="sng" algn="ctr">
                <a:noFill/>
                <a:prstDash val="solid"/>
              </a:ln>
              <a:effectLst/>
            </p:spPr>
            <p:txBody>
              <a:bodyPr tIns="1260000"/>
              <a:lstStyle/>
              <a:p>
                <a:pPr algn="ctr" eaLnBrk="1" fontAlgn="auto" hangingPunct="1">
                  <a:lnSpc>
                    <a:spcPct val="120000"/>
                  </a:lnSpc>
                  <a:spcBef>
                    <a:spcPts val="0"/>
                  </a:spcBef>
                  <a:spcAft>
                    <a:spcPts val="0"/>
                  </a:spcAft>
                  <a:defRPr/>
                </a:pPr>
                <a:endParaRPr lang="zh-CN" altLang="en-US" sz="1600" kern="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7" name="文本框 2">
              <a:extLst>
                <a:ext uri="{FF2B5EF4-FFF2-40B4-BE49-F238E27FC236}">
                  <a16:creationId xmlns:a16="http://schemas.microsoft.com/office/drawing/2014/main" xmlns="" id="{567B104A-DC61-48A3-8AF2-14993073449B}"/>
                </a:ext>
              </a:extLst>
            </p:cNvPr>
            <p:cNvSpPr txBox="1">
              <a:spLocks noChangeArrowheads="1"/>
            </p:cNvSpPr>
            <p:nvPr/>
          </p:nvSpPr>
          <p:spPr bwMode="auto">
            <a:xfrm>
              <a:off x="1521477" y="3762057"/>
              <a:ext cx="189547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solidFill>
                    <a:schemeClr val="bg1"/>
                  </a:solidFill>
                  <a:latin typeface="微软雅黑" panose="020B0503020204020204" pitchFamily="34" charset="-122"/>
                </a:rPr>
                <a:t>正确认识和把握社会主要矛盾</a:t>
              </a:r>
            </a:p>
          </p:txBody>
        </p:sp>
        <p:sp>
          <p:nvSpPr>
            <p:cNvPr id="19" name="文本框 2">
              <a:extLst>
                <a:ext uri="{FF2B5EF4-FFF2-40B4-BE49-F238E27FC236}">
                  <a16:creationId xmlns:a16="http://schemas.microsoft.com/office/drawing/2014/main" xmlns="" id="{3112D00D-814A-48D3-BACC-D41827636636}"/>
                </a:ext>
              </a:extLst>
            </p:cNvPr>
            <p:cNvSpPr txBox="1">
              <a:spLocks noChangeArrowheads="1"/>
            </p:cNvSpPr>
            <p:nvPr/>
          </p:nvSpPr>
          <p:spPr bwMode="auto">
            <a:xfrm>
              <a:off x="3914051" y="3208059"/>
              <a:ext cx="2784943"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solidFill>
                    <a:srgbClr val="000000"/>
                  </a:solidFill>
                  <a:latin typeface="微软雅黑" panose="020B0503020204020204" pitchFamily="34" charset="-122"/>
                </a:rPr>
                <a:t>对于无产阶级政党正确判断形势和确立工作重心具有重要意义</a:t>
              </a:r>
              <a:endParaRPr lang="en-US" altLang="zh-CN" sz="2400" dirty="0">
                <a:solidFill>
                  <a:srgbClr val="000000"/>
                </a:solidFill>
                <a:latin typeface="微软雅黑" panose="020B0503020204020204" pitchFamily="34" charset="-122"/>
              </a:endParaRPr>
            </a:p>
          </p:txBody>
        </p:sp>
        <p:sp>
          <p:nvSpPr>
            <p:cNvPr id="20" name="圆角矩形 29">
              <a:extLst>
                <a:ext uri="{FF2B5EF4-FFF2-40B4-BE49-F238E27FC236}">
                  <a16:creationId xmlns:a16="http://schemas.microsoft.com/office/drawing/2014/main" xmlns="" id="{31A904BB-12EB-4298-8BFF-1A26AB5FDD4C}"/>
                </a:ext>
              </a:extLst>
            </p:cNvPr>
            <p:cNvSpPr/>
            <p:nvPr/>
          </p:nvSpPr>
          <p:spPr>
            <a:xfrm>
              <a:off x="7274859" y="2690443"/>
              <a:ext cx="4169477" cy="2863922"/>
            </a:xfrm>
            <a:prstGeom prst="roundRect">
              <a:avLst>
                <a:gd name="adj" fmla="val 10371"/>
              </a:avLst>
            </a:prstGeom>
            <a:solidFill>
              <a:sysClr val="window" lastClr="FFFFFF"/>
            </a:solidFill>
            <a:ln w="19050" cap="flat" cmpd="sng" algn="ctr">
              <a:solidFill>
                <a:srgbClr val="B26A37"/>
              </a:solidFill>
              <a:prstDash val="solid"/>
            </a:ln>
            <a:effectLst>
              <a:outerShdw blurRad="50800" dist="38100" dir="2700000" algn="tl" rotWithShape="0">
                <a:prstClr val="black">
                  <a:alpha val="40000"/>
                </a:prstClr>
              </a:outerShdw>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sp>
          <p:nvSpPr>
            <p:cNvPr id="108550" name="文本框 2">
              <a:extLst>
                <a:ext uri="{FF2B5EF4-FFF2-40B4-BE49-F238E27FC236}">
                  <a16:creationId xmlns:a16="http://schemas.microsoft.com/office/drawing/2014/main" xmlns="" id="{F116389E-B11C-4D8F-BFA5-F7E6BB98657F}"/>
                </a:ext>
              </a:extLst>
            </p:cNvPr>
            <p:cNvSpPr txBox="1">
              <a:spLocks noChangeArrowheads="1"/>
            </p:cNvSpPr>
            <p:nvPr/>
          </p:nvSpPr>
          <p:spPr bwMode="auto">
            <a:xfrm>
              <a:off x="7679228" y="3000878"/>
              <a:ext cx="3360738"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solidFill>
                    <a:srgbClr val="000000"/>
                  </a:solidFill>
                  <a:latin typeface="微软雅黑" panose="020B0503020204020204" pitchFamily="34" charset="-122"/>
                </a:rPr>
                <a:t>我们党善于抓主要矛盾，以此带动其他矛盾的解决，从而推动事业发展和社会进步。</a:t>
              </a:r>
            </a:p>
          </p:txBody>
        </p:sp>
      </p:grpSp>
    </p:spTree>
  </p:cSld>
  <p:clrMapOvr>
    <a:masterClrMapping/>
  </p:clrMapOvr>
  <p:transition spd="med">
    <p:pull/>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944B65AF-761C-4888-B317-EEF5C1899FD1}"/>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14" name="矩形: 圆角 13">
            <a:extLst>
              <a:ext uri="{FF2B5EF4-FFF2-40B4-BE49-F238E27FC236}">
                <a16:creationId xmlns:a16="http://schemas.microsoft.com/office/drawing/2014/main" xmlns="" id="{8C29EC97-9F94-4600-BBDE-AA3B935E090E}"/>
              </a:ext>
            </a:extLst>
          </p:cNvPr>
          <p:cNvSpPr/>
          <p:nvPr/>
        </p:nvSpPr>
        <p:spPr>
          <a:xfrm>
            <a:off x="2671482" y="1085397"/>
            <a:ext cx="6849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（三）社会主要矛盾在历史发展中的作用</a:t>
            </a:r>
          </a:p>
        </p:txBody>
      </p:sp>
      <p:grpSp>
        <p:nvGrpSpPr>
          <p:cNvPr id="2" name="组合 1">
            <a:extLst>
              <a:ext uri="{FF2B5EF4-FFF2-40B4-BE49-F238E27FC236}">
                <a16:creationId xmlns:a16="http://schemas.microsoft.com/office/drawing/2014/main" xmlns="" id="{2DA807CD-26FA-4EA1-9453-AC4D015C0CF3}"/>
              </a:ext>
            </a:extLst>
          </p:cNvPr>
          <p:cNvGrpSpPr/>
          <p:nvPr/>
        </p:nvGrpSpPr>
        <p:grpSpPr>
          <a:xfrm>
            <a:off x="802559" y="2267524"/>
            <a:ext cx="10586881" cy="3877782"/>
            <a:chOff x="1230325" y="2469230"/>
            <a:chExt cx="10586881" cy="3877782"/>
          </a:xfrm>
        </p:grpSpPr>
        <p:sp>
          <p:nvSpPr>
            <p:cNvPr id="109574" name="文本框 2">
              <a:extLst>
                <a:ext uri="{FF2B5EF4-FFF2-40B4-BE49-F238E27FC236}">
                  <a16:creationId xmlns:a16="http://schemas.microsoft.com/office/drawing/2014/main" xmlns="" id="{911D5976-60C7-4DE9-BEE3-77C9A1324F3F}"/>
                </a:ext>
              </a:extLst>
            </p:cNvPr>
            <p:cNvSpPr txBox="1">
              <a:spLocks noChangeArrowheads="1"/>
            </p:cNvSpPr>
            <p:nvPr/>
          </p:nvSpPr>
          <p:spPr bwMode="auto">
            <a:xfrm>
              <a:off x="1230325" y="5023690"/>
              <a:ext cx="412160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solidFill>
                    <a:srgbClr val="000000"/>
                  </a:solidFill>
                  <a:latin typeface="微软雅黑" panose="020B0503020204020204" pitchFamily="34" charset="-122"/>
                </a:rPr>
                <a:t>对于指导中国特色社会主义实践具有重要意义</a:t>
              </a:r>
            </a:p>
          </p:txBody>
        </p:sp>
        <p:pic>
          <p:nvPicPr>
            <p:cNvPr id="109575" name="图片 6">
              <a:extLst>
                <a:ext uri="{FF2B5EF4-FFF2-40B4-BE49-F238E27FC236}">
                  <a16:creationId xmlns:a16="http://schemas.microsoft.com/office/drawing/2014/main" xmlns="" id="{C34D2564-E50D-4A1C-B8CF-029904699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272" y="2469230"/>
              <a:ext cx="5825934" cy="387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ular Callout 194">
              <a:extLst>
                <a:ext uri="{FF2B5EF4-FFF2-40B4-BE49-F238E27FC236}">
                  <a16:creationId xmlns:a16="http://schemas.microsoft.com/office/drawing/2014/main" xmlns="" id="{FD9E0ACD-3A62-498E-A6ED-37A6311884C7}"/>
                </a:ext>
              </a:extLst>
            </p:cNvPr>
            <p:cNvSpPr/>
            <p:nvPr/>
          </p:nvSpPr>
          <p:spPr>
            <a:xfrm>
              <a:off x="2945207" y="2469230"/>
              <a:ext cx="2656634" cy="1919539"/>
            </a:xfrm>
            <a:prstGeom prst="wedgeRectCallout">
              <a:avLst>
                <a:gd name="adj1" fmla="val -30714"/>
                <a:gd name="adj2" fmla="val 77460"/>
              </a:avLst>
            </a:prstGeom>
            <a:noFill/>
            <a:ln w="19050">
              <a:solidFill>
                <a:srgbClr val="B26A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3733" dirty="0">
                <a:solidFill>
                  <a:srgbClr val="377790">
                    <a:lumMod val="75000"/>
                  </a:srgbClr>
                </a:solidFill>
                <a:latin typeface="FontAwesome" pitchFamily="2" charset="0"/>
              </a:endParaRPr>
            </a:p>
          </p:txBody>
        </p:sp>
        <p:sp>
          <p:nvSpPr>
            <p:cNvPr id="16" name="文本框 2">
              <a:extLst>
                <a:ext uri="{FF2B5EF4-FFF2-40B4-BE49-F238E27FC236}">
                  <a16:creationId xmlns:a16="http://schemas.microsoft.com/office/drawing/2014/main" xmlns="" id="{C940DA1A-F881-4104-89D1-F612C5822666}"/>
                </a:ext>
              </a:extLst>
            </p:cNvPr>
            <p:cNvSpPr txBox="1">
              <a:spLocks noChangeArrowheads="1"/>
            </p:cNvSpPr>
            <p:nvPr/>
          </p:nvSpPr>
          <p:spPr bwMode="auto">
            <a:xfrm>
              <a:off x="3045583" y="2861472"/>
              <a:ext cx="245588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b="1" dirty="0">
                  <a:solidFill>
                    <a:srgbClr val="000000"/>
                  </a:solidFill>
                  <a:latin typeface="微软雅黑" panose="020B0503020204020204" pitchFamily="34" charset="-122"/>
                </a:rPr>
                <a:t>社会主要矛盾及其转化的原理</a:t>
              </a:r>
            </a:p>
          </p:txBody>
        </p:sp>
      </p:grpSp>
    </p:spTree>
  </p:cSld>
  <p:clrMapOvr>
    <a:masterClrMapping/>
  </p:clrMapOvr>
  <p:transition spd="med">
    <p:pull/>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文本框 3">
            <a:extLst>
              <a:ext uri="{FF2B5EF4-FFF2-40B4-BE49-F238E27FC236}">
                <a16:creationId xmlns:a16="http://schemas.microsoft.com/office/drawing/2014/main" xmlns="" id="{110BCA49-A84D-4F92-802E-FCC9BE3C8133}"/>
              </a:ext>
            </a:extLst>
          </p:cNvPr>
          <p:cNvSpPr txBox="1">
            <a:spLocks noChangeArrowheads="1"/>
          </p:cNvSpPr>
          <p:nvPr/>
        </p:nvSpPr>
        <p:spPr bwMode="auto">
          <a:xfrm>
            <a:off x="5067300" y="2830513"/>
            <a:ext cx="6815138"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a:latin typeface="微软雅黑" panose="020B0503020204020204" pitchFamily="34" charset="-122"/>
                <a:sym typeface="微软雅黑" panose="020B0503020204020204" pitchFamily="34" charset="-122"/>
              </a:rPr>
              <a:t>我国所要解决的主要矛盾，是人民日益增长的物质文化需要同落后的社会生产之间的矛盾。</a:t>
            </a:r>
          </a:p>
          <a:p>
            <a:pPr algn="r" eaLnBrk="1" hangingPunct="1">
              <a:lnSpc>
                <a:spcPct val="150000"/>
              </a:lnSpc>
            </a:pPr>
            <a:r>
              <a:rPr lang="en-US" altLang="zh-CN" sz="2400">
                <a:latin typeface="微软雅黑" panose="020B0503020204020204" pitchFamily="34" charset="-122"/>
                <a:sym typeface="微软雅黑" panose="020B0503020204020204" pitchFamily="34" charset="-122"/>
              </a:rPr>
              <a:t>——</a:t>
            </a:r>
            <a:r>
              <a:rPr lang="zh-CN" altLang="en-US" sz="2400">
                <a:latin typeface="微软雅黑" panose="020B0503020204020204" pitchFamily="34" charset="-122"/>
                <a:sym typeface="微软雅黑" panose="020B0503020204020204" pitchFamily="34" charset="-122"/>
              </a:rPr>
              <a:t>党的十一届六中全会（</a:t>
            </a:r>
            <a:r>
              <a:rPr lang="en-US" altLang="zh-CN" sz="2400">
                <a:latin typeface="微软雅黑" panose="020B0503020204020204" pitchFamily="34" charset="-122"/>
                <a:sym typeface="微软雅黑" panose="020B0503020204020204" pitchFamily="34" charset="-122"/>
              </a:rPr>
              <a:t>1981</a:t>
            </a:r>
            <a:r>
              <a:rPr lang="zh-CN" altLang="en-US" sz="2400">
                <a:latin typeface="微软雅黑" panose="020B0503020204020204" pitchFamily="34" charset="-122"/>
                <a:sym typeface="微软雅黑" panose="020B0503020204020204" pitchFamily="34" charset="-122"/>
              </a:rPr>
              <a:t>年）</a:t>
            </a:r>
          </a:p>
        </p:txBody>
      </p:sp>
      <p:sp>
        <p:nvSpPr>
          <p:cNvPr id="110598" name="文本框 1">
            <a:extLst>
              <a:ext uri="{FF2B5EF4-FFF2-40B4-BE49-F238E27FC236}">
                <a16:creationId xmlns:a16="http://schemas.microsoft.com/office/drawing/2014/main" xmlns="" id="{F403F0B6-CA6D-4D9C-AA4B-21725FAD853C}"/>
              </a:ext>
            </a:extLst>
          </p:cNvPr>
          <p:cNvSpPr txBox="1">
            <a:spLocks noChangeArrowheads="1"/>
          </p:cNvSpPr>
          <p:nvPr/>
        </p:nvSpPr>
        <p:spPr bwMode="auto">
          <a:xfrm>
            <a:off x="2787650" y="1971675"/>
            <a:ext cx="66103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pPr>
            <a:r>
              <a:rPr lang="zh-CN" altLang="en-US" sz="2400" b="1" dirty="0">
                <a:solidFill>
                  <a:srgbClr val="C77D4B"/>
                </a:solidFill>
                <a:latin typeface="微软雅黑" panose="020B0503020204020204" pitchFamily="34" charset="-122"/>
              </a:rPr>
              <a:t>改革开放以来社会主要矛盾判断的两次变化</a:t>
            </a:r>
          </a:p>
        </p:txBody>
      </p:sp>
      <p:sp>
        <p:nvSpPr>
          <p:cNvPr id="110599" name="文本框 3">
            <a:extLst>
              <a:ext uri="{FF2B5EF4-FFF2-40B4-BE49-F238E27FC236}">
                <a16:creationId xmlns:a16="http://schemas.microsoft.com/office/drawing/2014/main" xmlns="" id="{042401CD-AAD1-40BD-AE18-0305B6BB9CF1}"/>
              </a:ext>
            </a:extLst>
          </p:cNvPr>
          <p:cNvSpPr txBox="1">
            <a:spLocks noChangeArrowheads="1"/>
          </p:cNvSpPr>
          <p:nvPr/>
        </p:nvSpPr>
        <p:spPr bwMode="auto">
          <a:xfrm>
            <a:off x="503238" y="4719638"/>
            <a:ext cx="71501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a:latin typeface="微软雅黑" panose="020B0503020204020204" pitchFamily="34" charset="-122"/>
                <a:sym typeface="微软雅黑" panose="020B0503020204020204" pitchFamily="34" charset="-122"/>
              </a:rPr>
              <a:t>我国社会主要矛盾已经转化为人民日益增长的美好生活需要和不平衡不充分的发展之间的矛盾。</a:t>
            </a:r>
          </a:p>
          <a:p>
            <a:pPr algn="r" eaLnBrk="1" hangingPunct="1">
              <a:lnSpc>
                <a:spcPct val="150000"/>
              </a:lnSpc>
            </a:pPr>
            <a:r>
              <a:rPr lang="en-US" altLang="zh-CN" sz="2400">
                <a:latin typeface="微软雅黑" panose="020B0503020204020204" pitchFamily="34" charset="-122"/>
                <a:sym typeface="微软雅黑" panose="020B0503020204020204" pitchFamily="34" charset="-122"/>
              </a:rPr>
              <a:t>——</a:t>
            </a:r>
            <a:r>
              <a:rPr lang="zh-CN" altLang="en-US" sz="2400">
                <a:latin typeface="微软雅黑" panose="020B0503020204020204" pitchFamily="34" charset="-122"/>
                <a:sym typeface="微软雅黑" panose="020B0503020204020204" pitchFamily="34" charset="-122"/>
              </a:rPr>
              <a:t>党的十九大（</a:t>
            </a:r>
            <a:r>
              <a:rPr lang="en-US" altLang="zh-CN" sz="2400">
                <a:latin typeface="微软雅黑" panose="020B0503020204020204" pitchFamily="34" charset="-122"/>
                <a:sym typeface="微软雅黑" panose="020B0503020204020204" pitchFamily="34" charset="-122"/>
              </a:rPr>
              <a:t>2017</a:t>
            </a:r>
            <a:r>
              <a:rPr lang="zh-CN" altLang="en-US" sz="2400">
                <a:latin typeface="微软雅黑" panose="020B0503020204020204" pitchFamily="34" charset="-122"/>
                <a:sym typeface="微软雅黑" panose="020B0503020204020204" pitchFamily="34" charset="-122"/>
              </a:rPr>
              <a:t>年）</a:t>
            </a:r>
          </a:p>
        </p:txBody>
      </p:sp>
      <p:cxnSp>
        <p:nvCxnSpPr>
          <p:cNvPr id="31" name="直接连接符 30">
            <a:extLst>
              <a:ext uri="{FF2B5EF4-FFF2-40B4-BE49-F238E27FC236}">
                <a16:creationId xmlns:a16="http://schemas.microsoft.com/office/drawing/2014/main" xmlns="" id="{691CEB73-D558-4A8B-81B5-3E7F19D14422}"/>
              </a:ext>
            </a:extLst>
          </p:cNvPr>
          <p:cNvCxnSpPr/>
          <p:nvPr/>
        </p:nvCxnSpPr>
        <p:spPr>
          <a:xfrm>
            <a:off x="4740275" y="2830513"/>
            <a:ext cx="0" cy="1577975"/>
          </a:xfrm>
          <a:prstGeom prst="line">
            <a:avLst/>
          </a:prstGeom>
          <a:ln>
            <a:solidFill>
              <a:srgbClr val="B26A37"/>
            </a:solidFill>
            <a:prstDash val="dash"/>
          </a:ln>
        </p:spPr>
        <p:style>
          <a:lnRef idx="1">
            <a:schemeClr val="accent6"/>
          </a:lnRef>
          <a:fillRef idx="0">
            <a:schemeClr val="accent6"/>
          </a:fillRef>
          <a:effectRef idx="0">
            <a:schemeClr val="accent6"/>
          </a:effectRef>
          <a:fontRef idx="minor">
            <a:schemeClr val="tx1"/>
          </a:fontRef>
        </p:style>
      </p:cxnSp>
      <p:cxnSp>
        <p:nvCxnSpPr>
          <p:cNvPr id="32" name="直接连接符 31">
            <a:extLst>
              <a:ext uri="{FF2B5EF4-FFF2-40B4-BE49-F238E27FC236}">
                <a16:creationId xmlns:a16="http://schemas.microsoft.com/office/drawing/2014/main" xmlns="" id="{1C52FF89-3F37-40DB-BC44-ED0A4B13E12E}"/>
              </a:ext>
            </a:extLst>
          </p:cNvPr>
          <p:cNvCxnSpPr/>
          <p:nvPr/>
        </p:nvCxnSpPr>
        <p:spPr>
          <a:xfrm>
            <a:off x="8026400" y="4829175"/>
            <a:ext cx="0" cy="1708150"/>
          </a:xfrm>
          <a:prstGeom prst="line">
            <a:avLst/>
          </a:prstGeom>
          <a:ln>
            <a:solidFill>
              <a:srgbClr val="B26A37"/>
            </a:solidFill>
            <a:prstDash val="dash"/>
          </a:ln>
        </p:spPr>
        <p:style>
          <a:lnRef idx="1">
            <a:schemeClr val="accent6"/>
          </a:lnRef>
          <a:fillRef idx="0">
            <a:schemeClr val="accent6"/>
          </a:fillRef>
          <a:effectRef idx="0">
            <a:schemeClr val="accent6"/>
          </a:effectRef>
          <a:fontRef idx="minor">
            <a:schemeClr val="tx1"/>
          </a:fontRef>
        </p:style>
      </p:cxnSp>
      <p:pic>
        <p:nvPicPr>
          <p:cNvPr id="6" name="图片 5">
            <a:extLst>
              <a:ext uri="{FF2B5EF4-FFF2-40B4-BE49-F238E27FC236}">
                <a16:creationId xmlns:a16="http://schemas.microsoft.com/office/drawing/2014/main" xmlns="" id="{960EAC48-7946-46E8-BD0A-07F4DF09A713}"/>
              </a:ext>
            </a:extLst>
          </p:cNvPr>
          <p:cNvPicPr>
            <a:picLocks noChangeAspect="1"/>
          </p:cNvPicPr>
          <p:nvPr/>
        </p:nvPicPr>
        <p:blipFill rotWithShape="1">
          <a:blip r:embed="rId2"/>
          <a:srcRect b="13424"/>
          <a:stretch>
            <a:fillRect/>
          </a:stretch>
        </p:blipFill>
        <p:spPr>
          <a:xfrm>
            <a:off x="817563" y="2830513"/>
            <a:ext cx="3446462" cy="16129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xmlns="" id="{0F367F78-494B-410E-A959-103032C43A94}"/>
              </a:ext>
            </a:extLst>
          </p:cNvPr>
          <p:cNvPicPr>
            <a:picLocks noChangeAspect="1"/>
          </p:cNvPicPr>
          <p:nvPr/>
        </p:nvPicPr>
        <p:blipFill>
          <a:blip r:embed="rId3"/>
          <a:stretch>
            <a:fillRect/>
          </a:stretch>
        </p:blipFill>
        <p:spPr>
          <a:xfrm>
            <a:off x="8734425" y="4811713"/>
            <a:ext cx="2614613" cy="1752600"/>
          </a:xfrm>
          <a:prstGeom prst="rect">
            <a:avLst/>
          </a:prstGeom>
          <a:ln>
            <a:noFill/>
          </a:ln>
          <a:effectLst>
            <a:outerShdw blurRad="292100" dist="139700" dir="2700000" algn="tl" rotWithShape="0">
              <a:srgbClr val="333333">
                <a:alpha val="65000"/>
              </a:srgbClr>
            </a:outerShdw>
          </a:effectLst>
        </p:spPr>
      </p:pic>
      <p:sp>
        <p:nvSpPr>
          <p:cNvPr id="18" name="矩形: 圆角 17">
            <a:extLst>
              <a:ext uri="{FF2B5EF4-FFF2-40B4-BE49-F238E27FC236}">
                <a16:creationId xmlns:a16="http://schemas.microsoft.com/office/drawing/2014/main" xmlns="" id="{1BC996E1-1F3B-4013-91BE-AA9CDB67907F}"/>
              </a:ext>
            </a:extLst>
          </p:cNvPr>
          <p:cNvSpPr/>
          <p:nvPr/>
        </p:nvSpPr>
        <p:spPr>
          <a:xfrm>
            <a:off x="2671482" y="1085397"/>
            <a:ext cx="6849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（三）社会主要矛盾在历史发展中的作用</a:t>
            </a:r>
          </a:p>
        </p:txBody>
      </p:sp>
      <p:sp>
        <p:nvSpPr>
          <p:cNvPr id="19" name="矩形 18">
            <a:extLst>
              <a:ext uri="{FF2B5EF4-FFF2-40B4-BE49-F238E27FC236}">
                <a16:creationId xmlns:a16="http://schemas.microsoft.com/office/drawing/2014/main" xmlns="" id="{D9ADC598-BD3C-4DED-8CBE-E39A7E1D068E}"/>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Tree>
  </p:cSld>
  <p:clrMapOvr>
    <a:masterClrMapping/>
  </p:clrMapOvr>
  <p:transition spd="med">
    <p:pul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011C109E-00D7-4516-8A8B-DC8DC95AAAA2}"/>
              </a:ext>
            </a:extLst>
          </p:cNvPr>
          <p:cNvPicPr>
            <a:picLocks noChangeAspect="1"/>
          </p:cNvPicPr>
          <p:nvPr/>
        </p:nvPicPr>
        <p:blipFill rotWithShape="1">
          <a:blip r:embed="rId2"/>
          <a:srcRect t="22440" b="19783"/>
          <a:stretch/>
        </p:blipFill>
        <p:spPr>
          <a:xfrm>
            <a:off x="0" y="2876550"/>
            <a:ext cx="12192000" cy="3981450"/>
          </a:xfrm>
          <a:prstGeom prst="rect">
            <a:avLst/>
          </a:prstGeom>
        </p:spPr>
      </p:pic>
      <p:grpSp>
        <p:nvGrpSpPr>
          <p:cNvPr id="5" name="组合 4">
            <a:extLst>
              <a:ext uri="{FF2B5EF4-FFF2-40B4-BE49-F238E27FC236}">
                <a16:creationId xmlns:a16="http://schemas.microsoft.com/office/drawing/2014/main" xmlns="" id="{67888A1F-3594-4CA8-8F97-FE717658EC47}"/>
              </a:ext>
            </a:extLst>
          </p:cNvPr>
          <p:cNvGrpSpPr/>
          <p:nvPr/>
        </p:nvGrpSpPr>
        <p:grpSpPr>
          <a:xfrm>
            <a:off x="199869" y="186885"/>
            <a:ext cx="11792262" cy="6878284"/>
            <a:chOff x="199869" y="186885"/>
            <a:chExt cx="11792262" cy="6878284"/>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1009276" y="186885"/>
              <a:ext cx="10173448"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lvl="0" algn="ctr" eaLnBrk="1" fontAlgn="auto" hangingPunct="1">
                <a:spcBef>
                  <a:spcPts val="0"/>
                </a:spcBef>
                <a:spcAft>
                  <a:spcPts val="0"/>
                </a:spcAf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a:t>
              </a: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：社会主要矛盾变化标志经济社会发展的前进上升</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矩形 21">
              <a:extLst>
                <a:ext uri="{FF2B5EF4-FFF2-40B4-BE49-F238E27FC236}">
                  <a16:creationId xmlns:a16="http://schemas.microsoft.com/office/drawing/2014/main" xmlns="" id="{307936B8-70FF-4659-95A5-CCB1BA1490A4}"/>
                </a:ext>
              </a:extLst>
            </p:cNvPr>
            <p:cNvSpPr>
              <a:spLocks noChangeArrowheads="1"/>
            </p:cNvSpPr>
            <p:nvPr/>
          </p:nvSpPr>
          <p:spPr bwMode="auto">
            <a:xfrm>
              <a:off x="4134029" y="4593375"/>
              <a:ext cx="704869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a:lnSpc>
                  <a:spcPct val="150000"/>
                </a:lnSpc>
              </a:pPr>
              <a:r>
                <a:rPr lang="zh-CN" altLang="zh-CN" sz="2400" b="1" dirty="0">
                  <a:solidFill>
                    <a:srgbClr val="B26A37"/>
                  </a:solidFill>
                  <a:latin typeface="微软雅黑" panose="020B0503020204020204" pitchFamily="34" charset="-122"/>
                </a:rPr>
                <a:t>我国社会主要矛盾的变化</a:t>
              </a:r>
              <a:r>
                <a:rPr lang="zh-CN" altLang="zh-CN" sz="2400" b="1" dirty="0">
                  <a:latin typeface="微软雅黑" panose="020B0503020204020204" pitchFamily="34" charset="-122"/>
                </a:rPr>
                <a:t>，是社会主义在中国取得巨大成就的最好证明，标志着人民需要的拓展提升、经济社会发展的前进上升。</a:t>
              </a:r>
            </a:p>
          </p:txBody>
        </p:sp>
        <p:pic>
          <p:nvPicPr>
            <p:cNvPr id="14" name="图片 23">
              <a:extLst>
                <a:ext uri="{FF2B5EF4-FFF2-40B4-BE49-F238E27FC236}">
                  <a16:creationId xmlns:a16="http://schemas.microsoft.com/office/drawing/2014/main" xmlns="" id="{78394047-4004-4872-8481-817E28064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18" y="2669381"/>
              <a:ext cx="3563937"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平行四边形 22">
              <a:extLst>
                <a:ext uri="{FF2B5EF4-FFF2-40B4-BE49-F238E27FC236}">
                  <a16:creationId xmlns:a16="http://schemas.microsoft.com/office/drawing/2014/main" xmlns="" id="{B3B42288-C32D-4333-BCB0-434C6AB6E571}"/>
                </a:ext>
              </a:extLst>
            </p:cNvPr>
            <p:cNvSpPr/>
            <p:nvPr/>
          </p:nvSpPr>
          <p:spPr>
            <a:xfrm>
              <a:off x="1061388" y="1391822"/>
              <a:ext cx="2473512" cy="1484728"/>
            </a:xfrm>
            <a:prstGeom prst="parallelogram">
              <a:avLst/>
            </a:prstGeom>
            <a:gradFill>
              <a:gsLst>
                <a:gs pos="100000">
                  <a:srgbClr val="B26A37"/>
                </a:gs>
                <a:gs pos="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思源黑体 CN Normal" panose="020B0400000000000000" pitchFamily="34" charset="-122"/>
                <a:sym typeface="Arial" panose="020B0604020202020204" pitchFamily="34" charset="0"/>
              </a:endParaRPr>
            </a:p>
          </p:txBody>
        </p:sp>
        <p:sp>
          <p:nvSpPr>
            <p:cNvPr id="24" name="矩形 21">
              <a:extLst>
                <a:ext uri="{FF2B5EF4-FFF2-40B4-BE49-F238E27FC236}">
                  <a16:creationId xmlns:a16="http://schemas.microsoft.com/office/drawing/2014/main" xmlns="" id="{40B2694B-3039-44A6-B3A7-772B0E762D49}"/>
                </a:ext>
              </a:extLst>
            </p:cNvPr>
            <p:cNvSpPr>
              <a:spLocks noChangeArrowheads="1"/>
            </p:cNvSpPr>
            <p:nvPr/>
          </p:nvSpPr>
          <p:spPr bwMode="auto">
            <a:xfrm>
              <a:off x="1116619" y="1718688"/>
              <a:ext cx="23630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r>
                <a:rPr lang="zh-CN" altLang="zh-CN" sz="2400" b="1" dirty="0">
                  <a:solidFill>
                    <a:schemeClr val="bg1"/>
                  </a:solidFill>
                  <a:latin typeface="微软雅黑" panose="020B0503020204020204" pitchFamily="34" charset="-122"/>
                </a:rPr>
                <a:t>社会</a:t>
              </a:r>
              <a:endParaRPr lang="en-US" altLang="zh-CN" sz="2400" b="1" dirty="0">
                <a:solidFill>
                  <a:schemeClr val="bg1"/>
                </a:solidFill>
                <a:latin typeface="微软雅黑" panose="020B0503020204020204" pitchFamily="34" charset="-122"/>
              </a:endParaRPr>
            </a:p>
            <a:p>
              <a:pPr indent="0" algn="ctr"/>
              <a:r>
                <a:rPr lang="zh-CN" altLang="zh-CN" sz="2400" b="1" dirty="0">
                  <a:solidFill>
                    <a:schemeClr val="bg1"/>
                  </a:solidFill>
                  <a:latin typeface="微软雅黑" panose="020B0503020204020204" pitchFamily="34" charset="-122"/>
                </a:rPr>
                <a:t>主要矛盾</a:t>
              </a:r>
            </a:p>
          </p:txBody>
        </p:sp>
        <p:sp>
          <p:nvSpPr>
            <p:cNvPr id="25" name="燕尾形 11">
              <a:extLst>
                <a:ext uri="{FF2B5EF4-FFF2-40B4-BE49-F238E27FC236}">
                  <a16:creationId xmlns:a16="http://schemas.microsoft.com/office/drawing/2014/main" xmlns="" id="{A45B254B-320D-463B-8C11-B1C8932C5805}"/>
                </a:ext>
              </a:extLst>
            </p:cNvPr>
            <p:cNvSpPr/>
            <p:nvPr/>
          </p:nvSpPr>
          <p:spPr>
            <a:xfrm>
              <a:off x="4027486" y="1568738"/>
              <a:ext cx="213086" cy="304409"/>
            </a:xfrm>
            <a:prstGeom prst="chevron">
              <a:avLst>
                <a:gd name="adj" fmla="val 68519"/>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6" name="矩形 21">
              <a:extLst>
                <a:ext uri="{FF2B5EF4-FFF2-40B4-BE49-F238E27FC236}">
                  <a16:creationId xmlns:a16="http://schemas.microsoft.com/office/drawing/2014/main" xmlns="" id="{30DA90BF-2199-4779-8C09-6541E23B7CCE}"/>
                </a:ext>
              </a:extLst>
            </p:cNvPr>
            <p:cNvSpPr>
              <a:spLocks noChangeArrowheads="1"/>
            </p:cNvSpPr>
            <p:nvPr/>
          </p:nvSpPr>
          <p:spPr bwMode="auto">
            <a:xfrm>
              <a:off x="4295802" y="1368756"/>
              <a:ext cx="6450013"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pPr>
              <a:r>
                <a:rPr lang="zh-CN" altLang="zh-CN" sz="2400">
                  <a:latin typeface="微软雅黑" panose="020B0503020204020204" pitchFamily="34" charset="-122"/>
                </a:rPr>
                <a:t>以一种集中、凝练、典型的形式反映了社会发展的基本关系、核心要素、关键问题，是社会发展的一面镜子</a:t>
              </a:r>
              <a:endParaRPr lang="zh-CN" altLang="zh-CN" sz="2400" dirty="0">
                <a:latin typeface="微软雅黑" panose="020B0503020204020204" pitchFamily="34" charset="-122"/>
              </a:endParaRPr>
            </a:p>
          </p:txBody>
        </p:sp>
        <p:sp>
          <p:nvSpPr>
            <p:cNvPr id="27" name="矩形 21">
              <a:extLst>
                <a:ext uri="{FF2B5EF4-FFF2-40B4-BE49-F238E27FC236}">
                  <a16:creationId xmlns:a16="http://schemas.microsoft.com/office/drawing/2014/main" xmlns="" id="{D638031A-8386-40C8-A57B-08C61D4FC461}"/>
                </a:ext>
              </a:extLst>
            </p:cNvPr>
            <p:cNvSpPr>
              <a:spLocks noChangeArrowheads="1"/>
            </p:cNvSpPr>
            <p:nvPr/>
          </p:nvSpPr>
          <p:spPr bwMode="auto">
            <a:xfrm>
              <a:off x="4295802" y="3129594"/>
              <a:ext cx="645001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pPr>
              <a:r>
                <a:rPr lang="zh-CN" altLang="zh-CN" sz="2400" dirty="0">
                  <a:latin typeface="微软雅黑" panose="020B0503020204020204" pitchFamily="34" charset="-122"/>
                </a:rPr>
                <a:t>存在于社会历史全过程，但矛盾的内容会随着历史的发展而变化</a:t>
              </a:r>
            </a:p>
          </p:txBody>
        </p:sp>
        <p:sp>
          <p:nvSpPr>
            <p:cNvPr id="28" name="燕尾形 11">
              <a:extLst>
                <a:ext uri="{FF2B5EF4-FFF2-40B4-BE49-F238E27FC236}">
                  <a16:creationId xmlns:a16="http://schemas.microsoft.com/office/drawing/2014/main" xmlns="" id="{2B7C961D-5DA8-4C35-9247-4593FE64AD37}"/>
                </a:ext>
              </a:extLst>
            </p:cNvPr>
            <p:cNvSpPr/>
            <p:nvPr/>
          </p:nvSpPr>
          <p:spPr>
            <a:xfrm>
              <a:off x="4027486" y="3319046"/>
              <a:ext cx="213086" cy="304409"/>
            </a:xfrm>
            <a:prstGeom prst="chevron">
              <a:avLst>
                <a:gd name="adj" fmla="val 68519"/>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rial" panose="020B0604020202020204" pitchFamily="34" charset="0"/>
                <a:ea typeface="思源黑体 CN Normal" panose="020B0400000000000000" pitchFamily="34"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5" name="文本框 3">
            <a:extLst>
              <a:ext uri="{FF2B5EF4-FFF2-40B4-BE49-F238E27FC236}">
                <a16:creationId xmlns:a16="http://schemas.microsoft.com/office/drawing/2014/main" xmlns="" id="{77A4CEC6-5268-4237-8F98-E0B47A2F4FCD}"/>
              </a:ext>
            </a:extLst>
          </p:cNvPr>
          <p:cNvSpPr txBox="1">
            <a:spLocks noChangeArrowheads="1"/>
          </p:cNvSpPr>
          <p:nvPr/>
        </p:nvSpPr>
        <p:spPr bwMode="auto">
          <a:xfrm>
            <a:off x="844457" y="2248527"/>
            <a:ext cx="4561261"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紧紧扭住</a:t>
            </a:r>
            <a:r>
              <a:rPr lang="zh-CN" altLang="en-US" sz="2400" b="1" dirty="0">
                <a:solidFill>
                  <a:srgbClr val="000000"/>
                </a:solidFill>
                <a:latin typeface="微软雅黑" panose="020B0503020204020204" pitchFamily="34" charset="-122"/>
                <a:sym typeface="微软雅黑" panose="020B0503020204020204" pitchFamily="34" charset="-122"/>
              </a:rPr>
              <a:t>新时代的主要矛盾</a:t>
            </a:r>
            <a:r>
              <a:rPr lang="zh-CN" altLang="en-US" sz="2400" dirty="0">
                <a:solidFill>
                  <a:srgbClr val="000000"/>
                </a:solidFill>
                <a:latin typeface="微软雅黑" panose="020B0503020204020204" pitchFamily="34" charset="-122"/>
                <a:sym typeface="微软雅黑" panose="020B0503020204020204" pitchFamily="34" charset="-122"/>
              </a:rPr>
              <a:t>不放，在继续推进我国经济社会发展的基础上，着力解决好发展不平衡不充分问题，大力提升发展质量和效益，以更好满足人民对美好生活的需要，更好推动人的全面发展、社会全面进步。</a:t>
            </a:r>
          </a:p>
        </p:txBody>
      </p:sp>
      <p:pic>
        <p:nvPicPr>
          <p:cNvPr id="112647" name="图片 2">
            <a:extLst>
              <a:ext uri="{FF2B5EF4-FFF2-40B4-BE49-F238E27FC236}">
                <a16:creationId xmlns:a16="http://schemas.microsoft.com/office/drawing/2014/main" xmlns="" id="{1F584D42-4DB2-4AA2-857E-69FDE0A7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380" y="2114057"/>
            <a:ext cx="6184620" cy="428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圆角 12">
            <a:extLst>
              <a:ext uri="{FF2B5EF4-FFF2-40B4-BE49-F238E27FC236}">
                <a16:creationId xmlns:a16="http://schemas.microsoft.com/office/drawing/2014/main" xmlns="" id="{2EC21FDD-A361-4F1F-AB95-D5FC07EC09A2}"/>
              </a:ext>
            </a:extLst>
          </p:cNvPr>
          <p:cNvSpPr/>
          <p:nvPr/>
        </p:nvSpPr>
        <p:spPr>
          <a:xfrm>
            <a:off x="2671482" y="1085397"/>
            <a:ext cx="68490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（三）社会主要矛盾在历史发展中的作用</a:t>
            </a:r>
          </a:p>
        </p:txBody>
      </p:sp>
      <p:sp>
        <p:nvSpPr>
          <p:cNvPr id="14" name="矩形 13">
            <a:extLst>
              <a:ext uri="{FF2B5EF4-FFF2-40B4-BE49-F238E27FC236}">
                <a16:creationId xmlns:a16="http://schemas.microsoft.com/office/drawing/2014/main" xmlns="" id="{1A1346FD-400D-4BC6-BAFF-FEAE0BDB0093}"/>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15" name="矩形 14">
            <a:extLst>
              <a:ext uri="{FF2B5EF4-FFF2-40B4-BE49-F238E27FC236}">
                <a16:creationId xmlns:a16="http://schemas.microsoft.com/office/drawing/2014/main" xmlns="" id="{091FF960-247E-420A-BF17-819B78D8C18A}"/>
              </a:ext>
            </a:extLst>
          </p:cNvPr>
          <p:cNvSpPr/>
          <p:nvPr/>
        </p:nvSpPr>
        <p:spPr>
          <a:xfrm>
            <a:off x="622670" y="2248526"/>
            <a:ext cx="5577731" cy="400435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思源黑体 CN Normal" panose="020B0400000000000000" pitchFamily="34" charset="-122"/>
              <a:sym typeface="Arial" panose="020B0604020202020204" pitchFamily="34" charset="0"/>
            </a:endParaRPr>
          </a:p>
        </p:txBody>
      </p:sp>
    </p:spTree>
  </p:cSld>
  <p:clrMapOvr>
    <a:masterClrMapping/>
  </p:clrMapOvr>
  <p:transition spd="med">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xmlns="" id="{050AE257-D894-48BF-97FE-6A4719B738CF}"/>
              </a:ext>
            </a:extLst>
          </p:cNvPr>
          <p:cNvSpPr/>
          <p:nvPr/>
        </p:nvSpPr>
        <p:spPr>
          <a:xfrm>
            <a:off x="66963" y="299456"/>
            <a:ext cx="8404684" cy="4801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二、阶级斗争和社会革命在阶级社会发展中的作用</a:t>
            </a:r>
          </a:p>
        </p:txBody>
      </p:sp>
      <p:sp>
        <p:nvSpPr>
          <p:cNvPr id="17" name="矩形: 圆角 16">
            <a:extLst>
              <a:ext uri="{FF2B5EF4-FFF2-40B4-BE49-F238E27FC236}">
                <a16:creationId xmlns:a16="http://schemas.microsoft.com/office/drawing/2014/main" xmlns="" id="{BC8BEE56-3506-4E61-A068-FD090D6810B3}"/>
              </a:ext>
            </a:extLst>
          </p:cNvPr>
          <p:cNvSpPr/>
          <p:nvPr/>
        </p:nvSpPr>
        <p:spPr>
          <a:xfrm>
            <a:off x="533400" y="1085397"/>
            <a:ext cx="11125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（一）阶级和阶级斗争是人类社会发展到一定阶段才出现的社会现象</a:t>
            </a:r>
          </a:p>
        </p:txBody>
      </p:sp>
      <p:pic>
        <p:nvPicPr>
          <p:cNvPr id="21" name="图片 8">
            <a:hlinkClick r:id="rId2" action="ppaction://hlinksldjump"/>
            <a:extLst>
              <a:ext uri="{FF2B5EF4-FFF2-40B4-BE49-F238E27FC236}">
                <a16:creationId xmlns:a16="http://schemas.microsoft.com/office/drawing/2014/main" xmlns="" id="{8A448628-DD77-4492-8390-F0772065796D}"/>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xmlns="" id="{25112591-4AB1-469F-8C72-2A163A44B3B8}"/>
              </a:ext>
            </a:extLst>
          </p:cNvPr>
          <p:cNvGrpSpPr/>
          <p:nvPr/>
        </p:nvGrpSpPr>
        <p:grpSpPr>
          <a:xfrm>
            <a:off x="1154792" y="2021444"/>
            <a:ext cx="9882416" cy="4244885"/>
            <a:chOff x="1238302" y="2021444"/>
            <a:chExt cx="9882416" cy="4244885"/>
          </a:xfrm>
        </p:grpSpPr>
        <p:sp>
          <p:nvSpPr>
            <p:cNvPr id="23" name="文本框 3">
              <a:extLst>
                <a:ext uri="{FF2B5EF4-FFF2-40B4-BE49-F238E27FC236}">
                  <a16:creationId xmlns:a16="http://schemas.microsoft.com/office/drawing/2014/main" xmlns="" id="{E1C2DE15-82FD-4AEF-B16F-5BC170A087BA}"/>
                </a:ext>
              </a:extLst>
            </p:cNvPr>
            <p:cNvSpPr txBox="1">
              <a:spLocks noChangeArrowheads="1"/>
            </p:cNvSpPr>
            <p:nvPr/>
          </p:nvSpPr>
          <p:spPr bwMode="auto">
            <a:xfrm>
              <a:off x="1638300" y="2155272"/>
              <a:ext cx="9086850"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b="1" dirty="0">
                  <a:solidFill>
                    <a:srgbClr val="000000"/>
                  </a:solidFill>
                  <a:latin typeface="微软雅黑" panose="020B0503020204020204" pitchFamily="34" charset="-122"/>
                  <a:sym typeface="微软雅黑" panose="020B0503020204020204" pitchFamily="34" charset="-122"/>
                </a:rPr>
                <a:t>所谓阶级</a:t>
              </a:r>
              <a:r>
                <a:rPr lang="zh-CN" altLang="en-US" sz="2400" dirty="0">
                  <a:solidFill>
                    <a:srgbClr val="000000"/>
                  </a:solidFill>
                  <a:latin typeface="微软雅黑" panose="020B0503020204020204" pitchFamily="34" charset="-122"/>
                  <a:sym typeface="微软雅黑" panose="020B0503020204020204" pitchFamily="34" charset="-122"/>
                </a:rPr>
                <a:t>，就是这样一些大的集团，这些集团在历史上一定的社会生产体系中所处的地位不同，同生产资料的关系（这种关系大部分是在法律上明文规定了的）不同，在社会劳动组织中所起的作用不同，因而取得归自己支配的那份社会财富的方式和多寡也不同。所谓阶级，就是这样一些集团，由于它们在一定社会经济结构中所处的地位不同，其中一个集团能够占有另一个集团的劳动。</a:t>
              </a:r>
              <a:endParaRPr lang="en-US" altLang="zh-CN" sz="2400" dirty="0">
                <a:solidFill>
                  <a:srgbClr val="000000"/>
                </a:solidFill>
                <a:latin typeface="微软雅黑" panose="020B0503020204020204" pitchFamily="34" charset="-122"/>
                <a:sym typeface="微软雅黑" panose="020B0503020204020204" pitchFamily="34" charset="-122"/>
              </a:endParaRPr>
            </a:p>
            <a:p>
              <a:pPr algn="r" eaLnBrk="1" hangingPunct="1">
                <a:lnSpc>
                  <a:spcPct val="150000"/>
                </a:lnSpc>
              </a:pP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列宁：</a:t>
              </a: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伟大的创举</a:t>
              </a:r>
              <a:r>
                <a:rPr lang="en-US" altLang="zh-CN" sz="2400" dirty="0">
                  <a:solidFill>
                    <a:srgbClr val="000000"/>
                  </a:solidFill>
                  <a:latin typeface="微软雅黑" panose="020B0503020204020204" pitchFamily="34" charset="-122"/>
                  <a:sym typeface="微软雅黑" panose="020B0503020204020204" pitchFamily="34" charset="-122"/>
                </a:rPr>
                <a:t>》</a:t>
              </a:r>
              <a:endParaRPr lang="zh-CN" altLang="en-US" sz="2400" dirty="0">
                <a:solidFill>
                  <a:srgbClr val="000000"/>
                </a:solidFill>
                <a:latin typeface="微软雅黑" panose="020B0503020204020204" pitchFamily="34" charset="-122"/>
                <a:sym typeface="微软雅黑" panose="020B0503020204020204" pitchFamily="34" charset="-122"/>
              </a:endParaRPr>
            </a:p>
          </p:txBody>
        </p:sp>
        <p:grpSp>
          <p:nvGrpSpPr>
            <p:cNvPr id="7" name="组合 6">
              <a:extLst>
                <a:ext uri="{FF2B5EF4-FFF2-40B4-BE49-F238E27FC236}">
                  <a16:creationId xmlns:a16="http://schemas.microsoft.com/office/drawing/2014/main" xmlns="" id="{1FF3E069-8B2D-4130-AFF8-9BE7DAF0D9F6}"/>
                </a:ext>
              </a:extLst>
            </p:cNvPr>
            <p:cNvGrpSpPr/>
            <p:nvPr/>
          </p:nvGrpSpPr>
          <p:grpSpPr>
            <a:xfrm>
              <a:off x="1238302" y="2021444"/>
              <a:ext cx="9882416" cy="4244885"/>
              <a:chOff x="1148656" y="1604797"/>
              <a:chExt cx="9897348" cy="1979382"/>
            </a:xfrm>
          </p:grpSpPr>
          <p:sp>
            <p:nvSpPr>
              <p:cNvPr id="8" name="圆角矩形 2">
                <a:extLst>
                  <a:ext uri="{FF2B5EF4-FFF2-40B4-BE49-F238E27FC236}">
                    <a16:creationId xmlns:a16="http://schemas.microsoft.com/office/drawing/2014/main" xmlns="" id="{73315DE3-EC80-45DE-A17F-996A1BE3830A}"/>
                  </a:ext>
                </a:extLst>
              </p:cNvPr>
              <p:cNvSpPr/>
              <p:nvPr/>
            </p:nvSpPr>
            <p:spPr>
              <a:xfrm>
                <a:off x="1198880" y="1664216"/>
                <a:ext cx="9794240" cy="1860795"/>
              </a:xfrm>
              <a:prstGeom prst="roundRect">
                <a:avLst>
                  <a:gd name="adj" fmla="val 0"/>
                </a:avLst>
              </a:prstGeom>
              <a:noFill/>
              <a:ln w="3175" cap="flat" cmpd="sng" algn="ctr">
                <a:solidFill>
                  <a:srgbClr val="D76739"/>
                </a:solid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endParaRPr>
              </a:p>
            </p:txBody>
          </p:sp>
          <p:sp>
            <p:nvSpPr>
              <p:cNvPr id="9" name="矩形 93">
                <a:extLst>
                  <a:ext uri="{FF2B5EF4-FFF2-40B4-BE49-F238E27FC236}">
                    <a16:creationId xmlns:a16="http://schemas.microsoft.com/office/drawing/2014/main" xmlns="" id="{0BE9E71A-7229-472B-9A7D-FC0104ED9959}"/>
                  </a:ext>
                </a:extLst>
              </p:cNvPr>
              <p:cNvSpPr/>
              <p:nvPr/>
            </p:nvSpPr>
            <p:spPr>
              <a:xfrm>
                <a:off x="1148656" y="1604797"/>
                <a:ext cx="384043" cy="21494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D76739"/>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endParaRPr>
              </a:p>
            </p:txBody>
          </p:sp>
          <p:sp>
            <p:nvSpPr>
              <p:cNvPr id="10" name="矩形 93">
                <a:extLst>
                  <a:ext uri="{FF2B5EF4-FFF2-40B4-BE49-F238E27FC236}">
                    <a16:creationId xmlns:a16="http://schemas.microsoft.com/office/drawing/2014/main" xmlns="" id="{EF421FFB-65EA-43FD-8E19-CD515CBFC54C}"/>
                  </a:ext>
                </a:extLst>
              </p:cNvPr>
              <p:cNvSpPr/>
              <p:nvPr/>
            </p:nvSpPr>
            <p:spPr>
              <a:xfrm rot="10800000">
                <a:off x="10661961" y="3353955"/>
                <a:ext cx="384043" cy="2302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D76739"/>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endParaRPr>
              </a:p>
            </p:txBody>
          </p:sp>
        </p:grpSp>
      </p:grpSp>
    </p:spTree>
    <p:extLst>
      <p:ext uri="{BB962C8B-B14F-4D97-AF65-F5344CB8AC3E}">
        <p14:creationId xmlns:p14="http://schemas.microsoft.com/office/powerpoint/2010/main" val="1097377727"/>
      </p:ext>
    </p:extLst>
  </p:cSld>
  <p:clrMapOvr>
    <a:masterClrMapping/>
  </p:clrMapOvr>
  <p:transition spd="med">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xmlns="" id="{2E15F419-B77D-469D-B4CA-8E37C5D90C41}"/>
              </a:ext>
            </a:extLst>
          </p:cNvPr>
          <p:cNvGrpSpPr/>
          <p:nvPr/>
        </p:nvGrpSpPr>
        <p:grpSpPr>
          <a:xfrm>
            <a:off x="2671763" y="5081588"/>
            <a:ext cx="6848475" cy="917575"/>
            <a:chOff x="2894013" y="5081588"/>
            <a:chExt cx="6848475" cy="917575"/>
          </a:xfrm>
        </p:grpSpPr>
        <p:sp>
          <p:nvSpPr>
            <p:cNvPr id="26" name="流程图: 文档 25">
              <a:extLst>
                <a:ext uri="{FF2B5EF4-FFF2-40B4-BE49-F238E27FC236}">
                  <a16:creationId xmlns:a16="http://schemas.microsoft.com/office/drawing/2014/main" xmlns="" id="{33888C03-6628-4D98-BD15-46B5EA0616B7}"/>
                </a:ext>
              </a:extLst>
            </p:cNvPr>
            <p:cNvSpPr/>
            <p:nvPr/>
          </p:nvSpPr>
          <p:spPr bwMode="auto">
            <a:xfrm>
              <a:off x="2894013" y="5129213"/>
              <a:ext cx="2921000" cy="822325"/>
            </a:xfrm>
            <a:prstGeom prst="flowChartDocument">
              <a:avLst/>
            </a:prstGeom>
            <a:solidFill>
              <a:srgbClr val="C77D4B"/>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13360" tIns="121920" rIns="213360" bIns="121920" anchor="ctr"/>
            <a:lstStyle>
              <a:lvl1pPr defTabSz="1333500">
                <a:defRPr>
                  <a:solidFill>
                    <a:schemeClr val="tx1"/>
                  </a:solidFill>
                  <a:latin typeface="Arial" panose="020B0604020202020204" pitchFamily="34" charset="0"/>
                  <a:ea typeface="微软雅黑" panose="020B0503020204020204" pitchFamily="34" charset="-122"/>
                </a:defRPr>
              </a:lvl1pPr>
              <a:lvl2pPr marL="742950" indent="-285750" defTabSz="1333500">
                <a:defRPr>
                  <a:solidFill>
                    <a:schemeClr val="tx1"/>
                  </a:solidFill>
                  <a:latin typeface="Arial" panose="020B0604020202020204" pitchFamily="34" charset="0"/>
                  <a:ea typeface="微软雅黑" panose="020B0503020204020204" pitchFamily="34" charset="-122"/>
                </a:defRPr>
              </a:lvl2pPr>
              <a:lvl3pPr marL="1143000" indent="-228600" defTabSz="1333500">
                <a:defRPr>
                  <a:solidFill>
                    <a:schemeClr val="tx1"/>
                  </a:solidFill>
                  <a:latin typeface="Arial" panose="020B0604020202020204" pitchFamily="34" charset="0"/>
                  <a:ea typeface="微软雅黑" panose="020B0503020204020204" pitchFamily="34" charset="-122"/>
                </a:defRPr>
              </a:lvl3pPr>
              <a:lvl4pPr marL="1600200" indent="-228600" defTabSz="1333500">
                <a:defRPr>
                  <a:solidFill>
                    <a:schemeClr val="tx1"/>
                  </a:solidFill>
                  <a:latin typeface="Arial" panose="020B0604020202020204" pitchFamily="34" charset="0"/>
                  <a:ea typeface="微软雅黑" panose="020B0503020204020204" pitchFamily="34" charset="-122"/>
                </a:defRPr>
              </a:lvl4pPr>
              <a:lvl5pPr marL="2057400" indent="-228600" defTabSz="1333500">
                <a:defRPr>
                  <a:solidFill>
                    <a:schemeClr val="tx1"/>
                  </a:solidFill>
                  <a:latin typeface="Arial" panose="020B0604020202020204" pitchFamily="34" charset="0"/>
                  <a:ea typeface="微软雅黑" panose="020B0503020204020204" pitchFamily="34" charset="-122"/>
                </a:defRPr>
              </a:lvl5pPr>
              <a:lvl6pPr marL="2514600" indent="-228600" defTabSz="13335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3335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3335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3335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defRPr/>
              </a:pPr>
              <a:r>
                <a:rPr lang="zh-CN" altLang="en-US" sz="2400" dirty="0">
                  <a:solidFill>
                    <a:schemeClr val="bg1"/>
                  </a:solidFill>
                  <a:sym typeface="Arial" panose="020B0604020202020204" pitchFamily="34" charset="0"/>
                </a:rPr>
                <a:t>经济利益</a:t>
              </a:r>
            </a:p>
          </p:txBody>
        </p:sp>
        <p:sp>
          <p:nvSpPr>
            <p:cNvPr id="27" name="流程图: 文档 26">
              <a:extLst>
                <a:ext uri="{FF2B5EF4-FFF2-40B4-BE49-F238E27FC236}">
                  <a16:creationId xmlns:a16="http://schemas.microsoft.com/office/drawing/2014/main" xmlns="" id="{24530F05-96DF-4356-ABD9-B144BEF72B9C}"/>
                </a:ext>
              </a:extLst>
            </p:cNvPr>
            <p:cNvSpPr/>
            <p:nvPr/>
          </p:nvSpPr>
          <p:spPr bwMode="auto">
            <a:xfrm>
              <a:off x="6821488" y="5129213"/>
              <a:ext cx="2921000" cy="822325"/>
            </a:xfrm>
            <a:prstGeom prst="flowChartDocument">
              <a:avLst/>
            </a:prstGeom>
            <a:solidFill>
              <a:srgbClr val="C77D4B"/>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13360" tIns="121920" rIns="213360" bIns="121920" anchor="ctr"/>
            <a:lstStyle>
              <a:lvl1pPr defTabSz="1333500">
                <a:defRPr>
                  <a:solidFill>
                    <a:schemeClr val="tx1"/>
                  </a:solidFill>
                  <a:latin typeface="Arial" panose="020B0604020202020204" pitchFamily="34" charset="0"/>
                  <a:ea typeface="微软雅黑" panose="020B0503020204020204" pitchFamily="34" charset="-122"/>
                </a:defRPr>
              </a:lvl1pPr>
              <a:lvl2pPr marL="742950" indent="-285750" defTabSz="1333500">
                <a:defRPr>
                  <a:solidFill>
                    <a:schemeClr val="tx1"/>
                  </a:solidFill>
                  <a:latin typeface="Arial" panose="020B0604020202020204" pitchFamily="34" charset="0"/>
                  <a:ea typeface="微软雅黑" panose="020B0503020204020204" pitchFamily="34" charset="-122"/>
                </a:defRPr>
              </a:lvl2pPr>
              <a:lvl3pPr marL="1143000" indent="-228600" defTabSz="1333500">
                <a:defRPr>
                  <a:solidFill>
                    <a:schemeClr val="tx1"/>
                  </a:solidFill>
                  <a:latin typeface="Arial" panose="020B0604020202020204" pitchFamily="34" charset="0"/>
                  <a:ea typeface="微软雅黑" panose="020B0503020204020204" pitchFamily="34" charset="-122"/>
                </a:defRPr>
              </a:lvl3pPr>
              <a:lvl4pPr marL="1600200" indent="-228600" defTabSz="1333500">
                <a:defRPr>
                  <a:solidFill>
                    <a:schemeClr val="tx1"/>
                  </a:solidFill>
                  <a:latin typeface="Arial" panose="020B0604020202020204" pitchFamily="34" charset="0"/>
                  <a:ea typeface="微软雅黑" panose="020B0503020204020204" pitchFamily="34" charset="-122"/>
                </a:defRPr>
              </a:lvl4pPr>
              <a:lvl5pPr marL="2057400" indent="-228600" defTabSz="1333500">
                <a:defRPr>
                  <a:solidFill>
                    <a:schemeClr val="tx1"/>
                  </a:solidFill>
                  <a:latin typeface="Arial" panose="020B0604020202020204" pitchFamily="34" charset="0"/>
                  <a:ea typeface="微软雅黑" panose="020B0503020204020204" pitchFamily="34" charset="-122"/>
                </a:defRPr>
              </a:lvl5pPr>
              <a:lvl6pPr marL="2514600" indent="-228600" defTabSz="13335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3335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3335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3335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defRPr/>
              </a:pPr>
              <a:r>
                <a:rPr lang="zh-CN" altLang="en-US" sz="2400">
                  <a:solidFill>
                    <a:schemeClr val="bg1"/>
                  </a:solidFill>
                  <a:sym typeface="Arial" panose="020B0604020202020204" pitchFamily="34" charset="0"/>
                </a:rPr>
                <a:t>阶级斗争</a:t>
              </a:r>
            </a:p>
          </p:txBody>
        </p:sp>
        <p:sp>
          <p:nvSpPr>
            <p:cNvPr id="28" name="右箭头 14">
              <a:extLst>
                <a:ext uri="{FF2B5EF4-FFF2-40B4-BE49-F238E27FC236}">
                  <a16:creationId xmlns:a16="http://schemas.microsoft.com/office/drawing/2014/main" xmlns="" id="{A826747B-AA48-4957-B451-F2D1A567BE37}"/>
                </a:ext>
              </a:extLst>
            </p:cNvPr>
            <p:cNvSpPr/>
            <p:nvPr/>
          </p:nvSpPr>
          <p:spPr bwMode="auto">
            <a:xfrm>
              <a:off x="5986463" y="5081588"/>
              <a:ext cx="665162" cy="917575"/>
            </a:xfrm>
            <a:prstGeom prst="rightArrow">
              <a:avLst/>
            </a:prstGeom>
            <a:solidFill>
              <a:schemeClr val="tx1">
                <a:lumMod val="50000"/>
                <a:lumOff val="50000"/>
              </a:schemeClr>
            </a:solidFill>
          </p:spPr>
          <p:txBody>
            <a:bodyPr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defRPr/>
              </a:pPr>
              <a:endParaRPr lang="zh-CN" altLang="en-US" sz="2400">
                <a:sym typeface="Arial" panose="020B0604020202020204" pitchFamily="34" charset="0"/>
              </a:endParaRPr>
            </a:p>
          </p:txBody>
        </p:sp>
      </p:grpSp>
      <p:sp>
        <p:nvSpPr>
          <p:cNvPr id="16" name="矩形 15">
            <a:extLst>
              <a:ext uri="{FF2B5EF4-FFF2-40B4-BE49-F238E27FC236}">
                <a16:creationId xmlns:a16="http://schemas.microsoft.com/office/drawing/2014/main" xmlns="" id="{050AE257-D894-48BF-97FE-6A4719B738CF}"/>
              </a:ext>
            </a:extLst>
          </p:cNvPr>
          <p:cNvSpPr/>
          <p:nvPr/>
        </p:nvSpPr>
        <p:spPr>
          <a:xfrm>
            <a:off x="66963" y="299456"/>
            <a:ext cx="8404684" cy="480131"/>
          </a:xfrm>
          <a:prstGeom prst="rect">
            <a:avLst/>
          </a:prstGeom>
        </p:spPr>
        <p:txBody>
          <a:bodyPr wrap="square">
            <a:spAutoFit/>
          </a:bodyPr>
          <a:lstStyle/>
          <a:p>
            <a:pPr lvl="0">
              <a:lnSpc>
                <a:spcPct val="90000"/>
              </a:lnSpc>
              <a:spcBef>
                <a:spcPts val="1000"/>
              </a:spcBef>
            </a:pPr>
            <a:r>
              <a:rPr lang="zh-CN" altLang="en-US" sz="27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二、阶级斗争和社会革命在阶级社会发展中的作用</a:t>
            </a:r>
          </a:p>
        </p:txBody>
      </p:sp>
      <p:sp>
        <p:nvSpPr>
          <p:cNvPr id="17" name="矩形: 圆角 16">
            <a:extLst>
              <a:ext uri="{FF2B5EF4-FFF2-40B4-BE49-F238E27FC236}">
                <a16:creationId xmlns:a16="http://schemas.microsoft.com/office/drawing/2014/main" xmlns="" id="{BC8BEE56-3506-4E61-A068-FD090D6810B3}"/>
              </a:ext>
            </a:extLst>
          </p:cNvPr>
          <p:cNvSpPr/>
          <p:nvPr/>
        </p:nvSpPr>
        <p:spPr>
          <a:xfrm>
            <a:off x="533400" y="1085397"/>
            <a:ext cx="11125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（一）阶级和阶级斗争是人类社会发展到一定阶段才出现的社会现象</a:t>
            </a:r>
          </a:p>
        </p:txBody>
      </p:sp>
      <p:grpSp>
        <p:nvGrpSpPr>
          <p:cNvPr id="7" name="组合 6">
            <a:extLst>
              <a:ext uri="{FF2B5EF4-FFF2-40B4-BE49-F238E27FC236}">
                <a16:creationId xmlns:a16="http://schemas.microsoft.com/office/drawing/2014/main" xmlns="" id="{5C2EE8CB-DEF0-4814-8CD1-A1006843C3DB}"/>
              </a:ext>
            </a:extLst>
          </p:cNvPr>
          <p:cNvGrpSpPr/>
          <p:nvPr/>
        </p:nvGrpSpPr>
        <p:grpSpPr>
          <a:xfrm>
            <a:off x="1241538" y="2021444"/>
            <a:ext cx="9708924" cy="2640378"/>
            <a:chOff x="1129405" y="2021444"/>
            <a:chExt cx="9708924" cy="2640378"/>
          </a:xfrm>
        </p:grpSpPr>
        <p:grpSp>
          <p:nvGrpSpPr>
            <p:cNvPr id="5" name="组合 4">
              <a:extLst>
                <a:ext uri="{FF2B5EF4-FFF2-40B4-BE49-F238E27FC236}">
                  <a16:creationId xmlns:a16="http://schemas.microsoft.com/office/drawing/2014/main" xmlns="" id="{F522ABCC-5696-4EF9-BEA6-C22E0E057E7C}"/>
                </a:ext>
              </a:extLst>
            </p:cNvPr>
            <p:cNvGrpSpPr/>
            <p:nvPr/>
          </p:nvGrpSpPr>
          <p:grpSpPr>
            <a:xfrm>
              <a:off x="1129405" y="2021444"/>
              <a:ext cx="4463358" cy="2640377"/>
              <a:chOff x="1130618" y="1999242"/>
              <a:chExt cx="4463358" cy="2640377"/>
            </a:xfrm>
          </p:grpSpPr>
          <p:grpSp>
            <p:nvGrpSpPr>
              <p:cNvPr id="2" name="组合 1">
                <a:extLst>
                  <a:ext uri="{FF2B5EF4-FFF2-40B4-BE49-F238E27FC236}">
                    <a16:creationId xmlns:a16="http://schemas.microsoft.com/office/drawing/2014/main" xmlns="" id="{DC32826C-9A84-432E-8B14-7033C50A1DF6}"/>
                  </a:ext>
                </a:extLst>
              </p:cNvPr>
              <p:cNvGrpSpPr/>
              <p:nvPr/>
            </p:nvGrpSpPr>
            <p:grpSpPr>
              <a:xfrm>
                <a:off x="1130618" y="1999242"/>
                <a:ext cx="4463358" cy="2640377"/>
                <a:chOff x="1130618" y="1999242"/>
                <a:chExt cx="4463358" cy="2640377"/>
              </a:xfrm>
            </p:grpSpPr>
            <p:sp>
              <p:nvSpPr>
                <p:cNvPr id="20" name="矩形-5">
                  <a:extLst>
                    <a:ext uri="{FF2B5EF4-FFF2-40B4-BE49-F238E27FC236}">
                      <a16:creationId xmlns:a16="http://schemas.microsoft.com/office/drawing/2014/main" xmlns="" id="{F6CE5B05-34A7-46A3-A429-54E6E1AA4DD6}"/>
                    </a:ext>
                  </a:extLst>
                </p:cNvPr>
                <p:cNvSpPr/>
                <p:nvPr/>
              </p:nvSpPr>
              <p:spPr bwMode="auto">
                <a:xfrm rot="5400000">
                  <a:off x="2270442" y="1316086"/>
                  <a:ext cx="2640377" cy="400669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latin typeface="+mn-ea"/>
                    <a:sym typeface="Arial" panose="020B0604020202020204" pitchFamily="34" charset="0"/>
                  </a:endParaRPr>
                </a:p>
              </p:txBody>
            </p:sp>
            <p:sp>
              <p:nvSpPr>
                <p:cNvPr id="19" name="矩形-2">
                  <a:extLst>
                    <a:ext uri="{FF2B5EF4-FFF2-40B4-BE49-F238E27FC236}">
                      <a16:creationId xmlns:a16="http://schemas.microsoft.com/office/drawing/2014/main" xmlns="" id="{4F8E548A-C1D7-40D9-8232-E464FCBAAA97}"/>
                    </a:ext>
                  </a:extLst>
                </p:cNvPr>
                <p:cNvSpPr/>
                <p:nvPr/>
              </p:nvSpPr>
              <p:spPr bwMode="auto">
                <a:xfrm>
                  <a:off x="1130618" y="2799001"/>
                  <a:ext cx="1171099" cy="1040859"/>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n-ea"/>
                    <a:sym typeface="Arial" panose="020B0604020202020204" pitchFamily="34" charset="0"/>
                  </a:endParaRPr>
                </a:p>
              </p:txBody>
            </p:sp>
          </p:grpSp>
          <p:sp>
            <p:nvSpPr>
              <p:cNvPr id="24" name="文本框 1">
                <a:extLst>
                  <a:ext uri="{FF2B5EF4-FFF2-40B4-BE49-F238E27FC236}">
                    <a16:creationId xmlns:a16="http://schemas.microsoft.com/office/drawing/2014/main" xmlns="" id="{DDC99E4D-A564-4783-B6B7-9F7C0A40B576}"/>
                  </a:ext>
                </a:extLst>
              </p:cNvPr>
              <p:cNvSpPr txBox="1">
                <a:spLocks noChangeArrowheads="1"/>
              </p:cNvSpPr>
              <p:nvPr/>
            </p:nvSpPr>
            <p:spPr bwMode="auto">
              <a:xfrm>
                <a:off x="1334574" y="3088597"/>
                <a:ext cx="1001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dirty="0">
                    <a:solidFill>
                      <a:schemeClr val="bg1"/>
                    </a:solidFill>
                    <a:latin typeface="微软雅黑" panose="020B0503020204020204" pitchFamily="34" charset="-122"/>
                  </a:rPr>
                  <a:t>阶级</a:t>
                </a:r>
                <a:endParaRPr lang="zh-CN" altLang="en-US" sz="2400" dirty="0">
                  <a:solidFill>
                    <a:schemeClr val="bg1"/>
                  </a:solidFill>
                  <a:latin typeface="+mn-ea"/>
                  <a:ea typeface="+mn-ea"/>
                </a:endParaRPr>
              </a:p>
            </p:txBody>
          </p:sp>
          <p:sp>
            <p:nvSpPr>
              <p:cNvPr id="25" name="文本框 1">
                <a:extLst>
                  <a:ext uri="{FF2B5EF4-FFF2-40B4-BE49-F238E27FC236}">
                    <a16:creationId xmlns:a16="http://schemas.microsoft.com/office/drawing/2014/main" xmlns="" id="{778599ED-29B2-4C7C-B70C-147FEBB20DD6}"/>
                  </a:ext>
                </a:extLst>
              </p:cNvPr>
              <p:cNvSpPr txBox="1">
                <a:spLocks noChangeArrowheads="1"/>
              </p:cNvSpPr>
              <p:nvPr/>
            </p:nvSpPr>
            <p:spPr bwMode="auto">
              <a:xfrm>
                <a:off x="2505673" y="2629885"/>
                <a:ext cx="2701633" cy="131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latin typeface="+mn-ea"/>
                  </a:rPr>
                  <a:t>是一个经济范畴</a:t>
                </a:r>
                <a:endParaRPr lang="en-US" altLang="zh-CN" sz="2400" dirty="0">
                  <a:latin typeface="+mn-ea"/>
                </a:endParaRPr>
              </a:p>
              <a:p>
                <a:pPr indent="0" algn="just" eaLnBrk="1" hangingPunct="1">
                  <a:lnSpc>
                    <a:spcPct val="150000"/>
                  </a:lnSpc>
                  <a:spcBef>
                    <a:spcPts val="1400"/>
                  </a:spcBef>
                </a:pPr>
                <a:r>
                  <a:rPr lang="zh-CN" altLang="en-US" sz="2400" dirty="0">
                    <a:latin typeface="+mn-ea"/>
                  </a:rPr>
                  <a:t>也是一个历史范畴</a:t>
                </a:r>
                <a:endParaRPr lang="zh-CN" altLang="en-US" sz="2400" dirty="0">
                  <a:latin typeface="+mn-ea"/>
                  <a:ea typeface="+mn-ea"/>
                </a:endParaRPr>
              </a:p>
            </p:txBody>
          </p:sp>
        </p:grpSp>
        <p:grpSp>
          <p:nvGrpSpPr>
            <p:cNvPr id="29" name="组合 28">
              <a:extLst>
                <a:ext uri="{FF2B5EF4-FFF2-40B4-BE49-F238E27FC236}">
                  <a16:creationId xmlns:a16="http://schemas.microsoft.com/office/drawing/2014/main" xmlns="" id="{8DCECFE2-4915-4364-8560-728F6AC22CCF}"/>
                </a:ext>
              </a:extLst>
            </p:cNvPr>
            <p:cNvGrpSpPr/>
            <p:nvPr/>
          </p:nvGrpSpPr>
          <p:grpSpPr>
            <a:xfrm>
              <a:off x="5873603" y="2021445"/>
              <a:ext cx="4964726" cy="2640377"/>
              <a:chOff x="1130618" y="1999243"/>
              <a:chExt cx="4964726" cy="2640377"/>
            </a:xfrm>
          </p:grpSpPr>
          <p:grpSp>
            <p:nvGrpSpPr>
              <p:cNvPr id="30" name="组合 29">
                <a:extLst>
                  <a:ext uri="{FF2B5EF4-FFF2-40B4-BE49-F238E27FC236}">
                    <a16:creationId xmlns:a16="http://schemas.microsoft.com/office/drawing/2014/main" xmlns="" id="{DCFAC58A-C981-4723-BF5E-A12A7D6F616D}"/>
                  </a:ext>
                </a:extLst>
              </p:cNvPr>
              <p:cNvGrpSpPr/>
              <p:nvPr/>
            </p:nvGrpSpPr>
            <p:grpSpPr>
              <a:xfrm>
                <a:off x="1130618" y="1999243"/>
                <a:ext cx="4964726" cy="2640377"/>
                <a:chOff x="1130618" y="1999243"/>
                <a:chExt cx="4964726" cy="2640377"/>
              </a:xfrm>
            </p:grpSpPr>
            <p:sp>
              <p:nvSpPr>
                <p:cNvPr id="33" name="矩形-5">
                  <a:extLst>
                    <a:ext uri="{FF2B5EF4-FFF2-40B4-BE49-F238E27FC236}">
                      <a16:creationId xmlns:a16="http://schemas.microsoft.com/office/drawing/2014/main" xmlns="" id="{79A02FEF-0969-4983-A60F-E1E9E3681EAE}"/>
                    </a:ext>
                  </a:extLst>
                </p:cNvPr>
                <p:cNvSpPr/>
                <p:nvPr/>
              </p:nvSpPr>
              <p:spPr bwMode="auto">
                <a:xfrm rot="5400000">
                  <a:off x="2521126" y="1065403"/>
                  <a:ext cx="2640377" cy="4508058"/>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latin typeface="+mn-ea"/>
                    <a:sym typeface="Arial" panose="020B0604020202020204" pitchFamily="34" charset="0"/>
                  </a:endParaRPr>
                </a:p>
              </p:txBody>
            </p:sp>
            <p:sp>
              <p:nvSpPr>
                <p:cNvPr id="34" name="矩形-2">
                  <a:extLst>
                    <a:ext uri="{FF2B5EF4-FFF2-40B4-BE49-F238E27FC236}">
                      <a16:creationId xmlns:a16="http://schemas.microsoft.com/office/drawing/2014/main" xmlns="" id="{9147F205-60C8-40A5-98F7-C09EF5F14C67}"/>
                    </a:ext>
                  </a:extLst>
                </p:cNvPr>
                <p:cNvSpPr/>
                <p:nvPr/>
              </p:nvSpPr>
              <p:spPr bwMode="auto">
                <a:xfrm>
                  <a:off x="1130618" y="2799001"/>
                  <a:ext cx="1171099" cy="1040859"/>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n-ea"/>
                    <a:sym typeface="Arial" panose="020B0604020202020204" pitchFamily="34" charset="0"/>
                  </a:endParaRPr>
                </a:p>
              </p:txBody>
            </p:sp>
          </p:grpSp>
          <p:sp>
            <p:nvSpPr>
              <p:cNvPr id="31" name="文本框 1">
                <a:extLst>
                  <a:ext uri="{FF2B5EF4-FFF2-40B4-BE49-F238E27FC236}">
                    <a16:creationId xmlns:a16="http://schemas.microsoft.com/office/drawing/2014/main" xmlns="" id="{0C315E11-24F0-43B9-8441-F1973DEED687}"/>
                  </a:ext>
                </a:extLst>
              </p:cNvPr>
              <p:cNvSpPr txBox="1">
                <a:spLocks noChangeArrowheads="1"/>
              </p:cNvSpPr>
              <p:nvPr/>
            </p:nvSpPr>
            <p:spPr bwMode="auto">
              <a:xfrm>
                <a:off x="1314542" y="2917377"/>
                <a:ext cx="10011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0"/>
                  </a:spcBef>
                </a:pPr>
                <a:r>
                  <a:rPr lang="zh-CN" altLang="en-US" sz="2400" dirty="0">
                    <a:solidFill>
                      <a:schemeClr val="bg1"/>
                    </a:solidFill>
                    <a:latin typeface="微软雅黑" panose="020B0503020204020204" pitchFamily="34" charset="-122"/>
                  </a:rPr>
                  <a:t>阶级</a:t>
                </a:r>
                <a:endParaRPr lang="en-US" altLang="zh-CN" sz="2400" dirty="0">
                  <a:solidFill>
                    <a:schemeClr val="bg1"/>
                  </a:solidFill>
                  <a:latin typeface="微软雅黑" panose="020B0503020204020204" pitchFamily="34" charset="-122"/>
                </a:endParaRPr>
              </a:p>
              <a:p>
                <a:pPr indent="0" algn="just" eaLnBrk="1" hangingPunct="1">
                  <a:spcBef>
                    <a:spcPts val="0"/>
                  </a:spcBef>
                </a:pPr>
                <a:r>
                  <a:rPr lang="zh-CN" altLang="en-US" sz="2400" dirty="0">
                    <a:solidFill>
                      <a:schemeClr val="bg1"/>
                    </a:solidFill>
                    <a:latin typeface="微软雅黑" panose="020B0503020204020204" pitchFamily="34" charset="-122"/>
                  </a:rPr>
                  <a:t>斗争</a:t>
                </a:r>
                <a:endParaRPr lang="zh-CN" altLang="en-US" sz="2400" dirty="0">
                  <a:solidFill>
                    <a:schemeClr val="bg1"/>
                  </a:solidFill>
                  <a:latin typeface="+mn-ea"/>
                  <a:ea typeface="+mn-ea"/>
                </a:endParaRPr>
              </a:p>
            </p:txBody>
          </p:sp>
          <p:sp>
            <p:nvSpPr>
              <p:cNvPr id="32" name="文本框 1">
                <a:extLst>
                  <a:ext uri="{FF2B5EF4-FFF2-40B4-BE49-F238E27FC236}">
                    <a16:creationId xmlns:a16="http://schemas.microsoft.com/office/drawing/2014/main" xmlns="" id="{D00CF9EB-DB99-4867-8CF6-B15BE0E1ADB4}"/>
                  </a:ext>
                </a:extLst>
              </p:cNvPr>
              <p:cNvSpPr txBox="1">
                <a:spLocks noChangeArrowheads="1"/>
              </p:cNvSpPr>
              <p:nvPr/>
            </p:nvSpPr>
            <p:spPr bwMode="auto">
              <a:xfrm>
                <a:off x="2499617" y="2121582"/>
                <a:ext cx="2782848" cy="242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latin typeface="+mn-ea"/>
                  </a:rPr>
                  <a:t>根源于阶级之间物质利益的根本对立</a:t>
                </a:r>
                <a:endParaRPr lang="en-US" altLang="zh-CN" sz="2400" dirty="0">
                  <a:latin typeface="+mn-ea"/>
                </a:endParaRPr>
              </a:p>
              <a:p>
                <a:pPr indent="0" algn="just" eaLnBrk="1" hangingPunct="1">
                  <a:lnSpc>
                    <a:spcPct val="150000"/>
                  </a:lnSpc>
                  <a:spcBef>
                    <a:spcPts val="1400"/>
                  </a:spcBef>
                </a:pPr>
                <a:r>
                  <a:rPr lang="zh-CN" altLang="en-US" sz="2400" dirty="0">
                    <a:latin typeface="+mn-ea"/>
                  </a:rPr>
                  <a:t>根源于社会经济关系的冲突</a:t>
                </a:r>
                <a:endParaRPr lang="zh-CN" altLang="en-US" sz="2400" dirty="0">
                  <a:latin typeface="+mn-ea"/>
                  <a:ea typeface="+mn-ea"/>
                </a:endParaRPr>
              </a:p>
            </p:txBody>
          </p:sp>
        </p:grpSp>
      </p:grpSp>
    </p:spTree>
  </p:cSld>
  <p:clrMapOvr>
    <a:masterClrMapping/>
  </p:clrMapOvr>
  <p:transition spd="med">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6" name="组合 1">
            <a:extLst>
              <a:ext uri="{FF2B5EF4-FFF2-40B4-BE49-F238E27FC236}">
                <a16:creationId xmlns:a16="http://schemas.microsoft.com/office/drawing/2014/main" xmlns="" id="{DBF3B0D3-3AA2-4604-8268-7C54C01379AE}"/>
              </a:ext>
            </a:extLst>
          </p:cNvPr>
          <p:cNvGrpSpPr>
            <a:grpSpLocks/>
          </p:cNvGrpSpPr>
          <p:nvPr/>
        </p:nvGrpSpPr>
        <p:grpSpPr bwMode="auto">
          <a:xfrm>
            <a:off x="849313" y="4878027"/>
            <a:ext cx="10493375" cy="1454150"/>
            <a:chOff x="981075" y="5167313"/>
            <a:chExt cx="10491788" cy="1454150"/>
          </a:xfrm>
        </p:grpSpPr>
        <p:sp>
          <p:nvSpPr>
            <p:cNvPr id="32" name="矩形: 圆角 31">
              <a:extLst>
                <a:ext uri="{FF2B5EF4-FFF2-40B4-BE49-F238E27FC236}">
                  <a16:creationId xmlns:a16="http://schemas.microsoft.com/office/drawing/2014/main" xmlns="" id="{D232AA66-6280-460E-A41D-AD24600777FA}"/>
                </a:ext>
              </a:extLst>
            </p:cNvPr>
            <p:cNvSpPr/>
            <p:nvPr/>
          </p:nvSpPr>
          <p:spPr>
            <a:xfrm>
              <a:off x="981075" y="5167313"/>
              <a:ext cx="10491788" cy="1454150"/>
            </a:xfrm>
            <a:prstGeom prst="roundRect">
              <a:avLst/>
            </a:prstGeom>
            <a:solidFill>
              <a:schemeClr val="accent2">
                <a:lumMod val="20000"/>
                <a:lumOff val="80000"/>
              </a:schemeClr>
            </a:solidFill>
            <a:ln>
              <a:solidFill>
                <a:srgbClr val="B26A37"/>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a:solidFill>
                  <a:srgbClr val="FFFFFF"/>
                </a:solidFill>
              </a:endParaRPr>
            </a:p>
          </p:txBody>
        </p:sp>
        <p:sp>
          <p:nvSpPr>
            <p:cNvPr id="114700" name="文本框 1">
              <a:extLst>
                <a:ext uri="{FF2B5EF4-FFF2-40B4-BE49-F238E27FC236}">
                  <a16:creationId xmlns:a16="http://schemas.microsoft.com/office/drawing/2014/main" xmlns="" id="{82677240-2B7D-44FE-873F-E650ADF4BAA9}"/>
                </a:ext>
              </a:extLst>
            </p:cNvPr>
            <p:cNvSpPr txBox="1">
              <a:spLocks noChangeArrowheads="1"/>
            </p:cNvSpPr>
            <p:nvPr/>
          </p:nvSpPr>
          <p:spPr bwMode="auto">
            <a:xfrm>
              <a:off x="1175262" y="5348288"/>
              <a:ext cx="10103414"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300" dirty="0">
                  <a:latin typeface="微软雅黑" panose="020B0503020204020204" pitchFamily="34" charset="-122"/>
                </a:rPr>
                <a:t>       在阶级社会中，生产力和生产关系、经济基础和上层建筑的矛盾必然会通过阶级斗争表现出来。社会发展的经济动因与阶级斗争是联系在一起的。</a:t>
              </a:r>
            </a:p>
          </p:txBody>
        </p:sp>
      </p:grpSp>
      <p:sp>
        <p:nvSpPr>
          <p:cNvPr id="19" name="矩形 18">
            <a:extLst>
              <a:ext uri="{FF2B5EF4-FFF2-40B4-BE49-F238E27FC236}">
                <a16:creationId xmlns:a16="http://schemas.microsoft.com/office/drawing/2014/main" xmlns="" id="{B6FC6725-3ED5-48E9-8829-BC46CD3BDAE4}"/>
              </a:ext>
            </a:extLst>
          </p:cNvPr>
          <p:cNvSpPr/>
          <p:nvPr/>
        </p:nvSpPr>
        <p:spPr>
          <a:xfrm>
            <a:off x="66963" y="299456"/>
            <a:ext cx="8404684" cy="480131"/>
          </a:xfrm>
          <a:prstGeom prst="rect">
            <a:avLst/>
          </a:prstGeom>
        </p:spPr>
        <p:txBody>
          <a:bodyPr wrap="square">
            <a:spAutoFit/>
          </a:bodyPr>
          <a:lstStyle/>
          <a:p>
            <a:pPr lvl="0">
              <a:lnSpc>
                <a:spcPct val="90000"/>
              </a:lnSpc>
              <a:spcBef>
                <a:spcPts val="1000"/>
              </a:spcBef>
            </a:pPr>
            <a:r>
              <a:rPr lang="zh-CN" altLang="en-US" sz="27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二、阶级斗争和社会革命在阶级社会发展中的作用</a:t>
            </a:r>
          </a:p>
        </p:txBody>
      </p:sp>
      <p:sp>
        <p:nvSpPr>
          <p:cNvPr id="21" name="矩形: 圆角 20">
            <a:extLst>
              <a:ext uri="{FF2B5EF4-FFF2-40B4-BE49-F238E27FC236}">
                <a16:creationId xmlns:a16="http://schemas.microsoft.com/office/drawing/2014/main" xmlns="" id="{A9672CD3-DBE6-45DE-ADBB-E73779DFF79F}"/>
              </a:ext>
            </a:extLst>
          </p:cNvPr>
          <p:cNvSpPr/>
          <p:nvPr/>
        </p:nvSpPr>
        <p:spPr>
          <a:xfrm>
            <a:off x="2449512" y="1085397"/>
            <a:ext cx="72929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（二）阶级斗争是阶级社会发展的直接动力</a:t>
            </a:r>
          </a:p>
        </p:txBody>
      </p:sp>
      <p:grpSp>
        <p:nvGrpSpPr>
          <p:cNvPr id="2" name="组合 1">
            <a:extLst>
              <a:ext uri="{FF2B5EF4-FFF2-40B4-BE49-F238E27FC236}">
                <a16:creationId xmlns:a16="http://schemas.microsoft.com/office/drawing/2014/main" xmlns="" id="{0F1C6B52-2D56-4571-BC02-886E1B3C36ED}"/>
              </a:ext>
            </a:extLst>
          </p:cNvPr>
          <p:cNvGrpSpPr/>
          <p:nvPr/>
        </p:nvGrpSpPr>
        <p:grpSpPr>
          <a:xfrm>
            <a:off x="1343530" y="2052638"/>
            <a:ext cx="9504940" cy="2379662"/>
            <a:chOff x="1591017" y="2052638"/>
            <a:chExt cx="9504940" cy="2379662"/>
          </a:xfrm>
        </p:grpSpPr>
        <p:pic>
          <p:nvPicPr>
            <p:cNvPr id="22" name="图片 1">
              <a:extLst>
                <a:ext uri="{FF2B5EF4-FFF2-40B4-BE49-F238E27FC236}">
                  <a16:creationId xmlns:a16="http://schemas.microsoft.com/office/drawing/2014/main" xmlns="" id="{E54F0973-A4F2-44F8-A16E-8B4234C9CFB8}"/>
                </a:ext>
              </a:extLst>
            </p:cNvPr>
            <p:cNvPicPr>
              <a:picLocks noChangeAspect="1" noChangeArrowheads="1"/>
            </p:cNvPicPr>
            <p:nvPr/>
          </p:nvPicPr>
          <p:blipFill>
            <a:blip r:embed="rId2"/>
            <a:srcRect/>
            <a:stretch>
              <a:fillRect/>
            </a:stretch>
          </p:blipFill>
          <p:spPr bwMode="auto">
            <a:xfrm>
              <a:off x="2911008" y="2052638"/>
              <a:ext cx="3754437" cy="2379662"/>
            </a:xfrm>
            <a:prstGeom prst="rect">
              <a:avLst/>
            </a:prstGeom>
          </p:spPr>
        </p:pic>
        <p:pic>
          <p:nvPicPr>
            <p:cNvPr id="24" name="图片 2">
              <a:extLst>
                <a:ext uri="{FF2B5EF4-FFF2-40B4-BE49-F238E27FC236}">
                  <a16:creationId xmlns:a16="http://schemas.microsoft.com/office/drawing/2014/main" xmlns="" id="{7741C44B-CF24-48E9-9C41-843FCCB5480C}"/>
                </a:ext>
              </a:extLst>
            </p:cNvPr>
            <p:cNvPicPr>
              <a:picLocks noChangeAspect="1" noChangeArrowheads="1"/>
            </p:cNvPicPr>
            <p:nvPr/>
          </p:nvPicPr>
          <p:blipFill>
            <a:blip r:embed="rId3"/>
            <a:srcRect/>
            <a:stretch>
              <a:fillRect/>
            </a:stretch>
          </p:blipFill>
          <p:spPr bwMode="auto">
            <a:xfrm>
              <a:off x="6808788" y="2052638"/>
              <a:ext cx="2933700" cy="2379662"/>
            </a:xfrm>
            <a:prstGeom prst="rect">
              <a:avLst/>
            </a:prstGeom>
          </p:spPr>
        </p:pic>
        <p:sp>
          <p:nvSpPr>
            <p:cNvPr id="114697" name="文本框 2">
              <a:extLst>
                <a:ext uri="{FF2B5EF4-FFF2-40B4-BE49-F238E27FC236}">
                  <a16:creationId xmlns:a16="http://schemas.microsoft.com/office/drawing/2014/main" xmlns="" id="{2D8896E5-6733-400D-A022-5AA33337EF08}"/>
                </a:ext>
              </a:extLst>
            </p:cNvPr>
            <p:cNvSpPr txBox="1">
              <a:spLocks noChangeArrowheads="1"/>
            </p:cNvSpPr>
            <p:nvPr/>
          </p:nvSpPr>
          <p:spPr bwMode="auto">
            <a:xfrm>
              <a:off x="1591017" y="3680852"/>
              <a:ext cx="1248320" cy="72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pPr>
              <a:r>
                <a:rPr lang="zh-CN" altLang="en-US" dirty="0">
                  <a:latin typeface="微软雅黑" panose="020B0503020204020204" pitchFamily="34" charset="-122"/>
                </a:rPr>
                <a:t>英国资产阶级革命</a:t>
              </a:r>
            </a:p>
          </p:txBody>
        </p:sp>
        <p:sp>
          <p:nvSpPr>
            <p:cNvPr id="23" name="文本框 2">
              <a:extLst>
                <a:ext uri="{FF2B5EF4-FFF2-40B4-BE49-F238E27FC236}">
                  <a16:creationId xmlns:a16="http://schemas.microsoft.com/office/drawing/2014/main" xmlns="" id="{FF477C5C-F2F7-4989-8520-7B97E011E1EA}"/>
                </a:ext>
              </a:extLst>
            </p:cNvPr>
            <p:cNvSpPr txBox="1">
              <a:spLocks noChangeArrowheads="1"/>
            </p:cNvSpPr>
            <p:nvPr/>
          </p:nvSpPr>
          <p:spPr bwMode="auto">
            <a:xfrm>
              <a:off x="9847637" y="3680852"/>
              <a:ext cx="1248320" cy="72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0"/>
                </a:spcBef>
              </a:pPr>
              <a:r>
                <a:rPr lang="zh-CN" altLang="en-US" dirty="0">
                  <a:latin typeface="微软雅黑" panose="020B0503020204020204" pitchFamily="34" charset="-122"/>
                </a:rPr>
                <a:t>法国</a:t>
              </a:r>
              <a:endParaRPr lang="en-US" altLang="zh-CN" dirty="0">
                <a:latin typeface="微软雅黑" panose="020B0503020204020204" pitchFamily="34" charset="-122"/>
              </a:endParaRPr>
            </a:p>
            <a:p>
              <a:pPr algn="just" eaLnBrk="1" hangingPunct="1">
                <a:lnSpc>
                  <a:spcPct val="120000"/>
                </a:lnSpc>
                <a:spcBef>
                  <a:spcPts val="0"/>
                </a:spcBef>
              </a:pPr>
              <a:r>
                <a:rPr lang="zh-CN" altLang="en-US" dirty="0">
                  <a:latin typeface="微软雅黑" panose="020B0503020204020204" pitchFamily="34" charset="-122"/>
                </a:rPr>
                <a:t>大革命</a:t>
              </a:r>
            </a:p>
          </p:txBody>
        </p:sp>
      </p:gr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文本框 1">
            <a:extLst>
              <a:ext uri="{FF2B5EF4-FFF2-40B4-BE49-F238E27FC236}">
                <a16:creationId xmlns:a16="http://schemas.microsoft.com/office/drawing/2014/main" xmlns="" id="{144DBE0C-90EB-4B94-8C87-0342D14E1A22}"/>
              </a:ext>
            </a:extLst>
          </p:cNvPr>
          <p:cNvSpPr txBox="1">
            <a:spLocks noChangeArrowheads="1"/>
          </p:cNvSpPr>
          <p:nvPr/>
        </p:nvSpPr>
        <p:spPr bwMode="auto">
          <a:xfrm>
            <a:off x="482600" y="2323561"/>
            <a:ext cx="7234011" cy="437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536575" algn="just" defTabSz="914400" rtl="0" eaLnBrk="1" fontAlgn="base" latinLnBrk="0" hangingPunct="1">
              <a:lnSpc>
                <a:spcPct val="150000"/>
              </a:lnSpc>
              <a:spcBef>
                <a:spcPts val="1400"/>
              </a:spcBef>
              <a:spcAft>
                <a:spcPct val="0"/>
              </a:spcAft>
              <a:buClrTx/>
              <a:buSzTx/>
              <a:buFontTx/>
              <a:buNone/>
              <a:tabLst/>
              <a:defRPr/>
            </a:pPr>
            <a:r>
              <a:rPr kumimoji="0" lang="zh-CN" altLang="en-US" sz="20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正像达尔文发现有机界的发展规律一样，马克思发现了人类历史的发展规律，即历来为繁芜丛杂的意识形态所掩盖着的一个简单事实：人们首先必须吃、喝、住、穿，然后才能从事政治、科学、艺术、宗教等等；所以，直接的物质的生活资料的生产，从而一个民族或一个时代的一定的经济发展阶段，便构成基础，人们的国家设施、法的观点、艺术以至宗教观念，就是从这个基础上发展起来的，因而，也必须由这个基础来解释，而不是像过去那样做得相反。</a:t>
            </a:r>
            <a:endParaRPr kumimoji="0" lang="en-US" altLang="zh-CN" sz="20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536575" algn="r" defTabSz="914400" rtl="0" eaLnBrk="1" fontAlgn="base" latinLnBrk="0" hangingPunct="1">
              <a:lnSpc>
                <a:spcPct val="150000"/>
              </a:lnSpc>
              <a:spcBef>
                <a:spcPts val="1400"/>
              </a:spcBef>
              <a:spcAft>
                <a:spcPct val="0"/>
              </a:spcAft>
              <a:buClrTx/>
              <a:buSzTx/>
              <a:buFontTx/>
              <a:buNone/>
              <a:tabLst/>
              <a:defRPr/>
            </a:pPr>
            <a:r>
              <a:rPr kumimoji="0" lang="en-US" altLang="zh-CN" sz="20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0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恩格斯：</a:t>
            </a:r>
            <a:r>
              <a:rPr kumimoji="0" lang="en-US" altLang="zh-CN" sz="20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0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在马克思墓前的讲话</a:t>
            </a:r>
            <a:r>
              <a:rPr kumimoji="0" lang="en-US" altLang="zh-CN" sz="20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p>
        </p:txBody>
      </p:sp>
      <p:sp>
        <p:nvSpPr>
          <p:cNvPr id="15" name="文本占位符 2">
            <a:extLst>
              <a:ext uri="{FF2B5EF4-FFF2-40B4-BE49-F238E27FC236}">
                <a16:creationId xmlns:a16="http://schemas.microsoft.com/office/drawing/2014/main" xmlns="" id="{B0DE1BF2-BE5C-4649-B907-17AEF01C0D3B}"/>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pic>
        <p:nvPicPr>
          <p:cNvPr id="22530" name="Picture 2" descr="在马克思墓前的讲话》(恩格斯)-图片欣赏中心-急不急图文-JPJWW.COM">
            <a:extLst>
              <a:ext uri="{FF2B5EF4-FFF2-40B4-BE49-F238E27FC236}">
                <a16:creationId xmlns:a16="http://schemas.microsoft.com/office/drawing/2014/main" xmlns="" id="{E87802D3-4461-4469-B329-F2200BF7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047" y="2233659"/>
            <a:ext cx="3518353" cy="455177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5">
            <a:extLst>
              <a:ext uri="{FF2B5EF4-FFF2-40B4-BE49-F238E27FC236}">
                <a16:creationId xmlns:a16="http://schemas.microsoft.com/office/drawing/2014/main" xmlns="" id="{17490DF6-C987-4BBB-8D9A-FC368AFFDC6E}"/>
              </a:ext>
            </a:extLst>
          </p:cNvPr>
          <p:cNvSpPr/>
          <p:nvPr/>
        </p:nvSpPr>
        <p:spPr>
          <a:xfrm>
            <a:off x="3237147" y="1064542"/>
            <a:ext cx="571770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（一）两种根本对立的历史观</a:t>
            </a:r>
          </a:p>
        </p:txBody>
      </p:sp>
    </p:spTree>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2">
            <a:extLst>
              <a:ext uri="{FF2B5EF4-FFF2-40B4-BE49-F238E27FC236}">
                <a16:creationId xmlns:a16="http://schemas.microsoft.com/office/drawing/2014/main" xmlns="" id="{A637C2C8-0899-43D0-8806-D853C4705F49}"/>
              </a:ext>
            </a:extLst>
          </p:cNvPr>
          <p:cNvPicPr>
            <a:picLocks noChangeAspect="1" noChangeArrowheads="1"/>
          </p:cNvPicPr>
          <p:nvPr/>
        </p:nvPicPr>
        <p:blipFill>
          <a:blip r:embed="rId2"/>
          <a:srcRect/>
          <a:stretch>
            <a:fillRect/>
          </a:stretch>
        </p:blipFill>
        <p:spPr bwMode="auto">
          <a:xfrm>
            <a:off x="4754116" y="2068112"/>
            <a:ext cx="2780632" cy="2117216"/>
          </a:xfrm>
          <a:prstGeom prst="rect">
            <a:avLst/>
          </a:prstGeom>
        </p:spPr>
      </p:pic>
      <p:pic>
        <p:nvPicPr>
          <p:cNvPr id="18" name="图片 3">
            <a:extLst>
              <a:ext uri="{FF2B5EF4-FFF2-40B4-BE49-F238E27FC236}">
                <a16:creationId xmlns:a16="http://schemas.microsoft.com/office/drawing/2014/main" xmlns="" id="{A5DA9A59-2BED-4887-BADF-7F17F89EDD02}"/>
              </a:ext>
            </a:extLst>
          </p:cNvPr>
          <p:cNvPicPr>
            <a:picLocks noChangeAspect="1" noChangeArrowheads="1"/>
          </p:cNvPicPr>
          <p:nvPr/>
        </p:nvPicPr>
        <p:blipFill>
          <a:blip r:embed="rId3"/>
          <a:srcRect/>
          <a:stretch>
            <a:fillRect/>
          </a:stretch>
        </p:blipFill>
        <p:spPr bwMode="auto">
          <a:xfrm>
            <a:off x="7007472" y="3998343"/>
            <a:ext cx="2675673" cy="1993719"/>
          </a:xfrm>
          <a:prstGeom prst="rect">
            <a:avLst/>
          </a:prstGeom>
        </p:spPr>
      </p:pic>
      <p:sp>
        <p:nvSpPr>
          <p:cNvPr id="115719" name="矩形 5">
            <a:extLst>
              <a:ext uri="{FF2B5EF4-FFF2-40B4-BE49-F238E27FC236}">
                <a16:creationId xmlns:a16="http://schemas.microsoft.com/office/drawing/2014/main" xmlns="" id="{245984A8-A6A2-45AE-A79E-ED283F0C661E}"/>
              </a:ext>
            </a:extLst>
          </p:cNvPr>
          <p:cNvSpPr>
            <a:spLocks noChangeArrowheads="1"/>
          </p:cNvSpPr>
          <p:nvPr/>
        </p:nvSpPr>
        <p:spPr bwMode="auto">
          <a:xfrm>
            <a:off x="5244186" y="4317067"/>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dirty="0">
                <a:latin typeface="微软雅黑" panose="020B0503020204020204" pitchFamily="34" charset="-122"/>
              </a:rPr>
              <a:t>陈胜、吴广起义</a:t>
            </a:r>
          </a:p>
        </p:txBody>
      </p:sp>
      <p:sp>
        <p:nvSpPr>
          <p:cNvPr id="115720" name="矩形 6">
            <a:extLst>
              <a:ext uri="{FF2B5EF4-FFF2-40B4-BE49-F238E27FC236}">
                <a16:creationId xmlns:a16="http://schemas.microsoft.com/office/drawing/2014/main" xmlns="" id="{998D98D9-F355-4936-B2CE-751873F4A5BA}"/>
              </a:ext>
            </a:extLst>
          </p:cNvPr>
          <p:cNvSpPr>
            <a:spLocks noChangeArrowheads="1"/>
          </p:cNvSpPr>
          <p:nvPr/>
        </p:nvSpPr>
        <p:spPr bwMode="auto">
          <a:xfrm>
            <a:off x="7791310" y="603091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dirty="0">
                <a:latin typeface="微软雅黑" panose="020B0503020204020204" pitchFamily="34" charset="-122"/>
              </a:rPr>
              <a:t>黄巢起义</a:t>
            </a:r>
          </a:p>
        </p:txBody>
      </p:sp>
      <p:sp>
        <p:nvSpPr>
          <p:cNvPr id="115721" name="矩形 1">
            <a:extLst>
              <a:ext uri="{FF2B5EF4-FFF2-40B4-BE49-F238E27FC236}">
                <a16:creationId xmlns:a16="http://schemas.microsoft.com/office/drawing/2014/main" xmlns="" id="{3714C141-D9DB-4B35-AEB3-7F6D65F52014}"/>
              </a:ext>
            </a:extLst>
          </p:cNvPr>
          <p:cNvSpPr>
            <a:spLocks noChangeArrowheads="1"/>
          </p:cNvSpPr>
          <p:nvPr/>
        </p:nvSpPr>
        <p:spPr bwMode="auto">
          <a:xfrm>
            <a:off x="628586" y="3934772"/>
            <a:ext cx="331220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indent="-342900">
              <a:lnSpc>
                <a:spcPct val="150000"/>
              </a:lnSpc>
              <a:buClr>
                <a:srgbClr val="C77D4B"/>
              </a:buClr>
              <a:buFont typeface="Wingdings" panose="05000000000000000000" pitchFamily="2" charset="2"/>
              <a:buChar char="Ø"/>
            </a:pPr>
            <a:r>
              <a:rPr lang="zh-CN" altLang="en-US" sz="2400" dirty="0">
                <a:latin typeface="微软雅黑" panose="020B0503020204020204" pitchFamily="34" charset="-122"/>
              </a:rPr>
              <a:t>社会形态的更替中</a:t>
            </a:r>
            <a:endParaRPr lang="en-US" altLang="zh-CN" sz="2400" dirty="0">
              <a:latin typeface="微软雅黑" panose="020B0503020204020204" pitchFamily="34" charset="-122"/>
            </a:endParaRPr>
          </a:p>
          <a:p>
            <a:pPr marL="342900" indent="-342900">
              <a:lnSpc>
                <a:spcPct val="150000"/>
              </a:lnSpc>
              <a:buClr>
                <a:srgbClr val="C77D4B"/>
              </a:buClr>
              <a:buFont typeface="Wingdings" panose="05000000000000000000" pitchFamily="2" charset="2"/>
              <a:buChar char="Ø"/>
            </a:pPr>
            <a:r>
              <a:rPr lang="zh-CN" altLang="en-US" sz="2400" dirty="0">
                <a:latin typeface="微软雅黑" panose="020B0503020204020204" pitchFamily="34" charset="-122"/>
              </a:rPr>
              <a:t>同一社会形态的量变过程中</a:t>
            </a:r>
          </a:p>
        </p:txBody>
      </p:sp>
      <p:pic>
        <p:nvPicPr>
          <p:cNvPr id="20" name="图片 4">
            <a:extLst>
              <a:ext uri="{FF2B5EF4-FFF2-40B4-BE49-F238E27FC236}">
                <a16:creationId xmlns:a16="http://schemas.microsoft.com/office/drawing/2014/main" xmlns="" id="{DA0FB036-5FFA-413B-B5BA-B6287D8E67DD}"/>
              </a:ext>
            </a:extLst>
          </p:cNvPr>
          <p:cNvPicPr>
            <a:picLocks noChangeAspect="1" noChangeArrowheads="1"/>
          </p:cNvPicPr>
          <p:nvPr/>
        </p:nvPicPr>
        <p:blipFill>
          <a:blip r:embed="rId4"/>
          <a:srcRect/>
          <a:stretch>
            <a:fillRect/>
          </a:stretch>
        </p:blipFill>
        <p:spPr bwMode="auto">
          <a:xfrm>
            <a:off x="8853488" y="1995488"/>
            <a:ext cx="2792412" cy="2263775"/>
          </a:xfrm>
          <a:prstGeom prst="rect">
            <a:avLst/>
          </a:prstGeom>
        </p:spPr>
      </p:pic>
      <p:sp>
        <p:nvSpPr>
          <p:cNvPr id="115724" name="矩形 7">
            <a:extLst>
              <a:ext uri="{FF2B5EF4-FFF2-40B4-BE49-F238E27FC236}">
                <a16:creationId xmlns:a16="http://schemas.microsoft.com/office/drawing/2014/main" xmlns="" id="{0BA59165-A904-48FA-AFE2-E70ADA6F9819}"/>
              </a:ext>
            </a:extLst>
          </p:cNvPr>
          <p:cNvSpPr>
            <a:spLocks noChangeArrowheads="1"/>
          </p:cNvSpPr>
          <p:nvPr/>
        </p:nvSpPr>
        <p:spPr bwMode="auto">
          <a:xfrm>
            <a:off x="9898440" y="4360863"/>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a:latin typeface="微软雅黑" panose="020B0503020204020204" pitchFamily="34" charset="-122"/>
              </a:rPr>
              <a:t>太平天国运动</a:t>
            </a:r>
          </a:p>
        </p:txBody>
      </p:sp>
      <p:sp>
        <p:nvSpPr>
          <p:cNvPr id="19" name="矩形 18">
            <a:extLst>
              <a:ext uri="{FF2B5EF4-FFF2-40B4-BE49-F238E27FC236}">
                <a16:creationId xmlns:a16="http://schemas.microsoft.com/office/drawing/2014/main" xmlns="" id="{ECEF607F-5F45-4879-9280-3BC0577B3421}"/>
              </a:ext>
            </a:extLst>
          </p:cNvPr>
          <p:cNvSpPr/>
          <p:nvPr/>
        </p:nvSpPr>
        <p:spPr>
          <a:xfrm>
            <a:off x="66963" y="299456"/>
            <a:ext cx="8404684" cy="480131"/>
          </a:xfrm>
          <a:prstGeom prst="rect">
            <a:avLst/>
          </a:prstGeom>
        </p:spPr>
        <p:txBody>
          <a:bodyPr wrap="square">
            <a:spAutoFit/>
          </a:bodyPr>
          <a:lstStyle/>
          <a:p>
            <a:pPr lvl="0">
              <a:lnSpc>
                <a:spcPct val="90000"/>
              </a:lnSpc>
              <a:spcBef>
                <a:spcPts val="1000"/>
              </a:spcBef>
            </a:pPr>
            <a:r>
              <a:rPr lang="zh-CN" altLang="en-US" sz="27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二、阶级斗争和社会革命在阶级社会发展中的作用</a:t>
            </a:r>
          </a:p>
        </p:txBody>
      </p:sp>
      <p:sp>
        <p:nvSpPr>
          <p:cNvPr id="21" name="矩形: 圆角 20">
            <a:extLst>
              <a:ext uri="{FF2B5EF4-FFF2-40B4-BE49-F238E27FC236}">
                <a16:creationId xmlns:a16="http://schemas.microsoft.com/office/drawing/2014/main" xmlns="" id="{ACB16761-E2B4-45B6-A883-B92817AF6D3E}"/>
              </a:ext>
            </a:extLst>
          </p:cNvPr>
          <p:cNvSpPr/>
          <p:nvPr/>
        </p:nvSpPr>
        <p:spPr>
          <a:xfrm>
            <a:off x="2449512" y="1085397"/>
            <a:ext cx="72929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（二）阶级斗争是阶级社会发展的直接动力</a:t>
            </a:r>
          </a:p>
        </p:txBody>
      </p:sp>
      <p:grpSp>
        <p:nvGrpSpPr>
          <p:cNvPr id="22" name="组合 21">
            <a:extLst>
              <a:ext uri="{FF2B5EF4-FFF2-40B4-BE49-F238E27FC236}">
                <a16:creationId xmlns:a16="http://schemas.microsoft.com/office/drawing/2014/main" xmlns="" id="{043D4E69-D07D-462A-AEFC-8928494AAC75}"/>
              </a:ext>
            </a:extLst>
          </p:cNvPr>
          <p:cNvGrpSpPr/>
          <p:nvPr/>
        </p:nvGrpSpPr>
        <p:grpSpPr>
          <a:xfrm>
            <a:off x="546100" y="2257676"/>
            <a:ext cx="3854591" cy="1927652"/>
            <a:chOff x="1668759" y="1188625"/>
            <a:chExt cx="1105178" cy="447914"/>
          </a:xfrm>
        </p:grpSpPr>
        <p:sp>
          <p:nvSpPr>
            <p:cNvPr id="23" name="Rectangle 4">
              <a:extLst>
                <a:ext uri="{FF2B5EF4-FFF2-40B4-BE49-F238E27FC236}">
                  <a16:creationId xmlns:a16="http://schemas.microsoft.com/office/drawing/2014/main" xmlns="" id="{41983D14-010E-417B-B4C0-BCA391287290}"/>
                </a:ext>
              </a:extLst>
            </p:cNvPr>
            <p:cNvSpPr/>
            <p:nvPr/>
          </p:nvSpPr>
          <p:spPr>
            <a:xfrm>
              <a:off x="1668759" y="1188625"/>
              <a:ext cx="1105178" cy="294234"/>
            </a:xfrm>
            <a:prstGeom prst="rect">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Montserrat" charset="0"/>
                <a:ea typeface="Montserrat" charset="0"/>
                <a:cs typeface="Montserrat" charset="0"/>
              </a:endParaRPr>
            </a:p>
          </p:txBody>
        </p:sp>
        <p:sp>
          <p:nvSpPr>
            <p:cNvPr id="24" name="Right Triangle 5">
              <a:extLst>
                <a:ext uri="{FF2B5EF4-FFF2-40B4-BE49-F238E27FC236}">
                  <a16:creationId xmlns:a16="http://schemas.microsoft.com/office/drawing/2014/main" xmlns="" id="{73F48FBE-D45C-4834-9A22-2BEC0AA6A208}"/>
                </a:ext>
              </a:extLst>
            </p:cNvPr>
            <p:cNvSpPr/>
            <p:nvPr/>
          </p:nvSpPr>
          <p:spPr>
            <a:xfrm flipV="1">
              <a:off x="2620256" y="1482859"/>
              <a:ext cx="153680" cy="153680"/>
            </a:xfrm>
            <a:prstGeom prst="rtTriangle">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微软雅黑"/>
                <a:cs typeface="+mn-cs"/>
              </a:endParaRPr>
            </a:p>
          </p:txBody>
        </p:sp>
      </p:grpSp>
      <p:sp>
        <p:nvSpPr>
          <p:cNvPr id="25" name="矩形 1">
            <a:extLst>
              <a:ext uri="{FF2B5EF4-FFF2-40B4-BE49-F238E27FC236}">
                <a16:creationId xmlns:a16="http://schemas.microsoft.com/office/drawing/2014/main" xmlns="" id="{3B12EBD3-4FF4-4143-8420-D850754AC6D7}"/>
              </a:ext>
            </a:extLst>
          </p:cNvPr>
          <p:cNvSpPr>
            <a:spLocks noChangeArrowheads="1"/>
          </p:cNvSpPr>
          <p:nvPr/>
        </p:nvSpPr>
        <p:spPr bwMode="auto">
          <a:xfrm>
            <a:off x="827726" y="2257676"/>
            <a:ext cx="374967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nSpc>
                <a:spcPct val="150000"/>
              </a:lnSpc>
            </a:pPr>
            <a:r>
              <a:rPr lang="zh-CN" altLang="en-US" sz="2400" dirty="0">
                <a:solidFill>
                  <a:schemeClr val="bg1"/>
                </a:solidFill>
                <a:latin typeface="微软雅黑" panose="020B0503020204020204" pitchFamily="34" charset="-122"/>
              </a:rPr>
              <a:t>阶级斗争对阶级社会发展的推动作用突出地表现在</a:t>
            </a:r>
            <a:endParaRPr lang="en-US" altLang="zh-CN" sz="2400" dirty="0">
              <a:solidFill>
                <a:schemeClr val="bg1"/>
              </a:solidFill>
              <a:latin typeface="微软雅黑" panose="020B0503020204020204" pitchFamily="34" charset="-122"/>
            </a:endParaRPr>
          </a:p>
        </p:txBody>
      </p:sp>
    </p:spTree>
  </p:cSld>
  <p:clrMapOvr>
    <a:masterClrMapping/>
  </p:clrMapOvr>
  <p:transition spd="med">
    <p:pull/>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矩形 1">
            <a:extLst>
              <a:ext uri="{FF2B5EF4-FFF2-40B4-BE49-F238E27FC236}">
                <a16:creationId xmlns:a16="http://schemas.microsoft.com/office/drawing/2014/main" xmlns="" id="{FCECCDD6-2961-4CDC-8935-09C7EFDE0791}"/>
              </a:ext>
            </a:extLst>
          </p:cNvPr>
          <p:cNvSpPr>
            <a:spLocks noChangeArrowheads="1"/>
          </p:cNvSpPr>
          <p:nvPr/>
        </p:nvSpPr>
        <p:spPr bwMode="auto">
          <a:xfrm>
            <a:off x="3638925" y="4580415"/>
            <a:ext cx="805072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pPr>
            <a:r>
              <a:rPr lang="zh-CN" altLang="en-US" sz="2400" dirty="0">
                <a:solidFill>
                  <a:srgbClr val="000000"/>
                </a:solidFill>
                <a:latin typeface="+mn-ea"/>
                <a:ea typeface="+mn-ea"/>
              </a:rPr>
              <a:t>是最有前途、最富有革命彻底性的阶级</a:t>
            </a:r>
            <a:endParaRPr lang="en-US" altLang="zh-CN" sz="2400" dirty="0">
              <a:solidFill>
                <a:srgbClr val="000000"/>
              </a:solidFill>
              <a:latin typeface="+mn-ea"/>
              <a:ea typeface="+mn-ea"/>
            </a:endParaRPr>
          </a:p>
          <a:p>
            <a:pPr indent="0" algn="just">
              <a:lnSpc>
                <a:spcPct val="150000"/>
              </a:lnSpc>
            </a:pPr>
            <a:endParaRPr lang="en-US" altLang="zh-CN" sz="2400" dirty="0">
              <a:solidFill>
                <a:srgbClr val="000000"/>
              </a:solidFill>
              <a:latin typeface="+mn-ea"/>
              <a:ea typeface="+mn-ea"/>
            </a:endParaRPr>
          </a:p>
          <a:p>
            <a:pPr indent="0" algn="just">
              <a:lnSpc>
                <a:spcPct val="150000"/>
              </a:lnSpc>
            </a:pPr>
            <a:r>
              <a:rPr lang="zh-CN" altLang="en-US" sz="2400" dirty="0">
                <a:solidFill>
                  <a:srgbClr val="000000"/>
                </a:solidFill>
                <a:latin typeface="+mn-ea"/>
                <a:ea typeface="+mn-ea"/>
              </a:rPr>
              <a:t>历史进步作用是其他阶级斗争不可比拟的</a:t>
            </a:r>
          </a:p>
        </p:txBody>
      </p:sp>
      <p:sp>
        <p:nvSpPr>
          <p:cNvPr id="13" name="矩形 12">
            <a:extLst>
              <a:ext uri="{FF2B5EF4-FFF2-40B4-BE49-F238E27FC236}">
                <a16:creationId xmlns:a16="http://schemas.microsoft.com/office/drawing/2014/main" xmlns="" id="{0EA0847A-71C9-404D-A206-ED4270B3D65A}"/>
              </a:ext>
            </a:extLst>
          </p:cNvPr>
          <p:cNvSpPr/>
          <p:nvPr/>
        </p:nvSpPr>
        <p:spPr>
          <a:xfrm>
            <a:off x="66963" y="299456"/>
            <a:ext cx="8404684" cy="480131"/>
          </a:xfrm>
          <a:prstGeom prst="rect">
            <a:avLst/>
          </a:prstGeom>
        </p:spPr>
        <p:txBody>
          <a:bodyPr wrap="square">
            <a:spAutoFit/>
          </a:bodyPr>
          <a:lstStyle/>
          <a:p>
            <a:pPr lvl="0">
              <a:lnSpc>
                <a:spcPct val="90000"/>
              </a:lnSpc>
              <a:spcBef>
                <a:spcPts val="1000"/>
              </a:spcBef>
            </a:pPr>
            <a:r>
              <a:rPr lang="zh-CN" altLang="en-US" sz="27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二、阶级斗争和社会革命在阶级社会发展中的作用</a:t>
            </a:r>
          </a:p>
        </p:txBody>
      </p:sp>
      <p:sp>
        <p:nvSpPr>
          <p:cNvPr id="14" name="矩形: 圆角 13">
            <a:extLst>
              <a:ext uri="{FF2B5EF4-FFF2-40B4-BE49-F238E27FC236}">
                <a16:creationId xmlns:a16="http://schemas.microsoft.com/office/drawing/2014/main" xmlns="" id="{C2609B06-2632-41E9-832F-2683A58CDF1A}"/>
              </a:ext>
            </a:extLst>
          </p:cNvPr>
          <p:cNvSpPr/>
          <p:nvPr/>
        </p:nvSpPr>
        <p:spPr>
          <a:xfrm>
            <a:off x="2449512" y="1085397"/>
            <a:ext cx="72929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（二）阶级斗争是阶级社会发展的直接动力</a:t>
            </a:r>
          </a:p>
        </p:txBody>
      </p:sp>
      <p:grpSp>
        <p:nvGrpSpPr>
          <p:cNvPr id="6" name="组合 5">
            <a:extLst>
              <a:ext uri="{FF2B5EF4-FFF2-40B4-BE49-F238E27FC236}">
                <a16:creationId xmlns:a16="http://schemas.microsoft.com/office/drawing/2014/main" xmlns="" id="{4BB3DCA5-EBA6-4020-A70F-BB2681F69C8D}"/>
              </a:ext>
            </a:extLst>
          </p:cNvPr>
          <p:cNvGrpSpPr/>
          <p:nvPr/>
        </p:nvGrpSpPr>
        <p:grpSpPr>
          <a:xfrm>
            <a:off x="192366" y="927848"/>
            <a:ext cx="8050680" cy="3358338"/>
            <a:chOff x="192366" y="927848"/>
            <a:chExt cx="8050680" cy="3358338"/>
          </a:xfrm>
        </p:grpSpPr>
        <p:sp>
          <p:nvSpPr>
            <p:cNvPr id="19" name="圆角矩形 14">
              <a:extLst>
                <a:ext uri="{FF2B5EF4-FFF2-40B4-BE49-F238E27FC236}">
                  <a16:creationId xmlns:a16="http://schemas.microsoft.com/office/drawing/2014/main" xmlns="" id="{5047D89F-E6A8-447D-88F2-5CCC78263ED3}"/>
                </a:ext>
              </a:extLst>
            </p:cNvPr>
            <p:cNvSpPr/>
            <p:nvPr/>
          </p:nvSpPr>
          <p:spPr>
            <a:xfrm>
              <a:off x="3539869" y="3016414"/>
              <a:ext cx="4703177" cy="649287"/>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solidFill>
              <a:srgbClr val="C77D4B"/>
            </a:solidFill>
            <a:ln w="25400" cap="flat" cmpd="sng" algn="ctr">
              <a:noFill/>
              <a:prstDash val="solid"/>
            </a:ln>
            <a:effectLst/>
          </p:spPr>
          <p:txBody>
            <a:bodyPr anchor="ctr"/>
            <a:lstStyle/>
            <a:p>
              <a:pPr algn="ctr" fontAlgn="auto">
                <a:spcBef>
                  <a:spcPts val="0"/>
                </a:spcBef>
                <a:spcAft>
                  <a:spcPts val="0"/>
                </a:spcAft>
                <a:defRPr/>
              </a:pPr>
              <a:endParaRPr lang="zh-CN" altLang="en-US" sz="2000" b="1" kern="0" dirty="0">
                <a:solidFill>
                  <a:sysClr val="window" lastClr="FFFFFF"/>
                </a:solidFill>
                <a:latin typeface="+mn-lt"/>
                <a:ea typeface="微软雅黑" panose="020B0503020204020204" pitchFamily="34" charset="-122"/>
              </a:endParaRPr>
            </a:p>
          </p:txBody>
        </p:sp>
        <p:grpSp>
          <p:nvGrpSpPr>
            <p:cNvPr id="5" name="组合 4">
              <a:extLst>
                <a:ext uri="{FF2B5EF4-FFF2-40B4-BE49-F238E27FC236}">
                  <a16:creationId xmlns:a16="http://schemas.microsoft.com/office/drawing/2014/main" xmlns="" id="{708C37F7-549B-46DC-A3E8-345B9A6DE58D}"/>
                </a:ext>
              </a:extLst>
            </p:cNvPr>
            <p:cNvGrpSpPr/>
            <p:nvPr/>
          </p:nvGrpSpPr>
          <p:grpSpPr>
            <a:xfrm>
              <a:off x="192366" y="927848"/>
              <a:ext cx="7929658" cy="3358338"/>
              <a:chOff x="192366" y="927848"/>
              <a:chExt cx="7929658" cy="3358338"/>
            </a:xfrm>
          </p:grpSpPr>
          <p:grpSp>
            <p:nvGrpSpPr>
              <p:cNvPr id="2" name="组合 1">
                <a:extLst>
                  <a:ext uri="{FF2B5EF4-FFF2-40B4-BE49-F238E27FC236}">
                    <a16:creationId xmlns:a16="http://schemas.microsoft.com/office/drawing/2014/main" xmlns="" id="{DF490969-B9A6-4CF0-863D-337B391CD1CC}"/>
                  </a:ext>
                </a:extLst>
              </p:cNvPr>
              <p:cNvGrpSpPr/>
              <p:nvPr/>
            </p:nvGrpSpPr>
            <p:grpSpPr>
              <a:xfrm>
                <a:off x="192366" y="927848"/>
                <a:ext cx="3545915" cy="3358338"/>
                <a:chOff x="44450" y="0"/>
                <a:chExt cx="3121025" cy="2955925"/>
              </a:xfrm>
            </p:grpSpPr>
            <p:sp>
              <p:nvSpPr>
                <p:cNvPr id="15" name="椭圆 1">
                  <a:extLst>
                    <a:ext uri="{FF2B5EF4-FFF2-40B4-BE49-F238E27FC236}">
                      <a16:creationId xmlns:a16="http://schemas.microsoft.com/office/drawing/2014/main" xmlns="" id="{1E5313EB-2C81-4636-BCD8-245B06C0B106}"/>
                    </a:ext>
                  </a:extLst>
                </p:cNvPr>
                <p:cNvSpPr/>
                <p:nvPr/>
              </p:nvSpPr>
              <p:spPr>
                <a:xfrm>
                  <a:off x="1517650" y="1300163"/>
                  <a:ext cx="1647825" cy="1655762"/>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C77D4B"/>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17" name="椭圆 1">
                  <a:extLst>
                    <a:ext uri="{FF2B5EF4-FFF2-40B4-BE49-F238E27FC236}">
                      <a16:creationId xmlns:a16="http://schemas.microsoft.com/office/drawing/2014/main" xmlns="" id="{E1561269-9128-47CB-89A9-F54834170BB5}"/>
                    </a:ext>
                  </a:extLst>
                </p:cNvPr>
                <p:cNvSpPr/>
                <p:nvPr/>
              </p:nvSpPr>
              <p:spPr>
                <a:xfrm rot="10800000">
                  <a:off x="44450" y="1071563"/>
                  <a:ext cx="1647825" cy="1657350"/>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18" name="椭圆 1">
                  <a:extLst>
                    <a:ext uri="{FF2B5EF4-FFF2-40B4-BE49-F238E27FC236}">
                      <a16:creationId xmlns:a16="http://schemas.microsoft.com/office/drawing/2014/main" xmlns="" id="{574EF983-82E7-4497-92FB-9D6786558786}"/>
                    </a:ext>
                  </a:extLst>
                </p:cNvPr>
                <p:cNvSpPr/>
                <p:nvPr/>
              </p:nvSpPr>
              <p:spPr>
                <a:xfrm flipH="1">
                  <a:off x="1004888" y="0"/>
                  <a:ext cx="828675" cy="1263650"/>
                </a:xfrm>
                <a:custGeom>
                  <a:avLst/>
                  <a:gdLst/>
                  <a:ahLst/>
                  <a:cxnLst/>
                  <a:rect l="l" t="t" r="r" b="b"/>
                  <a:pathLst>
                    <a:path w="828092" h="1263279">
                      <a:moveTo>
                        <a:pt x="350802" y="0"/>
                      </a:moveTo>
                      <a:lnTo>
                        <a:pt x="126332" y="0"/>
                      </a:lnTo>
                      <a:cubicBezTo>
                        <a:pt x="45484" y="125433"/>
                        <a:pt x="0" y="274998"/>
                        <a:pt x="0" y="435187"/>
                      </a:cubicBezTo>
                      <a:cubicBezTo>
                        <a:pt x="0" y="892530"/>
                        <a:pt x="370749" y="1263279"/>
                        <a:pt x="828092" y="1263279"/>
                      </a:cubicBezTo>
                      <a:lnTo>
                        <a:pt x="828092" y="1083259"/>
                      </a:lnTo>
                      <a:cubicBezTo>
                        <a:pt x="470172" y="1083259"/>
                        <a:pt x="180020" y="793107"/>
                        <a:pt x="180020" y="435187"/>
                      </a:cubicBezTo>
                      <a:cubicBezTo>
                        <a:pt x="180020" y="266974"/>
                        <a:pt x="244108" y="113729"/>
                        <a:pt x="350802" y="0"/>
                      </a:cubicBezTo>
                      <a:close/>
                    </a:path>
                  </a:pathLst>
                </a:custGeom>
                <a:solidFill>
                  <a:srgbClr val="C77D4B"/>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grpSp>
          <p:sp>
            <p:nvSpPr>
              <p:cNvPr id="21" name="矩形 1">
                <a:extLst>
                  <a:ext uri="{FF2B5EF4-FFF2-40B4-BE49-F238E27FC236}">
                    <a16:creationId xmlns:a16="http://schemas.microsoft.com/office/drawing/2014/main" xmlns="" id="{BF8B30D6-5CE8-4738-AA62-974F6EEFFD4D}"/>
                  </a:ext>
                </a:extLst>
              </p:cNvPr>
              <p:cNvSpPr>
                <a:spLocks noChangeArrowheads="1"/>
              </p:cNvSpPr>
              <p:nvPr/>
            </p:nvSpPr>
            <p:spPr bwMode="auto">
              <a:xfrm>
                <a:off x="2066671" y="2925560"/>
                <a:ext cx="14731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r>
                  <a:rPr lang="zh-CN" altLang="en-US" sz="2400" b="1" dirty="0">
                    <a:solidFill>
                      <a:srgbClr val="000000"/>
                    </a:solidFill>
                    <a:latin typeface="微软雅黑" panose="020B0503020204020204" pitchFamily="34" charset="-122"/>
                  </a:rPr>
                  <a:t>阶级斗争</a:t>
                </a:r>
                <a:endParaRPr lang="en-US" altLang="zh-CN" sz="2400" b="1" dirty="0">
                  <a:solidFill>
                    <a:srgbClr val="000000"/>
                  </a:solidFill>
                  <a:latin typeface="微软雅黑" panose="020B0503020204020204" pitchFamily="34" charset="-122"/>
                </a:endParaRPr>
              </a:p>
              <a:p>
                <a:pPr indent="0" algn="ctr"/>
                <a:r>
                  <a:rPr lang="zh-CN" altLang="en-US" sz="2400" b="1" dirty="0">
                    <a:solidFill>
                      <a:srgbClr val="000000"/>
                    </a:solidFill>
                    <a:latin typeface="微软雅黑" panose="020B0503020204020204" pitchFamily="34" charset="-122"/>
                  </a:rPr>
                  <a:t>及其作用</a:t>
                </a:r>
              </a:p>
            </p:txBody>
          </p:sp>
          <p:sp>
            <p:nvSpPr>
              <p:cNvPr id="22" name="矩形 1">
                <a:extLst>
                  <a:ext uri="{FF2B5EF4-FFF2-40B4-BE49-F238E27FC236}">
                    <a16:creationId xmlns:a16="http://schemas.microsoft.com/office/drawing/2014/main" xmlns="" id="{2E75A43E-F4FD-484C-B064-CE0F26418E28}"/>
                  </a:ext>
                </a:extLst>
              </p:cNvPr>
              <p:cNvSpPr>
                <a:spLocks noChangeArrowheads="1"/>
              </p:cNvSpPr>
              <p:nvPr/>
            </p:nvSpPr>
            <p:spPr bwMode="auto">
              <a:xfrm>
                <a:off x="3638925" y="3107827"/>
                <a:ext cx="44830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r>
                  <a:rPr lang="zh-CN" altLang="en-US" sz="2400" b="1">
                    <a:solidFill>
                      <a:schemeClr val="bg1"/>
                    </a:solidFill>
                    <a:latin typeface="微软雅黑" panose="020B0503020204020204" pitchFamily="34" charset="-122"/>
                  </a:rPr>
                  <a:t>受到一定社会历史条件的制约</a:t>
                </a:r>
                <a:endParaRPr lang="zh-CN" altLang="en-US" sz="2400" b="1" dirty="0">
                  <a:solidFill>
                    <a:schemeClr val="bg1"/>
                  </a:solidFill>
                  <a:latin typeface="微软雅黑" panose="020B0503020204020204" pitchFamily="34" charset="-122"/>
                </a:endParaRPr>
              </a:p>
            </p:txBody>
          </p:sp>
        </p:grpSp>
      </p:grpSp>
      <p:sp>
        <p:nvSpPr>
          <p:cNvPr id="23" name="左大括号 22">
            <a:extLst>
              <a:ext uri="{FF2B5EF4-FFF2-40B4-BE49-F238E27FC236}">
                <a16:creationId xmlns:a16="http://schemas.microsoft.com/office/drawing/2014/main" xmlns="" id="{DABD9BA1-2083-409A-8DB4-6C4DDF9F711F}"/>
              </a:ext>
            </a:extLst>
          </p:cNvPr>
          <p:cNvSpPr/>
          <p:nvPr/>
        </p:nvSpPr>
        <p:spPr>
          <a:xfrm>
            <a:off x="3208415" y="4505787"/>
            <a:ext cx="423615" cy="1838308"/>
          </a:xfrm>
          <a:prstGeom prst="leftBrace">
            <a:avLst/>
          </a:prstGeom>
          <a:ln w="9525">
            <a:solidFill>
              <a:srgbClr val="C77D4B"/>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xmlns="" id="{F62287C4-CFCD-4091-8B2D-67755EE3F47B}"/>
              </a:ext>
            </a:extLst>
          </p:cNvPr>
          <p:cNvSpPr/>
          <p:nvPr/>
        </p:nvSpPr>
        <p:spPr>
          <a:xfrm>
            <a:off x="1651405" y="5194109"/>
            <a:ext cx="1415772" cy="461665"/>
          </a:xfrm>
          <a:prstGeom prst="rect">
            <a:avLst/>
          </a:prstGeom>
        </p:spPr>
        <p:txBody>
          <a:bodyPr wrap="none">
            <a:spAutoFit/>
          </a:bodyPr>
          <a:lstStyle/>
          <a:p>
            <a:r>
              <a:rPr lang="zh-CN" altLang="en-US" sz="2400" b="1" dirty="0">
                <a:solidFill>
                  <a:srgbClr val="C77D4B"/>
                </a:solidFill>
                <a:latin typeface="+mn-ea"/>
                <a:ea typeface="+mn-ea"/>
              </a:rPr>
              <a:t>无产阶级</a:t>
            </a:r>
            <a:endParaRPr lang="zh-CN" altLang="en-US" b="1" dirty="0">
              <a:solidFill>
                <a:srgbClr val="C77D4B"/>
              </a:solidFill>
              <a:latin typeface="+mn-ea"/>
              <a:ea typeface="+mn-ea"/>
            </a:endParaRPr>
          </a:p>
        </p:txBody>
      </p:sp>
    </p:spTree>
  </p:cSld>
  <p:clrMapOvr>
    <a:masterClrMapping/>
  </p:clrMapOvr>
  <p:transition spd="med">
    <p:pull/>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DAF13A9A-1D24-4DD5-9E37-294D7CF27F19}"/>
              </a:ext>
            </a:extLst>
          </p:cNvPr>
          <p:cNvPicPr>
            <a:picLocks noChangeAspect="1"/>
          </p:cNvPicPr>
          <p:nvPr/>
        </p:nvPicPr>
        <p:blipFill>
          <a:blip r:embed="rId2"/>
          <a:stretch>
            <a:fillRect/>
          </a:stretch>
        </p:blipFill>
        <p:spPr>
          <a:xfrm>
            <a:off x="5351407" y="2218065"/>
            <a:ext cx="5769311" cy="4126660"/>
          </a:xfrm>
          <a:prstGeom prst="rect">
            <a:avLst/>
          </a:prstGeom>
        </p:spPr>
      </p:pic>
      <p:sp>
        <p:nvSpPr>
          <p:cNvPr id="13" name="矩形: 圆角 12">
            <a:extLst>
              <a:ext uri="{FF2B5EF4-FFF2-40B4-BE49-F238E27FC236}">
                <a16:creationId xmlns:a16="http://schemas.microsoft.com/office/drawing/2014/main" xmlns="" id="{54002672-4349-4DBF-939E-CD797CB5BAE5}"/>
              </a:ext>
            </a:extLst>
          </p:cNvPr>
          <p:cNvSpPr/>
          <p:nvPr/>
        </p:nvSpPr>
        <p:spPr>
          <a:xfrm>
            <a:off x="835698" y="2480422"/>
            <a:ext cx="5624512" cy="1816100"/>
          </a:xfrm>
          <a:prstGeom prst="roundRect">
            <a:avLst/>
          </a:prstGeom>
          <a:solidFill>
            <a:schemeClr val="bg1"/>
          </a:solidFill>
          <a:ln>
            <a:solidFill>
              <a:srgbClr val="C77D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a:solidFill>
                <a:srgbClr val="FFFFFF"/>
              </a:solidFill>
            </a:endParaRPr>
          </a:p>
        </p:txBody>
      </p:sp>
      <p:sp>
        <p:nvSpPr>
          <p:cNvPr id="14" name="矩形 13">
            <a:extLst>
              <a:ext uri="{FF2B5EF4-FFF2-40B4-BE49-F238E27FC236}">
                <a16:creationId xmlns:a16="http://schemas.microsoft.com/office/drawing/2014/main" xmlns="" id="{5DB142DF-E8E1-4E07-985E-4F9F0CF80A0A}"/>
              </a:ext>
            </a:extLst>
          </p:cNvPr>
          <p:cNvSpPr/>
          <p:nvPr/>
        </p:nvSpPr>
        <p:spPr>
          <a:xfrm>
            <a:off x="66963" y="299456"/>
            <a:ext cx="8404684" cy="480131"/>
          </a:xfrm>
          <a:prstGeom prst="rect">
            <a:avLst/>
          </a:prstGeom>
        </p:spPr>
        <p:txBody>
          <a:bodyPr wrap="square">
            <a:spAutoFit/>
          </a:bodyPr>
          <a:lstStyle/>
          <a:p>
            <a:pPr lvl="0">
              <a:lnSpc>
                <a:spcPct val="90000"/>
              </a:lnSpc>
              <a:spcBef>
                <a:spcPts val="1000"/>
              </a:spcBef>
            </a:pPr>
            <a:r>
              <a:rPr lang="zh-CN" altLang="en-US" sz="27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二、阶级斗争和社会革命在阶级社会发展中的作用</a:t>
            </a:r>
          </a:p>
        </p:txBody>
      </p:sp>
      <p:sp>
        <p:nvSpPr>
          <p:cNvPr id="15" name="矩形: 圆角 14">
            <a:extLst>
              <a:ext uri="{FF2B5EF4-FFF2-40B4-BE49-F238E27FC236}">
                <a16:creationId xmlns:a16="http://schemas.microsoft.com/office/drawing/2014/main" xmlns="" id="{1F605245-A7A4-4BFF-9B30-79633C0D700E}"/>
              </a:ext>
            </a:extLst>
          </p:cNvPr>
          <p:cNvSpPr/>
          <p:nvPr/>
        </p:nvSpPr>
        <p:spPr>
          <a:xfrm>
            <a:off x="1071282" y="1085397"/>
            <a:ext cx="100494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（三）马克思主义的阶级分析方法是认识阶级社会的科学方法</a:t>
            </a:r>
          </a:p>
        </p:txBody>
      </p:sp>
      <p:sp>
        <p:nvSpPr>
          <p:cNvPr id="117766" name="文本框 1">
            <a:extLst>
              <a:ext uri="{FF2B5EF4-FFF2-40B4-BE49-F238E27FC236}">
                <a16:creationId xmlns:a16="http://schemas.microsoft.com/office/drawing/2014/main" xmlns="" id="{E7EBB76A-6BE7-4CC4-AFC5-9BCF44AB9A03}"/>
              </a:ext>
            </a:extLst>
          </p:cNvPr>
          <p:cNvSpPr txBox="1">
            <a:spLocks noChangeArrowheads="1"/>
          </p:cNvSpPr>
          <p:nvPr/>
        </p:nvSpPr>
        <p:spPr bwMode="auto">
          <a:xfrm>
            <a:off x="957935" y="2530475"/>
            <a:ext cx="5380038"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rPr>
              <a:t>坚持阶级分析方法，就是运用马克思主义的阶级和阶级斗争观点去观察和认识阶级社会的社会历史现象。</a:t>
            </a:r>
          </a:p>
        </p:txBody>
      </p:sp>
    </p:spTree>
  </p:cSld>
  <p:clrMapOvr>
    <a:masterClrMapping/>
  </p:clrMapOvr>
  <p:transition spd="med">
    <p:pull/>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文本框 1">
            <a:extLst>
              <a:ext uri="{FF2B5EF4-FFF2-40B4-BE49-F238E27FC236}">
                <a16:creationId xmlns:a16="http://schemas.microsoft.com/office/drawing/2014/main" xmlns="" id="{393B6DE1-5279-462F-BD97-512E2C207426}"/>
              </a:ext>
            </a:extLst>
          </p:cNvPr>
          <p:cNvSpPr txBox="1">
            <a:spLocks noChangeArrowheads="1"/>
          </p:cNvSpPr>
          <p:nvPr/>
        </p:nvSpPr>
        <p:spPr bwMode="auto">
          <a:xfrm>
            <a:off x="2117165" y="2484625"/>
            <a:ext cx="8774113"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a:latin typeface="微软雅黑" panose="020B0503020204020204" pitchFamily="34" charset="-122"/>
              </a:rPr>
              <a:t>阶级分析方法要求全面、动态地分析阶级状况，分析各阶级的经济地位、政治立场和意识形态，准确把握各阶级之间的关系和阶级力量的对比及其变化，把握社会运动和社会生活的脉搏。</a:t>
            </a:r>
          </a:p>
        </p:txBody>
      </p:sp>
      <p:sp>
        <p:nvSpPr>
          <p:cNvPr id="13" name="矩形: 圆角 12">
            <a:extLst>
              <a:ext uri="{FF2B5EF4-FFF2-40B4-BE49-F238E27FC236}">
                <a16:creationId xmlns:a16="http://schemas.microsoft.com/office/drawing/2014/main" xmlns="" id="{E5B7AD3B-21E5-4D4B-BFB0-EBAF983F3D16}"/>
              </a:ext>
            </a:extLst>
          </p:cNvPr>
          <p:cNvSpPr/>
          <p:nvPr/>
        </p:nvSpPr>
        <p:spPr>
          <a:xfrm>
            <a:off x="1994928" y="2421125"/>
            <a:ext cx="8967787" cy="1816100"/>
          </a:xfrm>
          <a:prstGeom prst="roundRect">
            <a:avLst/>
          </a:prstGeom>
          <a:noFill/>
          <a:ln>
            <a:solidFill>
              <a:srgbClr val="C77D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a:solidFill>
                <a:srgbClr val="FFFFFF"/>
              </a:solidFill>
            </a:endParaRPr>
          </a:p>
        </p:txBody>
      </p:sp>
      <p:sp>
        <p:nvSpPr>
          <p:cNvPr id="14" name="矩形: 圆角 13">
            <a:extLst>
              <a:ext uri="{FF2B5EF4-FFF2-40B4-BE49-F238E27FC236}">
                <a16:creationId xmlns:a16="http://schemas.microsoft.com/office/drawing/2014/main" xmlns="" id="{D290CFE6-14E7-4D66-B88D-6612D7421587}"/>
              </a:ext>
            </a:extLst>
          </p:cNvPr>
          <p:cNvSpPr/>
          <p:nvPr/>
        </p:nvSpPr>
        <p:spPr>
          <a:xfrm>
            <a:off x="1994928" y="4635381"/>
            <a:ext cx="8967787" cy="1452562"/>
          </a:xfrm>
          <a:prstGeom prst="roundRect">
            <a:avLst/>
          </a:prstGeom>
          <a:noFill/>
          <a:ln>
            <a:solidFill>
              <a:srgbClr val="C77D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a:solidFill>
                <a:srgbClr val="FFFFFF"/>
              </a:solidFill>
            </a:endParaRPr>
          </a:p>
        </p:txBody>
      </p:sp>
      <p:sp>
        <p:nvSpPr>
          <p:cNvPr id="15" name="任意多边形 26">
            <a:extLst>
              <a:ext uri="{FF2B5EF4-FFF2-40B4-BE49-F238E27FC236}">
                <a16:creationId xmlns:a16="http://schemas.microsoft.com/office/drawing/2014/main" xmlns="" id="{63359619-A2CF-44C2-AF91-0BC73E6C03AC}"/>
              </a:ext>
            </a:extLst>
          </p:cNvPr>
          <p:cNvSpPr/>
          <p:nvPr>
            <p:custDataLst>
              <p:tags r:id="rId1"/>
            </p:custDataLst>
          </p:nvPr>
        </p:nvSpPr>
        <p:spPr bwMode="auto">
          <a:xfrm>
            <a:off x="940828" y="3057712"/>
            <a:ext cx="938212" cy="541338"/>
          </a:xfrm>
          <a:custGeom>
            <a:avLst/>
            <a:gdLst>
              <a:gd name="T0" fmla="*/ 2 w 1838325"/>
              <a:gd name="T1" fmla="*/ 1005 h 541020"/>
              <a:gd name="T2" fmla="*/ 2 w 1838325"/>
              <a:gd name="T3" fmla="*/ 5133 h 541020"/>
              <a:gd name="T4" fmla="*/ 2 w 1838325"/>
              <a:gd name="T5" fmla="*/ 10492 h 541020"/>
              <a:gd name="T6" fmla="*/ 2 w 1838325"/>
              <a:gd name="T7" fmla="*/ 15095 h 541020"/>
              <a:gd name="T8" fmla="*/ 2 w 1838325"/>
              <a:gd name="T9" fmla="*/ 20607 h 541020"/>
              <a:gd name="T10" fmla="*/ 2 w 1838325"/>
              <a:gd name="T11" fmla="*/ 26820 h 541020"/>
              <a:gd name="T12" fmla="*/ 2 w 1838325"/>
              <a:gd name="T13" fmla="*/ 214412 h 541020"/>
              <a:gd name="T14" fmla="*/ 2 w 1838325"/>
              <a:gd name="T15" fmla="*/ 221692 h 541020"/>
              <a:gd name="T16" fmla="*/ 2 w 1838325"/>
              <a:gd name="T17" fmla="*/ 229352 h 541020"/>
              <a:gd name="T18" fmla="*/ 2 w 1838325"/>
              <a:gd name="T19" fmla="*/ 239464 h 541020"/>
              <a:gd name="T20" fmla="*/ 2 w 1838325"/>
              <a:gd name="T21" fmla="*/ 256393 h 541020"/>
              <a:gd name="T22" fmla="*/ 2 w 1838325"/>
              <a:gd name="T23" fmla="*/ 273859 h 541020"/>
              <a:gd name="T24" fmla="*/ 2 w 1838325"/>
              <a:gd name="T25" fmla="*/ 291401 h 541020"/>
              <a:gd name="T26" fmla="*/ 2 w 1838325"/>
              <a:gd name="T27" fmla="*/ 308329 h 541020"/>
              <a:gd name="T28" fmla="*/ 2 w 1838325"/>
              <a:gd name="T29" fmla="*/ 318440 h 541020"/>
              <a:gd name="T30" fmla="*/ 2 w 1838325"/>
              <a:gd name="T31" fmla="*/ 326179 h 541020"/>
              <a:gd name="T32" fmla="*/ 2 w 1838325"/>
              <a:gd name="T33" fmla="*/ 333455 h 541020"/>
              <a:gd name="T34" fmla="*/ 2 w 1838325"/>
              <a:gd name="T35" fmla="*/ 520905 h 541020"/>
              <a:gd name="T36" fmla="*/ 2 w 1838325"/>
              <a:gd name="T37" fmla="*/ 527263 h 541020"/>
              <a:gd name="T38" fmla="*/ 2 w 1838325"/>
              <a:gd name="T39" fmla="*/ 532701 h 541020"/>
              <a:gd name="T40" fmla="*/ 2 w 1838325"/>
              <a:gd name="T41" fmla="*/ 537298 h 541020"/>
              <a:gd name="T42" fmla="*/ 2 w 1838325"/>
              <a:gd name="T43" fmla="*/ 541052 h 541020"/>
              <a:gd name="T44" fmla="*/ 2 w 1838325"/>
              <a:gd name="T45" fmla="*/ 546107 h 541020"/>
              <a:gd name="T46" fmla="*/ 2 w 1838325"/>
              <a:gd name="T47" fmla="*/ 547716 h 541020"/>
              <a:gd name="T48" fmla="*/ 2 w 1838325"/>
              <a:gd name="T49" fmla="*/ 546107 h 541020"/>
              <a:gd name="T50" fmla="*/ 2 w 1838325"/>
              <a:gd name="T51" fmla="*/ 541052 h 541020"/>
              <a:gd name="T52" fmla="*/ 1 w 1838325"/>
              <a:gd name="T53" fmla="*/ 536226 h 541020"/>
              <a:gd name="T54" fmla="*/ 1 w 1838325"/>
              <a:gd name="T55" fmla="*/ 531400 h 541020"/>
              <a:gd name="T56" fmla="*/ 1 w 1838325"/>
              <a:gd name="T57" fmla="*/ 525807 h 541020"/>
              <a:gd name="T58" fmla="*/ 1 w 1838325"/>
              <a:gd name="T59" fmla="*/ 519221 h 541020"/>
              <a:gd name="T60" fmla="*/ 1 w 1838325"/>
              <a:gd name="T61" fmla="*/ 512173 h 541020"/>
              <a:gd name="T62" fmla="*/ 1 w 1838325"/>
              <a:gd name="T63" fmla="*/ 504664 h 541020"/>
              <a:gd name="T64" fmla="*/ 1 w 1838325"/>
              <a:gd name="T65" fmla="*/ 496852 h 541020"/>
              <a:gd name="T66" fmla="*/ 1 w 1838325"/>
              <a:gd name="T67" fmla="*/ 482295 h 541020"/>
              <a:gd name="T68" fmla="*/ 1 w 1838325"/>
              <a:gd name="T69" fmla="*/ 464984 h 541020"/>
              <a:gd name="T70" fmla="*/ 1 w 1838325"/>
              <a:gd name="T71" fmla="*/ 447442 h 541020"/>
              <a:gd name="T72" fmla="*/ 1 w 1838325"/>
              <a:gd name="T73" fmla="*/ 430130 h 541020"/>
              <a:gd name="T74" fmla="*/ 1 w 1838325"/>
              <a:gd name="T75" fmla="*/ 415652 h 541020"/>
              <a:gd name="T76" fmla="*/ 1 w 1838325"/>
              <a:gd name="T77" fmla="*/ 407761 h 541020"/>
              <a:gd name="T78" fmla="*/ 1 w 1838325"/>
              <a:gd name="T79" fmla="*/ 400178 h 541020"/>
              <a:gd name="T80" fmla="*/ 1 w 1838325"/>
              <a:gd name="T81" fmla="*/ 393131 h 541020"/>
              <a:gd name="T82" fmla="*/ 0 w 1838325"/>
              <a:gd name="T83" fmla="*/ 271786 h 541020"/>
              <a:gd name="T84" fmla="*/ 1 w 1838325"/>
              <a:gd name="T85" fmla="*/ 154664 h 541020"/>
              <a:gd name="T86" fmla="*/ 1 w 1838325"/>
              <a:gd name="T87" fmla="*/ 147538 h 541020"/>
              <a:gd name="T88" fmla="*/ 1 w 1838325"/>
              <a:gd name="T89" fmla="*/ 140032 h 541020"/>
              <a:gd name="T90" fmla="*/ 1 w 1838325"/>
              <a:gd name="T91" fmla="*/ 132219 h 541020"/>
              <a:gd name="T92" fmla="*/ 1 w 1838325"/>
              <a:gd name="T93" fmla="*/ 117663 h 541020"/>
              <a:gd name="T94" fmla="*/ 1 w 1838325"/>
              <a:gd name="T95" fmla="*/ 100427 h 541020"/>
              <a:gd name="T96" fmla="*/ 1 w 1838325"/>
              <a:gd name="T97" fmla="*/ 82804 h 541020"/>
              <a:gd name="T98" fmla="*/ 1 w 1838325"/>
              <a:gd name="T99" fmla="*/ 65569 h 541020"/>
              <a:gd name="T100" fmla="*/ 1 w 1838325"/>
              <a:gd name="T101" fmla="*/ 51024 h 541020"/>
              <a:gd name="T102" fmla="*/ 1 w 1838325"/>
              <a:gd name="T103" fmla="*/ 43126 h 541020"/>
              <a:gd name="T104" fmla="*/ 1 w 1838325"/>
              <a:gd name="T105" fmla="*/ 35551 h 541020"/>
              <a:gd name="T106" fmla="*/ 1 w 1838325"/>
              <a:gd name="T107" fmla="*/ 28504 h 541020"/>
              <a:gd name="T108" fmla="*/ 1 w 1838325"/>
              <a:gd name="T109" fmla="*/ 22065 h 541020"/>
              <a:gd name="T110" fmla="*/ 1 w 1838325"/>
              <a:gd name="T111" fmla="*/ 16400 h 541020"/>
              <a:gd name="T112" fmla="*/ 1 w 1838325"/>
              <a:gd name="T113" fmla="*/ 11573 h 541020"/>
              <a:gd name="T114" fmla="*/ 2 w 1838325"/>
              <a:gd name="T115" fmla="*/ 6743 h 541020"/>
              <a:gd name="T116" fmla="*/ 2 w 1838325"/>
              <a:gd name="T117" fmla="*/ 1761 h 541020"/>
              <a:gd name="T118" fmla="*/ 2 w 1838325"/>
              <a:gd name="T119" fmla="*/ 0 h 54102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38325"/>
              <a:gd name="T181" fmla="*/ 0 h 541020"/>
              <a:gd name="T182" fmla="*/ 1838325 w 1838325"/>
              <a:gd name="T183" fmla="*/ 541020 h 54102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38325" h="541020">
                <a:moveTo>
                  <a:pt x="1568004" y="0"/>
                </a:moveTo>
                <a:lnTo>
                  <a:pt x="1572314" y="151"/>
                </a:lnTo>
                <a:lnTo>
                  <a:pt x="1576624" y="454"/>
                </a:lnTo>
                <a:lnTo>
                  <a:pt x="1580934" y="984"/>
                </a:lnTo>
                <a:lnTo>
                  <a:pt x="1585244" y="1740"/>
                </a:lnTo>
                <a:lnTo>
                  <a:pt x="1589479" y="2648"/>
                </a:lnTo>
                <a:lnTo>
                  <a:pt x="1593637" y="3708"/>
                </a:lnTo>
                <a:lnTo>
                  <a:pt x="1597796" y="5070"/>
                </a:lnTo>
                <a:lnTo>
                  <a:pt x="1601879" y="6659"/>
                </a:lnTo>
                <a:lnTo>
                  <a:pt x="1606038" y="8475"/>
                </a:lnTo>
                <a:lnTo>
                  <a:pt x="1608004" y="9383"/>
                </a:lnTo>
                <a:lnTo>
                  <a:pt x="1609970" y="10366"/>
                </a:lnTo>
                <a:lnTo>
                  <a:pt x="1611936" y="11426"/>
                </a:lnTo>
                <a:lnTo>
                  <a:pt x="1613902" y="12561"/>
                </a:lnTo>
                <a:lnTo>
                  <a:pt x="1615792" y="13696"/>
                </a:lnTo>
                <a:lnTo>
                  <a:pt x="1617683" y="14906"/>
                </a:lnTo>
                <a:lnTo>
                  <a:pt x="1619497" y="16193"/>
                </a:lnTo>
                <a:lnTo>
                  <a:pt x="1621312" y="17555"/>
                </a:lnTo>
                <a:lnTo>
                  <a:pt x="1623127" y="18917"/>
                </a:lnTo>
                <a:lnTo>
                  <a:pt x="1624942" y="20355"/>
                </a:lnTo>
                <a:lnTo>
                  <a:pt x="1626681" y="21792"/>
                </a:lnTo>
                <a:lnTo>
                  <a:pt x="1628420" y="23306"/>
                </a:lnTo>
                <a:lnTo>
                  <a:pt x="1630159" y="24895"/>
                </a:lnTo>
                <a:lnTo>
                  <a:pt x="1631898" y="26484"/>
                </a:lnTo>
                <a:lnTo>
                  <a:pt x="1811860" y="206571"/>
                </a:lnTo>
                <a:lnTo>
                  <a:pt x="1813524" y="208312"/>
                </a:lnTo>
                <a:lnTo>
                  <a:pt x="1815036" y="210052"/>
                </a:lnTo>
                <a:lnTo>
                  <a:pt x="1816548" y="211792"/>
                </a:lnTo>
                <a:lnTo>
                  <a:pt x="1818061" y="213533"/>
                </a:lnTo>
                <a:lnTo>
                  <a:pt x="1819497" y="215349"/>
                </a:lnTo>
                <a:lnTo>
                  <a:pt x="1820858" y="217165"/>
                </a:lnTo>
                <a:lnTo>
                  <a:pt x="1822144" y="218981"/>
                </a:lnTo>
                <a:lnTo>
                  <a:pt x="1823354" y="220872"/>
                </a:lnTo>
                <a:lnTo>
                  <a:pt x="1824639" y="222689"/>
                </a:lnTo>
                <a:lnTo>
                  <a:pt x="1825849" y="224656"/>
                </a:lnTo>
                <a:lnTo>
                  <a:pt x="1826907" y="226548"/>
                </a:lnTo>
                <a:lnTo>
                  <a:pt x="1827890" y="228515"/>
                </a:lnTo>
                <a:lnTo>
                  <a:pt x="1829025" y="230482"/>
                </a:lnTo>
                <a:lnTo>
                  <a:pt x="1829932" y="232450"/>
                </a:lnTo>
                <a:lnTo>
                  <a:pt x="1831747" y="236536"/>
                </a:lnTo>
                <a:lnTo>
                  <a:pt x="1833259" y="240622"/>
                </a:lnTo>
                <a:lnTo>
                  <a:pt x="1834544" y="244859"/>
                </a:lnTo>
                <a:lnTo>
                  <a:pt x="1835754" y="249021"/>
                </a:lnTo>
                <a:lnTo>
                  <a:pt x="1836662" y="253258"/>
                </a:lnTo>
                <a:lnTo>
                  <a:pt x="1837342" y="257647"/>
                </a:lnTo>
                <a:lnTo>
                  <a:pt x="1837871" y="261884"/>
                </a:lnTo>
                <a:lnTo>
                  <a:pt x="1838174" y="266273"/>
                </a:lnTo>
                <a:lnTo>
                  <a:pt x="1838325" y="270510"/>
                </a:lnTo>
                <a:lnTo>
                  <a:pt x="1838174" y="274899"/>
                </a:lnTo>
                <a:lnTo>
                  <a:pt x="1837871" y="279212"/>
                </a:lnTo>
                <a:lnTo>
                  <a:pt x="1837342" y="283525"/>
                </a:lnTo>
                <a:lnTo>
                  <a:pt x="1836662" y="287838"/>
                </a:lnTo>
                <a:lnTo>
                  <a:pt x="1835754" y="292075"/>
                </a:lnTo>
                <a:lnTo>
                  <a:pt x="1834544" y="296313"/>
                </a:lnTo>
                <a:lnTo>
                  <a:pt x="1833259" y="300474"/>
                </a:lnTo>
                <a:lnTo>
                  <a:pt x="1831747" y="304560"/>
                </a:lnTo>
                <a:lnTo>
                  <a:pt x="1829932" y="308646"/>
                </a:lnTo>
                <a:lnTo>
                  <a:pt x="1829025" y="310689"/>
                </a:lnTo>
                <a:lnTo>
                  <a:pt x="1827890" y="312581"/>
                </a:lnTo>
                <a:lnTo>
                  <a:pt x="1826907" y="314548"/>
                </a:lnTo>
                <a:lnTo>
                  <a:pt x="1825849" y="316440"/>
                </a:lnTo>
                <a:lnTo>
                  <a:pt x="1824639" y="318407"/>
                </a:lnTo>
                <a:lnTo>
                  <a:pt x="1823354" y="320299"/>
                </a:lnTo>
                <a:lnTo>
                  <a:pt x="1822144" y="322191"/>
                </a:lnTo>
                <a:lnTo>
                  <a:pt x="1820858" y="324007"/>
                </a:lnTo>
                <a:lnTo>
                  <a:pt x="1819497" y="325823"/>
                </a:lnTo>
                <a:lnTo>
                  <a:pt x="1818061" y="327639"/>
                </a:lnTo>
                <a:lnTo>
                  <a:pt x="1816548" y="329379"/>
                </a:lnTo>
                <a:lnTo>
                  <a:pt x="1815036" y="331120"/>
                </a:lnTo>
                <a:lnTo>
                  <a:pt x="1813524" y="332784"/>
                </a:lnTo>
                <a:lnTo>
                  <a:pt x="1811860" y="334449"/>
                </a:lnTo>
                <a:lnTo>
                  <a:pt x="1631898" y="514537"/>
                </a:lnTo>
                <a:lnTo>
                  <a:pt x="1630159" y="516201"/>
                </a:lnTo>
                <a:lnTo>
                  <a:pt x="1628420" y="517790"/>
                </a:lnTo>
                <a:lnTo>
                  <a:pt x="1626681" y="519379"/>
                </a:lnTo>
                <a:lnTo>
                  <a:pt x="1624942" y="520817"/>
                </a:lnTo>
                <a:lnTo>
                  <a:pt x="1623127" y="522255"/>
                </a:lnTo>
                <a:lnTo>
                  <a:pt x="1621312" y="523617"/>
                </a:lnTo>
                <a:lnTo>
                  <a:pt x="1619497" y="524903"/>
                </a:lnTo>
                <a:lnTo>
                  <a:pt x="1617683" y="526189"/>
                </a:lnTo>
                <a:lnTo>
                  <a:pt x="1615792" y="527400"/>
                </a:lnTo>
                <a:lnTo>
                  <a:pt x="1613902" y="528535"/>
                </a:lnTo>
                <a:lnTo>
                  <a:pt x="1612012" y="529670"/>
                </a:lnTo>
                <a:lnTo>
                  <a:pt x="1609970" y="530729"/>
                </a:lnTo>
                <a:lnTo>
                  <a:pt x="1608004" y="531713"/>
                </a:lnTo>
                <a:lnTo>
                  <a:pt x="1606038" y="532697"/>
                </a:lnTo>
                <a:lnTo>
                  <a:pt x="1603997" y="533605"/>
                </a:lnTo>
                <a:lnTo>
                  <a:pt x="1602031" y="534437"/>
                </a:lnTo>
                <a:lnTo>
                  <a:pt x="1597796" y="535950"/>
                </a:lnTo>
                <a:lnTo>
                  <a:pt x="1593637" y="537312"/>
                </a:lnTo>
                <a:lnTo>
                  <a:pt x="1589479" y="538523"/>
                </a:lnTo>
                <a:lnTo>
                  <a:pt x="1585244" y="539431"/>
                </a:lnTo>
                <a:lnTo>
                  <a:pt x="1580934" y="540112"/>
                </a:lnTo>
                <a:lnTo>
                  <a:pt x="1576624" y="540566"/>
                </a:lnTo>
                <a:lnTo>
                  <a:pt x="1572314" y="540944"/>
                </a:lnTo>
                <a:lnTo>
                  <a:pt x="1568004" y="541020"/>
                </a:lnTo>
                <a:lnTo>
                  <a:pt x="1563619" y="540944"/>
                </a:lnTo>
                <a:lnTo>
                  <a:pt x="1559384" y="540566"/>
                </a:lnTo>
                <a:lnTo>
                  <a:pt x="1554999" y="540112"/>
                </a:lnTo>
                <a:lnTo>
                  <a:pt x="1550688" y="539431"/>
                </a:lnTo>
                <a:lnTo>
                  <a:pt x="1546454" y="538523"/>
                </a:lnTo>
                <a:lnTo>
                  <a:pt x="1542295" y="537312"/>
                </a:lnTo>
                <a:lnTo>
                  <a:pt x="1538137" y="535950"/>
                </a:lnTo>
                <a:lnTo>
                  <a:pt x="1533902" y="534437"/>
                </a:lnTo>
                <a:lnTo>
                  <a:pt x="1529970" y="532697"/>
                </a:lnTo>
                <a:lnTo>
                  <a:pt x="1527929" y="531713"/>
                </a:lnTo>
                <a:lnTo>
                  <a:pt x="1525963" y="530729"/>
                </a:lnTo>
                <a:lnTo>
                  <a:pt x="1524072" y="529670"/>
                </a:lnTo>
                <a:lnTo>
                  <a:pt x="1522031" y="528535"/>
                </a:lnTo>
                <a:lnTo>
                  <a:pt x="1520140" y="527400"/>
                </a:lnTo>
                <a:lnTo>
                  <a:pt x="1518250" y="526189"/>
                </a:lnTo>
                <a:lnTo>
                  <a:pt x="1516435" y="524903"/>
                </a:lnTo>
                <a:lnTo>
                  <a:pt x="1514545" y="523617"/>
                </a:lnTo>
                <a:lnTo>
                  <a:pt x="1512730" y="522255"/>
                </a:lnTo>
                <a:lnTo>
                  <a:pt x="1510991" y="520817"/>
                </a:lnTo>
                <a:lnTo>
                  <a:pt x="1509176" y="519379"/>
                </a:lnTo>
                <a:lnTo>
                  <a:pt x="1507437" y="517790"/>
                </a:lnTo>
                <a:lnTo>
                  <a:pt x="1505698" y="516201"/>
                </a:lnTo>
                <a:lnTo>
                  <a:pt x="1504110" y="514537"/>
                </a:lnTo>
                <a:lnTo>
                  <a:pt x="1502447" y="512872"/>
                </a:lnTo>
                <a:lnTo>
                  <a:pt x="1500934" y="511207"/>
                </a:lnTo>
                <a:lnTo>
                  <a:pt x="1499346" y="509467"/>
                </a:lnTo>
                <a:lnTo>
                  <a:pt x="1497910" y="507727"/>
                </a:lnTo>
                <a:lnTo>
                  <a:pt x="1496473" y="505911"/>
                </a:lnTo>
                <a:lnTo>
                  <a:pt x="1495112" y="504095"/>
                </a:lnTo>
                <a:lnTo>
                  <a:pt x="1493827" y="502279"/>
                </a:lnTo>
                <a:lnTo>
                  <a:pt x="1492541" y="500387"/>
                </a:lnTo>
                <a:lnTo>
                  <a:pt x="1491256" y="498495"/>
                </a:lnTo>
                <a:lnTo>
                  <a:pt x="1490121" y="496528"/>
                </a:lnTo>
                <a:lnTo>
                  <a:pt x="1488987" y="494636"/>
                </a:lnTo>
                <a:lnTo>
                  <a:pt x="1487929" y="492745"/>
                </a:lnTo>
                <a:lnTo>
                  <a:pt x="1486946" y="490777"/>
                </a:lnTo>
                <a:lnTo>
                  <a:pt x="1486038" y="488734"/>
                </a:lnTo>
                <a:lnTo>
                  <a:pt x="1484224" y="484648"/>
                </a:lnTo>
                <a:lnTo>
                  <a:pt x="1482636" y="480562"/>
                </a:lnTo>
                <a:lnTo>
                  <a:pt x="1481350" y="476400"/>
                </a:lnTo>
                <a:lnTo>
                  <a:pt x="1480216" y="472239"/>
                </a:lnTo>
                <a:lnTo>
                  <a:pt x="1479309" y="467926"/>
                </a:lnTo>
                <a:lnTo>
                  <a:pt x="1478552" y="463613"/>
                </a:lnTo>
                <a:lnTo>
                  <a:pt x="1478023" y="459300"/>
                </a:lnTo>
                <a:lnTo>
                  <a:pt x="1477721" y="454987"/>
                </a:lnTo>
                <a:lnTo>
                  <a:pt x="1477645" y="450598"/>
                </a:lnTo>
                <a:lnTo>
                  <a:pt x="1477721" y="446361"/>
                </a:lnTo>
                <a:lnTo>
                  <a:pt x="1478023" y="441972"/>
                </a:lnTo>
                <a:lnTo>
                  <a:pt x="1478552" y="437583"/>
                </a:lnTo>
                <a:lnTo>
                  <a:pt x="1479309" y="433346"/>
                </a:lnTo>
                <a:lnTo>
                  <a:pt x="1480216" y="429108"/>
                </a:lnTo>
                <a:lnTo>
                  <a:pt x="1481350" y="424871"/>
                </a:lnTo>
                <a:lnTo>
                  <a:pt x="1482636" y="420709"/>
                </a:lnTo>
                <a:lnTo>
                  <a:pt x="1484224" y="416623"/>
                </a:lnTo>
                <a:lnTo>
                  <a:pt x="1486038" y="412537"/>
                </a:lnTo>
                <a:lnTo>
                  <a:pt x="1486946" y="410570"/>
                </a:lnTo>
                <a:lnTo>
                  <a:pt x="1487929" y="408527"/>
                </a:lnTo>
                <a:lnTo>
                  <a:pt x="1488987" y="406560"/>
                </a:lnTo>
                <a:lnTo>
                  <a:pt x="1490121" y="404668"/>
                </a:lnTo>
                <a:lnTo>
                  <a:pt x="1491256" y="402776"/>
                </a:lnTo>
                <a:lnTo>
                  <a:pt x="1492541" y="400809"/>
                </a:lnTo>
                <a:lnTo>
                  <a:pt x="1493827" y="398993"/>
                </a:lnTo>
                <a:lnTo>
                  <a:pt x="1495112" y="397101"/>
                </a:lnTo>
                <a:lnTo>
                  <a:pt x="1496473" y="395285"/>
                </a:lnTo>
                <a:lnTo>
                  <a:pt x="1497910" y="393545"/>
                </a:lnTo>
                <a:lnTo>
                  <a:pt x="1499346" y="391729"/>
                </a:lnTo>
                <a:lnTo>
                  <a:pt x="1500934" y="390064"/>
                </a:lnTo>
                <a:lnTo>
                  <a:pt x="1502447" y="388324"/>
                </a:lnTo>
                <a:lnTo>
                  <a:pt x="1504110" y="386659"/>
                </a:lnTo>
                <a:lnTo>
                  <a:pt x="1541304" y="349463"/>
                </a:lnTo>
                <a:lnTo>
                  <a:pt x="81000" y="349463"/>
                </a:lnTo>
                <a:cubicBezTo>
                  <a:pt x="36265" y="349463"/>
                  <a:pt x="0" y="313198"/>
                  <a:pt x="0" y="268463"/>
                </a:cubicBezTo>
                <a:cubicBezTo>
                  <a:pt x="0" y="223728"/>
                  <a:pt x="36265" y="187463"/>
                  <a:pt x="81000" y="187463"/>
                </a:cubicBezTo>
                <a:lnTo>
                  <a:pt x="1537167" y="187463"/>
                </a:lnTo>
                <a:lnTo>
                  <a:pt x="1504110" y="154361"/>
                </a:lnTo>
                <a:lnTo>
                  <a:pt x="1502447" y="152772"/>
                </a:lnTo>
                <a:lnTo>
                  <a:pt x="1500934" y="151032"/>
                </a:lnTo>
                <a:lnTo>
                  <a:pt x="1499346" y="149291"/>
                </a:lnTo>
                <a:lnTo>
                  <a:pt x="1497910" y="147551"/>
                </a:lnTo>
                <a:lnTo>
                  <a:pt x="1496473" y="145735"/>
                </a:lnTo>
                <a:lnTo>
                  <a:pt x="1495112" y="143919"/>
                </a:lnTo>
                <a:lnTo>
                  <a:pt x="1493827" y="142103"/>
                </a:lnTo>
                <a:lnTo>
                  <a:pt x="1492541" y="140211"/>
                </a:lnTo>
                <a:lnTo>
                  <a:pt x="1491256" y="138320"/>
                </a:lnTo>
                <a:lnTo>
                  <a:pt x="1490121" y="136428"/>
                </a:lnTo>
                <a:lnTo>
                  <a:pt x="1488987" y="134461"/>
                </a:lnTo>
                <a:lnTo>
                  <a:pt x="1487929" y="132493"/>
                </a:lnTo>
                <a:lnTo>
                  <a:pt x="1486946" y="130602"/>
                </a:lnTo>
                <a:lnTo>
                  <a:pt x="1486038" y="128559"/>
                </a:lnTo>
                <a:lnTo>
                  <a:pt x="1484224" y="124472"/>
                </a:lnTo>
                <a:lnTo>
                  <a:pt x="1482636" y="120386"/>
                </a:lnTo>
                <a:lnTo>
                  <a:pt x="1481350" y="116225"/>
                </a:lnTo>
                <a:lnTo>
                  <a:pt x="1480216" y="111987"/>
                </a:lnTo>
                <a:lnTo>
                  <a:pt x="1479309" y="107674"/>
                </a:lnTo>
                <a:lnTo>
                  <a:pt x="1478552" y="103437"/>
                </a:lnTo>
                <a:lnTo>
                  <a:pt x="1478023" y="99200"/>
                </a:lnTo>
                <a:lnTo>
                  <a:pt x="1477721" y="94811"/>
                </a:lnTo>
                <a:lnTo>
                  <a:pt x="1477645" y="90422"/>
                </a:lnTo>
                <a:lnTo>
                  <a:pt x="1477721" y="86109"/>
                </a:lnTo>
                <a:lnTo>
                  <a:pt x="1478023" y="81796"/>
                </a:lnTo>
                <a:lnTo>
                  <a:pt x="1478552" y="77483"/>
                </a:lnTo>
                <a:lnTo>
                  <a:pt x="1479309" y="73170"/>
                </a:lnTo>
                <a:lnTo>
                  <a:pt x="1480216" y="68933"/>
                </a:lnTo>
                <a:lnTo>
                  <a:pt x="1481350" y="64771"/>
                </a:lnTo>
                <a:lnTo>
                  <a:pt x="1482636" y="60534"/>
                </a:lnTo>
                <a:lnTo>
                  <a:pt x="1484224" y="56372"/>
                </a:lnTo>
                <a:lnTo>
                  <a:pt x="1486038" y="52362"/>
                </a:lnTo>
                <a:lnTo>
                  <a:pt x="1486946" y="50394"/>
                </a:lnTo>
                <a:lnTo>
                  <a:pt x="1487929" y="48427"/>
                </a:lnTo>
                <a:lnTo>
                  <a:pt x="1488987" y="46460"/>
                </a:lnTo>
                <a:lnTo>
                  <a:pt x="1490121" y="44492"/>
                </a:lnTo>
                <a:lnTo>
                  <a:pt x="1491256" y="42601"/>
                </a:lnTo>
                <a:lnTo>
                  <a:pt x="1492541" y="40709"/>
                </a:lnTo>
                <a:lnTo>
                  <a:pt x="1493827" y="38893"/>
                </a:lnTo>
                <a:lnTo>
                  <a:pt x="1495112" y="36926"/>
                </a:lnTo>
                <a:lnTo>
                  <a:pt x="1496473" y="35110"/>
                </a:lnTo>
                <a:lnTo>
                  <a:pt x="1497910" y="33445"/>
                </a:lnTo>
                <a:lnTo>
                  <a:pt x="1499346" y="31629"/>
                </a:lnTo>
                <a:lnTo>
                  <a:pt x="1500934" y="29889"/>
                </a:lnTo>
                <a:lnTo>
                  <a:pt x="1502447" y="28148"/>
                </a:lnTo>
                <a:lnTo>
                  <a:pt x="1504110" y="26484"/>
                </a:lnTo>
                <a:lnTo>
                  <a:pt x="1505698" y="24895"/>
                </a:lnTo>
                <a:lnTo>
                  <a:pt x="1507437" y="23306"/>
                </a:lnTo>
                <a:lnTo>
                  <a:pt x="1509176" y="21792"/>
                </a:lnTo>
                <a:lnTo>
                  <a:pt x="1510991" y="20355"/>
                </a:lnTo>
                <a:lnTo>
                  <a:pt x="1512730" y="18917"/>
                </a:lnTo>
                <a:lnTo>
                  <a:pt x="1514545" y="17555"/>
                </a:lnTo>
                <a:lnTo>
                  <a:pt x="1516435" y="16193"/>
                </a:lnTo>
                <a:lnTo>
                  <a:pt x="1518250" y="14906"/>
                </a:lnTo>
                <a:lnTo>
                  <a:pt x="1520140" y="13696"/>
                </a:lnTo>
                <a:lnTo>
                  <a:pt x="1522031" y="12561"/>
                </a:lnTo>
                <a:lnTo>
                  <a:pt x="1523921" y="11426"/>
                </a:lnTo>
                <a:lnTo>
                  <a:pt x="1525963" y="10366"/>
                </a:lnTo>
                <a:lnTo>
                  <a:pt x="1527929" y="9383"/>
                </a:lnTo>
                <a:lnTo>
                  <a:pt x="1529970" y="8475"/>
                </a:lnTo>
                <a:lnTo>
                  <a:pt x="1533902" y="6659"/>
                </a:lnTo>
                <a:lnTo>
                  <a:pt x="1538137" y="5070"/>
                </a:lnTo>
                <a:lnTo>
                  <a:pt x="1542295" y="3708"/>
                </a:lnTo>
                <a:lnTo>
                  <a:pt x="1546454" y="2648"/>
                </a:lnTo>
                <a:lnTo>
                  <a:pt x="1550688" y="1740"/>
                </a:lnTo>
                <a:lnTo>
                  <a:pt x="1554999" y="984"/>
                </a:lnTo>
                <a:lnTo>
                  <a:pt x="1559384" y="454"/>
                </a:lnTo>
                <a:lnTo>
                  <a:pt x="1563619" y="151"/>
                </a:lnTo>
                <a:lnTo>
                  <a:pt x="1568004" y="0"/>
                </a:lnTo>
                <a:close/>
              </a:path>
            </a:pathLst>
          </a:custGeom>
          <a:solidFill>
            <a:srgbClr val="C77D4B"/>
          </a:solidFill>
          <a:ln>
            <a:noFill/>
          </a:ln>
        </p:spPr>
        <p:txBody>
          <a:bodyPr/>
          <a:lstStyle/>
          <a:p>
            <a:pPr>
              <a:defRPr/>
            </a:pPr>
            <a:endParaRPr lang="zh-CN" altLang="en-US">
              <a:ea typeface="Microsoft YaHei" panose="020B0503020204020204" pitchFamily="34" charset="-122"/>
            </a:endParaRPr>
          </a:p>
        </p:txBody>
      </p:sp>
      <p:sp>
        <p:nvSpPr>
          <p:cNvPr id="16" name="任意多边形 54">
            <a:extLst>
              <a:ext uri="{FF2B5EF4-FFF2-40B4-BE49-F238E27FC236}">
                <a16:creationId xmlns:a16="http://schemas.microsoft.com/office/drawing/2014/main" xmlns="" id="{C57B0458-6F67-4F85-99CE-EE4DB3076A04}"/>
              </a:ext>
            </a:extLst>
          </p:cNvPr>
          <p:cNvSpPr/>
          <p:nvPr>
            <p:custDataLst>
              <p:tags r:id="rId2"/>
            </p:custDataLst>
          </p:nvPr>
        </p:nvSpPr>
        <p:spPr bwMode="auto">
          <a:xfrm flipH="1">
            <a:off x="940828" y="4450590"/>
            <a:ext cx="938212" cy="981075"/>
          </a:xfrm>
          <a:custGeom>
            <a:avLst/>
            <a:gdLst>
              <a:gd name="T0" fmla="*/ 9338 w 1181418"/>
              <a:gd name="T1" fmla="*/ 2610 h 1236487"/>
              <a:gd name="T2" fmla="*/ 2363 w 1181418"/>
              <a:gd name="T3" fmla="*/ 8122 h 1236487"/>
              <a:gd name="T4" fmla="*/ 2691 w 1181418"/>
              <a:gd name="T5" fmla="*/ 8449 h 1236487"/>
              <a:gd name="T6" fmla="*/ 2744 w 1181418"/>
              <a:gd name="T7" fmla="*/ 8520 h 1236487"/>
              <a:gd name="T8" fmla="*/ 2784 w 1181418"/>
              <a:gd name="T9" fmla="*/ 8596 h 1236487"/>
              <a:gd name="T10" fmla="*/ 2838 w 1181418"/>
              <a:gd name="T11" fmla="*/ 8758 h 1236487"/>
              <a:gd name="T12" fmla="*/ 2850 w 1181418"/>
              <a:gd name="T13" fmla="*/ 8925 h 1236487"/>
              <a:gd name="T14" fmla="*/ 2822 w 1181418"/>
              <a:gd name="T15" fmla="*/ 9091 h 1236487"/>
              <a:gd name="T16" fmla="*/ 2770 w 1181418"/>
              <a:gd name="T17" fmla="*/ 9218 h 1236487"/>
              <a:gd name="T18" fmla="*/ 2723 w 1181418"/>
              <a:gd name="T19" fmla="*/ 9293 h 1236487"/>
              <a:gd name="T20" fmla="*/ 2667 w 1181418"/>
              <a:gd name="T21" fmla="*/ 9362 h 1236487"/>
              <a:gd name="T22" fmla="*/ 2602 w 1181418"/>
              <a:gd name="T23" fmla="*/ 9425 h 1236487"/>
              <a:gd name="T24" fmla="*/ 2530 w 1181418"/>
              <a:gd name="T25" fmla="*/ 9478 h 1236487"/>
              <a:gd name="T26" fmla="*/ 2453 w 1181418"/>
              <a:gd name="T27" fmla="*/ 9522 h 1236487"/>
              <a:gd name="T28" fmla="*/ 2308 w 1181418"/>
              <a:gd name="T29" fmla="*/ 9574 h 1236487"/>
              <a:gd name="T30" fmla="*/ 2137 w 1181418"/>
              <a:gd name="T31" fmla="*/ 9593 h 1236487"/>
              <a:gd name="T32" fmla="*/ 1967 w 1181418"/>
              <a:gd name="T33" fmla="*/ 9574 h 1236487"/>
              <a:gd name="T34" fmla="*/ 1836 w 1181418"/>
              <a:gd name="T35" fmla="*/ 9528 h 1236487"/>
              <a:gd name="T36" fmla="*/ 1759 w 1181418"/>
              <a:gd name="T37" fmla="*/ 9487 h 1236487"/>
              <a:gd name="T38" fmla="*/ 1687 w 1181418"/>
              <a:gd name="T39" fmla="*/ 9437 h 1236487"/>
              <a:gd name="T40" fmla="*/ 210 w 1181418"/>
              <a:gd name="T41" fmla="*/ 7990 h 1236487"/>
              <a:gd name="T42" fmla="*/ 149 w 1181418"/>
              <a:gd name="T43" fmla="*/ 7923 h 1236487"/>
              <a:gd name="T44" fmla="*/ 98 w 1181418"/>
              <a:gd name="T45" fmla="*/ 7850 h 1236487"/>
              <a:gd name="T46" fmla="*/ 52 w 1181418"/>
              <a:gd name="T47" fmla="*/ 7758 h 1236487"/>
              <a:gd name="T48" fmla="*/ 8 w 1181418"/>
              <a:gd name="T49" fmla="*/ 7596 h 1236487"/>
              <a:gd name="T50" fmla="*/ 4 w 1181418"/>
              <a:gd name="T51" fmla="*/ 7427 h 1236487"/>
              <a:gd name="T52" fmla="*/ 41 w 1181418"/>
              <a:gd name="T53" fmla="*/ 7262 h 1236487"/>
              <a:gd name="T54" fmla="*/ 91 w 1181418"/>
              <a:gd name="T55" fmla="*/ 7154 h 1236487"/>
              <a:gd name="T56" fmla="*/ 138 w 1181418"/>
              <a:gd name="T57" fmla="*/ 7081 h 1236487"/>
              <a:gd name="T58" fmla="*/ 196 w 1181418"/>
              <a:gd name="T59" fmla="*/ 7012 h 1236487"/>
              <a:gd name="T60" fmla="*/ 1672 w 1181418"/>
              <a:gd name="T61" fmla="*/ 5565 h 1236487"/>
              <a:gd name="T62" fmla="*/ 1744 w 1181418"/>
              <a:gd name="T63" fmla="*/ 5512 h 1236487"/>
              <a:gd name="T64" fmla="*/ 1821 w 1181418"/>
              <a:gd name="T65" fmla="*/ 5469 h 1236487"/>
              <a:gd name="T66" fmla="*/ 1967 w 1181418"/>
              <a:gd name="T67" fmla="*/ 5416 h 1236487"/>
              <a:gd name="T68" fmla="*/ 2137 w 1181418"/>
              <a:gd name="T69" fmla="*/ 5396 h 1236487"/>
              <a:gd name="T70" fmla="*/ 2308 w 1181418"/>
              <a:gd name="T71" fmla="*/ 5416 h 1236487"/>
              <a:gd name="T72" fmla="*/ 2453 w 1181418"/>
              <a:gd name="T73" fmla="*/ 5469 h 1236487"/>
              <a:gd name="T74" fmla="*/ 2530 w 1181418"/>
              <a:gd name="T75" fmla="*/ 5512 h 1236487"/>
              <a:gd name="T76" fmla="*/ 2602 w 1181418"/>
              <a:gd name="T77" fmla="*/ 5565 h 1236487"/>
              <a:gd name="T78" fmla="*/ 2667 w 1181418"/>
              <a:gd name="T79" fmla="*/ 5628 h 1236487"/>
              <a:gd name="T80" fmla="*/ 2723 w 1181418"/>
              <a:gd name="T81" fmla="*/ 5698 h 1236487"/>
              <a:gd name="T82" fmla="*/ 2770 w 1181418"/>
              <a:gd name="T83" fmla="*/ 5771 h 1236487"/>
              <a:gd name="T84" fmla="*/ 2822 w 1181418"/>
              <a:gd name="T85" fmla="*/ 5899 h 1236487"/>
              <a:gd name="T86" fmla="*/ 2850 w 1181418"/>
              <a:gd name="T87" fmla="*/ 6063 h 1236487"/>
              <a:gd name="T88" fmla="*/ 2838 w 1181418"/>
              <a:gd name="T89" fmla="*/ 6231 h 1236487"/>
              <a:gd name="T90" fmla="*/ 2784 w 1181418"/>
              <a:gd name="T91" fmla="*/ 6393 h 1236487"/>
              <a:gd name="T92" fmla="*/ 2744 w 1181418"/>
              <a:gd name="T93" fmla="*/ 6469 h 1236487"/>
              <a:gd name="T94" fmla="*/ 2691 w 1181418"/>
              <a:gd name="T95" fmla="*/ 6540 h 1236487"/>
              <a:gd name="T96" fmla="*/ 2364 w 1181418"/>
              <a:gd name="T97" fmla="*/ 6866 h 1236487"/>
              <a:gd name="T98" fmla="*/ 8064 w 1181418"/>
              <a:gd name="T99" fmla="*/ 3058 h 1236487"/>
              <a:gd name="T100" fmla="*/ 0 w 1181418"/>
              <a:gd name="T101" fmla="*/ 628 h 123648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81418"/>
              <a:gd name="T154" fmla="*/ 0 h 1236487"/>
              <a:gd name="T155" fmla="*/ 1181418 w 1181418"/>
              <a:gd name="T156" fmla="*/ 1236487 h 123648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81418" h="1236487">
                <a:moveTo>
                  <a:pt x="81000" y="0"/>
                </a:moveTo>
                <a:lnTo>
                  <a:pt x="481013" y="0"/>
                </a:lnTo>
                <a:lnTo>
                  <a:pt x="648297" y="0"/>
                </a:lnTo>
                <a:lnTo>
                  <a:pt x="844993" y="0"/>
                </a:lnTo>
                <a:cubicBezTo>
                  <a:pt x="1030795" y="0"/>
                  <a:pt x="1181418" y="150623"/>
                  <a:pt x="1181418" y="336425"/>
                </a:cubicBezTo>
                <a:lnTo>
                  <a:pt x="1181418" y="710552"/>
                </a:lnTo>
                <a:cubicBezTo>
                  <a:pt x="1181418" y="896354"/>
                  <a:pt x="1030795" y="1046977"/>
                  <a:pt x="844993" y="1046977"/>
                </a:cubicBezTo>
                <a:lnTo>
                  <a:pt x="686397" y="1046977"/>
                </a:lnTo>
                <a:lnTo>
                  <a:pt x="481013" y="1046977"/>
                </a:lnTo>
                <a:lnTo>
                  <a:pt x="299068" y="1046977"/>
                </a:lnTo>
                <a:lnTo>
                  <a:pt x="334215" y="1082126"/>
                </a:lnTo>
                <a:lnTo>
                  <a:pt x="335879" y="1083791"/>
                </a:lnTo>
                <a:lnTo>
                  <a:pt x="337391" y="1085531"/>
                </a:lnTo>
                <a:lnTo>
                  <a:pt x="338979" y="1087196"/>
                </a:lnTo>
                <a:lnTo>
                  <a:pt x="340416" y="1089012"/>
                </a:lnTo>
                <a:lnTo>
                  <a:pt x="341852" y="1090752"/>
                </a:lnTo>
                <a:lnTo>
                  <a:pt x="343213" y="1092568"/>
                </a:lnTo>
                <a:lnTo>
                  <a:pt x="344499" y="1094460"/>
                </a:lnTo>
                <a:lnTo>
                  <a:pt x="345784" y="1096276"/>
                </a:lnTo>
                <a:lnTo>
                  <a:pt x="347070" y="1098243"/>
                </a:lnTo>
                <a:lnTo>
                  <a:pt x="348204" y="1100135"/>
                </a:lnTo>
                <a:lnTo>
                  <a:pt x="349338" y="1102027"/>
                </a:lnTo>
                <a:lnTo>
                  <a:pt x="350397" y="1103994"/>
                </a:lnTo>
                <a:lnTo>
                  <a:pt x="351380" y="1106037"/>
                </a:lnTo>
                <a:lnTo>
                  <a:pt x="352287" y="1108004"/>
                </a:lnTo>
                <a:lnTo>
                  <a:pt x="354102" y="1112090"/>
                </a:lnTo>
                <a:lnTo>
                  <a:pt x="355690" y="1116176"/>
                </a:lnTo>
                <a:lnTo>
                  <a:pt x="356975" y="1120338"/>
                </a:lnTo>
                <a:lnTo>
                  <a:pt x="358109" y="1124575"/>
                </a:lnTo>
                <a:lnTo>
                  <a:pt x="359017" y="1128813"/>
                </a:lnTo>
                <a:lnTo>
                  <a:pt x="359773" y="1133050"/>
                </a:lnTo>
                <a:lnTo>
                  <a:pt x="360302" y="1137439"/>
                </a:lnTo>
                <a:lnTo>
                  <a:pt x="360605" y="1141828"/>
                </a:lnTo>
                <a:lnTo>
                  <a:pt x="360680" y="1146065"/>
                </a:lnTo>
                <a:lnTo>
                  <a:pt x="360605" y="1150454"/>
                </a:lnTo>
                <a:lnTo>
                  <a:pt x="360302" y="1154767"/>
                </a:lnTo>
                <a:lnTo>
                  <a:pt x="359773" y="1159080"/>
                </a:lnTo>
                <a:lnTo>
                  <a:pt x="359017" y="1163393"/>
                </a:lnTo>
                <a:lnTo>
                  <a:pt x="358109" y="1167706"/>
                </a:lnTo>
                <a:lnTo>
                  <a:pt x="356975" y="1171867"/>
                </a:lnTo>
                <a:lnTo>
                  <a:pt x="355690" y="1176029"/>
                </a:lnTo>
                <a:lnTo>
                  <a:pt x="354102" y="1180115"/>
                </a:lnTo>
                <a:lnTo>
                  <a:pt x="352287" y="1184201"/>
                </a:lnTo>
                <a:lnTo>
                  <a:pt x="351380" y="1186244"/>
                </a:lnTo>
                <a:lnTo>
                  <a:pt x="350397" y="1188212"/>
                </a:lnTo>
                <a:lnTo>
                  <a:pt x="349338" y="1190103"/>
                </a:lnTo>
                <a:lnTo>
                  <a:pt x="348204" y="1191995"/>
                </a:lnTo>
                <a:lnTo>
                  <a:pt x="347070" y="1193962"/>
                </a:lnTo>
                <a:lnTo>
                  <a:pt x="345784" y="1195854"/>
                </a:lnTo>
                <a:lnTo>
                  <a:pt x="344499" y="1197746"/>
                </a:lnTo>
                <a:lnTo>
                  <a:pt x="343213" y="1199562"/>
                </a:lnTo>
                <a:lnTo>
                  <a:pt x="341852" y="1201378"/>
                </a:lnTo>
                <a:lnTo>
                  <a:pt x="340416" y="1203194"/>
                </a:lnTo>
                <a:lnTo>
                  <a:pt x="338979" y="1204934"/>
                </a:lnTo>
                <a:lnTo>
                  <a:pt x="337391" y="1206674"/>
                </a:lnTo>
                <a:lnTo>
                  <a:pt x="335879" y="1208339"/>
                </a:lnTo>
                <a:lnTo>
                  <a:pt x="334215" y="1210004"/>
                </a:lnTo>
                <a:lnTo>
                  <a:pt x="332627" y="1211668"/>
                </a:lnTo>
                <a:lnTo>
                  <a:pt x="330888" y="1213257"/>
                </a:lnTo>
                <a:lnTo>
                  <a:pt x="329149" y="1214846"/>
                </a:lnTo>
                <a:lnTo>
                  <a:pt x="327334" y="1216284"/>
                </a:lnTo>
                <a:lnTo>
                  <a:pt x="325595" y="1217722"/>
                </a:lnTo>
                <a:lnTo>
                  <a:pt x="323780" y="1219084"/>
                </a:lnTo>
                <a:lnTo>
                  <a:pt x="321890" y="1220370"/>
                </a:lnTo>
                <a:lnTo>
                  <a:pt x="320075" y="1221656"/>
                </a:lnTo>
                <a:lnTo>
                  <a:pt x="318185" y="1222867"/>
                </a:lnTo>
                <a:lnTo>
                  <a:pt x="316295" y="1224002"/>
                </a:lnTo>
                <a:lnTo>
                  <a:pt x="314253" y="1225137"/>
                </a:lnTo>
                <a:lnTo>
                  <a:pt x="312363" y="1226196"/>
                </a:lnTo>
                <a:lnTo>
                  <a:pt x="310397" y="1227180"/>
                </a:lnTo>
                <a:lnTo>
                  <a:pt x="308355" y="1228164"/>
                </a:lnTo>
                <a:lnTo>
                  <a:pt x="304423" y="1229904"/>
                </a:lnTo>
                <a:lnTo>
                  <a:pt x="300189" y="1231417"/>
                </a:lnTo>
                <a:lnTo>
                  <a:pt x="296030" y="1232779"/>
                </a:lnTo>
                <a:lnTo>
                  <a:pt x="291871" y="1233990"/>
                </a:lnTo>
                <a:lnTo>
                  <a:pt x="287637" y="1234898"/>
                </a:lnTo>
                <a:lnTo>
                  <a:pt x="283327" y="1235579"/>
                </a:lnTo>
                <a:lnTo>
                  <a:pt x="278941" y="1236033"/>
                </a:lnTo>
                <a:lnTo>
                  <a:pt x="274707" y="1236411"/>
                </a:lnTo>
                <a:lnTo>
                  <a:pt x="270321" y="1236487"/>
                </a:lnTo>
                <a:lnTo>
                  <a:pt x="266011" y="1236411"/>
                </a:lnTo>
                <a:lnTo>
                  <a:pt x="261701" y="1236033"/>
                </a:lnTo>
                <a:lnTo>
                  <a:pt x="257391" y="1235579"/>
                </a:lnTo>
                <a:lnTo>
                  <a:pt x="253081" y="1234898"/>
                </a:lnTo>
                <a:lnTo>
                  <a:pt x="248847" y="1233990"/>
                </a:lnTo>
                <a:lnTo>
                  <a:pt x="244688" y="1232779"/>
                </a:lnTo>
                <a:lnTo>
                  <a:pt x="240529" y="1231417"/>
                </a:lnTo>
                <a:lnTo>
                  <a:pt x="236295" y="1229904"/>
                </a:lnTo>
                <a:lnTo>
                  <a:pt x="234329" y="1229072"/>
                </a:lnTo>
                <a:lnTo>
                  <a:pt x="232287" y="1228164"/>
                </a:lnTo>
                <a:lnTo>
                  <a:pt x="230321" y="1227180"/>
                </a:lnTo>
                <a:lnTo>
                  <a:pt x="228355" y="1226196"/>
                </a:lnTo>
                <a:lnTo>
                  <a:pt x="226314" y="1225137"/>
                </a:lnTo>
                <a:lnTo>
                  <a:pt x="224423" y="1224002"/>
                </a:lnTo>
                <a:lnTo>
                  <a:pt x="222533" y="1222867"/>
                </a:lnTo>
                <a:lnTo>
                  <a:pt x="220643" y="1221656"/>
                </a:lnTo>
                <a:lnTo>
                  <a:pt x="218828" y="1220370"/>
                </a:lnTo>
                <a:lnTo>
                  <a:pt x="217013" y="1219084"/>
                </a:lnTo>
                <a:lnTo>
                  <a:pt x="215198" y="1217722"/>
                </a:lnTo>
                <a:lnTo>
                  <a:pt x="213384" y="1216284"/>
                </a:lnTo>
                <a:lnTo>
                  <a:pt x="211645" y="1214846"/>
                </a:lnTo>
                <a:lnTo>
                  <a:pt x="209905" y="1213257"/>
                </a:lnTo>
                <a:lnTo>
                  <a:pt x="208166" y="1211668"/>
                </a:lnTo>
                <a:lnTo>
                  <a:pt x="206427" y="1210004"/>
                </a:lnTo>
                <a:lnTo>
                  <a:pt x="26465" y="1029916"/>
                </a:lnTo>
                <a:lnTo>
                  <a:pt x="24802" y="1028251"/>
                </a:lnTo>
                <a:lnTo>
                  <a:pt x="23289" y="1026587"/>
                </a:lnTo>
                <a:lnTo>
                  <a:pt x="21777" y="1024846"/>
                </a:lnTo>
                <a:lnTo>
                  <a:pt x="20265" y="1023106"/>
                </a:lnTo>
                <a:lnTo>
                  <a:pt x="18828" y="1021290"/>
                </a:lnTo>
                <a:lnTo>
                  <a:pt x="17467" y="1019474"/>
                </a:lnTo>
                <a:lnTo>
                  <a:pt x="16182" y="1017658"/>
                </a:lnTo>
                <a:lnTo>
                  <a:pt x="14972" y="1015766"/>
                </a:lnTo>
                <a:lnTo>
                  <a:pt x="13686" y="1013874"/>
                </a:lnTo>
                <a:lnTo>
                  <a:pt x="12477" y="1011907"/>
                </a:lnTo>
                <a:lnTo>
                  <a:pt x="11418" y="1010015"/>
                </a:lnTo>
                <a:lnTo>
                  <a:pt x="10435" y="1008048"/>
                </a:lnTo>
                <a:lnTo>
                  <a:pt x="9301" y="1006156"/>
                </a:lnTo>
                <a:lnTo>
                  <a:pt x="8393" y="1004113"/>
                </a:lnTo>
                <a:lnTo>
                  <a:pt x="6579" y="1000027"/>
                </a:lnTo>
                <a:lnTo>
                  <a:pt x="5066" y="995941"/>
                </a:lnTo>
                <a:lnTo>
                  <a:pt x="3781" y="991780"/>
                </a:lnTo>
                <a:lnTo>
                  <a:pt x="2571" y="987542"/>
                </a:lnTo>
                <a:lnTo>
                  <a:pt x="1664" y="983305"/>
                </a:lnTo>
                <a:lnTo>
                  <a:pt x="983" y="978992"/>
                </a:lnTo>
                <a:lnTo>
                  <a:pt x="454" y="974679"/>
                </a:lnTo>
                <a:lnTo>
                  <a:pt x="151" y="970366"/>
                </a:lnTo>
                <a:lnTo>
                  <a:pt x="0" y="965977"/>
                </a:lnTo>
                <a:lnTo>
                  <a:pt x="151" y="961740"/>
                </a:lnTo>
                <a:lnTo>
                  <a:pt x="454" y="957351"/>
                </a:lnTo>
                <a:lnTo>
                  <a:pt x="983" y="953114"/>
                </a:lnTo>
                <a:lnTo>
                  <a:pt x="1664" y="948725"/>
                </a:lnTo>
                <a:lnTo>
                  <a:pt x="2571" y="944488"/>
                </a:lnTo>
                <a:lnTo>
                  <a:pt x="3781" y="940326"/>
                </a:lnTo>
                <a:lnTo>
                  <a:pt x="5066" y="936089"/>
                </a:lnTo>
                <a:lnTo>
                  <a:pt x="6579" y="932003"/>
                </a:lnTo>
                <a:lnTo>
                  <a:pt x="8393" y="927917"/>
                </a:lnTo>
                <a:lnTo>
                  <a:pt x="9301" y="925949"/>
                </a:lnTo>
                <a:lnTo>
                  <a:pt x="10435" y="923982"/>
                </a:lnTo>
                <a:lnTo>
                  <a:pt x="11418" y="922015"/>
                </a:lnTo>
                <a:lnTo>
                  <a:pt x="12477" y="920123"/>
                </a:lnTo>
                <a:lnTo>
                  <a:pt x="13686" y="918156"/>
                </a:lnTo>
                <a:lnTo>
                  <a:pt x="14972" y="916339"/>
                </a:lnTo>
                <a:lnTo>
                  <a:pt x="16182" y="914448"/>
                </a:lnTo>
                <a:lnTo>
                  <a:pt x="17467" y="912632"/>
                </a:lnTo>
                <a:lnTo>
                  <a:pt x="18828" y="910816"/>
                </a:lnTo>
                <a:lnTo>
                  <a:pt x="20265" y="909000"/>
                </a:lnTo>
                <a:lnTo>
                  <a:pt x="21777" y="907259"/>
                </a:lnTo>
                <a:lnTo>
                  <a:pt x="23289" y="905519"/>
                </a:lnTo>
                <a:lnTo>
                  <a:pt x="24802" y="903779"/>
                </a:lnTo>
                <a:lnTo>
                  <a:pt x="26465" y="902038"/>
                </a:lnTo>
                <a:lnTo>
                  <a:pt x="206427" y="721951"/>
                </a:lnTo>
                <a:lnTo>
                  <a:pt x="208166" y="720362"/>
                </a:lnTo>
                <a:lnTo>
                  <a:pt x="209905" y="718773"/>
                </a:lnTo>
                <a:lnTo>
                  <a:pt x="211645" y="717259"/>
                </a:lnTo>
                <a:lnTo>
                  <a:pt x="213384" y="715822"/>
                </a:lnTo>
                <a:lnTo>
                  <a:pt x="215198" y="714384"/>
                </a:lnTo>
                <a:lnTo>
                  <a:pt x="217013" y="713022"/>
                </a:lnTo>
                <a:lnTo>
                  <a:pt x="218828" y="711660"/>
                </a:lnTo>
                <a:lnTo>
                  <a:pt x="220643" y="710374"/>
                </a:lnTo>
                <a:lnTo>
                  <a:pt x="222533" y="709163"/>
                </a:lnTo>
                <a:lnTo>
                  <a:pt x="224423" y="708028"/>
                </a:lnTo>
                <a:lnTo>
                  <a:pt x="226389" y="706893"/>
                </a:lnTo>
                <a:lnTo>
                  <a:pt x="228355" y="705834"/>
                </a:lnTo>
                <a:lnTo>
                  <a:pt x="230321" y="704850"/>
                </a:lnTo>
                <a:lnTo>
                  <a:pt x="232287" y="703942"/>
                </a:lnTo>
                <a:lnTo>
                  <a:pt x="236446" y="702126"/>
                </a:lnTo>
                <a:lnTo>
                  <a:pt x="240529" y="700537"/>
                </a:lnTo>
                <a:lnTo>
                  <a:pt x="244688" y="699175"/>
                </a:lnTo>
                <a:lnTo>
                  <a:pt x="248847" y="698115"/>
                </a:lnTo>
                <a:lnTo>
                  <a:pt x="253081" y="697207"/>
                </a:lnTo>
                <a:lnTo>
                  <a:pt x="257391" y="696451"/>
                </a:lnTo>
                <a:lnTo>
                  <a:pt x="261701" y="695921"/>
                </a:lnTo>
                <a:lnTo>
                  <a:pt x="266011" y="695618"/>
                </a:lnTo>
                <a:lnTo>
                  <a:pt x="270321" y="695467"/>
                </a:lnTo>
                <a:lnTo>
                  <a:pt x="274707" y="695618"/>
                </a:lnTo>
                <a:lnTo>
                  <a:pt x="278941" y="695921"/>
                </a:lnTo>
                <a:lnTo>
                  <a:pt x="283327" y="696451"/>
                </a:lnTo>
                <a:lnTo>
                  <a:pt x="287637" y="697207"/>
                </a:lnTo>
                <a:lnTo>
                  <a:pt x="291871" y="698115"/>
                </a:lnTo>
                <a:lnTo>
                  <a:pt x="296030" y="699175"/>
                </a:lnTo>
                <a:lnTo>
                  <a:pt x="300189" y="700537"/>
                </a:lnTo>
                <a:lnTo>
                  <a:pt x="304423" y="702126"/>
                </a:lnTo>
                <a:lnTo>
                  <a:pt x="308355" y="703942"/>
                </a:lnTo>
                <a:lnTo>
                  <a:pt x="310397" y="704850"/>
                </a:lnTo>
                <a:lnTo>
                  <a:pt x="312363" y="705834"/>
                </a:lnTo>
                <a:lnTo>
                  <a:pt x="314404" y="706893"/>
                </a:lnTo>
                <a:lnTo>
                  <a:pt x="316295" y="708028"/>
                </a:lnTo>
                <a:lnTo>
                  <a:pt x="318185" y="709163"/>
                </a:lnTo>
                <a:lnTo>
                  <a:pt x="320075" y="710374"/>
                </a:lnTo>
                <a:lnTo>
                  <a:pt x="321890" y="711660"/>
                </a:lnTo>
                <a:lnTo>
                  <a:pt x="323780" y="713022"/>
                </a:lnTo>
                <a:lnTo>
                  <a:pt x="325595" y="714384"/>
                </a:lnTo>
                <a:lnTo>
                  <a:pt x="327334" y="715822"/>
                </a:lnTo>
                <a:lnTo>
                  <a:pt x="329149" y="717259"/>
                </a:lnTo>
                <a:lnTo>
                  <a:pt x="330888" y="718773"/>
                </a:lnTo>
                <a:lnTo>
                  <a:pt x="332627" y="720362"/>
                </a:lnTo>
                <a:lnTo>
                  <a:pt x="334215" y="721951"/>
                </a:lnTo>
                <a:lnTo>
                  <a:pt x="335879" y="723615"/>
                </a:lnTo>
                <a:lnTo>
                  <a:pt x="337391" y="725356"/>
                </a:lnTo>
                <a:lnTo>
                  <a:pt x="338979" y="727096"/>
                </a:lnTo>
                <a:lnTo>
                  <a:pt x="340416" y="728912"/>
                </a:lnTo>
                <a:lnTo>
                  <a:pt x="341852" y="730577"/>
                </a:lnTo>
                <a:lnTo>
                  <a:pt x="343213" y="732393"/>
                </a:lnTo>
                <a:lnTo>
                  <a:pt x="344499" y="734360"/>
                </a:lnTo>
                <a:lnTo>
                  <a:pt x="345784" y="736176"/>
                </a:lnTo>
                <a:lnTo>
                  <a:pt x="347070" y="738068"/>
                </a:lnTo>
                <a:lnTo>
                  <a:pt x="348204" y="739959"/>
                </a:lnTo>
                <a:lnTo>
                  <a:pt x="349338" y="741927"/>
                </a:lnTo>
                <a:lnTo>
                  <a:pt x="350397" y="743894"/>
                </a:lnTo>
                <a:lnTo>
                  <a:pt x="351380" y="745861"/>
                </a:lnTo>
                <a:lnTo>
                  <a:pt x="352287" y="747829"/>
                </a:lnTo>
                <a:lnTo>
                  <a:pt x="354102" y="751839"/>
                </a:lnTo>
                <a:lnTo>
                  <a:pt x="355690" y="756001"/>
                </a:lnTo>
                <a:lnTo>
                  <a:pt x="356975" y="760238"/>
                </a:lnTo>
                <a:lnTo>
                  <a:pt x="358109" y="764400"/>
                </a:lnTo>
                <a:lnTo>
                  <a:pt x="359017" y="768637"/>
                </a:lnTo>
                <a:lnTo>
                  <a:pt x="359773" y="772950"/>
                </a:lnTo>
                <a:lnTo>
                  <a:pt x="360302" y="777263"/>
                </a:lnTo>
                <a:lnTo>
                  <a:pt x="360605" y="781576"/>
                </a:lnTo>
                <a:lnTo>
                  <a:pt x="360680" y="785889"/>
                </a:lnTo>
                <a:lnTo>
                  <a:pt x="360605" y="790278"/>
                </a:lnTo>
                <a:lnTo>
                  <a:pt x="360302" y="794667"/>
                </a:lnTo>
                <a:lnTo>
                  <a:pt x="359773" y="798904"/>
                </a:lnTo>
                <a:lnTo>
                  <a:pt x="359017" y="803141"/>
                </a:lnTo>
                <a:lnTo>
                  <a:pt x="358109" y="807454"/>
                </a:lnTo>
                <a:lnTo>
                  <a:pt x="356975" y="811692"/>
                </a:lnTo>
                <a:lnTo>
                  <a:pt x="355690" y="815854"/>
                </a:lnTo>
                <a:lnTo>
                  <a:pt x="354102" y="819940"/>
                </a:lnTo>
                <a:lnTo>
                  <a:pt x="352287" y="824026"/>
                </a:lnTo>
                <a:lnTo>
                  <a:pt x="351380" y="826069"/>
                </a:lnTo>
                <a:lnTo>
                  <a:pt x="350397" y="827960"/>
                </a:lnTo>
                <a:lnTo>
                  <a:pt x="349338" y="829928"/>
                </a:lnTo>
                <a:lnTo>
                  <a:pt x="348204" y="831895"/>
                </a:lnTo>
                <a:lnTo>
                  <a:pt x="347070" y="833787"/>
                </a:lnTo>
                <a:lnTo>
                  <a:pt x="345784" y="835678"/>
                </a:lnTo>
                <a:lnTo>
                  <a:pt x="344499" y="837570"/>
                </a:lnTo>
                <a:lnTo>
                  <a:pt x="343213" y="839386"/>
                </a:lnTo>
                <a:lnTo>
                  <a:pt x="341852" y="841202"/>
                </a:lnTo>
                <a:lnTo>
                  <a:pt x="340416" y="843018"/>
                </a:lnTo>
                <a:lnTo>
                  <a:pt x="338979" y="844758"/>
                </a:lnTo>
                <a:lnTo>
                  <a:pt x="337391" y="846499"/>
                </a:lnTo>
                <a:lnTo>
                  <a:pt x="335879" y="848239"/>
                </a:lnTo>
                <a:lnTo>
                  <a:pt x="334215" y="849828"/>
                </a:lnTo>
                <a:lnTo>
                  <a:pt x="299114" y="884977"/>
                </a:lnTo>
                <a:lnTo>
                  <a:pt x="686397" y="884977"/>
                </a:lnTo>
                <a:lnTo>
                  <a:pt x="687938" y="885288"/>
                </a:lnTo>
                <a:lnTo>
                  <a:pt x="787714" y="885288"/>
                </a:lnTo>
                <a:cubicBezTo>
                  <a:pt x="916128" y="885288"/>
                  <a:pt x="1020228" y="781188"/>
                  <a:pt x="1020228" y="652774"/>
                </a:cubicBezTo>
                <a:lnTo>
                  <a:pt x="1020228" y="394202"/>
                </a:lnTo>
                <a:cubicBezTo>
                  <a:pt x="1020228" y="265788"/>
                  <a:pt x="916128" y="161688"/>
                  <a:pt x="787714" y="161688"/>
                </a:cubicBezTo>
                <a:lnTo>
                  <a:pt x="649843" y="161688"/>
                </a:lnTo>
                <a:lnTo>
                  <a:pt x="648297" y="162000"/>
                </a:lnTo>
                <a:lnTo>
                  <a:pt x="81000" y="162000"/>
                </a:lnTo>
                <a:cubicBezTo>
                  <a:pt x="36265" y="162000"/>
                  <a:pt x="0" y="125735"/>
                  <a:pt x="0" y="81000"/>
                </a:cubicBezTo>
                <a:cubicBezTo>
                  <a:pt x="0" y="36265"/>
                  <a:pt x="36265" y="0"/>
                  <a:pt x="81000" y="0"/>
                </a:cubicBezTo>
                <a:close/>
              </a:path>
            </a:pathLst>
          </a:custGeom>
          <a:solidFill>
            <a:srgbClr val="C77D4B"/>
          </a:solidFill>
          <a:ln>
            <a:noFill/>
          </a:ln>
        </p:spPr>
        <p:txBody>
          <a:bodyPr/>
          <a:lstStyle/>
          <a:p>
            <a:pPr>
              <a:defRPr/>
            </a:pPr>
            <a:endParaRPr lang="zh-CN" altLang="en-US">
              <a:ea typeface="Microsoft YaHei" panose="020B0503020204020204" pitchFamily="34" charset="-122"/>
            </a:endParaRPr>
          </a:p>
        </p:txBody>
      </p:sp>
      <p:sp>
        <p:nvSpPr>
          <p:cNvPr id="118794" name="文本框 3">
            <a:extLst>
              <a:ext uri="{FF2B5EF4-FFF2-40B4-BE49-F238E27FC236}">
                <a16:creationId xmlns:a16="http://schemas.microsoft.com/office/drawing/2014/main" xmlns="" id="{55469505-84EC-40AE-B813-1CAF9E32AA80}"/>
              </a:ext>
            </a:extLst>
          </p:cNvPr>
          <p:cNvSpPr txBox="1">
            <a:spLocks noChangeArrowheads="1"/>
          </p:cNvSpPr>
          <p:nvPr/>
        </p:nvSpPr>
        <p:spPr bwMode="auto">
          <a:xfrm>
            <a:off x="2161615" y="4794131"/>
            <a:ext cx="8634413"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b="1" dirty="0">
                <a:solidFill>
                  <a:srgbClr val="C77D4B"/>
                </a:solidFill>
              </a:rPr>
              <a:t>要严格区分阶级矛盾和非阶级矛盾、对抗阶级之间的矛盾和非对抗阶级之间的矛盾，以及敌我矛盾和人民内部矛盾。</a:t>
            </a:r>
          </a:p>
        </p:txBody>
      </p:sp>
      <p:sp>
        <p:nvSpPr>
          <p:cNvPr id="17" name="矩形 16">
            <a:extLst>
              <a:ext uri="{FF2B5EF4-FFF2-40B4-BE49-F238E27FC236}">
                <a16:creationId xmlns:a16="http://schemas.microsoft.com/office/drawing/2014/main" xmlns="" id="{C4549A1A-526E-4148-BBD3-21B639159B34}"/>
              </a:ext>
            </a:extLst>
          </p:cNvPr>
          <p:cNvSpPr/>
          <p:nvPr/>
        </p:nvSpPr>
        <p:spPr>
          <a:xfrm>
            <a:off x="66963" y="299456"/>
            <a:ext cx="8404684" cy="480131"/>
          </a:xfrm>
          <a:prstGeom prst="rect">
            <a:avLst/>
          </a:prstGeom>
        </p:spPr>
        <p:txBody>
          <a:bodyPr wrap="square">
            <a:spAutoFit/>
          </a:bodyPr>
          <a:lstStyle/>
          <a:p>
            <a:pPr lvl="0">
              <a:lnSpc>
                <a:spcPct val="90000"/>
              </a:lnSpc>
              <a:spcBef>
                <a:spcPts val="1000"/>
              </a:spcBef>
            </a:pPr>
            <a:r>
              <a:rPr lang="zh-CN" altLang="en-US" sz="27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二、阶级斗争和社会革命在阶级社会发展中的作用</a:t>
            </a:r>
          </a:p>
        </p:txBody>
      </p:sp>
      <p:sp>
        <p:nvSpPr>
          <p:cNvPr id="19" name="矩形: 圆角 18">
            <a:extLst>
              <a:ext uri="{FF2B5EF4-FFF2-40B4-BE49-F238E27FC236}">
                <a16:creationId xmlns:a16="http://schemas.microsoft.com/office/drawing/2014/main" xmlns="" id="{E27A9CEB-4034-418E-98CE-810D2204365C}"/>
              </a:ext>
            </a:extLst>
          </p:cNvPr>
          <p:cNvSpPr/>
          <p:nvPr/>
        </p:nvSpPr>
        <p:spPr>
          <a:xfrm>
            <a:off x="1071282" y="1085397"/>
            <a:ext cx="100494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（三）马克思主义的阶级分析方法是认识阶级社会的科学方法</a:t>
            </a:r>
          </a:p>
        </p:txBody>
      </p:sp>
    </p:spTree>
  </p:cSld>
  <p:clrMapOvr>
    <a:masterClrMapping/>
  </p:clrMapOvr>
  <p:transition spd="med">
    <p:pul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B93F510-2D09-4B9C-98A1-5A906EE963AA}"/>
              </a:ext>
            </a:extLst>
          </p:cNvPr>
          <p:cNvPicPr>
            <a:picLocks noChangeAspect="1"/>
          </p:cNvPicPr>
          <p:nvPr/>
        </p:nvPicPr>
        <p:blipFill rotWithShape="1">
          <a:blip r:embed="rId2"/>
          <a:srcRect t="31167" b="36236"/>
          <a:stretch/>
        </p:blipFill>
        <p:spPr>
          <a:xfrm>
            <a:off x="0" y="2876550"/>
            <a:ext cx="12192000" cy="3994150"/>
          </a:xfrm>
          <a:prstGeom prst="rect">
            <a:avLst/>
          </a:prstGeom>
        </p:spPr>
      </p:pic>
      <p:grpSp>
        <p:nvGrpSpPr>
          <p:cNvPr id="8" name="组合 7">
            <a:extLst>
              <a:ext uri="{FF2B5EF4-FFF2-40B4-BE49-F238E27FC236}">
                <a16:creationId xmlns:a16="http://schemas.microsoft.com/office/drawing/2014/main" xmlns="" id="{043558C5-4DE9-438E-9CFB-7A042FCEB29D}"/>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1412232" y="186885"/>
              <a:ext cx="9367536"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lvl="0" algn="ctr" eaLnBrk="1" fontAlgn="auto" hangingPunct="1">
                <a:spcBef>
                  <a:spcPts val="0"/>
                </a:spcBef>
                <a:spcAft>
                  <a:spcPts val="0"/>
                </a:spcAf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a:t>
              </a:r>
              <a:r>
                <a:rPr lang="en-US" altLang="zh-CN"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关于正确处理人民内部矛盾的问题</a:t>
              </a:r>
              <a:r>
                <a:rPr lang="en-US" altLang="zh-CN"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发表</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矩形 1">
              <a:extLst>
                <a:ext uri="{FF2B5EF4-FFF2-40B4-BE49-F238E27FC236}">
                  <a16:creationId xmlns:a16="http://schemas.microsoft.com/office/drawing/2014/main" xmlns="" id="{37CE1F39-DA7A-4BE8-BCF1-CDC7D18CFC8D}"/>
                </a:ext>
              </a:extLst>
            </p:cNvPr>
            <p:cNvSpPr>
              <a:spLocks noChangeArrowheads="1"/>
            </p:cNvSpPr>
            <p:nvPr/>
          </p:nvSpPr>
          <p:spPr bwMode="auto">
            <a:xfrm>
              <a:off x="741871" y="1027527"/>
              <a:ext cx="1070825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en-US" altLang="zh-CN" sz="2400" b="1" dirty="0">
                  <a:solidFill>
                    <a:srgbClr val="000000"/>
                  </a:solidFill>
                  <a:latin typeface="微软雅黑" panose="020B0503020204020204" pitchFamily="34" charset="-122"/>
                </a:rPr>
                <a:t>1957</a:t>
              </a:r>
              <a:r>
                <a:rPr lang="zh-CN" altLang="en-US" sz="2400" b="1" dirty="0">
                  <a:solidFill>
                    <a:srgbClr val="000000"/>
                  </a:solidFill>
                  <a:latin typeface="微软雅黑" panose="020B0503020204020204" pitchFamily="34" charset="-122"/>
                </a:rPr>
                <a:t>年</a:t>
              </a:r>
              <a:r>
                <a:rPr lang="en-US" altLang="zh-CN" sz="2400" b="1" dirty="0">
                  <a:solidFill>
                    <a:srgbClr val="000000"/>
                  </a:solidFill>
                  <a:latin typeface="微软雅黑" panose="020B0503020204020204" pitchFamily="34" charset="-122"/>
                </a:rPr>
                <a:t>2</a:t>
              </a:r>
              <a:r>
                <a:rPr lang="zh-CN" altLang="en-US" sz="2400" b="1" dirty="0">
                  <a:solidFill>
                    <a:srgbClr val="000000"/>
                  </a:solidFill>
                  <a:latin typeface="微软雅黑" panose="020B0503020204020204" pitchFamily="34" charset="-122"/>
                </a:rPr>
                <a:t>月</a:t>
              </a:r>
              <a:r>
                <a:rPr lang="en-US" altLang="zh-CN" sz="2400" b="1" dirty="0">
                  <a:solidFill>
                    <a:srgbClr val="000000"/>
                  </a:solidFill>
                  <a:latin typeface="微软雅黑" panose="020B0503020204020204" pitchFamily="34" charset="-122"/>
                </a:rPr>
                <a:t>27</a:t>
              </a:r>
              <a:r>
                <a:rPr lang="zh-CN" altLang="en-US" sz="2400" b="1" dirty="0">
                  <a:solidFill>
                    <a:srgbClr val="000000"/>
                  </a:solidFill>
                  <a:latin typeface="微软雅黑" panose="020B0503020204020204" pitchFamily="34" charset="-122"/>
                </a:rPr>
                <a:t>日，毛泽东在最高国务会议第十一次扩大会议上发表</a:t>
              </a:r>
              <a:r>
                <a:rPr lang="en-US" altLang="zh-CN" sz="2400" b="1" dirty="0">
                  <a:solidFill>
                    <a:srgbClr val="000000"/>
                  </a:solidFill>
                  <a:latin typeface="微软雅黑" panose="020B0503020204020204" pitchFamily="34" charset="-122"/>
                </a:rPr>
                <a:t>《</a:t>
              </a:r>
              <a:r>
                <a:rPr lang="zh-CN" altLang="en-US" sz="2400" b="1" dirty="0">
                  <a:solidFill>
                    <a:srgbClr val="000000"/>
                  </a:solidFill>
                  <a:latin typeface="微软雅黑" panose="020B0503020204020204" pitchFamily="34" charset="-122"/>
                </a:rPr>
                <a:t>如何处理人民内部的矛盾</a:t>
              </a:r>
              <a:r>
                <a:rPr lang="en-US" altLang="zh-CN" sz="2400" b="1" dirty="0">
                  <a:solidFill>
                    <a:srgbClr val="000000"/>
                  </a:solidFill>
                  <a:latin typeface="微软雅黑" panose="020B0503020204020204" pitchFamily="34" charset="-122"/>
                </a:rPr>
                <a:t>》</a:t>
              </a:r>
              <a:r>
                <a:rPr lang="zh-CN" altLang="en-US" b="1" dirty="0">
                  <a:solidFill>
                    <a:srgbClr val="000000"/>
                  </a:solidFill>
                  <a:latin typeface="微软雅黑" panose="020B0503020204020204" pitchFamily="34" charset="-122"/>
                </a:rPr>
                <a:t>（后改为</a:t>
              </a:r>
              <a:r>
                <a:rPr lang="en-US" altLang="zh-CN" b="1" dirty="0">
                  <a:solidFill>
                    <a:srgbClr val="000000"/>
                  </a:solidFill>
                  <a:latin typeface="微软雅黑" panose="020B0503020204020204" pitchFamily="34" charset="-122"/>
                </a:rPr>
                <a:t>《</a:t>
              </a:r>
              <a:r>
                <a:rPr lang="zh-CN" altLang="en-US" b="1" dirty="0">
                  <a:solidFill>
                    <a:srgbClr val="000000"/>
                  </a:solidFill>
                  <a:latin typeface="微软雅黑" panose="020B0503020204020204" pitchFamily="34" charset="-122"/>
                </a:rPr>
                <a:t>关于正确处理人民内部矛盾的问题</a:t>
              </a:r>
              <a:r>
                <a:rPr lang="en-US" altLang="zh-CN" b="1" dirty="0">
                  <a:solidFill>
                    <a:srgbClr val="000000"/>
                  </a:solidFill>
                  <a:latin typeface="微软雅黑" panose="020B0503020204020204" pitchFamily="34" charset="-122"/>
                </a:rPr>
                <a:t>》</a:t>
              </a:r>
              <a:r>
                <a:rPr lang="zh-CN" altLang="en-US" b="1" dirty="0">
                  <a:solidFill>
                    <a:srgbClr val="000000"/>
                  </a:solidFill>
                  <a:latin typeface="微软雅黑" panose="020B0503020204020204" pitchFamily="34" charset="-122"/>
                </a:rPr>
                <a:t>）</a:t>
              </a:r>
              <a:r>
                <a:rPr lang="zh-CN" altLang="en-US" sz="2400" b="1" dirty="0">
                  <a:solidFill>
                    <a:srgbClr val="000000"/>
                  </a:solidFill>
                  <a:latin typeface="微软雅黑" panose="020B0503020204020204" pitchFamily="34" charset="-122"/>
                </a:rPr>
                <a:t>的讲话。</a:t>
              </a:r>
              <a:endParaRPr lang="en-US" altLang="zh-CN" sz="2400" b="1" dirty="0">
                <a:solidFill>
                  <a:srgbClr val="000000"/>
                </a:solidFill>
                <a:latin typeface="微软雅黑" panose="020B0503020204020204" pitchFamily="34" charset="-122"/>
              </a:endParaRPr>
            </a:p>
          </p:txBody>
        </p:sp>
        <p:grpSp>
          <p:nvGrpSpPr>
            <p:cNvPr id="7" name="组合 6">
              <a:extLst>
                <a:ext uri="{FF2B5EF4-FFF2-40B4-BE49-F238E27FC236}">
                  <a16:creationId xmlns:a16="http://schemas.microsoft.com/office/drawing/2014/main" xmlns="" id="{25D64A52-4AE5-4736-841B-5641DEECCC94}"/>
                </a:ext>
              </a:extLst>
            </p:cNvPr>
            <p:cNvGrpSpPr/>
            <p:nvPr/>
          </p:nvGrpSpPr>
          <p:grpSpPr>
            <a:xfrm>
              <a:off x="617817" y="2324888"/>
              <a:ext cx="10000586" cy="4077193"/>
              <a:chOff x="779182" y="2444631"/>
              <a:chExt cx="10000586" cy="4077193"/>
            </a:xfrm>
          </p:grpSpPr>
          <p:sp>
            <p:nvSpPr>
              <p:cNvPr id="29" name="矩形 8">
                <a:extLst>
                  <a:ext uri="{FF2B5EF4-FFF2-40B4-BE49-F238E27FC236}">
                    <a16:creationId xmlns:a16="http://schemas.microsoft.com/office/drawing/2014/main" xmlns="" id="{1B520C26-6404-4F64-8B81-A5CDE9299F4A}"/>
                  </a:ext>
                </a:extLst>
              </p:cNvPr>
              <p:cNvSpPr/>
              <p:nvPr/>
            </p:nvSpPr>
            <p:spPr>
              <a:xfrm>
                <a:off x="779182" y="2444631"/>
                <a:ext cx="2717053" cy="644916"/>
              </a:xfrm>
              <a:custGeom>
                <a:avLst/>
                <a:gdLst>
                  <a:gd name="connsiteX0" fmla="*/ 0 w 2880320"/>
                  <a:gd name="connsiteY0" fmla="*/ 0 h 504056"/>
                  <a:gd name="connsiteX1" fmla="*/ 2880320 w 2880320"/>
                  <a:gd name="connsiteY1" fmla="*/ 0 h 504056"/>
                  <a:gd name="connsiteX2" fmla="*/ 2880320 w 2880320"/>
                  <a:gd name="connsiteY2" fmla="*/ 504056 h 504056"/>
                  <a:gd name="connsiteX3" fmla="*/ 0 w 2880320"/>
                  <a:gd name="connsiteY3" fmla="*/ 504056 h 504056"/>
                  <a:gd name="connsiteX4" fmla="*/ 0 w 2880320"/>
                  <a:gd name="connsiteY4" fmla="*/ 0 h 504056"/>
                  <a:gd name="connsiteX0-1" fmla="*/ 275771 w 2880320"/>
                  <a:gd name="connsiteY0-2" fmla="*/ 14514 h 504056"/>
                  <a:gd name="connsiteX1-3" fmla="*/ 2880320 w 2880320"/>
                  <a:gd name="connsiteY1-4" fmla="*/ 0 h 504056"/>
                  <a:gd name="connsiteX2-5" fmla="*/ 2880320 w 2880320"/>
                  <a:gd name="connsiteY2-6" fmla="*/ 504056 h 504056"/>
                  <a:gd name="connsiteX3-7" fmla="*/ 0 w 2880320"/>
                  <a:gd name="connsiteY3-8" fmla="*/ 504056 h 504056"/>
                  <a:gd name="connsiteX4-9" fmla="*/ 275771 w 2880320"/>
                  <a:gd name="connsiteY4-10" fmla="*/ 14514 h 504056"/>
                  <a:gd name="connsiteX0-11" fmla="*/ 275771 w 2880320"/>
                  <a:gd name="connsiteY0-12" fmla="*/ 14514 h 504056"/>
                  <a:gd name="connsiteX1-13" fmla="*/ 2546492 w 2880320"/>
                  <a:gd name="connsiteY1-14" fmla="*/ 0 h 504056"/>
                  <a:gd name="connsiteX2-15" fmla="*/ 2880320 w 2880320"/>
                  <a:gd name="connsiteY2-16" fmla="*/ 504056 h 504056"/>
                  <a:gd name="connsiteX3-17" fmla="*/ 0 w 2880320"/>
                  <a:gd name="connsiteY3-18" fmla="*/ 504056 h 504056"/>
                  <a:gd name="connsiteX4-19" fmla="*/ 275771 w 2880320"/>
                  <a:gd name="connsiteY4-20" fmla="*/ 14514 h 504056"/>
                  <a:gd name="connsiteX0-21" fmla="*/ 275771 w 2880320"/>
                  <a:gd name="connsiteY0-22" fmla="*/ 0 h 489542"/>
                  <a:gd name="connsiteX1-23" fmla="*/ 2677120 w 2880320"/>
                  <a:gd name="connsiteY1-24" fmla="*/ 1 h 489542"/>
                  <a:gd name="connsiteX2-25" fmla="*/ 2880320 w 2880320"/>
                  <a:gd name="connsiteY2-26" fmla="*/ 489542 h 489542"/>
                  <a:gd name="connsiteX3-27" fmla="*/ 0 w 2880320"/>
                  <a:gd name="connsiteY3-28" fmla="*/ 489542 h 489542"/>
                  <a:gd name="connsiteX4-29" fmla="*/ 275771 w 2880320"/>
                  <a:gd name="connsiteY4-30" fmla="*/ 0 h 4895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80320" h="489542">
                    <a:moveTo>
                      <a:pt x="275771" y="0"/>
                    </a:moveTo>
                    <a:lnTo>
                      <a:pt x="2677120" y="1"/>
                    </a:lnTo>
                    <a:lnTo>
                      <a:pt x="2880320" y="489542"/>
                    </a:lnTo>
                    <a:lnTo>
                      <a:pt x="0" y="489542"/>
                    </a:lnTo>
                    <a:lnTo>
                      <a:pt x="275771" y="0"/>
                    </a:lnTo>
                    <a:close/>
                  </a:path>
                </a:pathLst>
              </a:custGeom>
              <a:solidFill>
                <a:srgbClr val="C77D4B"/>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cs typeface="+mn-cs"/>
                </a:endParaRPr>
              </a:p>
            </p:txBody>
          </p:sp>
          <p:sp>
            <p:nvSpPr>
              <p:cNvPr id="30" name="矩形 29">
                <a:extLst>
                  <a:ext uri="{FF2B5EF4-FFF2-40B4-BE49-F238E27FC236}">
                    <a16:creationId xmlns:a16="http://schemas.microsoft.com/office/drawing/2014/main" xmlns="" id="{E3AC3236-95A0-42A2-A8FB-B5375E268FBB}"/>
                  </a:ext>
                </a:extLst>
              </p:cNvPr>
              <p:cNvSpPr/>
              <p:nvPr/>
            </p:nvSpPr>
            <p:spPr>
              <a:xfrm>
                <a:off x="779182" y="3124199"/>
                <a:ext cx="10000586" cy="3397625"/>
              </a:xfrm>
              <a:prstGeom prst="rect">
                <a:avLst/>
              </a:prstGeom>
              <a:solidFill>
                <a:schemeClr val="bg1">
                  <a:lumMod val="95000"/>
                </a:schemeClr>
              </a:solidFill>
              <a:ln w="25400" cap="flat" cmpd="sng" algn="ctr">
                <a:no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lumMod val="50000"/>
                    </a:prstClr>
                  </a:solidFill>
                  <a:effectLst/>
                  <a:uLnTx/>
                  <a:uFillTx/>
                  <a:latin typeface="微软雅黑" panose="020B0503020204020204" pitchFamily="34" charset="-122"/>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lumMod val="50000"/>
                    </a:prstClr>
                  </a:solidFill>
                  <a:effectLst/>
                  <a:uLnTx/>
                  <a:uFillTx/>
                  <a:latin typeface="微软雅黑" panose="020B0503020204020204" pitchFamily="34" charset="-122"/>
                  <a:ea typeface="宋体" panose="02010600030101010101" pitchFamily="2" charset="-122"/>
                  <a:cs typeface="+mn-cs"/>
                </a:endParaRPr>
              </a:p>
            </p:txBody>
          </p:sp>
          <p:sp>
            <p:nvSpPr>
              <p:cNvPr id="31" name="矩形 1">
                <a:extLst>
                  <a:ext uri="{FF2B5EF4-FFF2-40B4-BE49-F238E27FC236}">
                    <a16:creationId xmlns:a16="http://schemas.microsoft.com/office/drawing/2014/main" xmlns="" id="{BD682079-32D4-44DC-83A2-45C410C4B9AF}"/>
                  </a:ext>
                </a:extLst>
              </p:cNvPr>
              <p:cNvSpPr>
                <a:spLocks noChangeArrowheads="1"/>
              </p:cNvSpPr>
              <p:nvPr/>
            </p:nvSpPr>
            <p:spPr bwMode="auto">
              <a:xfrm>
                <a:off x="1250765" y="2539240"/>
                <a:ext cx="204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r>
                  <a:rPr lang="zh-CN" altLang="en-US" sz="2400" b="1" dirty="0">
                    <a:solidFill>
                      <a:schemeClr val="bg1"/>
                    </a:solidFill>
                    <a:latin typeface="微软雅黑" panose="020B0503020204020204" pitchFamily="34" charset="-122"/>
                  </a:rPr>
                  <a:t>毛泽东指出</a:t>
                </a:r>
              </a:p>
            </p:txBody>
          </p:sp>
          <p:sp>
            <p:nvSpPr>
              <p:cNvPr id="23" name="矩形 1">
                <a:extLst>
                  <a:ext uri="{FF2B5EF4-FFF2-40B4-BE49-F238E27FC236}">
                    <a16:creationId xmlns:a16="http://schemas.microsoft.com/office/drawing/2014/main" xmlns="" id="{9E79CE9C-BA87-4A7D-826A-A7D5E40000BF}"/>
                  </a:ext>
                </a:extLst>
              </p:cNvPr>
              <p:cNvSpPr>
                <a:spLocks noChangeArrowheads="1"/>
              </p:cNvSpPr>
              <p:nvPr/>
            </p:nvSpPr>
            <p:spPr bwMode="auto">
              <a:xfrm>
                <a:off x="863873" y="3089547"/>
                <a:ext cx="9651616"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solidFill>
                      <a:srgbClr val="000000"/>
                    </a:solidFill>
                    <a:latin typeface="微软雅黑" panose="020B0503020204020204" pitchFamily="34" charset="-122"/>
                  </a:rPr>
                  <a:t>社会主义社会存在着敌我矛盾和人民内部矛盾两类性质根本不同的矛盾。前者需要用强制的、专政的方法去解决，后者只能用民主的、说服教育的、“团结</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批评</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团结”的方法去解决。他把正确处理人民内部矛盾提升到国家政治生活主题的高度，强调：革命时期大规模的急风暴雨式的群众阶级斗争基本结束，“我们的根本任务已经由解放生产力变为在新的生产关系下面保护和发展生产力”。</a:t>
                </a:r>
              </a:p>
            </p:txBody>
          </p:sp>
        </p:grpSp>
        <p:pic>
          <p:nvPicPr>
            <p:cNvPr id="14" name="图片 3">
              <a:extLst>
                <a:ext uri="{FF2B5EF4-FFF2-40B4-BE49-F238E27FC236}">
                  <a16:creationId xmlns:a16="http://schemas.microsoft.com/office/drawing/2014/main" xmlns="" id="{F994B138-8B89-4399-8A9C-4CDC5CBAD9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4124" y="1701994"/>
              <a:ext cx="1429558" cy="19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B93F510-2D09-4B9C-98A1-5A906EE963AA}"/>
              </a:ext>
            </a:extLst>
          </p:cNvPr>
          <p:cNvPicPr>
            <a:picLocks noChangeAspect="1"/>
          </p:cNvPicPr>
          <p:nvPr/>
        </p:nvPicPr>
        <p:blipFill rotWithShape="1">
          <a:blip r:embed="rId2"/>
          <a:srcRect t="31167" b="36236"/>
          <a:stretch/>
        </p:blipFill>
        <p:spPr>
          <a:xfrm>
            <a:off x="0" y="2876550"/>
            <a:ext cx="12192000" cy="3994150"/>
          </a:xfrm>
          <a:prstGeom prst="rect">
            <a:avLst/>
          </a:prstGeom>
        </p:spPr>
      </p:pic>
      <p:grpSp>
        <p:nvGrpSpPr>
          <p:cNvPr id="9" name="组合 8">
            <a:extLst>
              <a:ext uri="{FF2B5EF4-FFF2-40B4-BE49-F238E27FC236}">
                <a16:creationId xmlns:a16="http://schemas.microsoft.com/office/drawing/2014/main" xmlns="" id="{276D62CB-383C-4BB8-8679-7C9B3D31DD33}"/>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1412232" y="186885"/>
              <a:ext cx="9367536"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a:t>
              </a: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关于正确处理人民内部矛盾的问题</a:t>
              </a: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发表</a:t>
              </a:r>
            </a:p>
          </p:txBody>
        </p:sp>
        <p:pic>
          <p:nvPicPr>
            <p:cNvPr id="4" name="图片 3">
              <a:extLst>
                <a:ext uri="{FF2B5EF4-FFF2-40B4-BE49-F238E27FC236}">
                  <a16:creationId xmlns:a16="http://schemas.microsoft.com/office/drawing/2014/main" xmlns="" id="{76AFA28D-D582-47F3-982D-EFEC1F3E695C}"/>
                </a:ext>
              </a:extLst>
            </p:cNvPr>
            <p:cNvPicPr>
              <a:picLocks noChangeAspect="1"/>
            </p:cNvPicPr>
            <p:nvPr/>
          </p:nvPicPr>
          <p:blipFill>
            <a:blip r:embed="rId3"/>
            <a:stretch>
              <a:fillRect/>
            </a:stretch>
          </p:blipFill>
          <p:spPr>
            <a:xfrm>
              <a:off x="6414246" y="1046629"/>
              <a:ext cx="5180418" cy="5268222"/>
            </a:xfrm>
            <a:prstGeom prst="rect">
              <a:avLst/>
            </a:prstGeom>
          </p:spPr>
        </p:pic>
        <p:sp>
          <p:nvSpPr>
            <p:cNvPr id="15" name="矩形 1">
              <a:extLst>
                <a:ext uri="{FF2B5EF4-FFF2-40B4-BE49-F238E27FC236}">
                  <a16:creationId xmlns:a16="http://schemas.microsoft.com/office/drawing/2014/main" xmlns="" id="{ACA48E68-5601-42C4-99D7-0918E8744B2F}"/>
                </a:ext>
              </a:extLst>
            </p:cNvPr>
            <p:cNvSpPr>
              <a:spLocks noChangeArrowheads="1"/>
            </p:cNvSpPr>
            <p:nvPr/>
          </p:nvSpPr>
          <p:spPr bwMode="auto">
            <a:xfrm>
              <a:off x="822370" y="3566170"/>
              <a:ext cx="5322935"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solidFill>
                    <a:srgbClr val="000000"/>
                  </a:solidFill>
                  <a:latin typeface="微软雅黑" panose="020B0503020204020204" pitchFamily="34" charset="-122"/>
                </a:rPr>
                <a:t>毛泽东深入研究社会主义社会的矛盾问题，形成一套系统的关于社会主义社会矛盾的学说，丰富和发展了科学社会主义理论，对党和社会主义建设事业具有长远的指导意义。</a:t>
              </a:r>
            </a:p>
          </p:txBody>
        </p:sp>
        <p:grpSp>
          <p:nvGrpSpPr>
            <p:cNvPr id="8" name="组合 7">
              <a:extLst>
                <a:ext uri="{FF2B5EF4-FFF2-40B4-BE49-F238E27FC236}">
                  <a16:creationId xmlns:a16="http://schemas.microsoft.com/office/drawing/2014/main" xmlns="" id="{9D22CEAC-474A-41E0-A83F-38CB77993CA3}"/>
                </a:ext>
              </a:extLst>
            </p:cNvPr>
            <p:cNvGrpSpPr/>
            <p:nvPr/>
          </p:nvGrpSpPr>
          <p:grpSpPr>
            <a:xfrm>
              <a:off x="1058884" y="1186062"/>
              <a:ext cx="4849906" cy="2242938"/>
              <a:chOff x="1026459" y="1844968"/>
              <a:chExt cx="4849906" cy="2242938"/>
            </a:xfrm>
          </p:grpSpPr>
          <p:grpSp>
            <p:nvGrpSpPr>
              <p:cNvPr id="3" name="组合 2">
                <a:extLst>
                  <a:ext uri="{FF2B5EF4-FFF2-40B4-BE49-F238E27FC236}">
                    <a16:creationId xmlns:a16="http://schemas.microsoft.com/office/drawing/2014/main" xmlns="" id="{DB3A78D7-4C97-4C6B-A29F-82CAB3B3C1CA}"/>
                  </a:ext>
                </a:extLst>
              </p:cNvPr>
              <p:cNvGrpSpPr/>
              <p:nvPr/>
            </p:nvGrpSpPr>
            <p:grpSpPr>
              <a:xfrm>
                <a:off x="1026459" y="1847817"/>
                <a:ext cx="4849906" cy="2240089"/>
                <a:chOff x="1468539" y="4129088"/>
                <a:chExt cx="6206921" cy="2240089"/>
              </a:xfrm>
            </p:grpSpPr>
            <p:sp>
              <p:nvSpPr>
                <p:cNvPr id="16" name="矩形 15">
                  <a:extLst>
                    <a:ext uri="{FF2B5EF4-FFF2-40B4-BE49-F238E27FC236}">
                      <a16:creationId xmlns:a16="http://schemas.microsoft.com/office/drawing/2014/main" xmlns="" id="{2070A1C5-C640-49A0-8455-BA0A5EF83BD5}"/>
                    </a:ext>
                  </a:extLst>
                </p:cNvPr>
                <p:cNvSpPr/>
                <p:nvPr/>
              </p:nvSpPr>
              <p:spPr>
                <a:xfrm>
                  <a:off x="1468539" y="4129088"/>
                  <a:ext cx="6206921" cy="2240089"/>
                </a:xfrm>
                <a:prstGeom prst="rect">
                  <a:avLst/>
                </a:prstGeom>
                <a:noFill/>
                <a:ln w="76200" cmpd="thinThick">
                  <a:solidFill>
                    <a:srgbClr val="C77D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7" name="矩形 16">
                  <a:extLst>
                    <a:ext uri="{FF2B5EF4-FFF2-40B4-BE49-F238E27FC236}">
                      <a16:creationId xmlns:a16="http://schemas.microsoft.com/office/drawing/2014/main" xmlns="" id="{6963EE68-2754-450F-A4D6-6C2474E8C829}"/>
                    </a:ext>
                  </a:extLst>
                </p:cNvPr>
                <p:cNvSpPr/>
                <p:nvPr/>
              </p:nvSpPr>
              <p:spPr>
                <a:xfrm>
                  <a:off x="2362933" y="4129088"/>
                  <a:ext cx="4383210" cy="855042"/>
                </a:xfrm>
                <a:prstGeom prst="rect">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sp>
            <p:nvSpPr>
              <p:cNvPr id="20" name="矩形 1">
                <a:extLst>
                  <a:ext uri="{FF2B5EF4-FFF2-40B4-BE49-F238E27FC236}">
                    <a16:creationId xmlns:a16="http://schemas.microsoft.com/office/drawing/2014/main" xmlns="" id="{43223CD0-BD33-47DD-8259-A1DD2D7F150F}"/>
                  </a:ext>
                </a:extLst>
              </p:cNvPr>
              <p:cNvSpPr>
                <a:spLocks noChangeArrowheads="1"/>
              </p:cNvSpPr>
              <p:nvPr/>
            </p:nvSpPr>
            <p:spPr bwMode="auto">
              <a:xfrm>
                <a:off x="1706928" y="1844968"/>
                <a:ext cx="34432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r>
                  <a:rPr lang="en-US" altLang="zh-CN" sz="2400" b="1" dirty="0">
                    <a:solidFill>
                      <a:schemeClr val="bg1"/>
                    </a:solidFill>
                    <a:latin typeface="微软雅黑" panose="020B0503020204020204" pitchFamily="34" charset="-122"/>
                  </a:rPr>
                  <a:t>《</a:t>
                </a:r>
                <a:r>
                  <a:rPr lang="zh-CN" altLang="en-US" sz="2400" b="1" dirty="0">
                    <a:solidFill>
                      <a:schemeClr val="bg1"/>
                    </a:solidFill>
                    <a:latin typeface="微软雅黑" panose="020B0503020204020204" pitchFamily="34" charset="-122"/>
                  </a:rPr>
                  <a:t>关于正确处理</a:t>
                </a:r>
                <a:endParaRPr lang="en-US" altLang="zh-CN" sz="2400" b="1" dirty="0">
                  <a:solidFill>
                    <a:schemeClr val="bg1"/>
                  </a:solidFill>
                  <a:latin typeface="微软雅黑" panose="020B0503020204020204" pitchFamily="34" charset="-122"/>
                </a:endParaRPr>
              </a:p>
              <a:p>
                <a:pPr indent="0" algn="ctr"/>
                <a:r>
                  <a:rPr lang="zh-CN" altLang="en-US" sz="2400" b="1" dirty="0">
                    <a:solidFill>
                      <a:schemeClr val="bg1"/>
                    </a:solidFill>
                    <a:latin typeface="微软雅黑" panose="020B0503020204020204" pitchFamily="34" charset="-122"/>
                  </a:rPr>
                  <a:t>人民内部矛盾的问题</a:t>
                </a:r>
                <a:r>
                  <a:rPr lang="en-US" altLang="zh-CN" sz="2400" b="1" dirty="0">
                    <a:solidFill>
                      <a:schemeClr val="bg1"/>
                    </a:solidFill>
                    <a:latin typeface="微软雅黑" panose="020B0503020204020204" pitchFamily="34" charset="-122"/>
                  </a:rPr>
                  <a:t>》</a:t>
                </a:r>
                <a:endParaRPr lang="zh-CN" altLang="en-US" sz="2400" b="1" dirty="0">
                  <a:solidFill>
                    <a:schemeClr val="bg1"/>
                  </a:solidFill>
                  <a:latin typeface="微软雅黑" panose="020B0503020204020204" pitchFamily="34" charset="-122"/>
                </a:endParaRPr>
              </a:p>
            </p:txBody>
          </p:sp>
          <p:sp>
            <p:nvSpPr>
              <p:cNvPr id="21" name="矩形 1">
                <a:extLst>
                  <a:ext uri="{FF2B5EF4-FFF2-40B4-BE49-F238E27FC236}">
                    <a16:creationId xmlns:a16="http://schemas.microsoft.com/office/drawing/2014/main" xmlns="" id="{046E05F2-964A-4EB0-BA36-8931778F444A}"/>
                  </a:ext>
                </a:extLst>
              </p:cNvPr>
              <p:cNvSpPr>
                <a:spLocks noChangeArrowheads="1"/>
              </p:cNvSpPr>
              <p:nvPr/>
            </p:nvSpPr>
            <p:spPr bwMode="auto">
              <a:xfrm>
                <a:off x="1449902" y="2764383"/>
                <a:ext cx="400302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b="1" dirty="0">
                    <a:solidFill>
                      <a:srgbClr val="000000"/>
                    </a:solidFill>
                    <a:latin typeface="微软雅黑" panose="020B0503020204020204" pitchFamily="34" charset="-122"/>
                  </a:rPr>
                  <a:t>在马克思主义发展史上具有开创性意义。</a:t>
                </a:r>
                <a:endParaRPr lang="en-US" altLang="zh-CN" sz="2400" b="1" dirty="0">
                  <a:solidFill>
                    <a:srgbClr val="000000"/>
                  </a:solidFill>
                  <a:latin typeface="微软雅黑" panose="020B0503020204020204" pitchFamily="34" charset="-122"/>
                </a:endParaRPr>
              </a:p>
            </p:txBody>
          </p:sp>
        </p:grpSp>
      </p:grpSp>
    </p:spTree>
    <p:extLst>
      <p:ext uri="{BB962C8B-B14F-4D97-AF65-F5344CB8AC3E}">
        <p14:creationId xmlns:p14="http://schemas.microsoft.com/office/powerpoint/2010/main" val="344268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文本框 3">
            <a:extLst>
              <a:ext uri="{FF2B5EF4-FFF2-40B4-BE49-F238E27FC236}">
                <a16:creationId xmlns:a16="http://schemas.microsoft.com/office/drawing/2014/main" xmlns="" id="{8A5E6E3F-D4C8-4FA7-88A5-54074B095515}"/>
              </a:ext>
            </a:extLst>
          </p:cNvPr>
          <p:cNvSpPr txBox="1">
            <a:spLocks noChangeArrowheads="1"/>
          </p:cNvSpPr>
          <p:nvPr/>
        </p:nvSpPr>
        <p:spPr bwMode="auto">
          <a:xfrm>
            <a:off x="2007394" y="5945942"/>
            <a:ext cx="8177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b="1" dirty="0"/>
              <a:t>正确认识和处理阶级斗争问题</a:t>
            </a:r>
          </a:p>
        </p:txBody>
      </p:sp>
      <p:sp>
        <p:nvSpPr>
          <p:cNvPr id="13" name="矩形 12">
            <a:extLst>
              <a:ext uri="{FF2B5EF4-FFF2-40B4-BE49-F238E27FC236}">
                <a16:creationId xmlns:a16="http://schemas.microsoft.com/office/drawing/2014/main" xmlns="" id="{B725104E-8DDC-4887-BD2F-89E42E596BF4}"/>
              </a:ext>
            </a:extLst>
          </p:cNvPr>
          <p:cNvSpPr/>
          <p:nvPr/>
        </p:nvSpPr>
        <p:spPr>
          <a:xfrm>
            <a:off x="66963" y="299456"/>
            <a:ext cx="8404684" cy="480131"/>
          </a:xfrm>
          <a:prstGeom prst="rect">
            <a:avLst/>
          </a:prstGeom>
        </p:spPr>
        <p:txBody>
          <a:bodyPr wrap="square">
            <a:spAutoFit/>
          </a:bodyPr>
          <a:lstStyle/>
          <a:p>
            <a:pPr lvl="0">
              <a:lnSpc>
                <a:spcPct val="90000"/>
              </a:lnSpc>
              <a:spcBef>
                <a:spcPts val="1000"/>
              </a:spcBef>
            </a:pPr>
            <a:r>
              <a:rPr lang="zh-CN" altLang="en-US" sz="27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二、阶级斗争和社会革命在阶级社会发展中的作用</a:t>
            </a:r>
          </a:p>
        </p:txBody>
      </p:sp>
      <p:sp>
        <p:nvSpPr>
          <p:cNvPr id="14" name="矩形: 圆角 13">
            <a:extLst>
              <a:ext uri="{FF2B5EF4-FFF2-40B4-BE49-F238E27FC236}">
                <a16:creationId xmlns:a16="http://schemas.microsoft.com/office/drawing/2014/main" xmlns="" id="{46912C60-3375-47FE-A0EA-0DA543D2E111}"/>
              </a:ext>
            </a:extLst>
          </p:cNvPr>
          <p:cNvSpPr/>
          <p:nvPr/>
        </p:nvSpPr>
        <p:spPr>
          <a:xfrm>
            <a:off x="1071282" y="1085397"/>
            <a:ext cx="100494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（三）马克思主义的阶级分析方法是认识阶级社会的科学方法</a:t>
            </a:r>
          </a:p>
        </p:txBody>
      </p:sp>
      <p:grpSp>
        <p:nvGrpSpPr>
          <p:cNvPr id="2" name="组合 1">
            <a:extLst>
              <a:ext uri="{FF2B5EF4-FFF2-40B4-BE49-F238E27FC236}">
                <a16:creationId xmlns:a16="http://schemas.microsoft.com/office/drawing/2014/main" xmlns="" id="{C2F29832-664C-464B-B766-40480C27F1A5}"/>
              </a:ext>
            </a:extLst>
          </p:cNvPr>
          <p:cNvGrpSpPr/>
          <p:nvPr/>
        </p:nvGrpSpPr>
        <p:grpSpPr>
          <a:xfrm>
            <a:off x="3676650" y="2818266"/>
            <a:ext cx="4838700" cy="2954337"/>
            <a:chOff x="2109788" y="1176338"/>
            <a:chExt cx="4838700" cy="2954337"/>
          </a:xfrm>
        </p:grpSpPr>
        <p:grpSp>
          <p:nvGrpSpPr>
            <p:cNvPr id="15" name="组合 19">
              <a:extLst>
                <a:ext uri="{FF2B5EF4-FFF2-40B4-BE49-F238E27FC236}">
                  <a16:creationId xmlns:a16="http://schemas.microsoft.com/office/drawing/2014/main" xmlns="" id="{DF6CBDA4-B4D4-42EF-AA38-2031859D961E}"/>
                </a:ext>
              </a:extLst>
            </p:cNvPr>
            <p:cNvGrpSpPr>
              <a:grpSpLocks/>
            </p:cNvGrpSpPr>
            <p:nvPr/>
          </p:nvGrpSpPr>
          <p:grpSpPr bwMode="auto">
            <a:xfrm>
              <a:off x="2109788" y="1176338"/>
              <a:ext cx="4838700" cy="1439862"/>
              <a:chOff x="1907704" y="980728"/>
              <a:chExt cx="5472608" cy="1628663"/>
            </a:xfrm>
          </p:grpSpPr>
          <p:sp>
            <p:nvSpPr>
              <p:cNvPr id="16" name="矩形 15">
                <a:extLst>
                  <a:ext uri="{FF2B5EF4-FFF2-40B4-BE49-F238E27FC236}">
                    <a16:creationId xmlns:a16="http://schemas.microsoft.com/office/drawing/2014/main" xmlns="" id="{9F33F0F7-10A1-490F-8023-B76DCEFD24AB}"/>
                  </a:ext>
                </a:extLst>
              </p:cNvPr>
              <p:cNvSpPr/>
              <p:nvPr/>
            </p:nvSpPr>
            <p:spPr>
              <a:xfrm>
                <a:off x="1907704" y="980728"/>
                <a:ext cx="1655428" cy="1605320"/>
              </a:xfrm>
              <a:prstGeom prst="rect">
                <a:avLst/>
              </a:prstGeom>
              <a:solidFill>
                <a:srgbClr val="7C4926"/>
              </a:solidFill>
              <a:ln>
                <a:solidFill>
                  <a:srgbClr val="7C49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4A325284-3A45-48ED-A6C1-9F3E8302C9EF}"/>
                  </a:ext>
                </a:extLst>
              </p:cNvPr>
              <p:cNvSpPr/>
              <p:nvPr/>
            </p:nvSpPr>
            <p:spPr>
              <a:xfrm>
                <a:off x="3852203" y="980728"/>
                <a:ext cx="1655428" cy="1605320"/>
              </a:xfrm>
              <a:prstGeom prst="rect">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xmlns="" id="{8FD88147-15E0-4621-95F0-514C7AA38E34}"/>
                  </a:ext>
                </a:extLst>
              </p:cNvPr>
              <p:cNvSpPr/>
              <p:nvPr/>
            </p:nvSpPr>
            <p:spPr>
              <a:xfrm>
                <a:off x="5724884" y="1004071"/>
                <a:ext cx="1655428" cy="1605320"/>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cxnSp>
          <p:nvCxnSpPr>
            <p:cNvPr id="20" name="肘形连接符 10">
              <a:extLst>
                <a:ext uri="{FF2B5EF4-FFF2-40B4-BE49-F238E27FC236}">
                  <a16:creationId xmlns:a16="http://schemas.microsoft.com/office/drawing/2014/main" xmlns="" id="{CA094C54-2FE3-4E5E-97CB-C7FA34803295}"/>
                </a:ext>
              </a:extLst>
            </p:cNvPr>
            <p:cNvCxnSpPr>
              <a:stCxn id="16" idx="2"/>
            </p:cNvCxnSpPr>
            <p:nvPr/>
          </p:nvCxnSpPr>
          <p:spPr>
            <a:xfrm rot="16200000" flipH="1">
              <a:off x="2681288" y="2757487"/>
              <a:ext cx="1531938" cy="1211263"/>
            </a:xfrm>
            <a:prstGeom prst="bentConnector3">
              <a:avLst/>
            </a:prstGeom>
            <a:solidFill>
              <a:srgbClr val="7C4926"/>
            </a:solidFill>
            <a:ln w="38100">
              <a:solidFill>
                <a:srgbClr val="7C4926"/>
              </a:solidFill>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11">
              <a:extLst>
                <a:ext uri="{FF2B5EF4-FFF2-40B4-BE49-F238E27FC236}">
                  <a16:creationId xmlns:a16="http://schemas.microsoft.com/office/drawing/2014/main" xmlns="" id="{4A1B9094-2771-41B0-9DAB-99E13BC7BB91}"/>
                </a:ext>
              </a:extLst>
            </p:cNvPr>
            <p:cNvCxnSpPr/>
            <p:nvPr/>
          </p:nvCxnSpPr>
          <p:spPr>
            <a:xfrm rot="5400000">
              <a:off x="4795044" y="2805906"/>
              <a:ext cx="1533525" cy="1116013"/>
            </a:xfrm>
            <a:prstGeom prst="bentConnector3">
              <a:avLst/>
            </a:prstGeom>
            <a:ln w="38100">
              <a:solidFill>
                <a:srgbClr val="7C4926"/>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xmlns="" id="{5C1D7CDA-26F8-4310-9BD9-4D942901B664}"/>
                </a:ext>
              </a:extLst>
            </p:cNvPr>
            <p:cNvCxnSpPr>
              <a:stCxn id="17" idx="2"/>
            </p:cNvCxnSpPr>
            <p:nvPr/>
          </p:nvCxnSpPr>
          <p:spPr>
            <a:xfrm>
              <a:off x="4560888" y="2597150"/>
              <a:ext cx="11112" cy="1531938"/>
            </a:xfrm>
            <a:prstGeom prst="straightConnector1">
              <a:avLst/>
            </a:prstGeom>
            <a:ln w="38100">
              <a:solidFill>
                <a:srgbClr val="C77D4B"/>
              </a:solidFill>
              <a:tailEnd type="arrow"/>
            </a:ln>
          </p:spPr>
          <p:style>
            <a:lnRef idx="1">
              <a:schemeClr val="accent1"/>
            </a:lnRef>
            <a:fillRef idx="0">
              <a:schemeClr val="accent1"/>
            </a:fillRef>
            <a:effectRef idx="0">
              <a:schemeClr val="accent1"/>
            </a:effectRef>
            <a:fontRef idx="minor">
              <a:schemeClr val="tx1"/>
            </a:fontRef>
          </p:style>
        </p:cxnSp>
      </p:grpSp>
      <p:sp>
        <p:nvSpPr>
          <p:cNvPr id="23" name="文本框 3">
            <a:extLst>
              <a:ext uri="{FF2B5EF4-FFF2-40B4-BE49-F238E27FC236}">
                <a16:creationId xmlns:a16="http://schemas.microsoft.com/office/drawing/2014/main" xmlns="" id="{0983D0B5-B301-4E17-8E39-F7B11C3F274D}"/>
              </a:ext>
            </a:extLst>
          </p:cNvPr>
          <p:cNvSpPr txBox="1">
            <a:spLocks noChangeArrowheads="1"/>
          </p:cNvSpPr>
          <p:nvPr/>
        </p:nvSpPr>
        <p:spPr bwMode="auto">
          <a:xfrm>
            <a:off x="2007394" y="1946850"/>
            <a:ext cx="8177212"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1400"/>
              </a:spcBef>
            </a:pPr>
            <a:r>
              <a:rPr lang="zh-CN" altLang="en-US" sz="2400" b="1" dirty="0">
                <a:solidFill>
                  <a:srgbClr val="B26A37"/>
                </a:solidFill>
              </a:rPr>
              <a:t>在社会主义初级阶段，必须坚定不移地坚持中国共产党</a:t>
            </a:r>
          </a:p>
        </p:txBody>
      </p:sp>
      <p:sp>
        <p:nvSpPr>
          <p:cNvPr id="24" name="文本框 3">
            <a:extLst>
              <a:ext uri="{FF2B5EF4-FFF2-40B4-BE49-F238E27FC236}">
                <a16:creationId xmlns:a16="http://schemas.microsoft.com/office/drawing/2014/main" xmlns="" id="{24376F0A-E5D1-4217-9FC2-A858A939A830}"/>
              </a:ext>
            </a:extLst>
          </p:cNvPr>
          <p:cNvSpPr txBox="1">
            <a:spLocks noChangeArrowheads="1"/>
          </p:cNvSpPr>
          <p:nvPr/>
        </p:nvSpPr>
        <p:spPr bwMode="auto">
          <a:xfrm>
            <a:off x="3627578" y="3272916"/>
            <a:ext cx="15618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b="1" dirty="0">
                <a:solidFill>
                  <a:schemeClr val="bg1"/>
                </a:solidFill>
              </a:rPr>
              <a:t>基本理论</a:t>
            </a:r>
          </a:p>
        </p:txBody>
      </p:sp>
      <p:sp>
        <p:nvSpPr>
          <p:cNvPr id="25" name="文本框 3">
            <a:extLst>
              <a:ext uri="{FF2B5EF4-FFF2-40B4-BE49-F238E27FC236}">
                <a16:creationId xmlns:a16="http://schemas.microsoft.com/office/drawing/2014/main" xmlns="" id="{95AF5252-6677-44BF-BBDD-7AB8D39341F7}"/>
              </a:ext>
            </a:extLst>
          </p:cNvPr>
          <p:cNvSpPr txBox="1">
            <a:spLocks noChangeArrowheads="1"/>
          </p:cNvSpPr>
          <p:nvPr/>
        </p:nvSpPr>
        <p:spPr bwMode="auto">
          <a:xfrm>
            <a:off x="5333160" y="3272916"/>
            <a:ext cx="15618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b="1" dirty="0">
                <a:solidFill>
                  <a:schemeClr val="bg1"/>
                </a:solidFill>
              </a:rPr>
              <a:t>基本路线</a:t>
            </a:r>
          </a:p>
        </p:txBody>
      </p:sp>
      <p:sp>
        <p:nvSpPr>
          <p:cNvPr id="26" name="文本框 3">
            <a:extLst>
              <a:ext uri="{FF2B5EF4-FFF2-40B4-BE49-F238E27FC236}">
                <a16:creationId xmlns:a16="http://schemas.microsoft.com/office/drawing/2014/main" xmlns="" id="{74D09EC4-79F9-4E32-8AC3-8E936D0F1CB9}"/>
              </a:ext>
            </a:extLst>
          </p:cNvPr>
          <p:cNvSpPr txBox="1">
            <a:spLocks noChangeArrowheads="1"/>
          </p:cNvSpPr>
          <p:nvPr/>
        </p:nvSpPr>
        <p:spPr bwMode="auto">
          <a:xfrm>
            <a:off x="6976223" y="3272916"/>
            <a:ext cx="15618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b="1" dirty="0">
                <a:solidFill>
                  <a:schemeClr val="bg1"/>
                </a:solidFill>
              </a:rPr>
              <a:t>基本方略</a:t>
            </a:r>
          </a:p>
        </p:txBody>
      </p:sp>
    </p:spTree>
  </p:cSld>
  <p:clrMapOvr>
    <a:masterClrMapping/>
  </p:clrMapOvr>
  <p:transition spd="med">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22">
            <a:extLst>
              <a:ext uri="{FF2B5EF4-FFF2-40B4-BE49-F238E27FC236}">
                <a16:creationId xmlns:a16="http://schemas.microsoft.com/office/drawing/2014/main" xmlns="" id="{BA233D79-7FCB-4B3C-B7F7-51782E208B86}"/>
              </a:ext>
            </a:extLst>
          </p:cNvPr>
          <p:cNvSpPr/>
          <p:nvPr/>
        </p:nvSpPr>
        <p:spPr>
          <a:xfrm>
            <a:off x="1331913" y="1995488"/>
            <a:ext cx="9528175" cy="1939925"/>
          </a:xfrm>
          <a:prstGeom prst="roundRect">
            <a:avLst/>
          </a:prstGeom>
          <a:noFill/>
          <a:ln w="28575">
            <a:solidFill>
              <a:srgbClr val="7C492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a:solidFill>
                <a:srgbClr val="FFFFFF"/>
              </a:solidFill>
            </a:endParaRPr>
          </a:p>
        </p:txBody>
      </p:sp>
      <p:sp>
        <p:nvSpPr>
          <p:cNvPr id="122887" name="文本框 1">
            <a:extLst>
              <a:ext uri="{FF2B5EF4-FFF2-40B4-BE49-F238E27FC236}">
                <a16:creationId xmlns:a16="http://schemas.microsoft.com/office/drawing/2014/main" xmlns="" id="{C65E2977-97DA-42F4-A43B-96E487AB131D}"/>
              </a:ext>
            </a:extLst>
          </p:cNvPr>
          <p:cNvSpPr txBox="1">
            <a:spLocks noChangeArrowheads="1"/>
          </p:cNvSpPr>
          <p:nvPr/>
        </p:nvSpPr>
        <p:spPr bwMode="auto">
          <a:xfrm>
            <a:off x="1616075" y="2073275"/>
            <a:ext cx="895985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latin typeface="微软雅黑" panose="020B0503020204020204" pitchFamily="34" charset="-122"/>
              </a:rPr>
              <a:t>社会革命根源于社会基本矛盾的尖锐化。</a:t>
            </a:r>
            <a:endParaRPr lang="en-US" altLang="zh-CN" sz="2400" dirty="0">
              <a:latin typeface="微软雅黑" panose="020B0503020204020204" pitchFamily="34" charset="-122"/>
            </a:endParaRPr>
          </a:p>
          <a:p>
            <a:pPr algn="just" eaLnBrk="1" hangingPunct="1">
              <a:lnSpc>
                <a:spcPct val="150000"/>
              </a:lnSpc>
            </a:pPr>
            <a:r>
              <a:rPr lang="zh-CN" altLang="en-US" sz="2400" b="1" dirty="0">
                <a:solidFill>
                  <a:srgbClr val="B26A37"/>
                </a:solidFill>
                <a:latin typeface="微软雅黑" panose="020B0503020204020204" pitchFamily="34" charset="-122"/>
              </a:rPr>
              <a:t>社会革命的实质</a:t>
            </a:r>
            <a:r>
              <a:rPr lang="zh-CN" altLang="en-US" sz="2400" dirty="0">
                <a:latin typeface="微软雅黑" panose="020B0503020204020204" pitchFamily="34" charset="-122"/>
              </a:rPr>
              <a:t>是革命阶级推翻反动阶级的统治，用新的社会制度代替旧的社会制度，解放生产力，推动社会发展。</a:t>
            </a:r>
          </a:p>
        </p:txBody>
      </p:sp>
      <p:grpSp>
        <p:nvGrpSpPr>
          <p:cNvPr id="2" name="组合 1">
            <a:extLst>
              <a:ext uri="{FF2B5EF4-FFF2-40B4-BE49-F238E27FC236}">
                <a16:creationId xmlns:a16="http://schemas.microsoft.com/office/drawing/2014/main" xmlns="" id="{7B582668-C246-47B6-951D-B3550F89AD65}"/>
              </a:ext>
            </a:extLst>
          </p:cNvPr>
          <p:cNvGrpSpPr/>
          <p:nvPr/>
        </p:nvGrpSpPr>
        <p:grpSpPr>
          <a:xfrm>
            <a:off x="3247068" y="4325623"/>
            <a:ext cx="7613020" cy="2232921"/>
            <a:chOff x="4617244" y="4325623"/>
            <a:chExt cx="7613020" cy="2232921"/>
          </a:xfrm>
        </p:grpSpPr>
        <p:pic>
          <p:nvPicPr>
            <p:cNvPr id="16" name="Picture 3">
              <a:extLst>
                <a:ext uri="{FF2B5EF4-FFF2-40B4-BE49-F238E27FC236}">
                  <a16:creationId xmlns:a16="http://schemas.microsoft.com/office/drawing/2014/main" xmlns="" id="{EE6193D3-0516-4AC4-A44B-84747084A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617244" y="4325623"/>
              <a:ext cx="2957512" cy="2232921"/>
            </a:xfrm>
            <a:prstGeom prst="rect">
              <a:avLst/>
            </a:prstGeom>
            <a:ln>
              <a:noFill/>
            </a:ln>
            <a:effectLst>
              <a:outerShdw blurRad="292100" dist="139700" dir="2700000" algn="tl" rotWithShape="0">
                <a:srgbClr val="333333">
                  <a:alpha val="65000"/>
                </a:srgbClr>
              </a:outerShdw>
            </a:effectLst>
          </p:spPr>
        </p:pic>
        <p:sp>
          <p:nvSpPr>
            <p:cNvPr id="122889" name="文本框 2">
              <a:extLst>
                <a:ext uri="{FF2B5EF4-FFF2-40B4-BE49-F238E27FC236}">
                  <a16:creationId xmlns:a16="http://schemas.microsoft.com/office/drawing/2014/main" xmlns="" id="{2806BDA8-C918-45CE-8417-A90448E744C4}"/>
                </a:ext>
              </a:extLst>
            </p:cNvPr>
            <p:cNvSpPr txBox="1">
              <a:spLocks noChangeArrowheads="1"/>
            </p:cNvSpPr>
            <p:nvPr/>
          </p:nvSpPr>
          <p:spPr bwMode="auto">
            <a:xfrm>
              <a:off x="7689056" y="5829562"/>
              <a:ext cx="4541208" cy="72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ts val="1400"/>
                </a:spcBef>
              </a:pPr>
              <a:r>
                <a:rPr lang="en-US" altLang="zh-CN" dirty="0">
                  <a:latin typeface="微软雅黑" panose="020B0503020204020204" pitchFamily="34" charset="-122"/>
                </a:rPr>
                <a:t>1917</a:t>
              </a:r>
              <a:r>
                <a:rPr lang="zh-CN" altLang="en-US" dirty="0">
                  <a:latin typeface="微软雅黑" panose="020B0503020204020204" pitchFamily="34" charset="-122"/>
                </a:rPr>
                <a:t>年</a:t>
              </a:r>
              <a:r>
                <a:rPr lang="en-US" altLang="zh-CN" dirty="0">
                  <a:latin typeface="微软雅黑" panose="020B0503020204020204" pitchFamily="34" charset="-122"/>
                </a:rPr>
                <a:t>11</a:t>
              </a:r>
              <a:r>
                <a:rPr lang="zh-CN" altLang="en-US" dirty="0">
                  <a:latin typeface="微软雅黑" panose="020B0503020204020204" pitchFamily="34" charset="-122"/>
                </a:rPr>
                <a:t>月</a:t>
              </a:r>
              <a:r>
                <a:rPr lang="en-US" altLang="zh-CN" dirty="0">
                  <a:latin typeface="微软雅黑" panose="020B0503020204020204" pitchFamily="34" charset="-122"/>
                </a:rPr>
                <a:t>8</a:t>
              </a:r>
              <a:r>
                <a:rPr lang="zh-CN" altLang="en-US" dirty="0">
                  <a:latin typeface="微软雅黑" panose="020B0503020204020204" pitchFamily="34" charset="-122"/>
                </a:rPr>
                <a:t>日，列宁出席全俄工兵代表苏维埃第二次代表大会第二次会议（油画）</a:t>
              </a:r>
            </a:p>
          </p:txBody>
        </p:sp>
      </p:grpSp>
      <p:sp>
        <p:nvSpPr>
          <p:cNvPr id="15" name="矩形 14">
            <a:extLst>
              <a:ext uri="{FF2B5EF4-FFF2-40B4-BE49-F238E27FC236}">
                <a16:creationId xmlns:a16="http://schemas.microsoft.com/office/drawing/2014/main" xmlns="" id="{F6F8002A-DBFF-442D-A235-B4B64447E9B7}"/>
              </a:ext>
            </a:extLst>
          </p:cNvPr>
          <p:cNvSpPr/>
          <p:nvPr/>
        </p:nvSpPr>
        <p:spPr>
          <a:xfrm>
            <a:off x="66963" y="299456"/>
            <a:ext cx="8404684" cy="480131"/>
          </a:xfrm>
          <a:prstGeom prst="rect">
            <a:avLst/>
          </a:prstGeom>
        </p:spPr>
        <p:txBody>
          <a:bodyPr wrap="square">
            <a:spAutoFit/>
          </a:bodyPr>
          <a:lstStyle/>
          <a:p>
            <a:pPr lvl="0">
              <a:lnSpc>
                <a:spcPct val="90000"/>
              </a:lnSpc>
              <a:spcBef>
                <a:spcPts val="1000"/>
              </a:spcBef>
            </a:pPr>
            <a:r>
              <a:rPr lang="zh-CN" altLang="en-US" sz="27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二、阶级斗争和社会革命在阶级社会发展中的作用</a:t>
            </a:r>
          </a:p>
        </p:txBody>
      </p:sp>
      <p:sp>
        <p:nvSpPr>
          <p:cNvPr id="17" name="矩形: 圆角 16">
            <a:extLst>
              <a:ext uri="{FF2B5EF4-FFF2-40B4-BE49-F238E27FC236}">
                <a16:creationId xmlns:a16="http://schemas.microsoft.com/office/drawing/2014/main" xmlns="" id="{793C2829-656A-49B8-B24F-946C05C59ADC}"/>
              </a:ext>
            </a:extLst>
          </p:cNvPr>
          <p:cNvSpPr/>
          <p:nvPr/>
        </p:nvSpPr>
        <p:spPr>
          <a:xfrm>
            <a:off x="3451412" y="1085397"/>
            <a:ext cx="52891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（四）社会革命的实质和作用</a:t>
            </a:r>
          </a:p>
        </p:txBody>
      </p:sp>
    </p:spTree>
  </p:cSld>
  <p:clrMapOvr>
    <a:masterClrMapping/>
  </p:clrMapOvr>
  <p:transition spd="med">
    <p:pull/>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xmlns="" id="{ABACD9F0-70C3-4288-9CCC-69F906A91267}"/>
              </a:ext>
            </a:extLst>
          </p:cNvPr>
          <p:cNvPicPr>
            <a:picLocks noChangeAspect="1"/>
          </p:cNvPicPr>
          <p:nvPr/>
        </p:nvPicPr>
        <p:blipFill rotWithShape="1">
          <a:blip r:embed="rId2"/>
          <a:srcRect l="2396" r="6405"/>
          <a:stretch>
            <a:fillRect/>
          </a:stretch>
        </p:blipFill>
        <p:spPr bwMode="auto">
          <a:xfrm>
            <a:off x="9002642" y="3181195"/>
            <a:ext cx="3189358" cy="2442453"/>
          </a:xfrm>
          <a:prstGeom prst="rect">
            <a:avLst/>
          </a:prstGeom>
          <a:ln>
            <a:noFill/>
          </a:ln>
          <a:effectLst>
            <a:outerShdw blurRad="292100" dist="139700" dir="2700000" algn="tl" rotWithShape="0">
              <a:srgbClr val="333333">
                <a:alpha val="65000"/>
              </a:srgbClr>
            </a:outerShdw>
          </a:effectLst>
        </p:spPr>
      </p:pic>
      <p:sp>
        <p:nvSpPr>
          <p:cNvPr id="123914" name="文本框 12">
            <a:extLst>
              <a:ext uri="{FF2B5EF4-FFF2-40B4-BE49-F238E27FC236}">
                <a16:creationId xmlns:a16="http://schemas.microsoft.com/office/drawing/2014/main" xmlns="" id="{BD5657C1-2B67-4751-B2F1-A1F20162945F}"/>
              </a:ext>
            </a:extLst>
          </p:cNvPr>
          <p:cNvSpPr txBox="1">
            <a:spLocks noChangeArrowheads="1"/>
          </p:cNvSpPr>
          <p:nvPr/>
        </p:nvSpPr>
        <p:spPr bwMode="auto">
          <a:xfrm>
            <a:off x="9653553" y="5686651"/>
            <a:ext cx="1887537"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pPr>
            <a:r>
              <a:rPr lang="zh-CN" altLang="en-US" dirty="0">
                <a:latin typeface="微软雅黑" panose="020B0503020204020204" pitchFamily="34" charset="-122"/>
              </a:rPr>
              <a:t>辛亥革命</a:t>
            </a:r>
          </a:p>
        </p:txBody>
      </p:sp>
      <p:sp>
        <p:nvSpPr>
          <p:cNvPr id="123917" name="文本框 1">
            <a:extLst>
              <a:ext uri="{FF2B5EF4-FFF2-40B4-BE49-F238E27FC236}">
                <a16:creationId xmlns:a16="http://schemas.microsoft.com/office/drawing/2014/main" xmlns="" id="{76A4033E-6FA4-4D1B-A46E-DE40E3DF2EDC}"/>
              </a:ext>
            </a:extLst>
          </p:cNvPr>
          <p:cNvSpPr txBox="1">
            <a:spLocks noChangeArrowheads="1"/>
          </p:cNvSpPr>
          <p:nvPr/>
        </p:nvSpPr>
        <p:spPr bwMode="auto">
          <a:xfrm>
            <a:off x="1616075" y="2019554"/>
            <a:ext cx="895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r>
              <a:rPr lang="zh-CN" altLang="en-US" sz="2400" b="1" dirty="0">
                <a:solidFill>
                  <a:srgbClr val="B26A37"/>
                </a:solidFill>
                <a:latin typeface="微软雅黑" panose="020B0503020204020204" pitchFamily="34" charset="-122"/>
              </a:rPr>
              <a:t>“革命是历史的火车头”</a:t>
            </a:r>
            <a:endParaRPr lang="zh-CN" altLang="en-US" sz="2400" dirty="0">
              <a:latin typeface="微软雅黑" panose="020B0503020204020204" pitchFamily="34" charset="-122"/>
            </a:endParaRPr>
          </a:p>
        </p:txBody>
      </p:sp>
      <p:sp>
        <p:nvSpPr>
          <p:cNvPr id="29" name="矩形 28">
            <a:extLst>
              <a:ext uri="{FF2B5EF4-FFF2-40B4-BE49-F238E27FC236}">
                <a16:creationId xmlns:a16="http://schemas.microsoft.com/office/drawing/2014/main" xmlns="" id="{D93B475B-E7FE-414E-8FED-0DA2ECD5D0A7}"/>
              </a:ext>
            </a:extLst>
          </p:cNvPr>
          <p:cNvSpPr/>
          <p:nvPr/>
        </p:nvSpPr>
        <p:spPr>
          <a:xfrm>
            <a:off x="66963" y="299456"/>
            <a:ext cx="8404684" cy="480131"/>
          </a:xfrm>
          <a:prstGeom prst="rect">
            <a:avLst/>
          </a:prstGeom>
        </p:spPr>
        <p:txBody>
          <a:bodyPr wrap="square">
            <a:spAutoFit/>
          </a:bodyPr>
          <a:lstStyle/>
          <a:p>
            <a:pPr lvl="0">
              <a:lnSpc>
                <a:spcPct val="90000"/>
              </a:lnSpc>
              <a:spcBef>
                <a:spcPts val="1000"/>
              </a:spcBef>
            </a:pPr>
            <a:r>
              <a:rPr lang="zh-CN" altLang="en-US" sz="27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二、阶级斗争和社会革命在阶级社会发展中的作用</a:t>
            </a:r>
          </a:p>
        </p:txBody>
      </p:sp>
      <p:sp>
        <p:nvSpPr>
          <p:cNvPr id="30" name="矩形: 圆角 29">
            <a:extLst>
              <a:ext uri="{FF2B5EF4-FFF2-40B4-BE49-F238E27FC236}">
                <a16:creationId xmlns:a16="http://schemas.microsoft.com/office/drawing/2014/main" xmlns="" id="{91BBD7A7-DFB0-426E-8181-26EE6A9B96BE}"/>
              </a:ext>
            </a:extLst>
          </p:cNvPr>
          <p:cNvSpPr/>
          <p:nvPr/>
        </p:nvSpPr>
        <p:spPr>
          <a:xfrm>
            <a:off x="3451412" y="1085397"/>
            <a:ext cx="52891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（四）社会革命的实质和作用</a:t>
            </a:r>
          </a:p>
        </p:txBody>
      </p:sp>
      <p:grpSp>
        <p:nvGrpSpPr>
          <p:cNvPr id="5" name="组合 4">
            <a:extLst>
              <a:ext uri="{FF2B5EF4-FFF2-40B4-BE49-F238E27FC236}">
                <a16:creationId xmlns:a16="http://schemas.microsoft.com/office/drawing/2014/main" xmlns="" id="{2FD370F9-8F86-457B-820B-F14A518F83E6}"/>
              </a:ext>
            </a:extLst>
          </p:cNvPr>
          <p:cNvGrpSpPr/>
          <p:nvPr/>
        </p:nvGrpSpPr>
        <p:grpSpPr>
          <a:xfrm>
            <a:off x="1116415" y="2817042"/>
            <a:ext cx="8340462" cy="3269058"/>
            <a:chOff x="617801" y="2741777"/>
            <a:chExt cx="8340462" cy="3269058"/>
          </a:xfrm>
        </p:grpSpPr>
        <p:sp>
          <p:nvSpPr>
            <p:cNvPr id="123909" name="文本框 1">
              <a:extLst>
                <a:ext uri="{FF2B5EF4-FFF2-40B4-BE49-F238E27FC236}">
                  <a16:creationId xmlns:a16="http://schemas.microsoft.com/office/drawing/2014/main" xmlns="" id="{7F2A17BA-9B63-4335-AC96-1AD3DED884A0}"/>
                </a:ext>
              </a:extLst>
            </p:cNvPr>
            <p:cNvSpPr txBox="1">
              <a:spLocks noChangeArrowheads="1"/>
            </p:cNvSpPr>
            <p:nvPr/>
          </p:nvSpPr>
          <p:spPr bwMode="auto">
            <a:xfrm>
              <a:off x="1442104" y="2844031"/>
              <a:ext cx="70210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r>
                <a:rPr lang="zh-CN" altLang="en-US" sz="2400" dirty="0">
                  <a:latin typeface="微软雅黑" panose="020B0503020204020204" pitchFamily="34" charset="-122"/>
                </a:rPr>
                <a:t>是实现社会形态更替的重要手段和决定性环节</a:t>
              </a:r>
            </a:p>
          </p:txBody>
        </p:sp>
        <p:grpSp>
          <p:nvGrpSpPr>
            <p:cNvPr id="22" name="组合 21">
              <a:extLst>
                <a:ext uri="{FF2B5EF4-FFF2-40B4-BE49-F238E27FC236}">
                  <a16:creationId xmlns:a16="http://schemas.microsoft.com/office/drawing/2014/main" xmlns="" id="{7ECA0E76-FB8A-41A7-83CF-2C3B0A8317CA}"/>
                </a:ext>
              </a:extLst>
            </p:cNvPr>
            <p:cNvGrpSpPr/>
            <p:nvPr/>
          </p:nvGrpSpPr>
          <p:grpSpPr>
            <a:xfrm>
              <a:off x="617802" y="2741777"/>
              <a:ext cx="678117" cy="678282"/>
              <a:chOff x="6409426" y="2394908"/>
              <a:chExt cx="962086" cy="962084"/>
            </a:xfrm>
            <a:solidFill>
              <a:schemeClr val="accent1"/>
            </a:solidFill>
          </p:grpSpPr>
          <p:sp>
            <p:nvSpPr>
              <p:cNvPr id="24" name="椭圆 23">
                <a:extLst>
                  <a:ext uri="{FF2B5EF4-FFF2-40B4-BE49-F238E27FC236}">
                    <a16:creationId xmlns:a16="http://schemas.microsoft.com/office/drawing/2014/main" xmlns="" id="{260B98AF-AFB0-40D2-8069-EFE3BAA2F2B1}"/>
                  </a:ext>
                </a:extLst>
              </p:cNvPr>
              <p:cNvSpPr/>
              <p:nvPr/>
            </p:nvSpPr>
            <p:spPr bwMode="auto">
              <a:xfrm>
                <a:off x="6409426" y="2394908"/>
                <a:ext cx="962086" cy="962084"/>
              </a:xfrm>
              <a:prstGeom prst="ellipse">
                <a:avLst/>
              </a:prstGeom>
              <a:solidFill>
                <a:srgbClr val="B26A37"/>
              </a:solidFill>
              <a:ln w="57150">
                <a:solidFill>
                  <a:schemeClr val="bg1"/>
                </a:solidFill>
              </a:ln>
              <a:effectLst>
                <a:innerShdw blurRad="63500" dist="50800" dir="13500000">
                  <a:prstClr val="black">
                    <a:alpha val="50000"/>
                  </a:prstClr>
                </a:innerShdw>
              </a:effectLst>
            </p:spPr>
            <p:txBody>
              <a:bodyPr/>
              <a:lstStyle/>
              <a:p>
                <a:pPr defTabSz="910590" fontAlgn="auto">
                  <a:spcBef>
                    <a:spcPts val="0"/>
                  </a:spcBef>
                  <a:spcAft>
                    <a:spcPts val="0"/>
                  </a:spcAft>
                  <a:defRPr/>
                </a:pPr>
                <a:endParaRPr lang="zh-CN" altLang="en-US" sz="1505">
                  <a:latin typeface="+mn-lt"/>
                  <a:ea typeface="+mn-ea"/>
                </a:endParaRPr>
              </a:p>
            </p:txBody>
          </p:sp>
          <p:sp>
            <p:nvSpPr>
              <p:cNvPr id="26" name="TextBox 60">
                <a:extLst>
                  <a:ext uri="{FF2B5EF4-FFF2-40B4-BE49-F238E27FC236}">
                    <a16:creationId xmlns:a16="http://schemas.microsoft.com/office/drawing/2014/main" xmlns="" id="{6C4C2D9A-EA44-47CD-8EF1-4F899C3AFE68}"/>
                  </a:ext>
                </a:extLst>
              </p:cNvPr>
              <p:cNvSpPr txBox="1"/>
              <p:nvPr/>
            </p:nvSpPr>
            <p:spPr>
              <a:xfrm>
                <a:off x="6635866" y="2536283"/>
                <a:ext cx="557653" cy="705944"/>
              </a:xfrm>
              <a:prstGeom prst="rect">
                <a:avLst/>
              </a:prstGeom>
              <a:noFill/>
            </p:spPr>
            <p:txBody>
              <a:bodyPr wrap="none">
                <a:spAutoFit/>
              </a:bodyPr>
              <a:lstStyle>
                <a:defPPr>
                  <a:defRPr lang="zh-CN"/>
                </a:defPPr>
                <a:lvl1pPr>
                  <a:defRPr sz="2800" b="1">
                    <a:solidFill>
                      <a:srgbClr val="F8F8F8"/>
                    </a:solidFill>
                    <a:latin typeface="+mj-ea"/>
                    <a:ea typeface="+mj-ea"/>
                  </a:defRPr>
                </a:lvl1pPr>
              </a:lstStyle>
              <a:p>
                <a:pPr defTabSz="910590" fontAlgn="auto">
                  <a:spcBef>
                    <a:spcPts val="0"/>
                  </a:spcBef>
                  <a:spcAft>
                    <a:spcPts val="0"/>
                  </a:spcAft>
                  <a:defRPr/>
                </a:pPr>
                <a:r>
                  <a:rPr lang="en-US" altLang="zh-CN" sz="2635" dirty="0"/>
                  <a:t>1</a:t>
                </a:r>
                <a:endParaRPr lang="zh-CN" altLang="en-US" sz="2635" dirty="0"/>
              </a:p>
            </p:txBody>
          </p:sp>
        </p:grpSp>
        <p:grpSp>
          <p:nvGrpSpPr>
            <p:cNvPr id="27" name="组合 26">
              <a:extLst>
                <a:ext uri="{FF2B5EF4-FFF2-40B4-BE49-F238E27FC236}">
                  <a16:creationId xmlns:a16="http://schemas.microsoft.com/office/drawing/2014/main" xmlns="" id="{2B71219D-1F42-4356-8BDC-726171E92FBF}"/>
                </a:ext>
              </a:extLst>
            </p:cNvPr>
            <p:cNvGrpSpPr/>
            <p:nvPr/>
          </p:nvGrpSpPr>
          <p:grpSpPr>
            <a:xfrm>
              <a:off x="617803" y="3969540"/>
              <a:ext cx="678117" cy="679656"/>
              <a:chOff x="6409429" y="3568104"/>
              <a:chExt cx="962087" cy="962084"/>
            </a:xfrm>
            <a:solidFill>
              <a:schemeClr val="accent2"/>
            </a:solidFill>
          </p:grpSpPr>
          <p:sp>
            <p:nvSpPr>
              <p:cNvPr id="32" name="椭圆 31">
                <a:extLst>
                  <a:ext uri="{FF2B5EF4-FFF2-40B4-BE49-F238E27FC236}">
                    <a16:creationId xmlns:a16="http://schemas.microsoft.com/office/drawing/2014/main" xmlns="" id="{BAC126E6-C2EF-4B47-8117-A11A942E64CC}"/>
                  </a:ext>
                </a:extLst>
              </p:cNvPr>
              <p:cNvSpPr/>
              <p:nvPr/>
            </p:nvSpPr>
            <p:spPr bwMode="auto">
              <a:xfrm>
                <a:off x="6409429" y="3568104"/>
                <a:ext cx="962087" cy="962084"/>
              </a:xfrm>
              <a:prstGeom prst="ellipse">
                <a:avLst/>
              </a:prstGeom>
              <a:grpFill/>
              <a:ln w="57150">
                <a:solidFill>
                  <a:schemeClr val="bg1"/>
                </a:solidFill>
              </a:ln>
              <a:effectLst>
                <a:innerShdw blurRad="63500" dist="50800" dir="13500000">
                  <a:prstClr val="black">
                    <a:alpha val="50000"/>
                  </a:prstClr>
                </a:innerShdw>
              </a:effectLst>
            </p:spPr>
            <p:txBody>
              <a:bodyPr/>
              <a:lstStyle/>
              <a:p>
                <a:pPr defTabSz="910590" fontAlgn="auto">
                  <a:spcBef>
                    <a:spcPts val="0"/>
                  </a:spcBef>
                  <a:spcAft>
                    <a:spcPts val="0"/>
                  </a:spcAft>
                  <a:defRPr/>
                </a:pPr>
                <a:endParaRPr lang="zh-CN" altLang="en-US" sz="1505">
                  <a:latin typeface="+mn-lt"/>
                  <a:ea typeface="+mn-ea"/>
                </a:endParaRPr>
              </a:p>
            </p:txBody>
          </p:sp>
          <p:sp>
            <p:nvSpPr>
              <p:cNvPr id="33" name="TextBox 63">
                <a:extLst>
                  <a:ext uri="{FF2B5EF4-FFF2-40B4-BE49-F238E27FC236}">
                    <a16:creationId xmlns:a16="http://schemas.microsoft.com/office/drawing/2014/main" xmlns="" id="{6F9DD448-9507-465A-A722-5CAE7B813542}"/>
                  </a:ext>
                </a:extLst>
              </p:cNvPr>
              <p:cNvSpPr txBox="1"/>
              <p:nvPr/>
            </p:nvSpPr>
            <p:spPr>
              <a:xfrm>
                <a:off x="6635869" y="3702117"/>
                <a:ext cx="557653" cy="704517"/>
              </a:xfrm>
              <a:prstGeom prst="rect">
                <a:avLst/>
              </a:prstGeom>
              <a:noFill/>
            </p:spPr>
            <p:txBody>
              <a:bodyPr wrap="none">
                <a:spAutoFit/>
              </a:bodyPr>
              <a:lstStyle>
                <a:defPPr>
                  <a:defRPr lang="zh-CN"/>
                </a:defPPr>
                <a:lvl1pPr>
                  <a:defRPr sz="2800" b="1">
                    <a:solidFill>
                      <a:srgbClr val="F8F8F8"/>
                    </a:solidFill>
                    <a:latin typeface="+mj-ea"/>
                    <a:ea typeface="+mj-ea"/>
                  </a:defRPr>
                </a:lvl1pPr>
              </a:lstStyle>
              <a:p>
                <a:pPr defTabSz="910590" fontAlgn="auto">
                  <a:spcBef>
                    <a:spcPts val="0"/>
                  </a:spcBef>
                  <a:spcAft>
                    <a:spcPts val="0"/>
                  </a:spcAft>
                  <a:defRPr/>
                </a:pPr>
                <a:r>
                  <a:rPr lang="en-US" altLang="zh-CN" sz="2635" dirty="0"/>
                  <a:t>2</a:t>
                </a:r>
                <a:endParaRPr lang="zh-CN" altLang="en-US" sz="2635" dirty="0"/>
              </a:p>
            </p:txBody>
          </p:sp>
        </p:grpSp>
        <p:grpSp>
          <p:nvGrpSpPr>
            <p:cNvPr id="34" name="组合 33">
              <a:extLst>
                <a:ext uri="{FF2B5EF4-FFF2-40B4-BE49-F238E27FC236}">
                  <a16:creationId xmlns:a16="http://schemas.microsoft.com/office/drawing/2014/main" xmlns="" id="{5F7F3C80-F487-4D63-BA93-D5409ABC6EDB}"/>
                </a:ext>
              </a:extLst>
            </p:cNvPr>
            <p:cNvGrpSpPr/>
            <p:nvPr/>
          </p:nvGrpSpPr>
          <p:grpSpPr>
            <a:xfrm>
              <a:off x="617801" y="5329954"/>
              <a:ext cx="678117" cy="678015"/>
              <a:chOff x="6409426" y="4869160"/>
              <a:chExt cx="962086" cy="962084"/>
            </a:xfrm>
            <a:solidFill>
              <a:srgbClr val="7030A0"/>
            </a:solidFill>
          </p:grpSpPr>
          <p:sp>
            <p:nvSpPr>
              <p:cNvPr id="35" name="椭圆 34">
                <a:extLst>
                  <a:ext uri="{FF2B5EF4-FFF2-40B4-BE49-F238E27FC236}">
                    <a16:creationId xmlns:a16="http://schemas.microsoft.com/office/drawing/2014/main" xmlns="" id="{512FD13F-409A-4BFF-8613-EEA41AF55EBA}"/>
                  </a:ext>
                </a:extLst>
              </p:cNvPr>
              <p:cNvSpPr/>
              <p:nvPr/>
            </p:nvSpPr>
            <p:spPr bwMode="auto">
              <a:xfrm>
                <a:off x="6409426" y="4869160"/>
                <a:ext cx="962086" cy="962084"/>
              </a:xfrm>
              <a:prstGeom prst="ellipse">
                <a:avLst/>
              </a:prstGeom>
              <a:solidFill>
                <a:schemeClr val="accent4"/>
              </a:solidFill>
              <a:ln w="57150">
                <a:solidFill>
                  <a:schemeClr val="bg1"/>
                </a:solidFill>
              </a:ln>
              <a:effectLst>
                <a:innerShdw blurRad="63500" dist="50800" dir="13500000">
                  <a:prstClr val="black">
                    <a:alpha val="50000"/>
                  </a:prstClr>
                </a:innerShdw>
              </a:effectLst>
            </p:spPr>
            <p:txBody>
              <a:bodyPr/>
              <a:lstStyle/>
              <a:p>
                <a:pPr defTabSz="910590" fontAlgn="auto">
                  <a:spcBef>
                    <a:spcPts val="0"/>
                  </a:spcBef>
                  <a:spcAft>
                    <a:spcPts val="0"/>
                  </a:spcAft>
                  <a:defRPr/>
                </a:pPr>
                <a:endParaRPr lang="zh-CN" altLang="en-US" sz="1505">
                  <a:latin typeface="+mn-lt"/>
                  <a:ea typeface="+mn-ea"/>
                </a:endParaRPr>
              </a:p>
            </p:txBody>
          </p:sp>
          <p:sp>
            <p:nvSpPr>
              <p:cNvPr id="36" name="TextBox 66">
                <a:extLst>
                  <a:ext uri="{FF2B5EF4-FFF2-40B4-BE49-F238E27FC236}">
                    <a16:creationId xmlns:a16="http://schemas.microsoft.com/office/drawing/2014/main" xmlns="" id="{0BD5C15B-99D2-4EDC-9E21-880B5E8E52DE}"/>
                  </a:ext>
                </a:extLst>
              </p:cNvPr>
              <p:cNvSpPr txBox="1"/>
              <p:nvPr/>
            </p:nvSpPr>
            <p:spPr>
              <a:xfrm>
                <a:off x="6616829" y="5005503"/>
                <a:ext cx="557653" cy="706222"/>
              </a:xfrm>
              <a:prstGeom prst="rect">
                <a:avLst/>
              </a:prstGeom>
              <a:noFill/>
            </p:spPr>
            <p:txBody>
              <a:bodyPr wrap="none">
                <a:spAutoFit/>
              </a:bodyPr>
              <a:lstStyle>
                <a:defPPr>
                  <a:defRPr lang="zh-CN"/>
                </a:defPPr>
                <a:lvl1pPr>
                  <a:defRPr sz="2800" b="1">
                    <a:solidFill>
                      <a:srgbClr val="F8F8F8"/>
                    </a:solidFill>
                    <a:latin typeface="+mj-ea"/>
                    <a:ea typeface="+mj-ea"/>
                  </a:defRPr>
                </a:lvl1pPr>
              </a:lstStyle>
              <a:p>
                <a:pPr defTabSz="910590" fontAlgn="auto">
                  <a:spcBef>
                    <a:spcPts val="0"/>
                  </a:spcBef>
                  <a:spcAft>
                    <a:spcPts val="0"/>
                  </a:spcAft>
                  <a:defRPr/>
                </a:pPr>
                <a:r>
                  <a:rPr lang="en-US" altLang="zh-CN" sz="2635" dirty="0"/>
                  <a:t>3</a:t>
                </a:r>
                <a:endParaRPr lang="zh-CN" altLang="en-US" sz="2635" dirty="0"/>
              </a:p>
            </p:txBody>
          </p:sp>
        </p:grpSp>
        <p:sp>
          <p:nvSpPr>
            <p:cNvPr id="123915" name="文本框 1">
              <a:extLst>
                <a:ext uri="{FF2B5EF4-FFF2-40B4-BE49-F238E27FC236}">
                  <a16:creationId xmlns:a16="http://schemas.microsoft.com/office/drawing/2014/main" xmlns="" id="{FBBA2343-1244-4D51-B51D-385319B1D7D6}"/>
                </a:ext>
              </a:extLst>
            </p:cNvPr>
            <p:cNvSpPr txBox="1">
              <a:spLocks noChangeArrowheads="1"/>
            </p:cNvSpPr>
            <p:nvPr/>
          </p:nvSpPr>
          <p:spPr bwMode="auto">
            <a:xfrm>
              <a:off x="1442104" y="5426040"/>
              <a:ext cx="7516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r>
                <a:rPr lang="zh-CN" altLang="en-US" sz="2400">
                  <a:latin typeface="微软雅黑" panose="020B0503020204020204" pitchFamily="34" charset="-122"/>
                </a:rPr>
                <a:t>为消除阶级对抗，促进社会全面进步创造条件</a:t>
              </a:r>
            </a:p>
          </p:txBody>
        </p:sp>
        <p:sp>
          <p:nvSpPr>
            <p:cNvPr id="123916" name="文本框 1">
              <a:extLst>
                <a:ext uri="{FF2B5EF4-FFF2-40B4-BE49-F238E27FC236}">
                  <a16:creationId xmlns:a16="http://schemas.microsoft.com/office/drawing/2014/main" xmlns="" id="{574C51C8-E5D4-4BD6-83EE-34F7E5D4A4BC}"/>
                </a:ext>
              </a:extLst>
            </p:cNvPr>
            <p:cNvSpPr txBox="1">
              <a:spLocks noChangeArrowheads="1"/>
            </p:cNvSpPr>
            <p:nvPr/>
          </p:nvSpPr>
          <p:spPr bwMode="auto">
            <a:xfrm>
              <a:off x="1442104" y="4135035"/>
              <a:ext cx="70210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r>
                <a:rPr lang="zh-CN" altLang="en-US" sz="2400">
                  <a:latin typeface="微软雅黑" panose="020B0503020204020204" pitchFamily="34" charset="-122"/>
                </a:rPr>
                <a:t>能充分发挥人民群众创造历史的积极性和伟大作用</a:t>
              </a:r>
            </a:p>
          </p:txBody>
        </p:sp>
        <p:cxnSp>
          <p:nvCxnSpPr>
            <p:cNvPr id="31" name="直接连接符 30">
              <a:extLst>
                <a:ext uri="{FF2B5EF4-FFF2-40B4-BE49-F238E27FC236}">
                  <a16:creationId xmlns:a16="http://schemas.microsoft.com/office/drawing/2014/main" xmlns="" id="{A9098488-14D5-4AD4-96C5-1C409E986A56}"/>
                </a:ext>
              </a:extLst>
            </p:cNvPr>
            <p:cNvCxnSpPr>
              <a:cxnSpLocks/>
            </p:cNvCxnSpPr>
            <p:nvPr/>
          </p:nvCxnSpPr>
          <p:spPr>
            <a:xfrm>
              <a:off x="1461017" y="3429000"/>
              <a:ext cx="6324830" cy="0"/>
            </a:xfrm>
            <a:prstGeom prst="line">
              <a:avLst/>
            </a:prstGeom>
            <a:ln>
              <a:solidFill>
                <a:srgbClr val="B26A37"/>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C7796131-D87D-4BE1-9E88-AEF917565F2A}"/>
                </a:ext>
              </a:extLst>
            </p:cNvPr>
            <p:cNvCxnSpPr>
              <a:cxnSpLocks/>
            </p:cNvCxnSpPr>
            <p:nvPr/>
          </p:nvCxnSpPr>
          <p:spPr>
            <a:xfrm>
              <a:off x="1461017" y="4706471"/>
              <a:ext cx="6795477" cy="0"/>
            </a:xfrm>
            <a:prstGeom prst="line">
              <a:avLst/>
            </a:prstGeom>
            <a:ln>
              <a:solidFill>
                <a:srgbClr val="B26A37"/>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B3C92912-C9EA-49D0-9489-6864F2CCE347}"/>
                </a:ext>
              </a:extLst>
            </p:cNvPr>
            <p:cNvCxnSpPr>
              <a:cxnSpLocks/>
            </p:cNvCxnSpPr>
            <p:nvPr/>
          </p:nvCxnSpPr>
          <p:spPr>
            <a:xfrm>
              <a:off x="1461017" y="6010835"/>
              <a:ext cx="6230701" cy="0"/>
            </a:xfrm>
            <a:prstGeom prst="line">
              <a:avLst/>
            </a:prstGeom>
            <a:ln>
              <a:solidFill>
                <a:srgbClr val="B26A37"/>
              </a:solidFill>
              <a:prstDash val="dash"/>
            </a:ln>
          </p:spPr>
          <p:style>
            <a:lnRef idx="1">
              <a:schemeClr val="accent1"/>
            </a:lnRef>
            <a:fillRef idx="0">
              <a:schemeClr val="accent1"/>
            </a:fillRef>
            <a:effectRef idx="0">
              <a:schemeClr val="accent1"/>
            </a:effectRef>
            <a:fontRef idx="minor">
              <a:schemeClr val="tx1"/>
            </a:fontRef>
          </p:style>
        </p:cxnSp>
      </p:grpSp>
      <p:sp>
        <p:nvSpPr>
          <p:cNvPr id="40" name="文本框 1">
            <a:extLst>
              <a:ext uri="{FF2B5EF4-FFF2-40B4-BE49-F238E27FC236}">
                <a16:creationId xmlns:a16="http://schemas.microsoft.com/office/drawing/2014/main" xmlns="" id="{873FABD4-D44F-43B8-A8C0-A6316E4B9979}"/>
              </a:ext>
            </a:extLst>
          </p:cNvPr>
          <p:cNvSpPr txBox="1">
            <a:spLocks noChangeArrowheads="1"/>
          </p:cNvSpPr>
          <p:nvPr/>
        </p:nvSpPr>
        <p:spPr bwMode="auto">
          <a:xfrm>
            <a:off x="282609" y="2009117"/>
            <a:ext cx="553998" cy="486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r>
              <a:rPr lang="zh-CN" altLang="en-US" sz="2400" b="1" spc="300" dirty="0">
                <a:latin typeface="微软雅黑" panose="020B0503020204020204" pitchFamily="34" charset="-122"/>
              </a:rPr>
              <a:t>革命对社会发展起巨大作用</a:t>
            </a:r>
          </a:p>
        </p:txBody>
      </p:sp>
    </p:spTree>
  </p:cSld>
  <p:clrMapOvr>
    <a:masterClrMapping/>
  </p:clrMapOvr>
  <p:transition spd="med">
    <p:pull/>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F6ED4CA1-19FC-4585-9801-9FC87DCED181}"/>
              </a:ext>
            </a:extLst>
          </p:cNvPr>
          <p:cNvPicPr>
            <a:picLocks noChangeAspect="1"/>
          </p:cNvPicPr>
          <p:nvPr/>
        </p:nvPicPr>
        <p:blipFill>
          <a:blip r:embed="rId2"/>
          <a:stretch>
            <a:fillRect/>
          </a:stretch>
        </p:blipFill>
        <p:spPr>
          <a:xfrm>
            <a:off x="7744679" y="2027437"/>
            <a:ext cx="3762310" cy="2498174"/>
          </a:xfrm>
          <a:prstGeom prst="rect">
            <a:avLst/>
          </a:prstGeom>
        </p:spPr>
      </p:pic>
      <p:sp>
        <p:nvSpPr>
          <p:cNvPr id="13" name="矩形 12">
            <a:extLst>
              <a:ext uri="{FF2B5EF4-FFF2-40B4-BE49-F238E27FC236}">
                <a16:creationId xmlns:a16="http://schemas.microsoft.com/office/drawing/2014/main" xmlns="" id="{7F14B013-15A3-4C3E-8184-823B804BC958}"/>
              </a:ext>
            </a:extLst>
          </p:cNvPr>
          <p:cNvSpPr/>
          <p:nvPr/>
        </p:nvSpPr>
        <p:spPr>
          <a:xfrm>
            <a:off x="66963" y="299456"/>
            <a:ext cx="8404684" cy="480131"/>
          </a:xfrm>
          <a:prstGeom prst="rect">
            <a:avLst/>
          </a:prstGeom>
        </p:spPr>
        <p:txBody>
          <a:bodyPr wrap="square">
            <a:spAutoFit/>
          </a:bodyPr>
          <a:lstStyle/>
          <a:p>
            <a:pPr lvl="0">
              <a:lnSpc>
                <a:spcPct val="90000"/>
              </a:lnSpc>
              <a:spcBef>
                <a:spcPts val="1000"/>
              </a:spcBef>
            </a:pPr>
            <a:r>
              <a:rPr lang="zh-CN" altLang="en-US" sz="27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二、阶级斗争和社会革命在阶级社会发展中的作用</a:t>
            </a:r>
          </a:p>
        </p:txBody>
      </p:sp>
      <p:sp>
        <p:nvSpPr>
          <p:cNvPr id="14" name="矩形: 圆角 13">
            <a:extLst>
              <a:ext uri="{FF2B5EF4-FFF2-40B4-BE49-F238E27FC236}">
                <a16:creationId xmlns:a16="http://schemas.microsoft.com/office/drawing/2014/main" xmlns="" id="{9D7B1504-8558-4774-ABD5-DB9CBAA6A72E}"/>
              </a:ext>
            </a:extLst>
          </p:cNvPr>
          <p:cNvSpPr/>
          <p:nvPr/>
        </p:nvSpPr>
        <p:spPr>
          <a:xfrm>
            <a:off x="3451412" y="1085397"/>
            <a:ext cx="52891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（四）社会革命的实质和作用</a:t>
            </a:r>
          </a:p>
        </p:txBody>
      </p:sp>
      <p:grpSp>
        <p:nvGrpSpPr>
          <p:cNvPr id="2" name="组合 1">
            <a:extLst>
              <a:ext uri="{FF2B5EF4-FFF2-40B4-BE49-F238E27FC236}">
                <a16:creationId xmlns:a16="http://schemas.microsoft.com/office/drawing/2014/main" xmlns="" id="{40C9C55C-DED6-47F5-A55E-A7EE53976D64}"/>
              </a:ext>
            </a:extLst>
          </p:cNvPr>
          <p:cNvGrpSpPr/>
          <p:nvPr/>
        </p:nvGrpSpPr>
        <p:grpSpPr>
          <a:xfrm>
            <a:off x="963005" y="4180821"/>
            <a:ext cx="10265990" cy="1977931"/>
            <a:chOff x="1476375" y="4221163"/>
            <a:chExt cx="6145213" cy="1079500"/>
          </a:xfrm>
        </p:grpSpPr>
        <p:sp>
          <p:nvSpPr>
            <p:cNvPr id="17" name="圆角矩形 16">
              <a:extLst>
                <a:ext uri="{FF2B5EF4-FFF2-40B4-BE49-F238E27FC236}">
                  <a16:creationId xmlns:a16="http://schemas.microsoft.com/office/drawing/2014/main" xmlns="" id="{70919172-221A-4C45-AAEA-F5EB293A97AF}"/>
                </a:ext>
              </a:extLst>
            </p:cNvPr>
            <p:cNvSpPr/>
            <p:nvPr/>
          </p:nvSpPr>
          <p:spPr>
            <a:xfrm>
              <a:off x="1476375" y="4221163"/>
              <a:ext cx="6145213" cy="1079500"/>
            </a:xfrm>
            <a:prstGeom prst="roundRect">
              <a:avLst>
                <a:gd name="adj" fmla="val 31810"/>
              </a:avLst>
            </a:prstGeom>
            <a:solidFill>
              <a:srgbClr val="C77D4B"/>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a:extLst>
                <a:ext uri="{FF2B5EF4-FFF2-40B4-BE49-F238E27FC236}">
                  <a16:creationId xmlns:a16="http://schemas.microsoft.com/office/drawing/2014/main" xmlns="" id="{5326CFA0-8D13-496E-995E-A3E00490A931}"/>
                </a:ext>
              </a:extLst>
            </p:cNvPr>
            <p:cNvSpPr/>
            <p:nvPr/>
          </p:nvSpPr>
          <p:spPr>
            <a:xfrm>
              <a:off x="1573213" y="4349750"/>
              <a:ext cx="5883275" cy="906463"/>
            </a:xfrm>
            <a:prstGeom prst="roundRect">
              <a:avLst>
                <a:gd name="adj" fmla="val 31810"/>
              </a:avLst>
            </a:prstGeom>
            <a:solidFill>
              <a:sysClr val="window" lastClr="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9" name="文本框 1">
            <a:extLst>
              <a:ext uri="{FF2B5EF4-FFF2-40B4-BE49-F238E27FC236}">
                <a16:creationId xmlns:a16="http://schemas.microsoft.com/office/drawing/2014/main" xmlns="" id="{E7570856-AA9A-4658-A6CA-A3D39BE24A39}"/>
              </a:ext>
            </a:extLst>
          </p:cNvPr>
          <p:cNvSpPr txBox="1">
            <a:spLocks noChangeArrowheads="1"/>
          </p:cNvSpPr>
          <p:nvPr/>
        </p:nvSpPr>
        <p:spPr bwMode="auto">
          <a:xfrm>
            <a:off x="1503363" y="4334983"/>
            <a:ext cx="918527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rPr>
              <a:t>       在阶级尖锐对立的情况下，改良主义主张用改良代替社会革命，不触及深层次社会矛盾，因而不可能根本扫除社会发展的障碍，甚至可能走向革命的反面，成为阻碍革命的绊脚石。</a:t>
            </a:r>
            <a:endParaRPr lang="en-US" altLang="zh-CN" sz="2400" dirty="0">
              <a:solidFill>
                <a:srgbClr val="000000"/>
              </a:solidFill>
              <a:latin typeface="微软雅黑" panose="020B0503020204020204" pitchFamily="34" charset="-122"/>
            </a:endParaRPr>
          </a:p>
        </p:txBody>
      </p:sp>
      <p:grpSp>
        <p:nvGrpSpPr>
          <p:cNvPr id="4" name="组合 3">
            <a:extLst>
              <a:ext uri="{FF2B5EF4-FFF2-40B4-BE49-F238E27FC236}">
                <a16:creationId xmlns:a16="http://schemas.microsoft.com/office/drawing/2014/main" xmlns="" id="{7EDE2426-B4FE-448D-A13C-B2B664FFE253}"/>
              </a:ext>
            </a:extLst>
          </p:cNvPr>
          <p:cNvGrpSpPr/>
          <p:nvPr/>
        </p:nvGrpSpPr>
        <p:grpSpPr>
          <a:xfrm>
            <a:off x="963005" y="2294072"/>
            <a:ext cx="6421986" cy="1414463"/>
            <a:chOff x="1677380" y="2266810"/>
            <a:chExt cx="6421986" cy="1414463"/>
          </a:xfrm>
        </p:grpSpPr>
        <p:sp>
          <p:nvSpPr>
            <p:cNvPr id="124933" name="文本框 1">
              <a:extLst>
                <a:ext uri="{FF2B5EF4-FFF2-40B4-BE49-F238E27FC236}">
                  <a16:creationId xmlns:a16="http://schemas.microsoft.com/office/drawing/2014/main" xmlns="" id="{D7504862-EB83-4409-92EF-BB1C27AE7A0D}"/>
                </a:ext>
              </a:extLst>
            </p:cNvPr>
            <p:cNvSpPr txBox="1">
              <a:spLocks noChangeArrowheads="1"/>
            </p:cNvSpPr>
            <p:nvPr/>
          </p:nvSpPr>
          <p:spPr bwMode="auto">
            <a:xfrm>
              <a:off x="3802651" y="2444788"/>
              <a:ext cx="429671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rPr>
                <a:t>不拒绝改良，但反对改良主义</a:t>
              </a:r>
              <a:endParaRPr lang="en-US" altLang="zh-CN" sz="2400" dirty="0">
                <a:solidFill>
                  <a:srgbClr val="000000"/>
                </a:solidFill>
                <a:latin typeface="微软雅黑" panose="020B0503020204020204" pitchFamily="34" charset="-122"/>
              </a:endParaRPr>
            </a:p>
          </p:txBody>
        </p:sp>
        <p:sp>
          <p:nvSpPr>
            <p:cNvPr id="20" name="椭圆 19">
              <a:extLst>
                <a:ext uri="{FF2B5EF4-FFF2-40B4-BE49-F238E27FC236}">
                  <a16:creationId xmlns:a16="http://schemas.microsoft.com/office/drawing/2014/main" xmlns="" id="{54853933-1E47-4B9B-87B8-047EE76CC478}"/>
                </a:ext>
              </a:extLst>
            </p:cNvPr>
            <p:cNvSpPr/>
            <p:nvPr/>
          </p:nvSpPr>
          <p:spPr>
            <a:xfrm>
              <a:off x="1677380" y="2266810"/>
              <a:ext cx="1414463" cy="1414463"/>
            </a:xfrm>
            <a:prstGeom prst="ellipse">
              <a:avLst/>
            </a:prstGeom>
            <a:solidFill>
              <a:schemeClr val="bg1"/>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rgbClr val="4F81BD"/>
                </a:solidFill>
                <a:latin typeface="Arial" panose="020B0604020202020204" pitchFamily="34" charset="0"/>
                <a:cs typeface="Arial" panose="020B0604020202020204" pitchFamily="34" charset="0"/>
              </a:endParaRPr>
            </a:p>
          </p:txBody>
        </p:sp>
        <p:cxnSp>
          <p:nvCxnSpPr>
            <p:cNvPr id="21" name="直接箭头连接符 20">
              <a:extLst>
                <a:ext uri="{FF2B5EF4-FFF2-40B4-BE49-F238E27FC236}">
                  <a16:creationId xmlns:a16="http://schemas.microsoft.com/office/drawing/2014/main" xmlns="" id="{597C9D21-23EC-4CF8-9DBD-C8EE73839827}"/>
                </a:ext>
              </a:extLst>
            </p:cNvPr>
            <p:cNvCxnSpPr>
              <a:cxnSpLocks/>
            </p:cNvCxnSpPr>
            <p:nvPr/>
          </p:nvCxnSpPr>
          <p:spPr>
            <a:xfrm>
              <a:off x="3091843" y="2816085"/>
              <a:ext cx="617659" cy="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1">
              <a:extLst>
                <a:ext uri="{FF2B5EF4-FFF2-40B4-BE49-F238E27FC236}">
                  <a16:creationId xmlns:a16="http://schemas.microsoft.com/office/drawing/2014/main" xmlns="" id="{A5455895-65C3-4EE3-B4DA-DE8E1933C2B6}"/>
                </a:ext>
              </a:extLst>
            </p:cNvPr>
            <p:cNvSpPr txBox="1">
              <a:spLocks noChangeArrowheads="1"/>
            </p:cNvSpPr>
            <p:nvPr/>
          </p:nvSpPr>
          <p:spPr bwMode="auto">
            <a:xfrm>
              <a:off x="1771275" y="2598989"/>
              <a:ext cx="12274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dirty="0">
                  <a:solidFill>
                    <a:srgbClr val="B26A37"/>
                  </a:solidFill>
                  <a:latin typeface="微软雅黑" panose="020B0503020204020204" pitchFamily="34" charset="-122"/>
                </a:rPr>
                <a:t>马克思</a:t>
              </a:r>
              <a:endParaRPr lang="en-US" altLang="zh-CN" sz="2400" dirty="0">
                <a:solidFill>
                  <a:srgbClr val="B26A37"/>
                </a:solidFill>
                <a:latin typeface="微软雅黑" panose="020B0503020204020204" pitchFamily="34" charset="-122"/>
              </a:endParaRPr>
            </a:p>
            <a:p>
              <a:pPr algn="ctr" eaLnBrk="1" hangingPunct="1"/>
              <a:r>
                <a:rPr lang="zh-CN" altLang="en-US" sz="2400" dirty="0">
                  <a:solidFill>
                    <a:srgbClr val="B26A37"/>
                  </a:solidFill>
                  <a:latin typeface="微软雅黑" panose="020B0503020204020204" pitchFamily="34" charset="-122"/>
                </a:rPr>
                <a:t>主义</a:t>
              </a:r>
              <a:endParaRPr lang="en-US" altLang="zh-CN" sz="2400" dirty="0">
                <a:solidFill>
                  <a:srgbClr val="B26A37"/>
                </a:solidFill>
                <a:latin typeface="微软雅黑" panose="020B0503020204020204" pitchFamily="34" charset="-122"/>
              </a:endParaRPr>
            </a:p>
          </p:txBody>
        </p:sp>
      </p:gr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2">
            <a:extLst>
              <a:ext uri="{FF2B5EF4-FFF2-40B4-BE49-F238E27FC236}">
                <a16:creationId xmlns:a16="http://schemas.microsoft.com/office/drawing/2014/main" xmlns="" id="{C862D63C-F34E-4F38-8515-8AC6C59CAC1F}"/>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7" name="矩形: 圆角 6">
            <a:extLst>
              <a:ext uri="{FF2B5EF4-FFF2-40B4-BE49-F238E27FC236}">
                <a16:creationId xmlns:a16="http://schemas.microsoft.com/office/drawing/2014/main" xmlns="" id="{C45DD345-E494-499A-AAA7-B057E5CF9B66}"/>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（二）社会存在</a:t>
            </a:r>
          </a:p>
        </p:txBody>
      </p:sp>
      <p:grpSp>
        <p:nvGrpSpPr>
          <p:cNvPr id="8" name="组合 7">
            <a:extLst>
              <a:ext uri="{FF2B5EF4-FFF2-40B4-BE49-F238E27FC236}">
                <a16:creationId xmlns:a16="http://schemas.microsoft.com/office/drawing/2014/main" xmlns="" id="{FCC7B771-D779-4C45-9955-0BE48CDD1D80}"/>
              </a:ext>
            </a:extLst>
          </p:cNvPr>
          <p:cNvGrpSpPr/>
          <p:nvPr/>
        </p:nvGrpSpPr>
        <p:grpSpPr>
          <a:xfrm>
            <a:off x="5405219" y="1869093"/>
            <a:ext cx="2340288" cy="1989338"/>
            <a:chOff x="1779103" y="1485882"/>
            <a:chExt cx="1904936" cy="1619274"/>
          </a:xfrm>
        </p:grpSpPr>
        <p:sp>
          <p:nvSpPr>
            <p:cNvPr id="9" name="菱形 8">
              <a:extLst>
                <a:ext uri="{FF2B5EF4-FFF2-40B4-BE49-F238E27FC236}">
                  <a16:creationId xmlns:a16="http://schemas.microsoft.com/office/drawing/2014/main" xmlns="" id="{1CA3126A-FCE6-48FF-A95C-89536714EEC2}"/>
                </a:ext>
              </a:extLst>
            </p:cNvPr>
            <p:cNvSpPr/>
            <p:nvPr/>
          </p:nvSpPr>
          <p:spPr>
            <a:xfrm>
              <a:off x="2064984" y="1485882"/>
              <a:ext cx="1619055" cy="1619274"/>
            </a:xfrm>
            <a:prstGeom prst="diamond">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94" tIns="34297" rIns="68594" bIns="34297" rtlCol="0" anchor="ctr"/>
            <a:lstStyle/>
            <a:p>
              <a:pPr algn="ctr"/>
              <a:endParaRPr lang="zh-CN" altLang="en-US"/>
            </a:p>
          </p:txBody>
        </p:sp>
        <p:sp>
          <p:nvSpPr>
            <p:cNvPr id="10" name="菱形 9">
              <a:extLst>
                <a:ext uri="{FF2B5EF4-FFF2-40B4-BE49-F238E27FC236}">
                  <a16:creationId xmlns:a16="http://schemas.microsoft.com/office/drawing/2014/main" xmlns="" id="{E8A86847-A17B-4EE3-91C2-6D7B13C17AB0}"/>
                </a:ext>
              </a:extLst>
            </p:cNvPr>
            <p:cNvSpPr/>
            <p:nvPr/>
          </p:nvSpPr>
          <p:spPr>
            <a:xfrm>
              <a:off x="1779103" y="1485882"/>
              <a:ext cx="1619055" cy="1619274"/>
            </a:xfrm>
            <a:prstGeom prst="diamond">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94" tIns="34297" rIns="68594" bIns="34297" rtlCol="0" anchor="ctr"/>
            <a:lstStyle/>
            <a:p>
              <a:pPr algn="ctr"/>
              <a:endParaRPr lang="zh-CN" altLang="en-US"/>
            </a:p>
          </p:txBody>
        </p:sp>
      </p:grpSp>
      <p:sp>
        <p:nvSpPr>
          <p:cNvPr id="11" name="文本框 1">
            <a:extLst>
              <a:ext uri="{FF2B5EF4-FFF2-40B4-BE49-F238E27FC236}">
                <a16:creationId xmlns:a16="http://schemas.microsoft.com/office/drawing/2014/main" xmlns="" id="{DF2E6A29-6C5F-4CE8-9455-78E2F42F2931}"/>
              </a:ext>
            </a:extLst>
          </p:cNvPr>
          <p:cNvSpPr txBox="1">
            <a:spLocks noChangeArrowheads="1"/>
          </p:cNvSpPr>
          <p:nvPr/>
        </p:nvSpPr>
        <p:spPr bwMode="auto">
          <a:xfrm>
            <a:off x="5211028" y="2396343"/>
            <a:ext cx="2323052"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spcAft>
                <a:spcPts val="600"/>
              </a:spcAft>
            </a:pPr>
            <a:r>
              <a:rPr lang="zh-CN" altLang="en-US" sz="2400" b="1" dirty="0">
                <a:solidFill>
                  <a:schemeClr val="bg1"/>
                </a:solidFill>
              </a:rPr>
              <a:t>社会存在</a:t>
            </a:r>
            <a:endParaRPr lang="en-US" altLang="zh-CN" sz="2400" b="1" dirty="0">
              <a:solidFill>
                <a:schemeClr val="bg1"/>
              </a:solidFill>
            </a:endParaRPr>
          </a:p>
          <a:p>
            <a:pPr indent="0" algn="ctr">
              <a:spcAft>
                <a:spcPts val="600"/>
              </a:spcAft>
            </a:pPr>
            <a:r>
              <a:rPr lang="zh-CN" altLang="en-US" sz="2400" b="1" dirty="0">
                <a:solidFill>
                  <a:schemeClr val="bg1"/>
                </a:solidFill>
              </a:rPr>
              <a:t>主要包括</a:t>
            </a:r>
            <a:endParaRPr lang="en-US" altLang="zh-CN" sz="2400" b="1" dirty="0">
              <a:solidFill>
                <a:schemeClr val="bg1"/>
              </a:solidFill>
            </a:endParaRPr>
          </a:p>
        </p:txBody>
      </p:sp>
      <p:sp>
        <p:nvSpPr>
          <p:cNvPr id="12" name="文本框 1">
            <a:extLst>
              <a:ext uri="{FF2B5EF4-FFF2-40B4-BE49-F238E27FC236}">
                <a16:creationId xmlns:a16="http://schemas.microsoft.com/office/drawing/2014/main" xmlns="" id="{921E898C-6C72-454B-8784-EBF4D69CA717}"/>
              </a:ext>
            </a:extLst>
          </p:cNvPr>
          <p:cNvSpPr txBox="1">
            <a:spLocks noChangeArrowheads="1"/>
          </p:cNvSpPr>
          <p:nvPr/>
        </p:nvSpPr>
        <p:spPr bwMode="auto">
          <a:xfrm>
            <a:off x="7959853" y="1907111"/>
            <a:ext cx="2769795"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indent="-342900" algn="just">
              <a:lnSpc>
                <a:spcPct val="150000"/>
              </a:lnSpc>
              <a:buClr>
                <a:srgbClr val="AE6836"/>
              </a:buClr>
              <a:buFont typeface="Arial" panose="020B0604020202020204" pitchFamily="34" charset="0"/>
              <a:buChar char="•"/>
            </a:pPr>
            <a:r>
              <a:rPr lang="zh-CN" altLang="en-US" sz="2400" dirty="0"/>
              <a:t>自然地理环境</a:t>
            </a:r>
            <a:endParaRPr lang="en-US" altLang="zh-CN" sz="2400" dirty="0"/>
          </a:p>
          <a:p>
            <a:pPr marL="342900" indent="-342900" algn="just">
              <a:lnSpc>
                <a:spcPct val="150000"/>
              </a:lnSpc>
              <a:buClr>
                <a:srgbClr val="AE6836"/>
              </a:buClr>
              <a:buFont typeface="Arial" panose="020B0604020202020204" pitchFamily="34" charset="0"/>
              <a:buChar char="•"/>
            </a:pPr>
            <a:r>
              <a:rPr lang="zh-CN" altLang="en-US" sz="2400" dirty="0"/>
              <a:t>人口因素</a:t>
            </a:r>
            <a:endParaRPr lang="en-US" altLang="zh-CN" sz="2400" dirty="0"/>
          </a:p>
          <a:p>
            <a:pPr marL="342900" indent="-342900" algn="just">
              <a:lnSpc>
                <a:spcPct val="150000"/>
              </a:lnSpc>
              <a:buClr>
                <a:srgbClr val="AE6836"/>
              </a:buClr>
              <a:buFont typeface="Arial" panose="020B0604020202020204" pitchFamily="34" charset="0"/>
              <a:buChar char="•"/>
            </a:pPr>
            <a:r>
              <a:rPr lang="zh-CN" altLang="en-US" sz="2400" dirty="0"/>
              <a:t>物质生产方式</a:t>
            </a:r>
            <a:endPar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 name="文本框 1">
            <a:extLst>
              <a:ext uri="{FF2B5EF4-FFF2-40B4-BE49-F238E27FC236}">
                <a16:creationId xmlns:a16="http://schemas.microsoft.com/office/drawing/2014/main" xmlns="" id="{67DBBDDE-119A-47E3-8207-87C59915C002}"/>
              </a:ext>
            </a:extLst>
          </p:cNvPr>
          <p:cNvSpPr txBox="1">
            <a:spLocks noChangeArrowheads="1"/>
          </p:cNvSpPr>
          <p:nvPr/>
        </p:nvSpPr>
        <p:spPr bwMode="auto">
          <a:xfrm>
            <a:off x="70582" y="2048257"/>
            <a:ext cx="11214100" cy="1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社会存在是指社会物质生活条件，</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2865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是社会生活的物质方面</a:t>
            </a:r>
          </a:p>
        </p:txBody>
      </p:sp>
      <p:cxnSp>
        <p:nvCxnSpPr>
          <p:cNvPr id="14" name="直接连接符 13">
            <a:extLst>
              <a:ext uri="{FF2B5EF4-FFF2-40B4-BE49-F238E27FC236}">
                <a16:creationId xmlns:a16="http://schemas.microsoft.com/office/drawing/2014/main" xmlns="" id="{8EC957C4-5DE9-4A01-A57F-F08E5D01A108}"/>
              </a:ext>
            </a:extLst>
          </p:cNvPr>
          <p:cNvCxnSpPr/>
          <p:nvPr/>
        </p:nvCxnSpPr>
        <p:spPr>
          <a:xfrm>
            <a:off x="627756" y="3982699"/>
            <a:ext cx="11214100" cy="0"/>
          </a:xfrm>
          <a:prstGeom prst="line">
            <a:avLst/>
          </a:prstGeom>
          <a:ln w="38100">
            <a:solidFill>
              <a:srgbClr val="B26A37"/>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5" name="图片 2">
            <a:extLst>
              <a:ext uri="{FF2B5EF4-FFF2-40B4-BE49-F238E27FC236}">
                <a16:creationId xmlns:a16="http://schemas.microsoft.com/office/drawing/2014/main" xmlns="" id="{0D45852B-2A4B-417C-A96B-02D779377777}"/>
              </a:ext>
            </a:extLst>
          </p:cNvPr>
          <p:cNvPicPr>
            <a:picLocks noChangeAspect="1" noChangeArrowheads="1"/>
          </p:cNvPicPr>
          <p:nvPr/>
        </p:nvPicPr>
        <p:blipFill>
          <a:blip r:embed="rId2" cstate="print"/>
          <a:srcRect/>
          <a:stretch>
            <a:fillRect/>
          </a:stretch>
        </p:blipFill>
        <p:spPr bwMode="auto">
          <a:xfrm>
            <a:off x="1681537" y="4206516"/>
            <a:ext cx="3529491" cy="2586779"/>
          </a:xfrm>
          <a:prstGeom prst="rect">
            <a:avLst/>
          </a:prstGeom>
          <a:ln w="38100">
            <a:solidFill>
              <a:srgbClr val="B26A37"/>
            </a:solidFill>
          </a:ln>
        </p:spPr>
      </p:pic>
      <p:pic>
        <p:nvPicPr>
          <p:cNvPr id="18" name="图片 3">
            <a:extLst>
              <a:ext uri="{FF2B5EF4-FFF2-40B4-BE49-F238E27FC236}">
                <a16:creationId xmlns:a16="http://schemas.microsoft.com/office/drawing/2014/main" xmlns="" id="{B63802D2-B554-41E6-BDC3-6EE4CE387F58}"/>
              </a:ext>
            </a:extLst>
          </p:cNvPr>
          <p:cNvPicPr>
            <a:picLocks noChangeAspect="1" noChangeArrowheads="1"/>
          </p:cNvPicPr>
          <p:nvPr/>
        </p:nvPicPr>
        <p:blipFill>
          <a:blip r:embed="rId3" cstate="print"/>
          <a:srcRect/>
          <a:stretch>
            <a:fillRect/>
          </a:stretch>
        </p:blipFill>
        <p:spPr bwMode="auto">
          <a:xfrm>
            <a:off x="6980973" y="4206516"/>
            <a:ext cx="3529489" cy="2586771"/>
          </a:xfrm>
          <a:prstGeom prst="rect">
            <a:avLst/>
          </a:prstGeom>
          <a:ln w="38100">
            <a:solidFill>
              <a:srgbClr val="B26A37"/>
            </a:solidFill>
          </a:ln>
        </p:spPr>
      </p:pic>
    </p:spTree>
  </p:cSld>
  <p:clrMapOvr>
    <a:masterClrMapping/>
  </p:clrMapOvr>
  <p:transition spd="med">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600B913-B4F1-4798-A63B-CC6310930EC2}"/>
              </a:ext>
            </a:extLst>
          </p:cNvPr>
          <p:cNvGrpSpPr/>
          <p:nvPr/>
        </p:nvGrpSpPr>
        <p:grpSpPr>
          <a:xfrm>
            <a:off x="487362" y="4270167"/>
            <a:ext cx="11217276" cy="2101970"/>
            <a:chOff x="484187" y="3718837"/>
            <a:chExt cx="11217276" cy="2101970"/>
          </a:xfrm>
        </p:grpSpPr>
        <p:pic>
          <p:nvPicPr>
            <p:cNvPr id="22" name="Picture 2">
              <a:hlinkClick r:id="rId2"/>
              <a:extLst>
                <a:ext uri="{FF2B5EF4-FFF2-40B4-BE49-F238E27FC236}">
                  <a16:creationId xmlns:a16="http://schemas.microsoft.com/office/drawing/2014/main" xmlns="" id="{4350CD80-31A9-47FF-8A38-1466CA54AD85}"/>
                </a:ext>
              </a:extLst>
            </p:cNvPr>
            <p:cNvPicPr preferRelativeResize="0">
              <a:picLocks noChangeArrowheads="1"/>
            </p:cNvPicPr>
            <p:nvPr/>
          </p:nvPicPr>
          <p:blipFill rotWithShape="1">
            <a:blip r:embed="rId3"/>
            <a:srcRect t="18677" b="17929"/>
            <a:stretch/>
          </p:blipFill>
          <p:spPr bwMode="auto">
            <a:xfrm>
              <a:off x="3271316" y="3718837"/>
              <a:ext cx="2857500" cy="1648437"/>
            </a:xfrm>
            <a:prstGeom prst="roundRect">
              <a:avLst>
                <a:gd name="adj" fmla="val 8594"/>
              </a:avLst>
            </a:prstGeom>
            <a:solidFill>
              <a:srgbClr val="FFFFFF">
                <a:shade val="85000"/>
              </a:srgbClr>
            </a:solidFill>
            <a:ln>
              <a:noFill/>
            </a:ln>
            <a:effectLst/>
          </p:spPr>
        </p:pic>
        <p:pic>
          <p:nvPicPr>
            <p:cNvPr id="23" name="Picture 3">
              <a:hlinkClick r:id="rId4"/>
              <a:extLst>
                <a:ext uri="{FF2B5EF4-FFF2-40B4-BE49-F238E27FC236}">
                  <a16:creationId xmlns:a16="http://schemas.microsoft.com/office/drawing/2014/main" xmlns="" id="{DE8C7597-E535-46E0-A244-8D65E902E2D5}"/>
                </a:ext>
              </a:extLst>
            </p:cNvPr>
            <p:cNvPicPr>
              <a:picLocks noChangeAspect="1" noChangeArrowheads="1"/>
            </p:cNvPicPr>
            <p:nvPr/>
          </p:nvPicPr>
          <p:blipFill>
            <a:blip r:embed="rId5"/>
            <a:srcRect/>
            <a:stretch>
              <a:fillRect/>
            </a:stretch>
          </p:blipFill>
          <p:spPr bwMode="auto">
            <a:xfrm>
              <a:off x="484187" y="3718837"/>
              <a:ext cx="2618814" cy="1648437"/>
            </a:xfrm>
            <a:prstGeom prst="roundRect">
              <a:avLst>
                <a:gd name="adj" fmla="val 8594"/>
              </a:avLst>
            </a:prstGeom>
            <a:solidFill>
              <a:srgbClr val="FFFFFF">
                <a:shade val="85000"/>
              </a:srgbClr>
            </a:solidFill>
            <a:ln>
              <a:noFill/>
            </a:ln>
            <a:effectLst/>
          </p:spPr>
        </p:pic>
        <p:pic>
          <p:nvPicPr>
            <p:cNvPr id="24" name="Picture 10">
              <a:hlinkClick r:id="rId6"/>
              <a:extLst>
                <a:ext uri="{FF2B5EF4-FFF2-40B4-BE49-F238E27FC236}">
                  <a16:creationId xmlns:a16="http://schemas.microsoft.com/office/drawing/2014/main" xmlns="" id="{555F63A9-F29B-43BF-AC0C-948BE754BA18}"/>
                </a:ext>
              </a:extLst>
            </p:cNvPr>
            <p:cNvPicPr preferRelativeResize="0">
              <a:picLocks noChangeArrowheads="1"/>
            </p:cNvPicPr>
            <p:nvPr/>
          </p:nvPicPr>
          <p:blipFill>
            <a:blip r:embed="rId7"/>
            <a:srcRect/>
            <a:stretch>
              <a:fillRect/>
            </a:stretch>
          </p:blipFill>
          <p:spPr bwMode="auto">
            <a:xfrm>
              <a:off x="9084260" y="3718837"/>
              <a:ext cx="2617202" cy="1648801"/>
            </a:xfrm>
            <a:prstGeom prst="roundRect">
              <a:avLst>
                <a:gd name="adj" fmla="val 8594"/>
              </a:avLst>
            </a:prstGeom>
            <a:solidFill>
              <a:srgbClr val="FFFFFF">
                <a:shade val="85000"/>
              </a:srgbClr>
            </a:solidFill>
            <a:ln>
              <a:noFill/>
            </a:ln>
            <a:effectLst/>
          </p:spPr>
        </p:pic>
        <p:pic>
          <p:nvPicPr>
            <p:cNvPr id="25" name="Picture 11">
              <a:extLst>
                <a:ext uri="{FF2B5EF4-FFF2-40B4-BE49-F238E27FC236}">
                  <a16:creationId xmlns:a16="http://schemas.microsoft.com/office/drawing/2014/main" xmlns="" id="{195769FE-462C-490B-A5FC-7221C56F9059}"/>
                </a:ext>
              </a:extLst>
            </p:cNvPr>
            <p:cNvPicPr preferRelativeResize="0">
              <a:picLocks noChangeArrowheads="1"/>
            </p:cNvPicPr>
            <p:nvPr/>
          </p:nvPicPr>
          <p:blipFill>
            <a:blip r:embed="rId8"/>
            <a:srcRect/>
            <a:stretch>
              <a:fillRect/>
            </a:stretch>
          </p:blipFill>
          <p:spPr bwMode="auto">
            <a:xfrm>
              <a:off x="6297131" y="3718837"/>
              <a:ext cx="2618813" cy="1648801"/>
            </a:xfrm>
            <a:prstGeom prst="roundRect">
              <a:avLst>
                <a:gd name="adj" fmla="val 8594"/>
              </a:avLst>
            </a:prstGeom>
            <a:solidFill>
              <a:srgbClr val="FFFFFF">
                <a:shade val="85000"/>
              </a:srgbClr>
            </a:solidFill>
            <a:ln>
              <a:noFill/>
            </a:ln>
            <a:effectLst/>
          </p:spPr>
        </p:pic>
        <p:sp>
          <p:nvSpPr>
            <p:cNvPr id="125961" name="文本框 1">
              <a:extLst>
                <a:ext uri="{FF2B5EF4-FFF2-40B4-BE49-F238E27FC236}">
                  <a16:creationId xmlns:a16="http://schemas.microsoft.com/office/drawing/2014/main" xmlns="" id="{ECF2BC17-FC0E-4240-B0A5-CCE80D3D6899}"/>
                </a:ext>
              </a:extLst>
            </p:cNvPr>
            <p:cNvSpPr txBox="1">
              <a:spLocks noChangeArrowheads="1"/>
            </p:cNvSpPr>
            <p:nvPr/>
          </p:nvSpPr>
          <p:spPr bwMode="auto">
            <a:xfrm>
              <a:off x="484187" y="5451475"/>
              <a:ext cx="26188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ts val="1400"/>
                </a:spcBef>
              </a:pPr>
              <a:r>
                <a:rPr lang="zh-CN" altLang="en-US" dirty="0">
                  <a:latin typeface="微软雅黑" panose="020B0503020204020204" pitchFamily="34" charset="-122"/>
                </a:rPr>
                <a:t>商鞅变法使秦国富强</a:t>
              </a:r>
            </a:p>
          </p:txBody>
        </p:sp>
        <p:sp>
          <p:nvSpPr>
            <p:cNvPr id="125962" name="文本框 2">
              <a:extLst>
                <a:ext uri="{FF2B5EF4-FFF2-40B4-BE49-F238E27FC236}">
                  <a16:creationId xmlns:a16="http://schemas.microsoft.com/office/drawing/2014/main" xmlns="" id="{BA1F17E2-0B42-4962-8661-14F32CEEFA9C}"/>
                </a:ext>
              </a:extLst>
            </p:cNvPr>
            <p:cNvSpPr txBox="1">
              <a:spLocks noChangeArrowheads="1"/>
            </p:cNvSpPr>
            <p:nvPr/>
          </p:nvSpPr>
          <p:spPr bwMode="auto">
            <a:xfrm>
              <a:off x="3269688" y="5451475"/>
              <a:ext cx="2823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ts val="1400"/>
                </a:spcBef>
              </a:pPr>
              <a:r>
                <a:rPr lang="zh-CN" altLang="en-US" dirty="0">
                  <a:latin typeface="微软雅黑" panose="020B0503020204020204" pitchFamily="34" charset="-122"/>
                </a:rPr>
                <a:t>罗斯福新政</a:t>
              </a:r>
            </a:p>
          </p:txBody>
        </p:sp>
        <p:sp>
          <p:nvSpPr>
            <p:cNvPr id="125963" name="文本框 3">
              <a:extLst>
                <a:ext uri="{FF2B5EF4-FFF2-40B4-BE49-F238E27FC236}">
                  <a16:creationId xmlns:a16="http://schemas.microsoft.com/office/drawing/2014/main" xmlns="" id="{EF389516-BDAB-4BD8-A4B5-B85DDD562A08}"/>
                </a:ext>
              </a:extLst>
            </p:cNvPr>
            <p:cNvSpPr txBox="1">
              <a:spLocks noChangeArrowheads="1"/>
            </p:cNvSpPr>
            <p:nvPr/>
          </p:nvSpPr>
          <p:spPr bwMode="auto">
            <a:xfrm>
              <a:off x="6297131" y="5451475"/>
              <a:ext cx="261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ts val="1400"/>
                </a:spcBef>
              </a:pPr>
              <a:r>
                <a:rPr lang="zh-CN" altLang="en-US">
                  <a:latin typeface="微软雅黑" panose="020B0503020204020204" pitchFamily="34" charset="-122"/>
                </a:rPr>
                <a:t>明治维新使日本强盛</a:t>
              </a:r>
            </a:p>
          </p:txBody>
        </p:sp>
        <p:sp>
          <p:nvSpPr>
            <p:cNvPr id="125964" name="文本框 5">
              <a:extLst>
                <a:ext uri="{FF2B5EF4-FFF2-40B4-BE49-F238E27FC236}">
                  <a16:creationId xmlns:a16="http://schemas.microsoft.com/office/drawing/2014/main" xmlns="" id="{E6BC92E8-F1B2-40AB-843E-6668A3DA5BD7}"/>
                </a:ext>
              </a:extLst>
            </p:cNvPr>
            <p:cNvSpPr txBox="1">
              <a:spLocks noChangeArrowheads="1"/>
            </p:cNvSpPr>
            <p:nvPr/>
          </p:nvSpPr>
          <p:spPr bwMode="auto">
            <a:xfrm>
              <a:off x="9084261" y="5451475"/>
              <a:ext cx="26172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ts val="1400"/>
                </a:spcBef>
              </a:pPr>
              <a:r>
                <a:rPr lang="zh-CN" altLang="en-US" dirty="0">
                  <a:latin typeface="微软雅黑" panose="020B0503020204020204" pitchFamily="34" charset="-122"/>
                </a:rPr>
                <a:t>中国的改革开放</a:t>
              </a:r>
            </a:p>
          </p:txBody>
        </p:sp>
      </p:grpSp>
      <p:sp>
        <p:nvSpPr>
          <p:cNvPr id="125965" name="文本框 1">
            <a:extLst>
              <a:ext uri="{FF2B5EF4-FFF2-40B4-BE49-F238E27FC236}">
                <a16:creationId xmlns:a16="http://schemas.microsoft.com/office/drawing/2014/main" xmlns="" id="{65789803-D85B-4752-9641-CD4A3496B0C7}"/>
              </a:ext>
            </a:extLst>
          </p:cNvPr>
          <p:cNvSpPr txBox="1">
            <a:spLocks noChangeArrowheads="1"/>
          </p:cNvSpPr>
          <p:nvPr/>
        </p:nvSpPr>
        <p:spPr bwMode="auto">
          <a:xfrm>
            <a:off x="1" y="1362148"/>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b="1" dirty="0">
                <a:solidFill>
                  <a:srgbClr val="B26A37"/>
                </a:solidFill>
                <a:latin typeface="微软雅黑" panose="020B0503020204020204" pitchFamily="34" charset="-122"/>
              </a:rPr>
              <a:t>社会基本矛盾运动的结果</a:t>
            </a:r>
            <a:r>
              <a:rPr lang="zh-CN" altLang="en-US" sz="2400" b="1" dirty="0">
                <a:latin typeface="微软雅黑" panose="020B0503020204020204" pitchFamily="34" charset="-122"/>
              </a:rPr>
              <a:t>，还表现为通过改革实现社会制度的自我调整和完善。</a:t>
            </a:r>
            <a:endParaRPr lang="en-US" altLang="zh-CN" sz="2400" b="1" dirty="0">
              <a:latin typeface="微软雅黑" panose="020B0503020204020204" pitchFamily="34" charset="-122"/>
            </a:endParaRPr>
          </a:p>
        </p:txBody>
      </p:sp>
      <p:sp>
        <p:nvSpPr>
          <p:cNvPr id="18" name="矩形 17">
            <a:extLst>
              <a:ext uri="{FF2B5EF4-FFF2-40B4-BE49-F238E27FC236}">
                <a16:creationId xmlns:a16="http://schemas.microsoft.com/office/drawing/2014/main" xmlns="" id="{78C50112-2F29-4A20-B282-A24F0C3E32CF}"/>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三、改革在社会发展中的作用</a:t>
            </a:r>
          </a:p>
        </p:txBody>
      </p:sp>
      <p:grpSp>
        <p:nvGrpSpPr>
          <p:cNvPr id="6" name="组合 5">
            <a:extLst>
              <a:ext uri="{FF2B5EF4-FFF2-40B4-BE49-F238E27FC236}">
                <a16:creationId xmlns:a16="http://schemas.microsoft.com/office/drawing/2014/main" xmlns="" id="{AC94B57D-800F-4685-B8CE-53D08D96D685}"/>
              </a:ext>
            </a:extLst>
          </p:cNvPr>
          <p:cNvGrpSpPr/>
          <p:nvPr/>
        </p:nvGrpSpPr>
        <p:grpSpPr>
          <a:xfrm>
            <a:off x="1678102" y="2372030"/>
            <a:ext cx="8835797" cy="1441446"/>
            <a:chOff x="1101578" y="2372030"/>
            <a:chExt cx="8835797" cy="1441446"/>
          </a:xfrm>
        </p:grpSpPr>
        <p:sp>
          <p:nvSpPr>
            <p:cNvPr id="20" name="矩形 19">
              <a:extLst>
                <a:ext uri="{FF2B5EF4-FFF2-40B4-BE49-F238E27FC236}">
                  <a16:creationId xmlns:a16="http://schemas.microsoft.com/office/drawing/2014/main" xmlns="" id="{40148EE1-A13E-4C7A-B3D2-E127C91B7ADE}"/>
                </a:ext>
              </a:extLst>
            </p:cNvPr>
            <p:cNvSpPr/>
            <p:nvPr/>
          </p:nvSpPr>
          <p:spPr>
            <a:xfrm>
              <a:off x="1101578" y="2372030"/>
              <a:ext cx="2096649" cy="1441446"/>
            </a:xfrm>
            <a:prstGeom prst="rect">
              <a:avLst/>
            </a:prstGeom>
            <a:solidFill>
              <a:srgbClr val="C77D4B"/>
            </a:solidFill>
            <a:ln>
              <a:noFill/>
            </a:ln>
            <a:scene3d>
              <a:camera prst="perspectiveLef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6" name="文本框 1">
              <a:extLst>
                <a:ext uri="{FF2B5EF4-FFF2-40B4-BE49-F238E27FC236}">
                  <a16:creationId xmlns:a16="http://schemas.microsoft.com/office/drawing/2014/main" xmlns="" id="{826C64DC-3DCE-4367-B7E0-6305FA691722}"/>
                </a:ext>
              </a:extLst>
            </p:cNvPr>
            <p:cNvSpPr txBox="1">
              <a:spLocks noChangeArrowheads="1"/>
            </p:cNvSpPr>
            <p:nvPr/>
          </p:nvSpPr>
          <p:spPr bwMode="auto">
            <a:xfrm>
              <a:off x="1627708" y="2746577"/>
              <a:ext cx="10443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rPr>
                <a:t>改革</a:t>
              </a:r>
            </a:p>
          </p:txBody>
        </p:sp>
        <p:grpSp>
          <p:nvGrpSpPr>
            <p:cNvPr id="5" name="组合 4">
              <a:extLst>
                <a:ext uri="{FF2B5EF4-FFF2-40B4-BE49-F238E27FC236}">
                  <a16:creationId xmlns:a16="http://schemas.microsoft.com/office/drawing/2014/main" xmlns="" id="{3E11C5F3-0D5A-41B3-8156-39EB157370D4}"/>
                </a:ext>
              </a:extLst>
            </p:cNvPr>
            <p:cNvGrpSpPr/>
            <p:nvPr/>
          </p:nvGrpSpPr>
          <p:grpSpPr>
            <a:xfrm>
              <a:off x="2981810" y="2501225"/>
              <a:ext cx="6955565" cy="495300"/>
              <a:chOff x="2981810" y="2474331"/>
              <a:chExt cx="6955565" cy="495300"/>
            </a:xfrm>
          </p:grpSpPr>
          <p:sp>
            <p:nvSpPr>
              <p:cNvPr id="21" name="圆角矩形 2">
                <a:extLst>
                  <a:ext uri="{FF2B5EF4-FFF2-40B4-BE49-F238E27FC236}">
                    <a16:creationId xmlns:a16="http://schemas.microsoft.com/office/drawing/2014/main" xmlns="" id="{01B0758B-528E-4518-B833-DBD1792AADE6}"/>
                  </a:ext>
                </a:extLst>
              </p:cNvPr>
              <p:cNvSpPr/>
              <p:nvPr/>
            </p:nvSpPr>
            <p:spPr>
              <a:xfrm>
                <a:off x="2981810" y="2474331"/>
                <a:ext cx="6901777" cy="495300"/>
              </a:xfrm>
              <a:prstGeom prst="roundRect">
                <a:avLst>
                  <a:gd name="adj" fmla="val 48891"/>
                </a:avLst>
              </a:prstGeom>
              <a:solidFill>
                <a:schemeClr val="bg1"/>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F497D">
                      <a:lumMod val="60000"/>
                      <a:lumOff val="40000"/>
                    </a:srgbClr>
                  </a:solidFill>
                  <a:latin typeface="微软雅黑" panose="020B0503020204020204" pitchFamily="34" charset="-122"/>
                  <a:ea typeface="微软雅黑" panose="020B0503020204020204" pitchFamily="34" charset="-122"/>
                </a:endParaRPr>
              </a:p>
            </p:txBody>
          </p:sp>
          <p:sp>
            <p:nvSpPr>
              <p:cNvPr id="27" name="文本框 1">
                <a:extLst>
                  <a:ext uri="{FF2B5EF4-FFF2-40B4-BE49-F238E27FC236}">
                    <a16:creationId xmlns:a16="http://schemas.microsoft.com/office/drawing/2014/main" xmlns="" id="{39F1A069-0A3B-4D76-887F-5010C5423496}"/>
                  </a:ext>
                </a:extLst>
              </p:cNvPr>
              <p:cNvSpPr txBox="1">
                <a:spLocks noChangeArrowheads="1"/>
              </p:cNvSpPr>
              <p:nvPr/>
            </p:nvSpPr>
            <p:spPr bwMode="auto">
              <a:xfrm>
                <a:off x="3143004" y="2492028"/>
                <a:ext cx="67943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dirty="0">
                    <a:latin typeface="微软雅黑" panose="020B0503020204020204" pitchFamily="34" charset="-122"/>
                  </a:rPr>
                  <a:t>是同一种社会形态发展过程中的量变和部分质变</a:t>
                </a:r>
              </a:p>
            </p:txBody>
          </p:sp>
        </p:grpSp>
        <p:grpSp>
          <p:nvGrpSpPr>
            <p:cNvPr id="28" name="组合 27">
              <a:extLst>
                <a:ext uri="{FF2B5EF4-FFF2-40B4-BE49-F238E27FC236}">
                  <a16:creationId xmlns:a16="http://schemas.microsoft.com/office/drawing/2014/main" xmlns="" id="{4264B981-C5C0-4D31-ABB5-2562FCC1DE00}"/>
                </a:ext>
              </a:extLst>
            </p:cNvPr>
            <p:cNvGrpSpPr/>
            <p:nvPr/>
          </p:nvGrpSpPr>
          <p:grpSpPr>
            <a:xfrm>
              <a:off x="2981810" y="3208244"/>
              <a:ext cx="6955565" cy="495300"/>
              <a:chOff x="2981810" y="2474331"/>
              <a:chExt cx="6955565" cy="495300"/>
            </a:xfrm>
          </p:grpSpPr>
          <p:sp>
            <p:nvSpPr>
              <p:cNvPr id="29" name="圆角矩形 2">
                <a:extLst>
                  <a:ext uri="{FF2B5EF4-FFF2-40B4-BE49-F238E27FC236}">
                    <a16:creationId xmlns:a16="http://schemas.microsoft.com/office/drawing/2014/main" xmlns="" id="{603BCA14-A6D4-4E74-83A4-06D6FCA34FAF}"/>
                  </a:ext>
                </a:extLst>
              </p:cNvPr>
              <p:cNvSpPr/>
              <p:nvPr/>
            </p:nvSpPr>
            <p:spPr>
              <a:xfrm>
                <a:off x="2981810" y="2474331"/>
                <a:ext cx="6901777" cy="495300"/>
              </a:xfrm>
              <a:prstGeom prst="roundRect">
                <a:avLst>
                  <a:gd name="adj" fmla="val 48891"/>
                </a:avLst>
              </a:prstGeom>
              <a:solidFill>
                <a:schemeClr val="bg1"/>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1F497D">
                      <a:lumMod val="60000"/>
                      <a:lumOff val="40000"/>
                    </a:srgbClr>
                  </a:solidFill>
                  <a:latin typeface="微软雅黑" panose="020B0503020204020204" pitchFamily="34" charset="-122"/>
                  <a:ea typeface="微软雅黑" panose="020B0503020204020204" pitchFamily="34" charset="-122"/>
                </a:endParaRPr>
              </a:p>
            </p:txBody>
          </p:sp>
          <p:sp>
            <p:nvSpPr>
              <p:cNvPr id="30" name="文本框 1">
                <a:extLst>
                  <a:ext uri="{FF2B5EF4-FFF2-40B4-BE49-F238E27FC236}">
                    <a16:creationId xmlns:a16="http://schemas.microsoft.com/office/drawing/2014/main" xmlns="" id="{30D58743-F646-4971-95B0-1BAA1C0FC357}"/>
                  </a:ext>
                </a:extLst>
              </p:cNvPr>
              <p:cNvSpPr txBox="1">
                <a:spLocks noChangeArrowheads="1"/>
              </p:cNvSpPr>
              <p:nvPr/>
            </p:nvSpPr>
            <p:spPr bwMode="auto">
              <a:xfrm>
                <a:off x="3143004" y="2492028"/>
                <a:ext cx="67943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dirty="0">
                    <a:latin typeface="微软雅黑" panose="020B0503020204020204" pitchFamily="34" charset="-122"/>
                  </a:rPr>
                  <a:t>是推动社会发展的又一重要动力</a:t>
                </a:r>
              </a:p>
            </p:txBody>
          </p:sp>
        </p:grpSp>
      </p:grpSp>
      <p:pic>
        <p:nvPicPr>
          <p:cNvPr id="31" name="图片 8">
            <a:hlinkClick r:id="rId9" action="ppaction://hlinksldjump"/>
            <a:extLst>
              <a:ext uri="{FF2B5EF4-FFF2-40B4-BE49-F238E27FC236}">
                <a16:creationId xmlns:a16="http://schemas.microsoft.com/office/drawing/2014/main" xmlns="" id="{E3AE51FF-6B03-4568-ADA5-A50AB88D3C67}"/>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81" name="图片 2">
            <a:extLst>
              <a:ext uri="{FF2B5EF4-FFF2-40B4-BE49-F238E27FC236}">
                <a16:creationId xmlns:a16="http://schemas.microsoft.com/office/drawing/2014/main" xmlns="" id="{9520904F-819F-4321-88B0-302150648E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60"/>
          <a:stretch/>
        </p:blipFill>
        <p:spPr bwMode="auto">
          <a:xfrm>
            <a:off x="6894547" y="3349894"/>
            <a:ext cx="5297453"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xmlns="" id="{F2AAB433-8281-4D4D-A8AF-D39756189C95}"/>
              </a:ext>
            </a:extLst>
          </p:cNvPr>
          <p:cNvGrpSpPr/>
          <p:nvPr/>
        </p:nvGrpSpPr>
        <p:grpSpPr>
          <a:xfrm>
            <a:off x="561976" y="1522391"/>
            <a:ext cx="6382589" cy="4108937"/>
            <a:chOff x="1362916" y="1334132"/>
            <a:chExt cx="6382589" cy="4108937"/>
          </a:xfrm>
        </p:grpSpPr>
        <p:pic>
          <p:nvPicPr>
            <p:cNvPr id="126982" name="Picture 15">
              <a:extLst>
                <a:ext uri="{FF2B5EF4-FFF2-40B4-BE49-F238E27FC236}">
                  <a16:creationId xmlns:a16="http://schemas.microsoft.com/office/drawing/2014/main" xmlns="" id="{82435CD9-758B-4DFF-BA1C-2F70CD84E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916" y="3272760"/>
              <a:ext cx="204787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xmlns="" id="{D76FDB2F-9ACE-4E35-9AAA-27645DA85807}"/>
                </a:ext>
              </a:extLst>
            </p:cNvPr>
            <p:cNvGrpSpPr/>
            <p:nvPr/>
          </p:nvGrpSpPr>
          <p:grpSpPr>
            <a:xfrm>
              <a:off x="3714096" y="1334132"/>
              <a:ext cx="4031409" cy="4108937"/>
              <a:chOff x="1239838" y="3644900"/>
              <a:chExt cx="2559050" cy="2608263"/>
            </a:xfrm>
          </p:grpSpPr>
          <p:sp>
            <p:nvSpPr>
              <p:cNvPr id="15" name="任意多边形 1">
                <a:extLst>
                  <a:ext uri="{FF2B5EF4-FFF2-40B4-BE49-F238E27FC236}">
                    <a16:creationId xmlns:a16="http://schemas.microsoft.com/office/drawing/2014/main" xmlns="" id="{214FF5B4-580F-44F3-B94B-BC5FF9B45D60}"/>
                  </a:ext>
                </a:extLst>
              </p:cNvPr>
              <p:cNvSpPr/>
              <p:nvPr/>
            </p:nvSpPr>
            <p:spPr>
              <a:xfrm>
                <a:off x="1627188" y="3792538"/>
                <a:ext cx="1779587" cy="568325"/>
              </a:xfrm>
              <a:custGeom>
                <a:avLst/>
                <a:gdLst>
                  <a:gd name="connsiteX0" fmla="*/ 0 w 1779373"/>
                  <a:gd name="connsiteY0" fmla="*/ 568411 h 568411"/>
                  <a:gd name="connsiteX1" fmla="*/ 864973 w 1779373"/>
                  <a:gd name="connsiteY1" fmla="*/ 0 h 568411"/>
                  <a:gd name="connsiteX2" fmla="*/ 1779373 w 1779373"/>
                  <a:gd name="connsiteY2" fmla="*/ 543698 h 568411"/>
                </a:gdLst>
                <a:ahLst/>
                <a:cxnLst>
                  <a:cxn ang="0">
                    <a:pos x="connsiteX0" y="connsiteY0"/>
                  </a:cxn>
                  <a:cxn ang="0">
                    <a:pos x="connsiteX1" y="connsiteY1"/>
                  </a:cxn>
                  <a:cxn ang="0">
                    <a:pos x="connsiteX2" y="connsiteY2"/>
                  </a:cxn>
                </a:cxnLst>
                <a:rect l="l" t="t" r="r" b="b"/>
                <a:pathLst>
                  <a:path w="1779373" h="568411">
                    <a:moveTo>
                      <a:pt x="0" y="568411"/>
                    </a:moveTo>
                    <a:lnTo>
                      <a:pt x="864973" y="0"/>
                    </a:lnTo>
                    <a:lnTo>
                      <a:pt x="1779373" y="543698"/>
                    </a:ln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16" name="组合 11">
                <a:extLst>
                  <a:ext uri="{FF2B5EF4-FFF2-40B4-BE49-F238E27FC236}">
                    <a16:creationId xmlns:a16="http://schemas.microsoft.com/office/drawing/2014/main" xmlns="" id="{116579BC-C0EE-469C-A844-B447AA11C48B}"/>
                  </a:ext>
                </a:extLst>
              </p:cNvPr>
              <p:cNvGrpSpPr>
                <a:grpSpLocks/>
              </p:cNvGrpSpPr>
              <p:nvPr/>
            </p:nvGrpSpPr>
            <p:grpSpPr bwMode="auto">
              <a:xfrm>
                <a:off x="2354263" y="3644900"/>
                <a:ext cx="306387" cy="306388"/>
                <a:chOff x="4358418" y="2619972"/>
                <a:chExt cx="409163" cy="409163"/>
              </a:xfrm>
            </p:grpSpPr>
            <p:sp>
              <p:nvSpPr>
                <p:cNvPr id="17" name="椭圆 16">
                  <a:extLst>
                    <a:ext uri="{FF2B5EF4-FFF2-40B4-BE49-F238E27FC236}">
                      <a16:creationId xmlns:a16="http://schemas.microsoft.com/office/drawing/2014/main" xmlns="" id="{7084DB99-FD8D-4A12-A0CA-B294BCCAD70A}"/>
                    </a:ext>
                  </a:extLst>
                </p:cNvPr>
                <p:cNvSpPr/>
                <p:nvPr/>
              </p:nvSpPr>
              <p:spPr>
                <a:xfrm>
                  <a:off x="4358418" y="2619972"/>
                  <a:ext cx="409163" cy="409163"/>
                </a:xfrm>
                <a:prstGeom prst="ellipse">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18" name="组合 13">
                  <a:extLst>
                    <a:ext uri="{FF2B5EF4-FFF2-40B4-BE49-F238E27FC236}">
                      <a16:creationId xmlns:a16="http://schemas.microsoft.com/office/drawing/2014/main" xmlns="" id="{B7106049-9A87-439D-B56C-C0B60B59CCC5}"/>
                    </a:ext>
                  </a:extLst>
                </p:cNvPr>
                <p:cNvGrpSpPr>
                  <a:grpSpLocks/>
                </p:cNvGrpSpPr>
                <p:nvPr/>
              </p:nvGrpSpPr>
              <p:grpSpPr bwMode="auto">
                <a:xfrm rot="1267204">
                  <a:off x="4415118" y="2671937"/>
                  <a:ext cx="301040" cy="301040"/>
                  <a:chOff x="3518404" y="1580443"/>
                  <a:chExt cx="1276350" cy="1276350"/>
                </a:xfrm>
              </p:grpSpPr>
              <p:sp>
                <p:nvSpPr>
                  <p:cNvPr id="19" name="椭圆 18">
                    <a:extLst>
                      <a:ext uri="{FF2B5EF4-FFF2-40B4-BE49-F238E27FC236}">
                        <a16:creationId xmlns:a16="http://schemas.microsoft.com/office/drawing/2014/main" xmlns="" id="{B1C5ABA4-0CD2-404D-AE22-D4A69C524141}"/>
                      </a:ext>
                    </a:extLst>
                  </p:cNvPr>
                  <p:cNvSpPr/>
                  <p:nvPr/>
                </p:nvSpPr>
                <p:spPr bwMode="auto">
                  <a:xfrm>
                    <a:off x="3518404" y="1580443"/>
                    <a:ext cx="1276350" cy="1276350"/>
                  </a:xfrm>
                  <a:prstGeom prst="ellipse">
                    <a:avLst/>
                  </a:prstGeom>
                  <a:gradFill flip="none" rotWithShape="1">
                    <a:gsLst>
                      <a:gs pos="0">
                        <a:schemeClr val="bg1">
                          <a:lumMod val="95000"/>
                        </a:schemeClr>
                      </a:gs>
                      <a:gs pos="47000">
                        <a:schemeClr val="bg1">
                          <a:lumMod val="65000"/>
                        </a:schemeClr>
                      </a:gs>
                      <a:gs pos="82000">
                        <a:schemeClr val="tx1">
                          <a:lumMod val="50000"/>
                          <a:lumOff val="50000"/>
                        </a:schemeClr>
                      </a:gs>
                    </a:gsLst>
                    <a:path path="circle">
                      <a:fillToRect r="100000" b="100000"/>
                    </a:path>
                    <a:tileRect l="-100000" t="-100000"/>
                  </a:gradFill>
                  <a:ln w="63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0" name="椭圆 19">
                    <a:extLst>
                      <a:ext uri="{FF2B5EF4-FFF2-40B4-BE49-F238E27FC236}">
                        <a16:creationId xmlns:a16="http://schemas.microsoft.com/office/drawing/2014/main" xmlns="" id="{3A6AA3D6-9347-4575-A0C6-3D44234A3A36}"/>
                      </a:ext>
                    </a:extLst>
                  </p:cNvPr>
                  <p:cNvSpPr/>
                  <p:nvPr/>
                </p:nvSpPr>
                <p:spPr bwMode="auto">
                  <a:xfrm rot="20122633">
                    <a:off x="3970034" y="2570136"/>
                    <a:ext cx="773008" cy="269653"/>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1" name="椭圆 20">
                    <a:extLst>
                      <a:ext uri="{FF2B5EF4-FFF2-40B4-BE49-F238E27FC236}">
                        <a16:creationId xmlns:a16="http://schemas.microsoft.com/office/drawing/2014/main" xmlns="" id="{C424FDB3-4002-410C-AFA7-63830E158A69}"/>
                      </a:ext>
                    </a:extLst>
                  </p:cNvPr>
                  <p:cNvSpPr/>
                  <p:nvPr/>
                </p:nvSpPr>
                <p:spPr bwMode="auto">
                  <a:xfrm rot="912585">
                    <a:off x="3750205" y="1630314"/>
                    <a:ext cx="719077" cy="422453"/>
                  </a:xfrm>
                  <a:prstGeom prst="ellipse">
                    <a:avLst/>
                  </a:prstGeom>
                  <a:gradFill flip="none" rotWithShape="1">
                    <a:gsLst>
                      <a:gs pos="0">
                        <a:schemeClr val="bg1">
                          <a:alpha val="0"/>
                        </a:schemeClr>
                      </a:gs>
                      <a:gs pos="16000">
                        <a:schemeClr val="bg1">
                          <a:alpha val="51000"/>
                        </a:schemeClr>
                      </a:gs>
                      <a:gs pos="30000">
                        <a:schemeClr val="bg1">
                          <a:alpha val="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grpSp>
            <p:nvGrpSpPr>
              <p:cNvPr id="22" name="组合 6">
                <a:extLst>
                  <a:ext uri="{FF2B5EF4-FFF2-40B4-BE49-F238E27FC236}">
                    <a16:creationId xmlns:a16="http://schemas.microsoft.com/office/drawing/2014/main" xmlns="" id="{6F10CC29-EEBE-4C03-B791-127296E0AA0E}"/>
                  </a:ext>
                </a:extLst>
              </p:cNvPr>
              <p:cNvGrpSpPr>
                <a:grpSpLocks/>
              </p:cNvGrpSpPr>
              <p:nvPr/>
            </p:nvGrpSpPr>
            <p:grpSpPr bwMode="auto">
              <a:xfrm>
                <a:off x="1239838" y="4310063"/>
                <a:ext cx="2559050" cy="1943100"/>
                <a:chOff x="2123728" y="3739612"/>
                <a:chExt cx="4924203" cy="2358671"/>
              </a:xfrm>
            </p:grpSpPr>
            <p:sp>
              <p:nvSpPr>
                <p:cNvPr id="23" name="矩形 22">
                  <a:extLst>
                    <a:ext uri="{FF2B5EF4-FFF2-40B4-BE49-F238E27FC236}">
                      <a16:creationId xmlns:a16="http://schemas.microsoft.com/office/drawing/2014/main" xmlns="" id="{E605AE68-8C59-486B-B7D6-AB2E36A54A8C}"/>
                    </a:ext>
                  </a:extLst>
                </p:cNvPr>
                <p:cNvSpPr/>
                <p:nvPr/>
              </p:nvSpPr>
              <p:spPr>
                <a:xfrm>
                  <a:off x="2123728" y="3739612"/>
                  <a:ext cx="4924203" cy="2356207"/>
                </a:xfrm>
                <a:prstGeom prst="rect">
                  <a:avLst/>
                </a:prstGeom>
                <a:gradFill flip="none" rotWithShape="1">
                  <a:gsLst>
                    <a:gs pos="0">
                      <a:srgbClr val="FFFF00"/>
                    </a:gs>
                    <a:gs pos="47000">
                      <a:srgbClr val="FFC000"/>
                    </a:gs>
                    <a:gs pos="82000">
                      <a:srgbClr val="EABE04"/>
                    </a:gs>
                  </a:gsLst>
                  <a:path path="circle">
                    <a:fillToRect r="100000" b="100000"/>
                  </a:path>
                  <a:tileRect l="-100000" t="-100000"/>
                </a:gradFill>
                <a:ln w="19050">
                  <a:solidFill>
                    <a:srgbClr val="E6AF00"/>
                  </a:solidFill>
                </a:ln>
                <a:effectLst>
                  <a:outerShdw blurRad="50800" dist="38100" dir="5400000" algn="t"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4" name="矩形 23">
                  <a:extLst>
                    <a:ext uri="{FF2B5EF4-FFF2-40B4-BE49-F238E27FC236}">
                      <a16:creationId xmlns:a16="http://schemas.microsoft.com/office/drawing/2014/main" xmlns="" id="{4A1C25A6-EF34-4C0A-984A-0C72DBBEB0CA}"/>
                    </a:ext>
                  </a:extLst>
                </p:cNvPr>
                <p:cNvSpPr/>
                <p:nvPr/>
              </p:nvSpPr>
              <p:spPr>
                <a:xfrm>
                  <a:off x="2148166" y="3789714"/>
                  <a:ext cx="4814233" cy="2308569"/>
                </a:xfrm>
                <a:prstGeom prst="rect">
                  <a:avLst/>
                </a:prstGeom>
                <a:gradFill flip="none" rotWithShape="1">
                  <a:gsLst>
                    <a:gs pos="0">
                      <a:schemeClr val="bg1">
                        <a:alpha val="81000"/>
                      </a:schemeClr>
                    </a:gs>
                    <a:gs pos="61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5" name="矩形 24">
                  <a:extLst>
                    <a:ext uri="{FF2B5EF4-FFF2-40B4-BE49-F238E27FC236}">
                      <a16:creationId xmlns:a16="http://schemas.microsoft.com/office/drawing/2014/main" xmlns="" id="{F66E6629-2D9B-4BBB-804E-D3230D018377}"/>
                    </a:ext>
                  </a:extLst>
                </p:cNvPr>
                <p:cNvSpPr/>
                <p:nvPr/>
              </p:nvSpPr>
              <p:spPr>
                <a:xfrm>
                  <a:off x="2307470" y="3852167"/>
                  <a:ext cx="4608218" cy="2131880"/>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126983" name="文本框 4">
              <a:extLst>
                <a:ext uri="{FF2B5EF4-FFF2-40B4-BE49-F238E27FC236}">
                  <a16:creationId xmlns:a16="http://schemas.microsoft.com/office/drawing/2014/main" xmlns="" id="{F05D5725-C467-4B55-B94F-FAABC5995FD6}"/>
                </a:ext>
              </a:extLst>
            </p:cNvPr>
            <p:cNvSpPr txBox="1">
              <a:spLocks noChangeArrowheads="1"/>
            </p:cNvSpPr>
            <p:nvPr/>
          </p:nvSpPr>
          <p:spPr bwMode="auto">
            <a:xfrm>
              <a:off x="4001008" y="2755433"/>
              <a:ext cx="3457585"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latin typeface="微软雅黑" panose="020B0503020204020204" pitchFamily="34" charset="-122"/>
                </a:rPr>
                <a:t>是在一定程度上解决社会基本矛盾，促进生产力发展、推动社会进步的有效途径和手段</a:t>
              </a:r>
            </a:p>
          </p:txBody>
        </p:sp>
      </p:grpSp>
      <p:sp>
        <p:nvSpPr>
          <p:cNvPr id="26" name="矩形 25">
            <a:extLst>
              <a:ext uri="{FF2B5EF4-FFF2-40B4-BE49-F238E27FC236}">
                <a16:creationId xmlns:a16="http://schemas.microsoft.com/office/drawing/2014/main" xmlns="" id="{E08EF2A7-7C10-40BC-9B02-CFC1C4AEA31D}"/>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三、改革在社会发展中的作用</a:t>
            </a:r>
          </a:p>
        </p:txBody>
      </p:sp>
    </p:spTree>
  </p:cSld>
  <p:clrMapOvr>
    <a:masterClrMapping/>
  </p:clrMapOvr>
  <p:transition spd="med">
    <p:pull/>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EE6E1595-D1DC-429D-A114-2EB8D09C6630}"/>
              </a:ext>
            </a:extLst>
          </p:cNvPr>
          <p:cNvGrpSpPr/>
          <p:nvPr/>
        </p:nvGrpSpPr>
        <p:grpSpPr>
          <a:xfrm>
            <a:off x="7563564" y="1467543"/>
            <a:ext cx="3638644" cy="3645652"/>
            <a:chOff x="7563564" y="1467543"/>
            <a:chExt cx="3638644" cy="3645652"/>
          </a:xfrm>
        </p:grpSpPr>
        <p:grpSp>
          <p:nvGrpSpPr>
            <p:cNvPr id="14" name="组合 13">
              <a:extLst>
                <a:ext uri="{FF2B5EF4-FFF2-40B4-BE49-F238E27FC236}">
                  <a16:creationId xmlns:a16="http://schemas.microsoft.com/office/drawing/2014/main" xmlns="" id="{DABA04C5-2A3C-48B4-9C78-83E6DF33670E}"/>
                </a:ext>
              </a:extLst>
            </p:cNvPr>
            <p:cNvGrpSpPr/>
            <p:nvPr/>
          </p:nvGrpSpPr>
          <p:grpSpPr>
            <a:xfrm>
              <a:off x="7563564" y="1467543"/>
              <a:ext cx="3638644" cy="3645652"/>
              <a:chOff x="700836" y="1442043"/>
              <a:chExt cx="2947809" cy="2953487"/>
            </a:xfrm>
          </p:grpSpPr>
          <p:grpSp>
            <p:nvGrpSpPr>
              <p:cNvPr id="15" name="组合">
                <a:extLst>
                  <a:ext uri="{FF2B5EF4-FFF2-40B4-BE49-F238E27FC236}">
                    <a16:creationId xmlns:a16="http://schemas.microsoft.com/office/drawing/2014/main" xmlns="" id="{798BED8E-FA4C-47A2-A54C-F20B2122B1EA}"/>
                  </a:ext>
                </a:extLst>
              </p:cNvPr>
              <p:cNvGrpSpPr/>
              <p:nvPr/>
            </p:nvGrpSpPr>
            <p:grpSpPr>
              <a:xfrm rot="2700000">
                <a:off x="697997" y="1444882"/>
                <a:ext cx="2953487" cy="2947809"/>
                <a:chOff x="1985640" y="-544697"/>
                <a:chExt cx="6843660" cy="6830504"/>
              </a:xfrm>
            </p:grpSpPr>
            <p:sp>
              <p:nvSpPr>
                <p:cNvPr id="17" name="空心弧">
                  <a:extLst>
                    <a:ext uri="{FF2B5EF4-FFF2-40B4-BE49-F238E27FC236}">
                      <a16:creationId xmlns:a16="http://schemas.microsoft.com/office/drawing/2014/main" xmlns="" id="{26292B94-25BA-4CAE-A99B-F2707268C458}"/>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18" name="空心弧">
                  <a:extLst>
                    <a:ext uri="{FF2B5EF4-FFF2-40B4-BE49-F238E27FC236}">
                      <a16:creationId xmlns:a16="http://schemas.microsoft.com/office/drawing/2014/main" xmlns="" id="{B3572903-486B-4521-86D0-F00C17277ED1}"/>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19" name="空心弧">
                  <a:extLst>
                    <a:ext uri="{FF2B5EF4-FFF2-40B4-BE49-F238E27FC236}">
                      <a16:creationId xmlns:a16="http://schemas.microsoft.com/office/drawing/2014/main" xmlns="" id="{565A1F3E-6660-4B7E-AB45-92549EA5F04C}"/>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0" name="空心弧">
                  <a:extLst>
                    <a:ext uri="{FF2B5EF4-FFF2-40B4-BE49-F238E27FC236}">
                      <a16:creationId xmlns:a16="http://schemas.microsoft.com/office/drawing/2014/main" xmlns="" id="{08EB58C1-261D-4AA5-9128-8DDE48CF6229}"/>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grpSp>
          <p:pic>
            <p:nvPicPr>
              <p:cNvPr id="16" name="图片 15">
                <a:extLst>
                  <a:ext uri="{FF2B5EF4-FFF2-40B4-BE49-F238E27FC236}">
                    <a16:creationId xmlns:a16="http://schemas.microsoft.com/office/drawing/2014/main" xmlns="" id="{0BC44FE5-F0FE-4C10-8B80-5627689932C1}"/>
                  </a:ext>
                </a:extLst>
              </p:cNvPr>
              <p:cNvPicPr>
                <a:picLocks noChangeAspect="1"/>
              </p:cNvPicPr>
              <p:nvPr/>
            </p:nvPicPr>
            <p:blipFill rotWithShape="1">
              <a:blip r:embed="rId2">
                <a:extLst>
                  <a:ext uri="{28A0092B-C50C-407E-A947-70E740481C1C}">
                    <a14:useLocalDpi xmlns:a14="http://schemas.microsoft.com/office/drawing/2010/main" val="0"/>
                  </a:ext>
                </a:extLst>
              </a:blip>
              <a:srcRect l="21875" r="21875"/>
              <a:stretch/>
            </p:blipFill>
            <p:spPr>
              <a:xfrm>
                <a:off x="912147" y="1666896"/>
                <a:ext cx="2507070" cy="2507071"/>
              </a:xfrm>
              <a:prstGeom prst="ellipse">
                <a:avLst/>
              </a:prstGeom>
            </p:spPr>
          </p:pic>
        </p:grpSp>
        <p:pic>
          <p:nvPicPr>
            <p:cNvPr id="21" name="图片 20">
              <a:hlinkClick r:id="rId3" action="ppaction://hlinkfile"/>
              <a:extLst>
                <a:ext uri="{FF2B5EF4-FFF2-40B4-BE49-F238E27FC236}">
                  <a16:creationId xmlns:a16="http://schemas.microsoft.com/office/drawing/2014/main" xmlns="" id="{FB423D1F-0605-479F-B236-5DB5F55698B3}"/>
                </a:ext>
              </a:extLst>
            </p:cNvPr>
            <p:cNvPicPr>
              <a:picLocks noChangeAspect="1"/>
            </p:cNvPicPr>
            <p:nvPr/>
          </p:nvPicPr>
          <p:blipFill>
            <a:blip r:embed="rId4">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8943936" y="2851419"/>
              <a:ext cx="877901" cy="877901"/>
            </a:xfrm>
            <a:prstGeom prst="rect">
              <a:avLst/>
            </a:prstGeom>
          </p:spPr>
        </p:pic>
      </p:grpSp>
      <p:grpSp>
        <p:nvGrpSpPr>
          <p:cNvPr id="22" name="组合 21">
            <a:extLst>
              <a:ext uri="{FF2B5EF4-FFF2-40B4-BE49-F238E27FC236}">
                <a16:creationId xmlns:a16="http://schemas.microsoft.com/office/drawing/2014/main" xmlns="" id="{33A97A6A-DF4D-4235-AA4C-28BE30D1C49A}"/>
              </a:ext>
            </a:extLst>
          </p:cNvPr>
          <p:cNvGrpSpPr/>
          <p:nvPr/>
        </p:nvGrpSpPr>
        <p:grpSpPr>
          <a:xfrm>
            <a:off x="7712792" y="5106628"/>
            <a:ext cx="4081714" cy="1096291"/>
            <a:chOff x="376432" y="5027369"/>
            <a:chExt cx="4081714" cy="1096291"/>
          </a:xfrm>
        </p:grpSpPr>
        <p:sp>
          <p:nvSpPr>
            <p:cNvPr id="23" name="文本">
              <a:extLst>
                <a:ext uri="{FF2B5EF4-FFF2-40B4-BE49-F238E27FC236}">
                  <a16:creationId xmlns:a16="http://schemas.microsoft.com/office/drawing/2014/main" xmlns="" id="{BE0D4833-D89C-4049-8917-63BA7D513EED}"/>
                </a:ext>
              </a:extLst>
            </p:cNvPr>
            <p:cNvSpPr/>
            <p:nvPr/>
          </p:nvSpPr>
          <p:spPr>
            <a:xfrm>
              <a:off x="1563254" y="5486159"/>
              <a:ext cx="2894892" cy="461665"/>
            </a:xfrm>
            <a:prstGeom prst="rect">
              <a:avLst/>
            </a:prstGeom>
          </p:spPr>
          <p:txBody>
            <a:bodyPr wrap="square">
              <a:spAutoFit/>
            </a:bodyPr>
            <a:lstStyle/>
            <a:p>
              <a:pPr lvl="0" algn="just">
                <a:defRPr/>
              </a:pP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改革为人民</a:t>
              </a:r>
            </a:p>
          </p:txBody>
        </p:sp>
        <p:pic>
          <p:nvPicPr>
            <p:cNvPr id="24" name="图片 23">
              <a:extLst>
                <a:ext uri="{FF2B5EF4-FFF2-40B4-BE49-F238E27FC236}">
                  <a16:creationId xmlns:a16="http://schemas.microsoft.com/office/drawing/2014/main" xmlns="" id="{1F517931-2B4D-4AEC-9AA8-516D7B8001DA}"/>
                </a:ext>
              </a:extLst>
            </p:cNvPr>
            <p:cNvPicPr>
              <a:picLocks noChangeAspect="1"/>
            </p:cNvPicPr>
            <p:nvPr/>
          </p:nvPicPr>
          <p:blipFill rotWithShape="1">
            <a:blip r:embed="rId5"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5" name="直接连接符 24">
              <a:extLst>
                <a:ext uri="{FF2B5EF4-FFF2-40B4-BE49-F238E27FC236}">
                  <a16:creationId xmlns:a16="http://schemas.microsoft.com/office/drawing/2014/main" xmlns="" id="{C7DBA9A7-A82C-4EAC-AA15-77F05E08A6F3}"/>
                </a:ext>
              </a:extLst>
            </p:cNvPr>
            <p:cNvCxnSpPr>
              <a:cxnSpLocks/>
            </p:cNvCxnSpPr>
            <p:nvPr/>
          </p:nvCxnSpPr>
          <p:spPr>
            <a:xfrm>
              <a:off x="1519933" y="6042978"/>
              <a:ext cx="2033910" cy="0"/>
            </a:xfrm>
            <a:prstGeom prst="line">
              <a:avLst/>
            </a:prstGeom>
            <a:noFill/>
            <a:ln w="6350" cap="flat" cmpd="sng" algn="ctr">
              <a:solidFill>
                <a:srgbClr val="B26A37"/>
              </a:solidFill>
              <a:prstDash val="solid"/>
              <a:miter lim="800000"/>
            </a:ln>
            <a:effectLst/>
          </p:spPr>
        </p:cxnSp>
      </p:grpSp>
      <p:grpSp>
        <p:nvGrpSpPr>
          <p:cNvPr id="8" name="组合 7">
            <a:extLst>
              <a:ext uri="{FF2B5EF4-FFF2-40B4-BE49-F238E27FC236}">
                <a16:creationId xmlns:a16="http://schemas.microsoft.com/office/drawing/2014/main" xmlns="" id="{E4B5D530-BA40-46C4-A7B6-8627369B6E4F}"/>
              </a:ext>
            </a:extLst>
          </p:cNvPr>
          <p:cNvGrpSpPr/>
          <p:nvPr/>
        </p:nvGrpSpPr>
        <p:grpSpPr>
          <a:xfrm>
            <a:off x="1058485" y="2404472"/>
            <a:ext cx="5155267" cy="2435235"/>
            <a:chOff x="643958" y="1260710"/>
            <a:chExt cx="5155267" cy="2435235"/>
          </a:xfrm>
        </p:grpSpPr>
        <p:grpSp>
          <p:nvGrpSpPr>
            <p:cNvPr id="4" name="组合 3">
              <a:extLst>
                <a:ext uri="{FF2B5EF4-FFF2-40B4-BE49-F238E27FC236}">
                  <a16:creationId xmlns:a16="http://schemas.microsoft.com/office/drawing/2014/main" xmlns="" id="{20B1FE63-386D-4858-A1F6-A91C6D9649AE}"/>
                </a:ext>
              </a:extLst>
            </p:cNvPr>
            <p:cNvGrpSpPr/>
            <p:nvPr/>
          </p:nvGrpSpPr>
          <p:grpSpPr>
            <a:xfrm>
              <a:off x="643958" y="1260710"/>
              <a:ext cx="5155267" cy="637941"/>
              <a:chOff x="1476375" y="1260710"/>
              <a:chExt cx="5155267" cy="637941"/>
            </a:xfrm>
          </p:grpSpPr>
          <p:cxnSp>
            <p:nvCxnSpPr>
              <p:cNvPr id="26" name="直接连接符​​ 6">
                <a:extLst>
                  <a:ext uri="{FF2B5EF4-FFF2-40B4-BE49-F238E27FC236}">
                    <a16:creationId xmlns:a16="http://schemas.microsoft.com/office/drawing/2014/main" xmlns="" id="{CEDAE6EC-C9FA-400F-A4A0-0FDEE8590C5A}"/>
                  </a:ext>
                </a:extLst>
              </p:cNvPr>
              <p:cNvCxnSpPr>
                <a:cxnSpLocks/>
              </p:cNvCxnSpPr>
              <p:nvPr/>
            </p:nvCxnSpPr>
            <p:spPr bwMode="auto">
              <a:xfrm flipV="1">
                <a:off x="2884394" y="1898650"/>
                <a:ext cx="3747248" cy="1"/>
              </a:xfrm>
              <a:prstGeom prst="line">
                <a:avLst/>
              </a:prstGeom>
              <a:ln w="57150">
                <a:solidFill>
                  <a:srgbClr val="C77D4B"/>
                </a:solidFill>
              </a:ln>
            </p:spPr>
            <p:style>
              <a:lnRef idx="1">
                <a:schemeClr val="accent1"/>
              </a:lnRef>
              <a:fillRef idx="0">
                <a:schemeClr val="accent1"/>
              </a:fillRef>
              <a:effectRef idx="0">
                <a:schemeClr val="accent1"/>
              </a:effectRef>
              <a:fontRef idx="minor">
                <a:schemeClr val="tx1"/>
              </a:fontRef>
            </p:style>
          </p:cxnSp>
          <p:sp>
            <p:nvSpPr>
              <p:cNvPr id="27" name="矩形​​ 9">
                <a:extLst>
                  <a:ext uri="{FF2B5EF4-FFF2-40B4-BE49-F238E27FC236}">
                    <a16:creationId xmlns:a16="http://schemas.microsoft.com/office/drawing/2014/main" xmlns="" id="{69B4E8D3-DD4F-4990-978C-E4D0378A63C1}"/>
                  </a:ext>
                </a:extLst>
              </p:cNvPr>
              <p:cNvSpPr/>
              <p:nvPr/>
            </p:nvSpPr>
            <p:spPr bwMode="auto">
              <a:xfrm>
                <a:off x="1476375" y="1260710"/>
                <a:ext cx="3134666" cy="634765"/>
              </a:xfrm>
              <a:prstGeom prst="rect">
                <a:avLst/>
              </a:prstGeom>
              <a:solidFill>
                <a:srgbClr val="C77D4B"/>
              </a:solidFill>
              <a:ln w="57150">
                <a:solidFill>
                  <a:srgbClr val="C77D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latin typeface="微软雅黑" panose="020B0503020204020204" pitchFamily="34" charset="-122"/>
                  <a:ea typeface="微软雅黑" panose="020B0503020204020204" pitchFamily="34" charset="-122"/>
                </a:endParaRPr>
              </a:p>
            </p:txBody>
          </p:sp>
        </p:grpSp>
        <p:sp>
          <p:nvSpPr>
            <p:cNvPr id="30" name="文本框 1">
              <a:extLst>
                <a:ext uri="{FF2B5EF4-FFF2-40B4-BE49-F238E27FC236}">
                  <a16:creationId xmlns:a16="http://schemas.microsoft.com/office/drawing/2014/main" xmlns="" id="{5F8E1F96-2A76-4183-AD8F-631C00645DE3}"/>
                </a:ext>
              </a:extLst>
            </p:cNvPr>
            <p:cNvSpPr txBox="1">
              <a:spLocks noChangeArrowheads="1"/>
            </p:cNvSpPr>
            <p:nvPr/>
          </p:nvSpPr>
          <p:spPr bwMode="auto">
            <a:xfrm>
              <a:off x="750168" y="1345826"/>
              <a:ext cx="31763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b="1" dirty="0">
                  <a:solidFill>
                    <a:schemeClr val="bg1"/>
                  </a:solidFill>
                  <a:latin typeface="微软雅黑" panose="020B0503020204020204" pitchFamily="34" charset="-122"/>
                </a:rPr>
                <a:t>中国的社会主义改革</a:t>
              </a:r>
            </a:p>
          </p:txBody>
        </p:sp>
        <p:sp>
          <p:nvSpPr>
            <p:cNvPr id="31" name="文本框 1">
              <a:extLst>
                <a:ext uri="{FF2B5EF4-FFF2-40B4-BE49-F238E27FC236}">
                  <a16:creationId xmlns:a16="http://schemas.microsoft.com/office/drawing/2014/main" xmlns="" id="{59ABEC17-439D-448A-8D10-BE22A5E83650}"/>
                </a:ext>
              </a:extLst>
            </p:cNvPr>
            <p:cNvSpPr txBox="1">
              <a:spLocks noChangeArrowheads="1"/>
            </p:cNvSpPr>
            <p:nvPr/>
          </p:nvSpPr>
          <p:spPr bwMode="auto">
            <a:xfrm>
              <a:off x="698178" y="2006893"/>
              <a:ext cx="498813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rPr>
                <a:t>是一场广泛深刻的伟大变革，从对我国社会生活的深远影响而言，则可以说是一场伟大的革命。</a:t>
              </a:r>
              <a:endParaRPr lang="en-US" altLang="zh-CN" sz="2400" dirty="0">
                <a:latin typeface="微软雅黑" panose="020B0503020204020204" pitchFamily="34" charset="-122"/>
              </a:endParaRPr>
            </a:p>
          </p:txBody>
        </p:sp>
      </p:grpSp>
      <p:sp>
        <p:nvSpPr>
          <p:cNvPr id="37" name="矩形 36">
            <a:extLst>
              <a:ext uri="{FF2B5EF4-FFF2-40B4-BE49-F238E27FC236}">
                <a16:creationId xmlns:a16="http://schemas.microsoft.com/office/drawing/2014/main" xmlns="" id="{FB363D59-900D-459D-8363-88202E8B318E}"/>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三、改革在社会发展中的作用</a:t>
            </a:r>
          </a:p>
        </p:txBody>
      </p:sp>
    </p:spTree>
  </p:cSld>
  <p:clrMapOvr>
    <a:masterClrMapping/>
  </p:clrMapOvr>
  <p:transition spd="med">
    <p:pull/>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9" name="图片 2">
            <a:extLst>
              <a:ext uri="{FF2B5EF4-FFF2-40B4-BE49-F238E27FC236}">
                <a16:creationId xmlns:a16="http://schemas.microsoft.com/office/drawing/2014/main" xmlns="" id="{1321F2C6-0444-4B9D-94B1-B496640910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60" r="3213"/>
          <a:stretch/>
        </p:blipFill>
        <p:spPr bwMode="auto">
          <a:xfrm>
            <a:off x="66963" y="1319616"/>
            <a:ext cx="4556306" cy="520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xmlns="" id="{698F7ADC-8978-4198-BDAE-9A0E4E535BD9}"/>
              </a:ext>
            </a:extLst>
          </p:cNvPr>
          <p:cNvGrpSpPr/>
          <p:nvPr/>
        </p:nvGrpSpPr>
        <p:grpSpPr>
          <a:xfrm>
            <a:off x="4813488" y="1230375"/>
            <a:ext cx="6643406" cy="5379647"/>
            <a:chOff x="4813488" y="1230375"/>
            <a:chExt cx="6643406" cy="5379647"/>
          </a:xfrm>
        </p:grpSpPr>
        <p:sp>
          <p:nvSpPr>
            <p:cNvPr id="129030" name="矩形 4">
              <a:extLst>
                <a:ext uri="{FF2B5EF4-FFF2-40B4-BE49-F238E27FC236}">
                  <a16:creationId xmlns:a16="http://schemas.microsoft.com/office/drawing/2014/main" xmlns="" id="{35F0ABE3-7CB7-4703-9FBC-D97A32ADBBBB}"/>
                </a:ext>
              </a:extLst>
            </p:cNvPr>
            <p:cNvSpPr>
              <a:spLocks noChangeArrowheads="1"/>
            </p:cNvSpPr>
            <p:nvPr/>
          </p:nvSpPr>
          <p:spPr bwMode="auto">
            <a:xfrm>
              <a:off x="4813488" y="2704979"/>
              <a:ext cx="6643406"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中国共产党团结带领中国人民，解放思想、锐意进取，创造了改革开放和社会主义现代化建设的伟大成就。为实现中华民族伟大复兴提供了</a:t>
              </a:r>
              <a:r>
                <a:rPr lang="zh-CN" altLang="en-US" sz="2400" spc="-150" dirty="0">
                  <a:solidFill>
                    <a:srgbClr val="000000"/>
                  </a:solidFill>
                  <a:latin typeface="微软雅黑" panose="020B0503020204020204" pitchFamily="34" charset="-122"/>
                  <a:sym typeface="微软雅黑" panose="020B0503020204020204" pitchFamily="34" charset="-122"/>
                </a:rPr>
                <a:t>充满新的活力的体制保证和快速发展的物质条件。</a:t>
              </a:r>
              <a:r>
                <a:rPr lang="zh-CN" altLang="en-US" sz="2400" dirty="0">
                  <a:solidFill>
                    <a:srgbClr val="000000"/>
                  </a:solidFill>
                  <a:latin typeface="微软雅黑" panose="020B0503020204020204" pitchFamily="34" charset="-122"/>
                  <a:sym typeface="微软雅黑" panose="020B0503020204020204" pitchFamily="34" charset="-122"/>
                </a:rPr>
                <a:t>中国共产党和中国人民以英勇顽强的奋斗向世界庄严宣告，</a:t>
              </a:r>
              <a:r>
                <a:rPr lang="zh-CN" altLang="en-US" sz="2400" b="1" dirty="0">
                  <a:solidFill>
                    <a:srgbClr val="B26A37"/>
                  </a:solidFill>
                  <a:latin typeface="微软雅黑" panose="020B0503020204020204" pitchFamily="34" charset="-122"/>
                  <a:sym typeface="微软雅黑" panose="020B0503020204020204" pitchFamily="34" charset="-122"/>
                </a:rPr>
                <a:t>改革开放是决定当代中国前途命运的关键一招，中国大踏步赶上了时代</a:t>
              </a:r>
              <a:r>
                <a:rPr lang="zh-CN" altLang="en-US" sz="2400" dirty="0">
                  <a:solidFill>
                    <a:srgbClr val="B26A37"/>
                  </a:solidFill>
                  <a:latin typeface="微软雅黑" panose="020B0503020204020204" pitchFamily="34" charset="-122"/>
                  <a:sym typeface="微软雅黑" panose="020B0503020204020204" pitchFamily="34" charset="-122"/>
                </a:rPr>
                <a:t>！</a:t>
              </a:r>
            </a:p>
          </p:txBody>
        </p:sp>
        <p:sp>
          <p:nvSpPr>
            <p:cNvPr id="14" name="平行四边形 1">
              <a:extLst>
                <a:ext uri="{FF2B5EF4-FFF2-40B4-BE49-F238E27FC236}">
                  <a16:creationId xmlns:a16="http://schemas.microsoft.com/office/drawing/2014/main" xmlns="" id="{0C70F881-6724-4D8C-AD37-62501F828B8D}"/>
                </a:ext>
              </a:extLst>
            </p:cNvPr>
            <p:cNvSpPr/>
            <p:nvPr/>
          </p:nvSpPr>
          <p:spPr>
            <a:xfrm>
              <a:off x="4921063" y="1230375"/>
              <a:ext cx="6226549" cy="1389062"/>
            </a:xfrm>
            <a:custGeom>
              <a:avLst/>
              <a:gdLst>
                <a:gd name="connsiteX0" fmla="*/ 0 w 4680520"/>
                <a:gd name="connsiteY0" fmla="*/ 2395909 h 2395909"/>
                <a:gd name="connsiteX1" fmla="*/ 598977 w 4680520"/>
                <a:gd name="connsiteY1" fmla="*/ 0 h 2395909"/>
                <a:gd name="connsiteX2" fmla="*/ 4680520 w 4680520"/>
                <a:gd name="connsiteY2" fmla="*/ 0 h 2395909"/>
                <a:gd name="connsiteX3" fmla="*/ 4081543 w 4680520"/>
                <a:gd name="connsiteY3" fmla="*/ 2395909 h 2395909"/>
                <a:gd name="connsiteX4" fmla="*/ 0 w 4680520"/>
                <a:gd name="connsiteY4" fmla="*/ 2395909 h 2395909"/>
                <a:gd name="connsiteX0-1" fmla="*/ 4680520 w 4771960"/>
                <a:gd name="connsiteY0-2" fmla="*/ 0 h 2395909"/>
                <a:gd name="connsiteX1-3" fmla="*/ 4081543 w 4771960"/>
                <a:gd name="connsiteY1-4" fmla="*/ 2395909 h 2395909"/>
                <a:gd name="connsiteX2-5" fmla="*/ 0 w 4771960"/>
                <a:gd name="connsiteY2-6" fmla="*/ 2395909 h 2395909"/>
                <a:gd name="connsiteX3-7" fmla="*/ 598977 w 4771960"/>
                <a:gd name="connsiteY3-8" fmla="*/ 0 h 2395909"/>
                <a:gd name="connsiteX4-9" fmla="*/ 4771960 w 4771960"/>
                <a:gd name="connsiteY4-10" fmla="*/ 91440 h 2395909"/>
                <a:gd name="connsiteX0-11" fmla="*/ 4680520 w 4680520"/>
                <a:gd name="connsiteY0-12" fmla="*/ 0 h 2395909"/>
                <a:gd name="connsiteX1-13" fmla="*/ 4081543 w 4680520"/>
                <a:gd name="connsiteY1-14" fmla="*/ 2395909 h 2395909"/>
                <a:gd name="connsiteX2-15" fmla="*/ 0 w 4680520"/>
                <a:gd name="connsiteY2-16" fmla="*/ 2395909 h 2395909"/>
                <a:gd name="connsiteX3-17" fmla="*/ 598977 w 4680520"/>
                <a:gd name="connsiteY3-18" fmla="*/ 0 h 2395909"/>
                <a:gd name="connsiteX0-19" fmla="*/ 4081543 w 4081543"/>
                <a:gd name="connsiteY0-20" fmla="*/ 2395909 h 2395909"/>
                <a:gd name="connsiteX1-21" fmla="*/ 0 w 4081543"/>
                <a:gd name="connsiteY1-22" fmla="*/ 2395909 h 2395909"/>
                <a:gd name="connsiteX2-23" fmla="*/ 598977 w 4081543"/>
                <a:gd name="connsiteY2-24" fmla="*/ 0 h 2395909"/>
              </a:gdLst>
              <a:ahLst/>
              <a:cxnLst>
                <a:cxn ang="0">
                  <a:pos x="connsiteX0-1" y="connsiteY0-2"/>
                </a:cxn>
                <a:cxn ang="0">
                  <a:pos x="connsiteX1-3" y="connsiteY1-4"/>
                </a:cxn>
                <a:cxn ang="0">
                  <a:pos x="connsiteX2-5" y="connsiteY2-6"/>
                </a:cxn>
              </a:cxnLst>
              <a:rect l="l" t="t" r="r" b="b"/>
              <a:pathLst>
                <a:path w="4081543" h="2395909">
                  <a:moveTo>
                    <a:pt x="4081543" y="2395909"/>
                  </a:moveTo>
                  <a:lnTo>
                    <a:pt x="0" y="2395909"/>
                  </a:lnTo>
                  <a:lnTo>
                    <a:pt x="598977" y="0"/>
                  </a:lnTo>
                </a:path>
              </a:pathLst>
            </a:custGeom>
            <a:solidFill>
              <a:sysClr val="window" lastClr="FFFFFF"/>
            </a:solidFill>
            <a:ln w="25400" cap="flat" cmpd="sng" algn="ctr">
              <a:solidFill>
                <a:srgbClr val="C77D4B"/>
              </a:solidFill>
              <a:prstDash val="sysDash"/>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15" name="矩形 4">
              <a:extLst>
                <a:ext uri="{FF2B5EF4-FFF2-40B4-BE49-F238E27FC236}">
                  <a16:creationId xmlns:a16="http://schemas.microsoft.com/office/drawing/2014/main" xmlns="" id="{1C7B98FC-88C3-4997-87F4-CE88C57D9656}"/>
                </a:ext>
              </a:extLst>
            </p:cNvPr>
            <p:cNvSpPr>
              <a:spLocks noChangeArrowheads="1"/>
            </p:cNvSpPr>
            <p:nvPr/>
          </p:nvSpPr>
          <p:spPr bwMode="auto">
            <a:xfrm>
              <a:off x="5605462" y="1357379"/>
              <a:ext cx="5732369"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pPr>
              <a:r>
                <a:rPr lang="zh-CN" altLang="en-US" sz="2400" b="1" dirty="0">
                  <a:solidFill>
                    <a:srgbClr val="000000"/>
                  </a:solidFill>
                  <a:latin typeface="微软雅黑" panose="020B0503020204020204" pitchFamily="34" charset="-122"/>
                  <a:sym typeface="微软雅黑" panose="020B0503020204020204" pitchFamily="34" charset="-122"/>
                </a:rPr>
                <a:t>在庆祝中国共产党成立</a:t>
              </a:r>
              <a:r>
                <a:rPr lang="en-US" altLang="zh-CN" sz="2400" b="1" dirty="0">
                  <a:solidFill>
                    <a:srgbClr val="000000"/>
                  </a:solidFill>
                  <a:latin typeface="微软雅黑" panose="020B0503020204020204" pitchFamily="34" charset="-122"/>
                  <a:sym typeface="微软雅黑" panose="020B0503020204020204" pitchFamily="34" charset="-122"/>
                </a:rPr>
                <a:t>100</a:t>
              </a:r>
              <a:r>
                <a:rPr lang="zh-CN" altLang="en-US" sz="2400" b="1" dirty="0">
                  <a:solidFill>
                    <a:srgbClr val="000000"/>
                  </a:solidFill>
                  <a:latin typeface="微软雅黑" panose="020B0503020204020204" pitchFamily="34" charset="-122"/>
                  <a:sym typeface="微软雅黑" panose="020B0503020204020204" pitchFamily="34" charset="-122"/>
                </a:rPr>
                <a:t>周年大会上</a:t>
              </a:r>
              <a:endParaRPr lang="en-US" altLang="zh-CN" sz="2400" b="1" dirty="0">
                <a:solidFill>
                  <a:srgbClr val="000000"/>
                </a:solidFill>
                <a:latin typeface="微软雅黑" panose="020B0503020204020204" pitchFamily="34" charset="-122"/>
                <a:sym typeface="微软雅黑" panose="020B0503020204020204" pitchFamily="34" charset="-122"/>
              </a:endParaRPr>
            </a:p>
            <a:p>
              <a:pPr indent="0" algn="just">
                <a:lnSpc>
                  <a:spcPct val="150000"/>
                </a:lnSpc>
              </a:pPr>
              <a:r>
                <a:rPr lang="zh-CN" altLang="en-US" sz="2400" b="1" dirty="0">
                  <a:solidFill>
                    <a:srgbClr val="B26A37"/>
                  </a:solidFill>
                  <a:latin typeface="微软雅黑" panose="020B0503020204020204" pitchFamily="34" charset="-122"/>
                  <a:sym typeface="微软雅黑" panose="020B0503020204020204" pitchFamily="34" charset="-122"/>
                </a:rPr>
                <a:t>习近平总书记指出</a:t>
              </a:r>
              <a:endParaRPr lang="zh-CN" altLang="en-US" sz="2400" dirty="0">
                <a:solidFill>
                  <a:srgbClr val="B26A37"/>
                </a:solidFill>
                <a:latin typeface="微软雅黑" panose="020B0503020204020204" pitchFamily="34" charset="-122"/>
                <a:sym typeface="微软雅黑" panose="020B0503020204020204" pitchFamily="34" charset="-122"/>
              </a:endParaRPr>
            </a:p>
          </p:txBody>
        </p:sp>
      </p:grpSp>
      <p:sp>
        <p:nvSpPr>
          <p:cNvPr id="16" name="矩形 15">
            <a:extLst>
              <a:ext uri="{FF2B5EF4-FFF2-40B4-BE49-F238E27FC236}">
                <a16:creationId xmlns:a16="http://schemas.microsoft.com/office/drawing/2014/main" xmlns="" id="{B939CFA8-25A1-47C5-B1D2-3F96826589A1}"/>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三、改革在社会发展中的作用</a:t>
            </a:r>
          </a:p>
        </p:txBody>
      </p:sp>
    </p:spTree>
  </p:cSld>
  <p:clrMapOvr>
    <a:masterClrMapping/>
  </p:clrMapOvr>
  <p:transition spd="med">
    <p:pull/>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a:extLst>
              <a:ext uri="{FF2B5EF4-FFF2-40B4-BE49-F238E27FC236}">
                <a16:creationId xmlns:a16="http://schemas.microsoft.com/office/drawing/2014/main" xmlns="" id="{AA853BAF-50A0-459C-A2FA-58B7FDE92C87}"/>
              </a:ext>
            </a:extLst>
          </p:cNvPr>
          <p:cNvCxnSpPr>
            <a:cxnSpLocks/>
          </p:cNvCxnSpPr>
          <p:nvPr/>
        </p:nvCxnSpPr>
        <p:spPr>
          <a:xfrm rot="5400000">
            <a:off x="9755842" y="2884396"/>
            <a:ext cx="3213847" cy="0"/>
          </a:xfrm>
          <a:prstGeom prst="line">
            <a:avLst/>
          </a:prstGeom>
          <a:ln>
            <a:solidFill>
              <a:srgbClr val="C77D4B"/>
            </a:solidFill>
          </a:ln>
        </p:spPr>
        <p:style>
          <a:lnRef idx="1">
            <a:schemeClr val="accent1"/>
          </a:lnRef>
          <a:fillRef idx="0">
            <a:schemeClr val="accent1"/>
          </a:fillRef>
          <a:effectRef idx="0">
            <a:schemeClr val="accent1"/>
          </a:effectRef>
          <a:fontRef idx="minor">
            <a:schemeClr val="tx1"/>
          </a:fontRef>
        </p:style>
      </p:cxnSp>
      <p:sp>
        <p:nvSpPr>
          <p:cNvPr id="130053" name="文本框 1">
            <a:extLst>
              <a:ext uri="{FF2B5EF4-FFF2-40B4-BE49-F238E27FC236}">
                <a16:creationId xmlns:a16="http://schemas.microsoft.com/office/drawing/2014/main" xmlns="" id="{D1933443-1B5B-41E7-8A6B-2799E63870B5}"/>
              </a:ext>
            </a:extLst>
          </p:cNvPr>
          <p:cNvSpPr txBox="1">
            <a:spLocks noChangeArrowheads="1"/>
          </p:cNvSpPr>
          <p:nvPr/>
        </p:nvSpPr>
        <p:spPr bwMode="auto">
          <a:xfrm>
            <a:off x="403132" y="955118"/>
            <a:ext cx="11385737" cy="247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600"/>
              </a:spcBef>
            </a:pPr>
            <a:r>
              <a:rPr lang="zh-CN" altLang="en-US" sz="2400" b="1" dirty="0">
                <a:solidFill>
                  <a:srgbClr val="B26A37"/>
                </a:solidFill>
                <a:latin typeface="微软雅黑" panose="020B0503020204020204" pitchFamily="34" charset="-122"/>
              </a:rPr>
              <a:t>新时代中国特色社会主义</a:t>
            </a:r>
            <a:endParaRPr lang="en-US" altLang="zh-CN" sz="2400" b="1" dirty="0">
              <a:solidFill>
                <a:srgbClr val="B26A37"/>
              </a:solidFill>
              <a:latin typeface="微软雅黑" panose="020B0503020204020204" pitchFamily="34" charset="-122"/>
            </a:endParaRPr>
          </a:p>
          <a:p>
            <a:pPr indent="0" algn="ctr" eaLnBrk="1" hangingPunct="1">
              <a:lnSpc>
                <a:spcPct val="150000"/>
              </a:lnSpc>
              <a:spcBef>
                <a:spcPts val="600"/>
              </a:spcBef>
            </a:pPr>
            <a:r>
              <a:rPr lang="zh-CN" altLang="en-US" sz="2400" dirty="0">
                <a:solidFill>
                  <a:srgbClr val="000000"/>
                </a:solidFill>
                <a:latin typeface="微软雅黑" panose="020B0503020204020204" pitchFamily="34" charset="-122"/>
              </a:rPr>
              <a:t>是我们党领导人民进行伟大社会革命的成果</a:t>
            </a:r>
            <a:endParaRPr lang="en-US" altLang="zh-CN" sz="2400" dirty="0">
              <a:solidFill>
                <a:srgbClr val="000000"/>
              </a:solidFill>
              <a:latin typeface="微软雅黑" panose="020B0503020204020204" pitchFamily="34" charset="-122"/>
            </a:endParaRPr>
          </a:p>
          <a:p>
            <a:pPr indent="0" algn="ctr" eaLnBrk="1" hangingPunct="1">
              <a:lnSpc>
                <a:spcPct val="150000"/>
              </a:lnSpc>
              <a:spcBef>
                <a:spcPts val="600"/>
              </a:spcBef>
            </a:pPr>
            <a:r>
              <a:rPr lang="zh-CN" altLang="en-US" sz="2400" dirty="0">
                <a:solidFill>
                  <a:srgbClr val="000000"/>
                </a:solidFill>
                <a:latin typeface="微软雅黑" panose="020B0503020204020204" pitchFamily="34" charset="-122"/>
              </a:rPr>
              <a:t>是我们党领导人民进行伟大社会革命的继续</a:t>
            </a:r>
            <a:endParaRPr lang="en-US" altLang="zh-CN" sz="2400" dirty="0">
              <a:solidFill>
                <a:srgbClr val="000000"/>
              </a:solidFill>
              <a:latin typeface="微软雅黑" panose="020B0503020204020204" pitchFamily="34" charset="-122"/>
            </a:endParaRPr>
          </a:p>
          <a:p>
            <a:pPr indent="0" algn="ctr" eaLnBrk="1" hangingPunct="1">
              <a:lnSpc>
                <a:spcPct val="150000"/>
              </a:lnSpc>
              <a:spcBef>
                <a:spcPts val="600"/>
              </a:spcBef>
            </a:pPr>
            <a:r>
              <a:rPr lang="zh-CN" altLang="en-US" sz="2400" dirty="0">
                <a:solidFill>
                  <a:srgbClr val="000000"/>
                </a:solidFill>
                <a:latin typeface="微软雅黑" panose="020B0503020204020204" pitchFamily="34" charset="-122"/>
              </a:rPr>
              <a:t>是一场具有许多新的历史特点的伟大社会革命，必须一以贯之进行下去。</a:t>
            </a:r>
          </a:p>
        </p:txBody>
      </p:sp>
      <p:cxnSp>
        <p:nvCxnSpPr>
          <p:cNvPr id="15" name="直接连接符 14">
            <a:extLst>
              <a:ext uri="{FF2B5EF4-FFF2-40B4-BE49-F238E27FC236}">
                <a16:creationId xmlns:a16="http://schemas.microsoft.com/office/drawing/2014/main" xmlns="" id="{1C630887-8C30-4E09-AFB3-80A520EE570C}"/>
              </a:ext>
            </a:extLst>
          </p:cNvPr>
          <p:cNvCxnSpPr>
            <a:cxnSpLocks/>
          </p:cNvCxnSpPr>
          <p:nvPr/>
        </p:nvCxnSpPr>
        <p:spPr>
          <a:xfrm rot="5400000">
            <a:off x="-813547" y="2884395"/>
            <a:ext cx="3213847" cy="0"/>
          </a:xfrm>
          <a:prstGeom prst="line">
            <a:avLst/>
          </a:prstGeom>
          <a:ln>
            <a:solidFill>
              <a:srgbClr val="C77D4B"/>
            </a:solidFill>
          </a:ln>
        </p:spPr>
        <p:style>
          <a:lnRef idx="1">
            <a:schemeClr val="accent1"/>
          </a:lnRef>
          <a:fillRef idx="0">
            <a:schemeClr val="accent1"/>
          </a:fillRef>
          <a:effectRef idx="0">
            <a:schemeClr val="accent1"/>
          </a:effectRef>
          <a:fontRef idx="minor">
            <a:schemeClr val="tx1"/>
          </a:fontRef>
        </p:style>
      </p:cxnSp>
      <p:pic>
        <p:nvPicPr>
          <p:cNvPr id="130054" name="图片 2">
            <a:extLst>
              <a:ext uri="{FF2B5EF4-FFF2-40B4-BE49-F238E27FC236}">
                <a16:creationId xmlns:a16="http://schemas.microsoft.com/office/drawing/2014/main" xmlns="" id="{C976317E-8F40-42EA-A1A5-D87DC0C6FA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890" b="31475"/>
          <a:stretch/>
        </p:blipFill>
        <p:spPr bwMode="auto">
          <a:xfrm>
            <a:off x="0" y="3576917"/>
            <a:ext cx="12192000" cy="328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xmlns="" id="{22555492-8755-4DBA-A84F-034AB7180B08}"/>
              </a:ext>
            </a:extLst>
          </p:cNvPr>
          <p:cNvCxnSpPr/>
          <p:nvPr/>
        </p:nvCxnSpPr>
        <p:spPr>
          <a:xfrm>
            <a:off x="793377" y="1277471"/>
            <a:ext cx="3213847" cy="0"/>
          </a:xfrm>
          <a:prstGeom prst="line">
            <a:avLst/>
          </a:prstGeom>
          <a:ln>
            <a:solidFill>
              <a:srgbClr val="C77D4B"/>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AC9377ED-05C5-417F-B611-1A62A00E76BE}"/>
              </a:ext>
            </a:extLst>
          </p:cNvPr>
          <p:cNvCxnSpPr/>
          <p:nvPr/>
        </p:nvCxnSpPr>
        <p:spPr>
          <a:xfrm>
            <a:off x="8148918" y="1277471"/>
            <a:ext cx="3213847" cy="0"/>
          </a:xfrm>
          <a:prstGeom prst="line">
            <a:avLst/>
          </a:prstGeom>
          <a:ln>
            <a:solidFill>
              <a:srgbClr val="C77D4B"/>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xmlns="" id="{885FE648-830C-4638-A3B3-608FEFFE4CD1}"/>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三、改革在社会发展中的作用</a:t>
            </a:r>
          </a:p>
        </p:txBody>
      </p:sp>
    </p:spTree>
  </p:cSld>
  <p:clrMapOvr>
    <a:masterClrMapping/>
  </p:clrMapOvr>
  <p:transition spd="med">
    <p:pull/>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82" name="图片 2">
            <a:extLst>
              <a:ext uri="{FF2B5EF4-FFF2-40B4-BE49-F238E27FC236}">
                <a16:creationId xmlns:a16="http://schemas.microsoft.com/office/drawing/2014/main" xmlns="" id="{B82EC8A2-35EE-4535-BCF8-52030082A8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7994" y="2193845"/>
            <a:ext cx="6611471" cy="396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xmlns="" id="{243EA316-560E-4F5A-875B-4201D0ED1999}"/>
              </a:ext>
            </a:extLst>
          </p:cNvPr>
          <p:cNvGrpSpPr/>
          <p:nvPr/>
        </p:nvGrpSpPr>
        <p:grpSpPr>
          <a:xfrm>
            <a:off x="553758" y="2554287"/>
            <a:ext cx="6099455" cy="1749425"/>
            <a:chOff x="1135063" y="2260600"/>
            <a:chExt cx="6099455" cy="1749425"/>
          </a:xfrm>
        </p:grpSpPr>
        <p:sp>
          <p:nvSpPr>
            <p:cNvPr id="25" name="流程图: 过程 24">
              <a:extLst>
                <a:ext uri="{FF2B5EF4-FFF2-40B4-BE49-F238E27FC236}">
                  <a16:creationId xmlns:a16="http://schemas.microsoft.com/office/drawing/2014/main" xmlns="" id="{9ED7AB0D-8915-4B3E-A7BC-D6CAA4A0D497}"/>
                </a:ext>
              </a:extLst>
            </p:cNvPr>
            <p:cNvSpPr/>
            <p:nvPr/>
          </p:nvSpPr>
          <p:spPr bwMode="auto">
            <a:xfrm>
              <a:off x="1304925" y="2260600"/>
              <a:ext cx="5929593" cy="1749425"/>
            </a:xfrm>
            <a:prstGeom prst="flowChartProcess">
              <a:avLst/>
            </a:prstGeom>
            <a:solidFill>
              <a:schemeClr val="bg1"/>
            </a:solidFill>
            <a:ln w="47625">
              <a:solidFill>
                <a:srgbClr val="C77D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dirty="0">
                <a:solidFill>
                  <a:srgbClr val="A9D18E"/>
                </a:solidFill>
              </a:endParaRPr>
            </a:p>
          </p:txBody>
        </p:sp>
        <p:sp>
          <p:nvSpPr>
            <p:cNvPr id="26" name="流程图: 过程 25">
              <a:extLst>
                <a:ext uri="{FF2B5EF4-FFF2-40B4-BE49-F238E27FC236}">
                  <a16:creationId xmlns:a16="http://schemas.microsoft.com/office/drawing/2014/main" xmlns="" id="{8B954FCF-D875-432E-9892-3EB88B259D3D}"/>
                </a:ext>
              </a:extLst>
            </p:cNvPr>
            <p:cNvSpPr/>
            <p:nvPr/>
          </p:nvSpPr>
          <p:spPr bwMode="auto">
            <a:xfrm>
              <a:off x="1135063" y="2744788"/>
              <a:ext cx="339725" cy="781050"/>
            </a:xfrm>
            <a:prstGeom prst="flowChartProcess">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a:solidFill>
                  <a:srgbClr val="FFFFFF"/>
                </a:solidFill>
              </a:endParaRPr>
            </a:p>
          </p:txBody>
        </p:sp>
        <p:sp>
          <p:nvSpPr>
            <p:cNvPr id="131081" name="文本框 1">
              <a:extLst>
                <a:ext uri="{FF2B5EF4-FFF2-40B4-BE49-F238E27FC236}">
                  <a16:creationId xmlns:a16="http://schemas.microsoft.com/office/drawing/2014/main" xmlns="" id="{0D639E0F-6239-4837-95E0-E67B817F5129}"/>
                </a:ext>
              </a:extLst>
            </p:cNvPr>
            <p:cNvSpPr txBox="1">
              <a:spLocks noChangeArrowheads="1"/>
            </p:cNvSpPr>
            <p:nvPr/>
          </p:nvSpPr>
          <p:spPr bwMode="auto">
            <a:xfrm>
              <a:off x="1644650" y="2290786"/>
              <a:ext cx="548481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pPr>
              <a:r>
                <a:rPr lang="zh-CN" altLang="en-US" sz="2400" dirty="0">
                  <a:latin typeface="微软雅黑" panose="020B0503020204020204" pitchFamily="34" charset="-122"/>
                </a:rPr>
                <a:t>马克思对科学技术的伟大历史作用作过精辟而形象的概括，认为科学是</a:t>
              </a:r>
              <a:r>
                <a:rPr lang="zh-CN" altLang="en-US" sz="2400" b="1" dirty="0">
                  <a:latin typeface="微软雅黑" panose="020B0503020204020204" pitchFamily="34" charset="-122"/>
                </a:rPr>
                <a:t>“伟大的历史杠杆”</a:t>
              </a:r>
              <a:endParaRPr lang="en-US" altLang="zh-CN" sz="2400" b="1" dirty="0">
                <a:latin typeface="微软雅黑" panose="020B0503020204020204" pitchFamily="34" charset="-122"/>
              </a:endParaRPr>
            </a:p>
          </p:txBody>
        </p:sp>
      </p:grpSp>
      <p:sp>
        <p:nvSpPr>
          <p:cNvPr id="16" name="矩形 15">
            <a:extLst>
              <a:ext uri="{FF2B5EF4-FFF2-40B4-BE49-F238E27FC236}">
                <a16:creationId xmlns:a16="http://schemas.microsoft.com/office/drawing/2014/main" xmlns="" id="{145A5F1E-3A53-4DD5-ADF5-9313B15BCE2C}"/>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四、科学技术在社会发展中的作用</a:t>
            </a:r>
          </a:p>
        </p:txBody>
      </p:sp>
      <p:sp>
        <p:nvSpPr>
          <p:cNvPr id="17" name="矩形: 圆角 16">
            <a:extLst>
              <a:ext uri="{FF2B5EF4-FFF2-40B4-BE49-F238E27FC236}">
                <a16:creationId xmlns:a16="http://schemas.microsoft.com/office/drawing/2014/main" xmlns="" id="{66C7B41A-5446-4FFF-A51C-7E47EF990D6E}"/>
              </a:ext>
            </a:extLst>
          </p:cNvPr>
          <p:cNvSpPr/>
          <p:nvPr/>
        </p:nvSpPr>
        <p:spPr>
          <a:xfrm>
            <a:off x="1945341" y="1085397"/>
            <a:ext cx="83013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（一）科技革命是推动经济和社会发展的强大杠杆</a:t>
            </a:r>
          </a:p>
        </p:txBody>
      </p:sp>
      <p:pic>
        <p:nvPicPr>
          <p:cNvPr id="19" name="图片 8">
            <a:hlinkClick r:id="rId3" action="ppaction://hlinksldjump"/>
            <a:extLst>
              <a:ext uri="{FF2B5EF4-FFF2-40B4-BE49-F238E27FC236}">
                <a16:creationId xmlns:a16="http://schemas.microsoft.com/office/drawing/2014/main" xmlns="" id="{1585E182-2B25-4DE6-8128-63C44B86C1B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表格 15">
            <a:extLst>
              <a:ext uri="{FF2B5EF4-FFF2-40B4-BE49-F238E27FC236}">
                <a16:creationId xmlns:a16="http://schemas.microsoft.com/office/drawing/2014/main" xmlns="" id="{B267F56C-149E-4097-A615-991AE87AD85C}"/>
              </a:ext>
            </a:extLst>
          </p:cNvPr>
          <p:cNvGraphicFramePr>
            <a:graphicFrameLocks noGrp="1"/>
          </p:cNvGraphicFramePr>
          <p:nvPr>
            <p:extLst>
              <p:ext uri="{D42A27DB-BD31-4B8C-83A1-F6EECF244321}">
                <p14:modId xmlns:p14="http://schemas.microsoft.com/office/powerpoint/2010/main" val="2876937663"/>
              </p:ext>
            </p:extLst>
          </p:nvPr>
        </p:nvGraphicFramePr>
        <p:xfrm>
          <a:off x="231775" y="1803425"/>
          <a:ext cx="11728450" cy="5228976"/>
        </p:xfrm>
        <a:graphic>
          <a:graphicData uri="http://schemas.openxmlformats.org/drawingml/2006/table">
            <a:tbl>
              <a:tblPr/>
              <a:tblGrid>
                <a:gridCol w="1328084">
                  <a:extLst>
                    <a:ext uri="{9D8B030D-6E8A-4147-A177-3AD203B41FA5}">
                      <a16:colId xmlns:a16="http://schemas.microsoft.com/office/drawing/2014/main" xmlns="" val="20000"/>
                    </a:ext>
                  </a:extLst>
                </a:gridCol>
                <a:gridCol w="2770094">
                  <a:extLst>
                    <a:ext uri="{9D8B030D-6E8A-4147-A177-3AD203B41FA5}">
                      <a16:colId xmlns:a16="http://schemas.microsoft.com/office/drawing/2014/main" xmlns="" val="20001"/>
                    </a:ext>
                  </a:extLst>
                </a:gridCol>
                <a:gridCol w="3378947">
                  <a:extLst>
                    <a:ext uri="{9D8B030D-6E8A-4147-A177-3AD203B41FA5}">
                      <a16:colId xmlns:a16="http://schemas.microsoft.com/office/drawing/2014/main" xmlns="" val="20002"/>
                    </a:ext>
                  </a:extLst>
                </a:gridCol>
                <a:gridCol w="4251325">
                  <a:extLst>
                    <a:ext uri="{9D8B030D-6E8A-4147-A177-3AD203B41FA5}">
                      <a16:colId xmlns:a16="http://schemas.microsoft.com/office/drawing/2014/main" xmlns="" val="20003"/>
                    </a:ext>
                  </a:extLst>
                </a:gridCol>
              </a:tblGrid>
              <a:tr h="479424">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zh-CN" altLang="en-US"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3600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200" b="1" i="0" u="none" strike="noStrike" cap="none" normalizeH="0" baseline="0" dirty="0">
                          <a:ln>
                            <a:noFill/>
                          </a:ln>
                          <a:solidFill>
                            <a:srgbClr val="B26A37"/>
                          </a:solidFill>
                          <a:effectLst/>
                          <a:latin typeface="Arial" panose="020B0604020202020204" pitchFamily="34" charset="0"/>
                          <a:ea typeface="微软雅黑" panose="020B0503020204020204" pitchFamily="34" charset="-122"/>
                        </a:rPr>
                        <a:t>工业革命</a:t>
                      </a:r>
                      <a:endParaRPr kumimoji="0" lang="zh-CN" altLang="en-US" sz="2200" b="1" i="0" u="none" strike="noStrike" cap="none" normalizeH="0" baseline="0" dirty="0">
                        <a:ln>
                          <a:noFill/>
                        </a:ln>
                        <a:solidFill>
                          <a:srgbClr val="B26A37"/>
                        </a:solidFill>
                        <a:effectLst/>
                        <a:latin typeface="微软雅黑" panose="020B0503020204020204" pitchFamily="34" charset="-122"/>
                        <a:ea typeface="微软雅黑" panose="020B0503020204020204" pitchFamily="34" charset="-122"/>
                      </a:endParaRPr>
                    </a:p>
                  </a:txBody>
                  <a:tcPr marL="91439" marR="91439" marT="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200" b="1" i="0" u="none" strike="noStrike" cap="none" normalizeH="0" baseline="0" dirty="0">
                          <a:ln>
                            <a:noFill/>
                          </a:ln>
                          <a:solidFill>
                            <a:srgbClr val="B26A37"/>
                          </a:solidFill>
                          <a:effectLst/>
                          <a:latin typeface="Arial" panose="020B0604020202020204" pitchFamily="34" charset="0"/>
                          <a:ea typeface="微软雅黑" panose="020B0503020204020204" pitchFamily="34" charset="-122"/>
                        </a:rPr>
                        <a:t>第二次科技革命</a:t>
                      </a:r>
                      <a:endParaRPr kumimoji="0" lang="zh-CN" altLang="en-US" sz="2200" b="1" i="0" u="none" strike="noStrike" cap="none" normalizeH="0" baseline="0" dirty="0">
                        <a:ln>
                          <a:noFill/>
                        </a:ln>
                        <a:solidFill>
                          <a:srgbClr val="B26A37"/>
                        </a:solidFill>
                        <a:effectLst/>
                        <a:latin typeface="微软雅黑" panose="020B0503020204020204" pitchFamily="34" charset="-122"/>
                        <a:ea typeface="微软雅黑" panose="020B0503020204020204" pitchFamily="34" charset="-122"/>
                      </a:endParaRPr>
                    </a:p>
                  </a:txBody>
                  <a:tcPr marL="91439" marR="91439" marT="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200" b="1" i="0" u="none" strike="noStrike" cap="none" normalizeH="0" baseline="0" dirty="0">
                          <a:ln>
                            <a:noFill/>
                          </a:ln>
                          <a:solidFill>
                            <a:srgbClr val="B26A37"/>
                          </a:solidFill>
                          <a:effectLst/>
                          <a:latin typeface="Arial" panose="020B0604020202020204" pitchFamily="34" charset="0"/>
                          <a:ea typeface="微软雅黑" panose="020B0503020204020204" pitchFamily="34" charset="-122"/>
                        </a:rPr>
                        <a:t>新科技革命</a:t>
                      </a:r>
                      <a:endParaRPr kumimoji="0" lang="zh-CN" altLang="en-US" sz="2200" b="1" i="0" u="none" strike="noStrike" cap="none" normalizeH="0" baseline="0" dirty="0">
                        <a:ln>
                          <a:noFill/>
                        </a:ln>
                        <a:solidFill>
                          <a:srgbClr val="B26A37"/>
                        </a:solidFill>
                        <a:effectLst/>
                        <a:latin typeface="微软雅黑" panose="020B0503020204020204" pitchFamily="34" charset="-122"/>
                        <a:ea typeface="微软雅黑" panose="020B0503020204020204" pitchFamily="34" charset="-122"/>
                      </a:endParaRPr>
                    </a:p>
                  </a:txBody>
                  <a:tcPr marL="91439" marR="91439" marT="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79424">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200" b="1" i="0" u="none" strike="noStrike" cap="none" normalizeH="0" baseline="0" dirty="0">
                          <a:ln>
                            <a:noFill/>
                          </a:ln>
                          <a:solidFill>
                            <a:srgbClr val="B26A37"/>
                          </a:solidFill>
                          <a:effectLst/>
                          <a:latin typeface="Arial" panose="020B0604020202020204" pitchFamily="34" charset="0"/>
                          <a:ea typeface="微软雅黑" panose="020B0503020204020204" pitchFamily="34" charset="-122"/>
                        </a:rPr>
                        <a:t>时间</a:t>
                      </a:r>
                      <a:endParaRPr kumimoji="0" lang="zh-CN" altLang="en-US" sz="2200" b="1" i="0" u="none" strike="noStrike" cap="none" normalizeH="0" baseline="0" dirty="0">
                        <a:ln>
                          <a:noFill/>
                        </a:ln>
                        <a:solidFill>
                          <a:srgbClr val="B26A37"/>
                        </a:solidFill>
                        <a:effectLst/>
                        <a:latin typeface="微软雅黑" panose="020B0503020204020204" pitchFamily="34" charset="-122"/>
                        <a:ea typeface="微软雅黑" panose="020B0503020204020204" pitchFamily="34" charset="-122"/>
                      </a:endParaRPr>
                    </a:p>
                  </a:txBody>
                  <a:tcPr marL="91439" marR="91439" marT="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18</a:t>
                      </a: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世纪中期到</a:t>
                      </a:r>
                      <a:r>
                        <a:rPr kumimoji="0" lang="en-US" altLang="zh-CN"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19</a:t>
                      </a: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世纪 </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19</a:t>
                      </a: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世纪末</a:t>
                      </a:r>
                      <a:r>
                        <a:rPr kumimoji="0" lang="en-US" altLang="zh-CN"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20</a:t>
                      </a: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世纪初</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20</a:t>
                      </a: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世纪中期以后</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solidFill>
                      <a:schemeClr val="accent2">
                        <a:lumMod val="20000"/>
                        <a:lumOff val="80000"/>
                      </a:schemeClr>
                    </a:solidFill>
                  </a:tcPr>
                </a:tc>
                <a:extLst>
                  <a:ext uri="{0D108BD9-81ED-4DB2-BD59-A6C34878D82A}">
                    <a16:rowId xmlns:a16="http://schemas.microsoft.com/office/drawing/2014/main" xmlns="" val="10001"/>
                  </a:ext>
                </a:extLst>
              </a:tr>
              <a:tr h="479424">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200" b="1" i="0" u="none" strike="noStrike" cap="none" normalizeH="0" baseline="0" dirty="0">
                          <a:ln>
                            <a:noFill/>
                          </a:ln>
                          <a:solidFill>
                            <a:srgbClr val="B26A37"/>
                          </a:solidFill>
                          <a:effectLst/>
                          <a:latin typeface="Arial" panose="020B0604020202020204" pitchFamily="34" charset="0"/>
                          <a:ea typeface="微软雅黑" panose="020B0503020204020204" pitchFamily="34" charset="-122"/>
                        </a:rPr>
                        <a:t>标志</a:t>
                      </a:r>
                      <a:endParaRPr kumimoji="0" lang="zh-CN" altLang="en-US" sz="2200" b="1" i="0" u="none" strike="noStrike" cap="none" normalizeH="0" baseline="0" dirty="0">
                        <a:ln>
                          <a:noFill/>
                        </a:ln>
                        <a:solidFill>
                          <a:srgbClr val="B26A37"/>
                        </a:solidFill>
                        <a:effectLst/>
                        <a:latin typeface="微软雅黑" panose="020B0503020204020204" pitchFamily="34" charset="-122"/>
                        <a:ea typeface="微软雅黑" panose="020B0503020204020204" pitchFamily="34" charset="-122"/>
                      </a:endParaRPr>
                    </a:p>
                  </a:txBody>
                  <a:tcPr marL="91439" marR="91439" marT="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蒸汽机的发明</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电力的广泛应用 </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电子计算机和空间技术的发展</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366902">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200" b="1" i="0" u="none" strike="noStrike" cap="none" normalizeH="0" baseline="0" dirty="0">
                          <a:ln>
                            <a:noFill/>
                          </a:ln>
                          <a:solidFill>
                            <a:srgbClr val="B26A37"/>
                          </a:solidFill>
                          <a:effectLst/>
                          <a:latin typeface="Arial" panose="020B0604020202020204" pitchFamily="34" charset="0"/>
                          <a:ea typeface="微软雅黑" panose="020B0503020204020204" pitchFamily="34" charset="-122"/>
                        </a:rPr>
                        <a:t>对生产力</a:t>
                      </a:r>
                      <a:endParaRPr kumimoji="0" lang="en-US" altLang="zh-CN" sz="2200" b="1" i="0" u="none" strike="noStrike" cap="none" normalizeH="0" baseline="0" dirty="0">
                        <a:ln>
                          <a:noFill/>
                        </a:ln>
                        <a:solidFill>
                          <a:srgbClr val="B26A37"/>
                        </a:solidFill>
                        <a:effectLst/>
                        <a:latin typeface="Arial" panose="020B0604020202020204" pitchFamily="34" charset="0"/>
                        <a:ea typeface="微软雅黑" panose="020B0503020204020204" pitchFamily="34" charset="-122"/>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200" b="1" i="0" u="none" strike="noStrike" cap="none" normalizeH="0" baseline="0" dirty="0">
                          <a:ln>
                            <a:noFill/>
                          </a:ln>
                          <a:solidFill>
                            <a:srgbClr val="B26A37"/>
                          </a:solidFill>
                          <a:effectLst/>
                          <a:latin typeface="Arial" panose="020B0604020202020204" pitchFamily="34" charset="0"/>
                          <a:ea typeface="微软雅黑" panose="020B0503020204020204" pitchFamily="34" charset="-122"/>
                        </a:rPr>
                        <a:t>的影响</a:t>
                      </a:r>
                      <a:endParaRPr kumimoji="0" lang="zh-CN" altLang="en-US" sz="2200" b="1" i="0" u="none" strike="noStrike" cap="none" normalizeH="0" baseline="0" dirty="0">
                        <a:ln>
                          <a:noFill/>
                        </a:ln>
                        <a:solidFill>
                          <a:srgbClr val="B26A37"/>
                        </a:solidFill>
                        <a:effectLst/>
                        <a:latin typeface="微软雅黑" panose="020B0503020204020204" pitchFamily="34" charset="-122"/>
                        <a:ea typeface="微软雅黑" panose="020B0503020204020204" pitchFamily="34" charset="-122"/>
                      </a:endParaRPr>
                    </a:p>
                  </a:txBody>
                  <a:tcPr marL="91439" marR="91439" marT="3600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solidFill>
                      <a:schemeClr val="accent2">
                        <a:lumMod val="20000"/>
                        <a:lumOff val="80000"/>
                        <a:alpha val="20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使资本主义社会的生产力发生了第一次飞跃 </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44000" marR="144000" marT="3600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solidFill>
                      <a:schemeClr val="accent2">
                        <a:lumMod val="20000"/>
                        <a:lumOff val="80000"/>
                        <a:alpha val="20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使劳动生产效率大幅提高，社会生产力再次飞跃发展</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216000" marT="3600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solidFill>
                      <a:schemeClr val="accent2">
                        <a:lumMod val="20000"/>
                        <a:lumOff val="80000"/>
                        <a:alpha val="20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使生产从电气化发展到自动化，劳动者的科学文化素质普遍提高，再一次推动了生产力的迅速发展</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216000" marT="3600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solidFill>
                      <a:schemeClr val="accent2">
                        <a:lumMod val="20000"/>
                        <a:lumOff val="80000"/>
                        <a:alpha val="20000"/>
                      </a:schemeClr>
                    </a:solidFill>
                  </a:tcPr>
                </a:tc>
                <a:extLst>
                  <a:ext uri="{0D108BD9-81ED-4DB2-BD59-A6C34878D82A}">
                    <a16:rowId xmlns:a16="http://schemas.microsoft.com/office/drawing/2014/main" xmlns="" val="10003"/>
                  </a:ext>
                </a:extLst>
              </a:tr>
              <a:tr h="1617389">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2200" b="1" i="0" u="none" strike="noStrike" cap="none" normalizeH="0" baseline="0" dirty="0">
                          <a:ln>
                            <a:noFill/>
                          </a:ln>
                          <a:solidFill>
                            <a:srgbClr val="B26A37"/>
                          </a:solidFill>
                          <a:effectLst/>
                          <a:latin typeface="Arial" panose="020B0604020202020204" pitchFamily="34" charset="0"/>
                          <a:ea typeface="微软雅黑" panose="020B0503020204020204" pitchFamily="34" charset="-122"/>
                        </a:rPr>
                        <a:t>对生产关系的影响</a:t>
                      </a:r>
                      <a:endParaRPr kumimoji="0" lang="zh-CN" altLang="en-US" sz="2200" b="1" i="0" u="none" strike="noStrike" cap="none" normalizeH="0" baseline="0" dirty="0">
                        <a:ln>
                          <a:noFill/>
                        </a:ln>
                        <a:solidFill>
                          <a:srgbClr val="B26A37"/>
                        </a:solidFill>
                        <a:effectLst/>
                        <a:latin typeface="微软雅黑" panose="020B0503020204020204" pitchFamily="34" charset="-122"/>
                        <a:ea typeface="微软雅黑" panose="020B0503020204020204" pitchFamily="34" charset="-122"/>
                      </a:endParaRPr>
                    </a:p>
                  </a:txBody>
                  <a:tcPr marL="91439" marR="91439" marT="3600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使资本主义制度最终确立</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36000" marB="72000" anchor="ctr" anchorCtr="1"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30000"/>
                        </a:lnSpc>
                        <a:spcBef>
                          <a:spcPct val="0"/>
                        </a:spcBef>
                        <a:spcAft>
                          <a:spcPct val="0"/>
                        </a:spcAft>
                        <a:buClrTx/>
                        <a:buSzTx/>
                        <a:buFontTx/>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使资本主义由自由资本主义发展到垄断资本主义，使资本主义生产关系发生新的变化</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3600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rPr>
                        <a:t>促使生产关系进行了局部调整，使垄断资本主义向新的方向发展</a:t>
                      </a:r>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9" marR="91439" marT="36000" marB="72000" anchor="ctr" horzOverflow="overflow">
                    <a:lnL w="12700" cap="flat" cmpd="sng" algn="ctr">
                      <a:solidFill>
                        <a:srgbClr val="C77D4B"/>
                      </a:solidFill>
                      <a:prstDash val="solid"/>
                      <a:round/>
                      <a:headEnd type="none" w="med" len="med"/>
                      <a:tailEnd type="none" w="med" len="med"/>
                    </a:lnL>
                    <a:lnR w="12700" cap="flat" cmpd="sng" algn="ctr">
                      <a:solidFill>
                        <a:srgbClr val="C77D4B"/>
                      </a:solidFill>
                      <a:prstDash val="solid"/>
                      <a:round/>
                      <a:headEnd type="none" w="med" len="med"/>
                      <a:tailEnd type="none" w="med" len="med"/>
                    </a:lnR>
                    <a:lnT w="12700" cap="flat" cmpd="sng" algn="ctr">
                      <a:solidFill>
                        <a:srgbClr val="C77D4B"/>
                      </a:solidFill>
                      <a:prstDash val="solid"/>
                      <a:round/>
                      <a:headEnd type="none" w="med" len="med"/>
                      <a:tailEnd type="none" w="med" len="med"/>
                    </a:lnT>
                    <a:lnB w="12700" cap="flat" cmpd="sng" algn="ctr">
                      <a:solidFill>
                        <a:srgbClr val="C77D4B"/>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14" name="矩形: 圆角 13">
            <a:extLst>
              <a:ext uri="{FF2B5EF4-FFF2-40B4-BE49-F238E27FC236}">
                <a16:creationId xmlns:a16="http://schemas.microsoft.com/office/drawing/2014/main" xmlns="" id="{50A55C37-9D4D-4FDD-9764-CF74D85308B4}"/>
              </a:ext>
            </a:extLst>
          </p:cNvPr>
          <p:cNvSpPr/>
          <p:nvPr/>
        </p:nvSpPr>
        <p:spPr>
          <a:xfrm>
            <a:off x="1945341" y="1085397"/>
            <a:ext cx="83013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（一）科技革命是推动经济和社会发展的强大杠杆</a:t>
            </a:r>
          </a:p>
        </p:txBody>
      </p:sp>
      <p:sp>
        <p:nvSpPr>
          <p:cNvPr id="15" name="矩形 14">
            <a:extLst>
              <a:ext uri="{FF2B5EF4-FFF2-40B4-BE49-F238E27FC236}">
                <a16:creationId xmlns:a16="http://schemas.microsoft.com/office/drawing/2014/main" xmlns="" id="{9D8D6538-D102-4F04-BA01-2A8E9414D368}"/>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四、科学技术在社会发展中的作用</a:t>
            </a:r>
          </a:p>
        </p:txBody>
      </p:sp>
    </p:spTree>
  </p:cSld>
  <p:clrMapOvr>
    <a:masterClrMapping/>
  </p:clrMapOvr>
  <p:transition spd="med">
    <p:pull/>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a:extLst>
              <a:ext uri="{FF2B5EF4-FFF2-40B4-BE49-F238E27FC236}">
                <a16:creationId xmlns:a16="http://schemas.microsoft.com/office/drawing/2014/main" xmlns="" id="{8031BEC0-537A-4FAD-80A9-4F258C9D3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37889" y="2228234"/>
            <a:ext cx="3920870" cy="2401532"/>
          </a:xfrm>
          <a:prstGeom prst="rect">
            <a:avLst/>
          </a:prstGeom>
        </p:spPr>
      </p:pic>
      <p:pic>
        <p:nvPicPr>
          <p:cNvPr id="21" name="Picture 13">
            <a:extLst>
              <a:ext uri="{FF2B5EF4-FFF2-40B4-BE49-F238E27FC236}">
                <a16:creationId xmlns:a16="http://schemas.microsoft.com/office/drawing/2014/main" xmlns="" id="{481A63C3-6A7F-457D-87A1-ED86E4E708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759" b="9059"/>
          <a:stretch/>
        </p:blipFill>
        <p:spPr bwMode="auto">
          <a:xfrm>
            <a:off x="5057911" y="2228234"/>
            <a:ext cx="3610462" cy="2401531"/>
          </a:xfrm>
          <a:prstGeom prst="rect">
            <a:avLst/>
          </a:prstGeom>
        </p:spPr>
      </p:pic>
      <p:pic>
        <p:nvPicPr>
          <p:cNvPr id="24" name="Picture 15">
            <a:extLst>
              <a:ext uri="{FF2B5EF4-FFF2-40B4-BE49-F238E27FC236}">
                <a16:creationId xmlns:a16="http://schemas.microsoft.com/office/drawing/2014/main" xmlns="" id="{CAA44023-C07D-418C-8344-4E7B7AFC46CA}"/>
              </a:ext>
            </a:extLst>
          </p:cNvPr>
          <p:cNvPicPr>
            <a:picLocks noChangeAspect="1" noChangeArrowheads="1"/>
          </p:cNvPicPr>
          <p:nvPr/>
        </p:nvPicPr>
        <p:blipFill>
          <a:blip r:embed="rId4"/>
          <a:srcRect/>
          <a:stretch>
            <a:fillRect/>
          </a:stretch>
        </p:blipFill>
        <p:spPr bwMode="auto">
          <a:xfrm>
            <a:off x="9167525" y="2065023"/>
            <a:ext cx="2197100" cy="2707847"/>
          </a:xfrm>
          <a:prstGeom prst="rect">
            <a:avLst/>
          </a:prstGeom>
        </p:spPr>
      </p:pic>
      <p:sp>
        <p:nvSpPr>
          <p:cNvPr id="133128" name="Rectangle 2">
            <a:extLst>
              <a:ext uri="{FF2B5EF4-FFF2-40B4-BE49-F238E27FC236}">
                <a16:creationId xmlns:a16="http://schemas.microsoft.com/office/drawing/2014/main" xmlns="" id="{0FB7DA5B-F6C3-4469-82B8-D366689FA6F6}"/>
              </a:ext>
            </a:extLst>
          </p:cNvPr>
          <p:cNvSpPr>
            <a:spLocks noChangeArrowheads="1"/>
          </p:cNvSpPr>
          <p:nvPr/>
        </p:nvSpPr>
        <p:spPr bwMode="auto">
          <a:xfrm>
            <a:off x="1517650" y="4997450"/>
            <a:ext cx="2706688"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50000"/>
              </a:spcBef>
              <a:buClr>
                <a:srgbClr val="FFFF00"/>
              </a:buClr>
            </a:pPr>
            <a:r>
              <a:rPr lang="zh-CN" altLang="en-US" sz="2400">
                <a:latin typeface="微软雅黑" panose="020B0503020204020204" pitchFamily="34" charset="-122"/>
                <a:sym typeface="微软雅黑" panose="020B0503020204020204" pitchFamily="34" charset="-122"/>
              </a:rPr>
              <a:t>对生产方式产生了深刻影响</a:t>
            </a:r>
          </a:p>
        </p:txBody>
      </p:sp>
      <p:grpSp>
        <p:nvGrpSpPr>
          <p:cNvPr id="133129" name="组合 1">
            <a:extLst>
              <a:ext uri="{FF2B5EF4-FFF2-40B4-BE49-F238E27FC236}">
                <a16:creationId xmlns:a16="http://schemas.microsoft.com/office/drawing/2014/main" xmlns="" id="{D8F2AE9B-8868-4B08-BD5E-5D1FA58542B5}"/>
              </a:ext>
            </a:extLst>
          </p:cNvPr>
          <p:cNvGrpSpPr>
            <a:grpSpLocks/>
          </p:cNvGrpSpPr>
          <p:nvPr/>
        </p:nvGrpSpPr>
        <p:grpSpPr bwMode="auto">
          <a:xfrm>
            <a:off x="474663" y="4773613"/>
            <a:ext cx="946150" cy="1273175"/>
            <a:chOff x="594298" y="4577348"/>
            <a:chExt cx="1506571" cy="2025888"/>
          </a:xfrm>
        </p:grpSpPr>
        <p:sp>
          <p:nvSpPr>
            <p:cNvPr id="133144" name="Freeform 6">
              <a:extLst>
                <a:ext uri="{FF2B5EF4-FFF2-40B4-BE49-F238E27FC236}">
                  <a16:creationId xmlns:a16="http://schemas.microsoft.com/office/drawing/2014/main" xmlns="" id="{BE8DF0F0-41A8-4689-9345-53E8D978B796}"/>
                </a:ext>
              </a:extLst>
            </p:cNvPr>
            <p:cNvSpPr>
              <a:spLocks noChangeArrowheads="1"/>
            </p:cNvSpPr>
            <p:nvPr/>
          </p:nvSpPr>
          <p:spPr bwMode="auto">
            <a:xfrm>
              <a:off x="614520" y="4577348"/>
              <a:ext cx="1061678" cy="1508048"/>
            </a:xfrm>
            <a:custGeom>
              <a:avLst/>
              <a:gdLst>
                <a:gd name="T0" fmla="*/ 2147483646 w 570"/>
                <a:gd name="T1" fmla="*/ 2147483646 h 808"/>
                <a:gd name="T2" fmla="*/ 2147483646 w 570"/>
                <a:gd name="T3" fmla="*/ 2147483646 h 808"/>
                <a:gd name="T4" fmla="*/ 2147483646 w 570"/>
                <a:gd name="T5" fmla="*/ 2147483646 h 808"/>
                <a:gd name="T6" fmla="*/ 2147483646 w 570"/>
                <a:gd name="T7" fmla="*/ 2147483646 h 808"/>
                <a:gd name="T8" fmla="*/ 2147483646 w 570"/>
                <a:gd name="T9" fmla="*/ 2147483646 h 808"/>
                <a:gd name="T10" fmla="*/ 2147483646 w 570"/>
                <a:gd name="T11" fmla="*/ 2147483646 h 808"/>
                <a:gd name="T12" fmla="*/ 2147483646 w 570"/>
                <a:gd name="T13" fmla="*/ 2147483646 h 808"/>
                <a:gd name="T14" fmla="*/ 2147483646 w 570"/>
                <a:gd name="T15" fmla="*/ 2147483646 h 808"/>
                <a:gd name="T16" fmla="*/ 2147483646 w 570"/>
                <a:gd name="T17" fmla="*/ 0 h 808"/>
                <a:gd name="T18" fmla="*/ 2147483646 w 570"/>
                <a:gd name="T19" fmla="*/ 2147483646 h 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0" h="808">
                  <a:moveTo>
                    <a:pt x="526" y="266"/>
                  </a:moveTo>
                  <a:cubicBezTo>
                    <a:pt x="488" y="228"/>
                    <a:pt x="488" y="228"/>
                    <a:pt x="488" y="228"/>
                  </a:cubicBezTo>
                  <a:cubicBezTo>
                    <a:pt x="471" y="243"/>
                    <a:pt x="426" y="273"/>
                    <a:pt x="337" y="384"/>
                  </a:cubicBezTo>
                  <a:cubicBezTo>
                    <a:pt x="192" y="566"/>
                    <a:pt x="66" y="777"/>
                    <a:pt x="53" y="808"/>
                  </a:cubicBezTo>
                  <a:cubicBezTo>
                    <a:pt x="0" y="699"/>
                    <a:pt x="23" y="408"/>
                    <a:pt x="274" y="149"/>
                  </a:cubicBezTo>
                  <a:cubicBezTo>
                    <a:pt x="278" y="145"/>
                    <a:pt x="282" y="141"/>
                    <a:pt x="286" y="137"/>
                  </a:cubicBezTo>
                  <a:cubicBezTo>
                    <a:pt x="342" y="81"/>
                    <a:pt x="342" y="81"/>
                    <a:pt x="342" y="81"/>
                  </a:cubicBezTo>
                  <a:cubicBezTo>
                    <a:pt x="303" y="43"/>
                    <a:pt x="303" y="43"/>
                    <a:pt x="303" y="43"/>
                  </a:cubicBezTo>
                  <a:cubicBezTo>
                    <a:pt x="570" y="0"/>
                    <a:pt x="570" y="0"/>
                    <a:pt x="570" y="0"/>
                  </a:cubicBezTo>
                  <a:lnTo>
                    <a:pt x="526" y="266"/>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
              <a:extLst>
                <a:ext uri="{FF2B5EF4-FFF2-40B4-BE49-F238E27FC236}">
                  <a16:creationId xmlns:a16="http://schemas.microsoft.com/office/drawing/2014/main" xmlns="" id="{8AE9FDD4-EE78-4781-8BCB-BA05952437C6}"/>
                </a:ext>
              </a:extLst>
            </p:cNvPr>
            <p:cNvSpPr/>
            <p:nvPr/>
          </p:nvSpPr>
          <p:spPr bwMode="auto">
            <a:xfrm>
              <a:off x="594298" y="5095186"/>
              <a:ext cx="1506571" cy="1508050"/>
            </a:xfrm>
            <a:custGeom>
              <a:avLst/>
              <a:gdLst>
                <a:gd name="T0" fmla="*/ 664 w 807"/>
                <a:gd name="T1" fmla="*/ 663 h 807"/>
                <a:gd name="T2" fmla="*/ 144 w 807"/>
                <a:gd name="T3" fmla="*/ 663 h 807"/>
                <a:gd name="T4" fmla="*/ 144 w 807"/>
                <a:gd name="T5" fmla="*/ 144 h 807"/>
                <a:gd name="T6" fmla="*/ 664 w 807"/>
                <a:gd name="T7" fmla="*/ 144 h 807"/>
                <a:gd name="T8" fmla="*/ 664 w 807"/>
                <a:gd name="T9" fmla="*/ 663 h 807"/>
              </a:gdLst>
              <a:ahLst/>
              <a:cxnLst>
                <a:cxn ang="0">
                  <a:pos x="T0" y="T1"/>
                </a:cxn>
                <a:cxn ang="0">
                  <a:pos x="T2" y="T3"/>
                </a:cxn>
                <a:cxn ang="0">
                  <a:pos x="T4" y="T5"/>
                </a:cxn>
                <a:cxn ang="0">
                  <a:pos x="T6" y="T7"/>
                </a:cxn>
                <a:cxn ang="0">
                  <a:pos x="T8" y="T9"/>
                </a:cxn>
              </a:cxnLst>
              <a:rect l="0" t="0" r="r" b="b"/>
              <a:pathLst>
                <a:path w="807" h="807">
                  <a:moveTo>
                    <a:pt x="664" y="663"/>
                  </a:moveTo>
                  <a:cubicBezTo>
                    <a:pt x="520" y="807"/>
                    <a:pt x="288" y="807"/>
                    <a:pt x="144" y="663"/>
                  </a:cubicBezTo>
                  <a:cubicBezTo>
                    <a:pt x="0" y="520"/>
                    <a:pt x="0" y="287"/>
                    <a:pt x="144" y="144"/>
                  </a:cubicBezTo>
                  <a:cubicBezTo>
                    <a:pt x="288" y="0"/>
                    <a:pt x="520" y="0"/>
                    <a:pt x="664" y="144"/>
                  </a:cubicBezTo>
                  <a:cubicBezTo>
                    <a:pt x="807" y="287"/>
                    <a:pt x="807" y="520"/>
                    <a:pt x="664" y="663"/>
                  </a:cubicBezTo>
                  <a:close/>
                </a:path>
              </a:pathLst>
            </a:custGeom>
            <a:solidFill>
              <a:srgbClr val="C77D4B"/>
            </a:solidFill>
            <a:ln w="9525" cap="flat" cmpd="sng" algn="ctr">
              <a:noFill/>
              <a:prstDash val="solid"/>
              <a:round/>
              <a:headEnd type="none" w="med" len="med"/>
              <a:tailEnd type="none" w="med" len="med"/>
            </a:ln>
            <a:effectLst/>
          </p:spPr>
          <p:txBody>
            <a:bodyPr lIns="82124" tIns="41061" rIns="82124" bIns="41061" anchor="ctr"/>
            <a:lstStyle/>
            <a:p>
              <a:pPr>
                <a:defRPr/>
              </a:pPr>
              <a:endParaRPr lang="zh-CN" altLang="zh-CN">
                <a:ea typeface="Microsoft YaHei" panose="020B0503020204020204" pitchFamily="34" charset="-122"/>
              </a:endParaRPr>
            </a:p>
          </p:txBody>
        </p:sp>
      </p:grpSp>
      <p:sp>
        <p:nvSpPr>
          <p:cNvPr id="133130" name="矩形 2">
            <a:extLst>
              <a:ext uri="{FF2B5EF4-FFF2-40B4-BE49-F238E27FC236}">
                <a16:creationId xmlns:a16="http://schemas.microsoft.com/office/drawing/2014/main" xmlns="" id="{24FB1487-D312-4071-B3E5-7817E26EBFD1}"/>
              </a:ext>
            </a:extLst>
          </p:cNvPr>
          <p:cNvSpPr>
            <a:spLocks noChangeArrowheads="1"/>
          </p:cNvSpPr>
          <p:nvPr/>
        </p:nvSpPr>
        <p:spPr bwMode="auto">
          <a:xfrm>
            <a:off x="760413" y="5341938"/>
            <a:ext cx="374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en-US" altLang="zh-CN" sz="2400" b="1" dirty="0">
                <a:solidFill>
                  <a:schemeClr val="bg1"/>
                </a:solidFill>
                <a:latin typeface="微软雅黑" panose="020B0503020204020204" pitchFamily="34" charset="-122"/>
                <a:sym typeface="微软雅黑" panose="020B0503020204020204" pitchFamily="34" charset="-122"/>
              </a:rPr>
              <a:t>1</a:t>
            </a:r>
            <a:endParaRPr lang="zh-CN" altLang="en-US" sz="2400" b="1" dirty="0">
              <a:solidFill>
                <a:schemeClr val="bg1"/>
              </a:solidFill>
            </a:endParaRPr>
          </a:p>
        </p:txBody>
      </p:sp>
      <p:sp>
        <p:nvSpPr>
          <p:cNvPr id="133131" name="Rectangle 2">
            <a:extLst>
              <a:ext uri="{FF2B5EF4-FFF2-40B4-BE49-F238E27FC236}">
                <a16:creationId xmlns:a16="http://schemas.microsoft.com/office/drawing/2014/main" xmlns="" id="{658FF82F-6722-4D3C-A28E-F80672711442}"/>
              </a:ext>
            </a:extLst>
          </p:cNvPr>
          <p:cNvSpPr>
            <a:spLocks noChangeArrowheads="1"/>
          </p:cNvSpPr>
          <p:nvPr/>
        </p:nvSpPr>
        <p:spPr bwMode="auto">
          <a:xfrm>
            <a:off x="5883275" y="4995863"/>
            <a:ext cx="2706688"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50000"/>
              </a:spcBef>
              <a:buClr>
                <a:srgbClr val="FFFF00"/>
              </a:buClr>
            </a:pPr>
            <a:r>
              <a:rPr lang="zh-CN" altLang="en-US" sz="2400" dirty="0">
                <a:latin typeface="微软雅黑" panose="020B0503020204020204" pitchFamily="34" charset="-122"/>
                <a:sym typeface="微软雅黑" panose="020B0503020204020204" pitchFamily="34" charset="-122"/>
              </a:rPr>
              <a:t>对生活方式产生了巨大影响</a:t>
            </a:r>
          </a:p>
        </p:txBody>
      </p:sp>
      <p:grpSp>
        <p:nvGrpSpPr>
          <p:cNvPr id="133132" name="组合 32">
            <a:extLst>
              <a:ext uri="{FF2B5EF4-FFF2-40B4-BE49-F238E27FC236}">
                <a16:creationId xmlns:a16="http://schemas.microsoft.com/office/drawing/2014/main" xmlns="" id="{AB5B4350-FA02-4151-B530-F8B392AAACD2}"/>
              </a:ext>
            </a:extLst>
          </p:cNvPr>
          <p:cNvGrpSpPr>
            <a:grpSpLocks/>
          </p:cNvGrpSpPr>
          <p:nvPr/>
        </p:nvGrpSpPr>
        <p:grpSpPr bwMode="auto">
          <a:xfrm>
            <a:off x="4840288" y="4770438"/>
            <a:ext cx="946150" cy="1274762"/>
            <a:chOff x="594298" y="4577348"/>
            <a:chExt cx="1506571" cy="2025888"/>
          </a:xfrm>
        </p:grpSpPr>
        <p:sp>
          <p:nvSpPr>
            <p:cNvPr id="133142" name="Freeform 6">
              <a:extLst>
                <a:ext uri="{FF2B5EF4-FFF2-40B4-BE49-F238E27FC236}">
                  <a16:creationId xmlns:a16="http://schemas.microsoft.com/office/drawing/2014/main" xmlns="" id="{B450E41B-88DC-4D69-9775-62E7D37D5184}"/>
                </a:ext>
              </a:extLst>
            </p:cNvPr>
            <p:cNvSpPr>
              <a:spLocks noChangeArrowheads="1"/>
            </p:cNvSpPr>
            <p:nvPr/>
          </p:nvSpPr>
          <p:spPr bwMode="auto">
            <a:xfrm>
              <a:off x="614520" y="4577348"/>
              <a:ext cx="1061678" cy="1508694"/>
            </a:xfrm>
            <a:custGeom>
              <a:avLst/>
              <a:gdLst>
                <a:gd name="T0" fmla="*/ 2147483646 w 570"/>
                <a:gd name="T1" fmla="*/ 2147483646 h 808"/>
                <a:gd name="T2" fmla="*/ 2147483646 w 570"/>
                <a:gd name="T3" fmla="*/ 2147483646 h 808"/>
                <a:gd name="T4" fmla="*/ 2147483646 w 570"/>
                <a:gd name="T5" fmla="*/ 2147483646 h 808"/>
                <a:gd name="T6" fmla="*/ 2147483646 w 570"/>
                <a:gd name="T7" fmla="*/ 2147483646 h 808"/>
                <a:gd name="T8" fmla="*/ 2147483646 w 570"/>
                <a:gd name="T9" fmla="*/ 2147483646 h 808"/>
                <a:gd name="T10" fmla="*/ 2147483646 w 570"/>
                <a:gd name="T11" fmla="*/ 2147483646 h 808"/>
                <a:gd name="T12" fmla="*/ 2147483646 w 570"/>
                <a:gd name="T13" fmla="*/ 2147483646 h 808"/>
                <a:gd name="T14" fmla="*/ 2147483646 w 570"/>
                <a:gd name="T15" fmla="*/ 2147483646 h 808"/>
                <a:gd name="T16" fmla="*/ 2147483646 w 570"/>
                <a:gd name="T17" fmla="*/ 0 h 808"/>
                <a:gd name="T18" fmla="*/ 2147483646 w 570"/>
                <a:gd name="T19" fmla="*/ 2147483646 h 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0" h="808">
                  <a:moveTo>
                    <a:pt x="526" y="266"/>
                  </a:moveTo>
                  <a:cubicBezTo>
                    <a:pt x="488" y="228"/>
                    <a:pt x="488" y="228"/>
                    <a:pt x="488" y="228"/>
                  </a:cubicBezTo>
                  <a:cubicBezTo>
                    <a:pt x="471" y="243"/>
                    <a:pt x="426" y="273"/>
                    <a:pt x="337" y="384"/>
                  </a:cubicBezTo>
                  <a:cubicBezTo>
                    <a:pt x="192" y="566"/>
                    <a:pt x="66" y="777"/>
                    <a:pt x="53" y="808"/>
                  </a:cubicBezTo>
                  <a:cubicBezTo>
                    <a:pt x="0" y="699"/>
                    <a:pt x="23" y="408"/>
                    <a:pt x="274" y="149"/>
                  </a:cubicBezTo>
                  <a:cubicBezTo>
                    <a:pt x="278" y="145"/>
                    <a:pt x="282" y="141"/>
                    <a:pt x="286" y="137"/>
                  </a:cubicBezTo>
                  <a:cubicBezTo>
                    <a:pt x="342" y="81"/>
                    <a:pt x="342" y="81"/>
                    <a:pt x="342" y="81"/>
                  </a:cubicBezTo>
                  <a:cubicBezTo>
                    <a:pt x="303" y="43"/>
                    <a:pt x="303" y="43"/>
                    <a:pt x="303" y="43"/>
                  </a:cubicBezTo>
                  <a:cubicBezTo>
                    <a:pt x="570" y="0"/>
                    <a:pt x="570" y="0"/>
                    <a:pt x="570" y="0"/>
                  </a:cubicBezTo>
                  <a:lnTo>
                    <a:pt x="526" y="266"/>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
              <a:extLst>
                <a:ext uri="{FF2B5EF4-FFF2-40B4-BE49-F238E27FC236}">
                  <a16:creationId xmlns:a16="http://schemas.microsoft.com/office/drawing/2014/main" xmlns="" id="{455E4417-3F71-4680-9F12-9DC51EE132D8}"/>
                </a:ext>
              </a:extLst>
            </p:cNvPr>
            <p:cNvSpPr/>
            <p:nvPr/>
          </p:nvSpPr>
          <p:spPr bwMode="auto">
            <a:xfrm>
              <a:off x="594298" y="5097065"/>
              <a:ext cx="1506571" cy="1506171"/>
            </a:xfrm>
            <a:custGeom>
              <a:avLst/>
              <a:gdLst>
                <a:gd name="T0" fmla="*/ 664 w 807"/>
                <a:gd name="T1" fmla="*/ 663 h 807"/>
                <a:gd name="T2" fmla="*/ 144 w 807"/>
                <a:gd name="T3" fmla="*/ 663 h 807"/>
                <a:gd name="T4" fmla="*/ 144 w 807"/>
                <a:gd name="T5" fmla="*/ 144 h 807"/>
                <a:gd name="T6" fmla="*/ 664 w 807"/>
                <a:gd name="T7" fmla="*/ 144 h 807"/>
                <a:gd name="T8" fmla="*/ 664 w 807"/>
                <a:gd name="T9" fmla="*/ 663 h 807"/>
              </a:gdLst>
              <a:ahLst/>
              <a:cxnLst>
                <a:cxn ang="0">
                  <a:pos x="T0" y="T1"/>
                </a:cxn>
                <a:cxn ang="0">
                  <a:pos x="T2" y="T3"/>
                </a:cxn>
                <a:cxn ang="0">
                  <a:pos x="T4" y="T5"/>
                </a:cxn>
                <a:cxn ang="0">
                  <a:pos x="T6" y="T7"/>
                </a:cxn>
                <a:cxn ang="0">
                  <a:pos x="T8" y="T9"/>
                </a:cxn>
              </a:cxnLst>
              <a:rect l="0" t="0" r="r" b="b"/>
              <a:pathLst>
                <a:path w="807" h="807">
                  <a:moveTo>
                    <a:pt x="664" y="663"/>
                  </a:moveTo>
                  <a:cubicBezTo>
                    <a:pt x="520" y="807"/>
                    <a:pt x="288" y="807"/>
                    <a:pt x="144" y="663"/>
                  </a:cubicBezTo>
                  <a:cubicBezTo>
                    <a:pt x="0" y="520"/>
                    <a:pt x="0" y="287"/>
                    <a:pt x="144" y="144"/>
                  </a:cubicBezTo>
                  <a:cubicBezTo>
                    <a:pt x="288" y="0"/>
                    <a:pt x="520" y="0"/>
                    <a:pt x="664" y="144"/>
                  </a:cubicBezTo>
                  <a:cubicBezTo>
                    <a:pt x="807" y="287"/>
                    <a:pt x="807" y="520"/>
                    <a:pt x="664" y="663"/>
                  </a:cubicBezTo>
                  <a:close/>
                </a:path>
              </a:pathLst>
            </a:custGeom>
            <a:solidFill>
              <a:srgbClr val="C77D4B"/>
            </a:solidFill>
            <a:ln w="9525" cap="flat" cmpd="sng" algn="ctr">
              <a:noFill/>
              <a:prstDash val="solid"/>
              <a:round/>
              <a:headEnd type="none" w="med" len="med"/>
              <a:tailEnd type="none" w="med" len="med"/>
            </a:ln>
            <a:effectLst/>
          </p:spPr>
          <p:txBody>
            <a:bodyPr lIns="82124" tIns="41061" rIns="82124" bIns="41061" anchor="ctr"/>
            <a:lstStyle/>
            <a:p>
              <a:pPr>
                <a:defRPr/>
              </a:pPr>
              <a:endParaRPr lang="zh-CN" altLang="zh-CN">
                <a:ea typeface="Microsoft YaHei" panose="020B0503020204020204" pitchFamily="34" charset="-122"/>
              </a:endParaRPr>
            </a:p>
          </p:txBody>
        </p:sp>
      </p:grpSp>
      <p:sp>
        <p:nvSpPr>
          <p:cNvPr id="133133" name="矩形 35">
            <a:extLst>
              <a:ext uri="{FF2B5EF4-FFF2-40B4-BE49-F238E27FC236}">
                <a16:creationId xmlns:a16="http://schemas.microsoft.com/office/drawing/2014/main" xmlns="" id="{99FE6B00-794A-45E2-BDB0-B89D422841BC}"/>
              </a:ext>
            </a:extLst>
          </p:cNvPr>
          <p:cNvSpPr>
            <a:spLocks noChangeArrowheads="1"/>
          </p:cNvSpPr>
          <p:nvPr/>
        </p:nvSpPr>
        <p:spPr bwMode="auto">
          <a:xfrm>
            <a:off x="5126038" y="5340350"/>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en-US" altLang="zh-CN" sz="2400" b="1" dirty="0">
                <a:solidFill>
                  <a:schemeClr val="bg1"/>
                </a:solidFill>
                <a:latin typeface="微软雅黑" panose="020B0503020204020204" pitchFamily="34" charset="-122"/>
                <a:sym typeface="微软雅黑" panose="020B0503020204020204" pitchFamily="34" charset="-122"/>
              </a:rPr>
              <a:t>2</a:t>
            </a:r>
            <a:endParaRPr lang="zh-CN" altLang="en-US" sz="2400" b="1" dirty="0">
              <a:solidFill>
                <a:schemeClr val="bg1"/>
              </a:solidFill>
            </a:endParaRPr>
          </a:p>
        </p:txBody>
      </p:sp>
      <p:sp>
        <p:nvSpPr>
          <p:cNvPr id="133134" name="Rectangle 2">
            <a:extLst>
              <a:ext uri="{FF2B5EF4-FFF2-40B4-BE49-F238E27FC236}">
                <a16:creationId xmlns:a16="http://schemas.microsoft.com/office/drawing/2014/main" xmlns="" id="{76BC8DC2-6D5A-48B5-BF6E-9EF0D4156582}"/>
              </a:ext>
            </a:extLst>
          </p:cNvPr>
          <p:cNvSpPr>
            <a:spLocks noChangeArrowheads="1"/>
          </p:cNvSpPr>
          <p:nvPr/>
        </p:nvSpPr>
        <p:spPr bwMode="auto">
          <a:xfrm>
            <a:off x="9866313" y="5019675"/>
            <a:ext cx="187960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50000"/>
              </a:spcBef>
              <a:buClr>
                <a:srgbClr val="FFFF00"/>
              </a:buClr>
            </a:pPr>
            <a:r>
              <a:rPr lang="zh-CN" altLang="en-US" sz="2400">
                <a:latin typeface="微软雅黑" panose="020B0503020204020204" pitchFamily="34" charset="-122"/>
                <a:sym typeface="微软雅黑" panose="020B0503020204020204" pitchFamily="34" charset="-122"/>
              </a:rPr>
              <a:t>促进了思维方式</a:t>
            </a:r>
            <a:r>
              <a:rPr lang="zh-CN" altLang="en-US" sz="2400">
                <a:latin typeface="微软雅黑" panose="020B0503020204020204" pitchFamily="34" charset="-122"/>
                <a:sym typeface="Arial" panose="020B0604020202020204" pitchFamily="34" charset="0"/>
              </a:rPr>
              <a:t>的</a:t>
            </a:r>
            <a:r>
              <a:rPr lang="zh-CN" altLang="en-US" sz="2400">
                <a:latin typeface="微软雅黑" panose="020B0503020204020204" pitchFamily="34" charset="-122"/>
                <a:sym typeface="微软雅黑" panose="020B0503020204020204" pitchFamily="34" charset="-122"/>
              </a:rPr>
              <a:t>变革</a:t>
            </a:r>
          </a:p>
        </p:txBody>
      </p:sp>
      <p:grpSp>
        <p:nvGrpSpPr>
          <p:cNvPr id="133135" name="组合 37">
            <a:extLst>
              <a:ext uri="{FF2B5EF4-FFF2-40B4-BE49-F238E27FC236}">
                <a16:creationId xmlns:a16="http://schemas.microsoft.com/office/drawing/2014/main" xmlns="" id="{9548F2EC-8A58-4531-8AFD-8C30EC6222BC}"/>
              </a:ext>
            </a:extLst>
          </p:cNvPr>
          <p:cNvGrpSpPr>
            <a:grpSpLocks/>
          </p:cNvGrpSpPr>
          <p:nvPr/>
        </p:nvGrpSpPr>
        <p:grpSpPr bwMode="auto">
          <a:xfrm>
            <a:off x="8821738" y="4794250"/>
            <a:ext cx="947737" cy="1274763"/>
            <a:chOff x="594298" y="4577348"/>
            <a:chExt cx="1506571" cy="2025888"/>
          </a:xfrm>
        </p:grpSpPr>
        <p:sp>
          <p:nvSpPr>
            <p:cNvPr id="133140" name="Freeform 6">
              <a:extLst>
                <a:ext uri="{FF2B5EF4-FFF2-40B4-BE49-F238E27FC236}">
                  <a16:creationId xmlns:a16="http://schemas.microsoft.com/office/drawing/2014/main" xmlns="" id="{00AEEE5A-A08C-49B6-A6F9-E6B54AD40DB4}"/>
                </a:ext>
              </a:extLst>
            </p:cNvPr>
            <p:cNvSpPr>
              <a:spLocks noChangeArrowheads="1"/>
            </p:cNvSpPr>
            <p:nvPr/>
          </p:nvSpPr>
          <p:spPr bwMode="auto">
            <a:xfrm>
              <a:off x="614487" y="4577348"/>
              <a:ext cx="1062423" cy="1508693"/>
            </a:xfrm>
            <a:custGeom>
              <a:avLst/>
              <a:gdLst>
                <a:gd name="T0" fmla="*/ 2147483646 w 570"/>
                <a:gd name="T1" fmla="*/ 2147483646 h 808"/>
                <a:gd name="T2" fmla="*/ 2147483646 w 570"/>
                <a:gd name="T3" fmla="*/ 2147483646 h 808"/>
                <a:gd name="T4" fmla="*/ 2147483646 w 570"/>
                <a:gd name="T5" fmla="*/ 2147483646 h 808"/>
                <a:gd name="T6" fmla="*/ 2147483646 w 570"/>
                <a:gd name="T7" fmla="*/ 2147483646 h 808"/>
                <a:gd name="T8" fmla="*/ 2147483646 w 570"/>
                <a:gd name="T9" fmla="*/ 2147483646 h 808"/>
                <a:gd name="T10" fmla="*/ 2147483646 w 570"/>
                <a:gd name="T11" fmla="*/ 2147483646 h 808"/>
                <a:gd name="T12" fmla="*/ 2147483646 w 570"/>
                <a:gd name="T13" fmla="*/ 2147483646 h 808"/>
                <a:gd name="T14" fmla="*/ 2147483646 w 570"/>
                <a:gd name="T15" fmla="*/ 2147483646 h 808"/>
                <a:gd name="T16" fmla="*/ 2147483646 w 570"/>
                <a:gd name="T17" fmla="*/ 0 h 808"/>
                <a:gd name="T18" fmla="*/ 2147483646 w 570"/>
                <a:gd name="T19" fmla="*/ 2147483646 h 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0" h="808">
                  <a:moveTo>
                    <a:pt x="526" y="266"/>
                  </a:moveTo>
                  <a:cubicBezTo>
                    <a:pt x="488" y="228"/>
                    <a:pt x="488" y="228"/>
                    <a:pt x="488" y="228"/>
                  </a:cubicBezTo>
                  <a:cubicBezTo>
                    <a:pt x="471" y="243"/>
                    <a:pt x="426" y="273"/>
                    <a:pt x="337" y="384"/>
                  </a:cubicBezTo>
                  <a:cubicBezTo>
                    <a:pt x="192" y="566"/>
                    <a:pt x="66" y="777"/>
                    <a:pt x="53" y="808"/>
                  </a:cubicBezTo>
                  <a:cubicBezTo>
                    <a:pt x="0" y="699"/>
                    <a:pt x="23" y="408"/>
                    <a:pt x="274" y="149"/>
                  </a:cubicBezTo>
                  <a:cubicBezTo>
                    <a:pt x="278" y="145"/>
                    <a:pt x="282" y="141"/>
                    <a:pt x="286" y="137"/>
                  </a:cubicBezTo>
                  <a:cubicBezTo>
                    <a:pt x="342" y="81"/>
                    <a:pt x="342" y="81"/>
                    <a:pt x="342" y="81"/>
                  </a:cubicBezTo>
                  <a:cubicBezTo>
                    <a:pt x="303" y="43"/>
                    <a:pt x="303" y="43"/>
                    <a:pt x="303" y="43"/>
                  </a:cubicBezTo>
                  <a:cubicBezTo>
                    <a:pt x="570" y="0"/>
                    <a:pt x="570" y="0"/>
                    <a:pt x="570" y="0"/>
                  </a:cubicBezTo>
                  <a:lnTo>
                    <a:pt x="526" y="266"/>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8">
              <a:extLst>
                <a:ext uri="{FF2B5EF4-FFF2-40B4-BE49-F238E27FC236}">
                  <a16:creationId xmlns:a16="http://schemas.microsoft.com/office/drawing/2014/main" xmlns="" id="{97FBFEBC-7E3F-4EA8-94F0-DAE8679CB9E3}"/>
                </a:ext>
              </a:extLst>
            </p:cNvPr>
            <p:cNvSpPr/>
            <p:nvPr/>
          </p:nvSpPr>
          <p:spPr bwMode="auto">
            <a:xfrm>
              <a:off x="594298" y="5097065"/>
              <a:ext cx="1506571" cy="1506171"/>
            </a:xfrm>
            <a:custGeom>
              <a:avLst/>
              <a:gdLst>
                <a:gd name="T0" fmla="*/ 664 w 807"/>
                <a:gd name="T1" fmla="*/ 663 h 807"/>
                <a:gd name="T2" fmla="*/ 144 w 807"/>
                <a:gd name="T3" fmla="*/ 663 h 807"/>
                <a:gd name="T4" fmla="*/ 144 w 807"/>
                <a:gd name="T5" fmla="*/ 144 h 807"/>
                <a:gd name="T6" fmla="*/ 664 w 807"/>
                <a:gd name="T7" fmla="*/ 144 h 807"/>
                <a:gd name="T8" fmla="*/ 664 w 807"/>
                <a:gd name="T9" fmla="*/ 663 h 807"/>
              </a:gdLst>
              <a:ahLst/>
              <a:cxnLst>
                <a:cxn ang="0">
                  <a:pos x="T0" y="T1"/>
                </a:cxn>
                <a:cxn ang="0">
                  <a:pos x="T2" y="T3"/>
                </a:cxn>
                <a:cxn ang="0">
                  <a:pos x="T4" y="T5"/>
                </a:cxn>
                <a:cxn ang="0">
                  <a:pos x="T6" y="T7"/>
                </a:cxn>
                <a:cxn ang="0">
                  <a:pos x="T8" y="T9"/>
                </a:cxn>
              </a:cxnLst>
              <a:rect l="0" t="0" r="r" b="b"/>
              <a:pathLst>
                <a:path w="807" h="807">
                  <a:moveTo>
                    <a:pt x="664" y="663"/>
                  </a:moveTo>
                  <a:cubicBezTo>
                    <a:pt x="520" y="807"/>
                    <a:pt x="288" y="807"/>
                    <a:pt x="144" y="663"/>
                  </a:cubicBezTo>
                  <a:cubicBezTo>
                    <a:pt x="0" y="520"/>
                    <a:pt x="0" y="287"/>
                    <a:pt x="144" y="144"/>
                  </a:cubicBezTo>
                  <a:cubicBezTo>
                    <a:pt x="288" y="0"/>
                    <a:pt x="520" y="0"/>
                    <a:pt x="664" y="144"/>
                  </a:cubicBezTo>
                  <a:cubicBezTo>
                    <a:pt x="807" y="287"/>
                    <a:pt x="807" y="520"/>
                    <a:pt x="664" y="663"/>
                  </a:cubicBezTo>
                  <a:close/>
                </a:path>
              </a:pathLst>
            </a:custGeom>
            <a:solidFill>
              <a:srgbClr val="C77D4B"/>
            </a:solidFill>
            <a:ln w="9525" cap="flat" cmpd="sng" algn="ctr">
              <a:noFill/>
              <a:prstDash val="solid"/>
              <a:round/>
              <a:headEnd type="none" w="med" len="med"/>
              <a:tailEnd type="none" w="med" len="med"/>
            </a:ln>
            <a:effectLst/>
          </p:spPr>
          <p:txBody>
            <a:bodyPr lIns="82124" tIns="41061" rIns="82124" bIns="41061" anchor="ctr"/>
            <a:lstStyle/>
            <a:p>
              <a:pPr>
                <a:defRPr/>
              </a:pPr>
              <a:endParaRPr lang="zh-CN" altLang="zh-CN">
                <a:ea typeface="Microsoft YaHei" panose="020B0503020204020204" pitchFamily="34" charset="-122"/>
              </a:endParaRPr>
            </a:p>
          </p:txBody>
        </p:sp>
      </p:grpSp>
      <p:sp>
        <p:nvSpPr>
          <p:cNvPr id="133136" name="矩形 40">
            <a:extLst>
              <a:ext uri="{FF2B5EF4-FFF2-40B4-BE49-F238E27FC236}">
                <a16:creationId xmlns:a16="http://schemas.microsoft.com/office/drawing/2014/main" xmlns="" id="{69964029-3CBB-43B6-8E2F-39D93636D3C4}"/>
              </a:ext>
            </a:extLst>
          </p:cNvPr>
          <p:cNvSpPr>
            <a:spLocks noChangeArrowheads="1"/>
          </p:cNvSpPr>
          <p:nvPr/>
        </p:nvSpPr>
        <p:spPr bwMode="auto">
          <a:xfrm>
            <a:off x="9109075" y="5364163"/>
            <a:ext cx="373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en-US" altLang="zh-CN" sz="2400" b="1" dirty="0">
                <a:solidFill>
                  <a:schemeClr val="bg1"/>
                </a:solidFill>
                <a:latin typeface="微软雅黑" panose="020B0503020204020204" pitchFamily="34" charset="-122"/>
                <a:sym typeface="微软雅黑" panose="020B0503020204020204" pitchFamily="34" charset="-122"/>
              </a:rPr>
              <a:t>3</a:t>
            </a:r>
            <a:endParaRPr lang="zh-CN" altLang="en-US" sz="2400" b="1" dirty="0">
              <a:solidFill>
                <a:schemeClr val="bg1"/>
              </a:solidFill>
            </a:endParaRPr>
          </a:p>
        </p:txBody>
      </p:sp>
      <p:sp>
        <p:nvSpPr>
          <p:cNvPr id="30" name="矩形: 圆角 29">
            <a:extLst>
              <a:ext uri="{FF2B5EF4-FFF2-40B4-BE49-F238E27FC236}">
                <a16:creationId xmlns:a16="http://schemas.microsoft.com/office/drawing/2014/main" xmlns="" id="{CFF8D9C4-1983-4516-9019-DEEF53EB9796}"/>
              </a:ext>
            </a:extLst>
          </p:cNvPr>
          <p:cNvSpPr/>
          <p:nvPr/>
        </p:nvSpPr>
        <p:spPr>
          <a:xfrm>
            <a:off x="1945341" y="1085397"/>
            <a:ext cx="83013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（一）科技革命是推动经济和社会发展的强大杠杆</a:t>
            </a:r>
          </a:p>
        </p:txBody>
      </p:sp>
      <p:sp>
        <p:nvSpPr>
          <p:cNvPr id="32" name="矩形 31">
            <a:extLst>
              <a:ext uri="{FF2B5EF4-FFF2-40B4-BE49-F238E27FC236}">
                <a16:creationId xmlns:a16="http://schemas.microsoft.com/office/drawing/2014/main" xmlns="" id="{07CF2E9A-C0C4-4FEA-8A66-52D7F5537505}"/>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四、科学技术在社会发展中的作用</a:t>
            </a:r>
          </a:p>
        </p:txBody>
      </p:sp>
    </p:spTree>
  </p:cSld>
  <p:clrMapOvr>
    <a:masterClrMapping/>
  </p:clrMapOvr>
  <p:transition spd="med">
    <p:pull/>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9" name="文本框 1">
            <a:extLst>
              <a:ext uri="{FF2B5EF4-FFF2-40B4-BE49-F238E27FC236}">
                <a16:creationId xmlns:a16="http://schemas.microsoft.com/office/drawing/2014/main" xmlns="" id="{20DD035B-D96E-4E49-8069-FE313A3F56BE}"/>
              </a:ext>
            </a:extLst>
          </p:cNvPr>
          <p:cNvSpPr txBox="1">
            <a:spLocks noChangeArrowheads="1"/>
          </p:cNvSpPr>
          <p:nvPr/>
        </p:nvSpPr>
        <p:spPr bwMode="auto">
          <a:xfrm>
            <a:off x="518091" y="1767187"/>
            <a:ext cx="594360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rPr>
              <a:t>一个民族若能在科学技术上不断进取，就有可能实现社会经济的跨越式发展。</a:t>
            </a:r>
            <a:endParaRPr lang="en-US" altLang="zh-CN" sz="2400" dirty="0">
              <a:solidFill>
                <a:srgbClr val="000000"/>
              </a:solidFill>
              <a:latin typeface="微软雅黑" panose="020B0503020204020204" pitchFamily="34" charset="-122"/>
            </a:endParaRPr>
          </a:p>
        </p:txBody>
      </p:sp>
      <p:sp>
        <p:nvSpPr>
          <p:cNvPr id="15" name="矩形: 圆角 14">
            <a:extLst>
              <a:ext uri="{FF2B5EF4-FFF2-40B4-BE49-F238E27FC236}">
                <a16:creationId xmlns:a16="http://schemas.microsoft.com/office/drawing/2014/main" xmlns="" id="{ACEAC043-7AF0-4A3F-9894-F2A7F190A3F9}"/>
              </a:ext>
            </a:extLst>
          </p:cNvPr>
          <p:cNvSpPr/>
          <p:nvPr/>
        </p:nvSpPr>
        <p:spPr>
          <a:xfrm>
            <a:off x="1945341" y="1085397"/>
            <a:ext cx="83013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（一）科技革命是推动经济和社会发展的强大杠杆</a:t>
            </a:r>
          </a:p>
        </p:txBody>
      </p:sp>
      <p:grpSp>
        <p:nvGrpSpPr>
          <p:cNvPr id="16" name="组合 15">
            <a:extLst>
              <a:ext uri="{FF2B5EF4-FFF2-40B4-BE49-F238E27FC236}">
                <a16:creationId xmlns:a16="http://schemas.microsoft.com/office/drawing/2014/main" xmlns="" id="{8BACFC1B-90A2-4231-B897-DA3E3CF392CB}"/>
              </a:ext>
            </a:extLst>
          </p:cNvPr>
          <p:cNvGrpSpPr/>
          <p:nvPr/>
        </p:nvGrpSpPr>
        <p:grpSpPr>
          <a:xfrm>
            <a:off x="7341933" y="1844675"/>
            <a:ext cx="3638644" cy="3645652"/>
            <a:chOff x="7563564" y="1467543"/>
            <a:chExt cx="3638644" cy="3645652"/>
          </a:xfrm>
        </p:grpSpPr>
        <p:grpSp>
          <p:nvGrpSpPr>
            <p:cNvPr id="17" name="组合 16">
              <a:extLst>
                <a:ext uri="{FF2B5EF4-FFF2-40B4-BE49-F238E27FC236}">
                  <a16:creationId xmlns:a16="http://schemas.microsoft.com/office/drawing/2014/main" xmlns="" id="{14EABBC0-4C3D-4EB9-83C4-C03E6A785434}"/>
                </a:ext>
              </a:extLst>
            </p:cNvPr>
            <p:cNvGrpSpPr/>
            <p:nvPr/>
          </p:nvGrpSpPr>
          <p:grpSpPr>
            <a:xfrm>
              <a:off x="7563564" y="1467543"/>
              <a:ext cx="3638644" cy="3645652"/>
              <a:chOff x="700836" y="1442043"/>
              <a:chExt cx="2947809" cy="2953487"/>
            </a:xfrm>
          </p:grpSpPr>
          <p:grpSp>
            <p:nvGrpSpPr>
              <p:cNvPr id="19" name="组合">
                <a:extLst>
                  <a:ext uri="{FF2B5EF4-FFF2-40B4-BE49-F238E27FC236}">
                    <a16:creationId xmlns:a16="http://schemas.microsoft.com/office/drawing/2014/main" xmlns="" id="{B16DD40D-A657-41F1-AB1F-73C5BA4939CC}"/>
                  </a:ext>
                </a:extLst>
              </p:cNvPr>
              <p:cNvGrpSpPr/>
              <p:nvPr/>
            </p:nvGrpSpPr>
            <p:grpSpPr>
              <a:xfrm rot="2700000">
                <a:off x="697997" y="1444882"/>
                <a:ext cx="2953487" cy="2947809"/>
                <a:chOff x="1985640" y="-544697"/>
                <a:chExt cx="6843660" cy="6830504"/>
              </a:xfrm>
            </p:grpSpPr>
            <p:sp>
              <p:nvSpPr>
                <p:cNvPr id="21" name="空心弧">
                  <a:extLst>
                    <a:ext uri="{FF2B5EF4-FFF2-40B4-BE49-F238E27FC236}">
                      <a16:creationId xmlns:a16="http://schemas.microsoft.com/office/drawing/2014/main" xmlns="" id="{A078CA77-F4C8-42C1-95D7-BE2D0C2D9492}"/>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2" name="空心弧">
                  <a:extLst>
                    <a:ext uri="{FF2B5EF4-FFF2-40B4-BE49-F238E27FC236}">
                      <a16:creationId xmlns:a16="http://schemas.microsoft.com/office/drawing/2014/main" xmlns="" id="{9D2FCC33-83E8-4188-ACCF-002A6C17A8A0}"/>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3" name="空心弧">
                  <a:extLst>
                    <a:ext uri="{FF2B5EF4-FFF2-40B4-BE49-F238E27FC236}">
                      <a16:creationId xmlns:a16="http://schemas.microsoft.com/office/drawing/2014/main" xmlns="" id="{9E0DB6E0-E083-44E1-AC40-FFD503FF92CF}"/>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4" name="空心弧">
                  <a:extLst>
                    <a:ext uri="{FF2B5EF4-FFF2-40B4-BE49-F238E27FC236}">
                      <a16:creationId xmlns:a16="http://schemas.microsoft.com/office/drawing/2014/main" xmlns="" id="{F2857672-CF15-48E3-A07F-43DF45F0CB52}"/>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grpSp>
          <p:pic>
            <p:nvPicPr>
              <p:cNvPr id="20" name="图片 19">
                <a:extLst>
                  <a:ext uri="{FF2B5EF4-FFF2-40B4-BE49-F238E27FC236}">
                    <a16:creationId xmlns:a16="http://schemas.microsoft.com/office/drawing/2014/main" xmlns="" id="{289A5265-C6E4-4F34-AFD3-09D524583084}"/>
                  </a:ext>
                </a:extLst>
              </p:cNvPr>
              <p:cNvPicPr>
                <a:picLocks noChangeAspect="1"/>
              </p:cNvPicPr>
              <p:nvPr/>
            </p:nvPicPr>
            <p:blipFill rotWithShape="1">
              <a:blip r:embed="rId2">
                <a:extLst>
                  <a:ext uri="{28A0092B-C50C-407E-A947-70E740481C1C}">
                    <a14:useLocalDpi xmlns:a14="http://schemas.microsoft.com/office/drawing/2010/main" val="0"/>
                  </a:ext>
                </a:extLst>
              </a:blip>
              <a:srcRect l="21875" r="21875"/>
              <a:stretch/>
            </p:blipFill>
            <p:spPr>
              <a:xfrm>
                <a:off x="906901" y="1661650"/>
                <a:ext cx="2517563" cy="2517564"/>
              </a:xfrm>
              <a:prstGeom prst="ellipse">
                <a:avLst/>
              </a:prstGeom>
            </p:spPr>
          </p:pic>
        </p:grpSp>
        <p:pic>
          <p:nvPicPr>
            <p:cNvPr id="18" name="图片 17">
              <a:hlinkClick r:id="rId3" action="ppaction://hlinkfile"/>
              <a:extLst>
                <a:ext uri="{FF2B5EF4-FFF2-40B4-BE49-F238E27FC236}">
                  <a16:creationId xmlns:a16="http://schemas.microsoft.com/office/drawing/2014/main" xmlns="" id="{AD0C68F8-3FAB-4A0C-9DA4-88EE7CE0FB46}"/>
                </a:ext>
              </a:extLst>
            </p:cNvPr>
            <p:cNvPicPr>
              <a:picLocks noChangeAspect="1"/>
            </p:cNvPicPr>
            <p:nvPr/>
          </p:nvPicPr>
          <p:blipFill>
            <a:blip r:embed="rId4">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8943936" y="2851419"/>
              <a:ext cx="877901" cy="877901"/>
            </a:xfrm>
            <a:prstGeom prst="rect">
              <a:avLst/>
            </a:prstGeom>
          </p:spPr>
        </p:pic>
      </p:grpSp>
      <p:grpSp>
        <p:nvGrpSpPr>
          <p:cNvPr id="25" name="组合 24">
            <a:extLst>
              <a:ext uri="{FF2B5EF4-FFF2-40B4-BE49-F238E27FC236}">
                <a16:creationId xmlns:a16="http://schemas.microsoft.com/office/drawing/2014/main" xmlns="" id="{561CBAE5-D41F-474C-8EA8-4597D38BB822}"/>
              </a:ext>
            </a:extLst>
          </p:cNvPr>
          <p:cNvGrpSpPr/>
          <p:nvPr/>
        </p:nvGrpSpPr>
        <p:grpSpPr>
          <a:xfrm>
            <a:off x="7491161" y="5483760"/>
            <a:ext cx="3411691" cy="1096291"/>
            <a:chOff x="376432" y="5027369"/>
            <a:chExt cx="3411691" cy="1096291"/>
          </a:xfrm>
        </p:grpSpPr>
        <p:sp>
          <p:nvSpPr>
            <p:cNvPr id="26" name="文本">
              <a:extLst>
                <a:ext uri="{FF2B5EF4-FFF2-40B4-BE49-F238E27FC236}">
                  <a16:creationId xmlns:a16="http://schemas.microsoft.com/office/drawing/2014/main" xmlns="" id="{33FCB9E0-20EB-42F4-BC63-4D81A934E22F}"/>
                </a:ext>
              </a:extLst>
            </p:cNvPr>
            <p:cNvSpPr/>
            <p:nvPr/>
          </p:nvSpPr>
          <p:spPr>
            <a:xfrm>
              <a:off x="1563254" y="5232776"/>
              <a:ext cx="2224869" cy="830997"/>
            </a:xfrm>
            <a:prstGeom prst="rect">
              <a:avLst/>
            </a:prstGeom>
          </p:spPr>
          <p:txBody>
            <a:bodyPr wrap="square">
              <a:spAutoFit/>
            </a:bodyPr>
            <a:lstStyle/>
            <a:p>
              <a:pPr lvl="0" algn="just">
                <a:defRPr/>
              </a:pP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加快发展现代产业体系</a:t>
              </a:r>
            </a:p>
          </p:txBody>
        </p:sp>
        <p:pic>
          <p:nvPicPr>
            <p:cNvPr id="27" name="图片 26">
              <a:extLst>
                <a:ext uri="{FF2B5EF4-FFF2-40B4-BE49-F238E27FC236}">
                  <a16:creationId xmlns:a16="http://schemas.microsoft.com/office/drawing/2014/main" xmlns="" id="{1AB34B6E-42C5-4BF6-A9A2-4F50A6DD8319}"/>
                </a:ext>
              </a:extLst>
            </p:cNvPr>
            <p:cNvPicPr>
              <a:picLocks noChangeAspect="1"/>
            </p:cNvPicPr>
            <p:nvPr/>
          </p:nvPicPr>
          <p:blipFill rotWithShape="1">
            <a:blip r:embed="rId5"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8" name="直接连接符 27">
              <a:extLst>
                <a:ext uri="{FF2B5EF4-FFF2-40B4-BE49-F238E27FC236}">
                  <a16:creationId xmlns:a16="http://schemas.microsoft.com/office/drawing/2014/main" xmlns="" id="{1992FBD2-2672-4D06-8DD1-D25ECAAD3613}"/>
                </a:ext>
              </a:extLst>
            </p:cNvPr>
            <p:cNvCxnSpPr>
              <a:cxnSpLocks/>
            </p:cNvCxnSpPr>
            <p:nvPr/>
          </p:nvCxnSpPr>
          <p:spPr>
            <a:xfrm>
              <a:off x="1519933" y="6042978"/>
              <a:ext cx="2268190" cy="0"/>
            </a:xfrm>
            <a:prstGeom prst="line">
              <a:avLst/>
            </a:prstGeom>
            <a:noFill/>
            <a:ln w="6350" cap="flat" cmpd="sng" algn="ctr">
              <a:solidFill>
                <a:srgbClr val="B26A37"/>
              </a:solidFill>
              <a:prstDash val="solid"/>
              <a:miter lim="800000"/>
            </a:ln>
            <a:effectLst/>
          </p:spPr>
        </p:cxnSp>
      </p:grpSp>
      <p:grpSp>
        <p:nvGrpSpPr>
          <p:cNvPr id="4" name="组合 3">
            <a:extLst>
              <a:ext uri="{FF2B5EF4-FFF2-40B4-BE49-F238E27FC236}">
                <a16:creationId xmlns:a16="http://schemas.microsoft.com/office/drawing/2014/main" xmlns="" id="{9DE02515-C05F-40A0-8408-2E275EACF5F2}"/>
              </a:ext>
            </a:extLst>
          </p:cNvPr>
          <p:cNvGrpSpPr/>
          <p:nvPr/>
        </p:nvGrpSpPr>
        <p:grpSpPr>
          <a:xfrm>
            <a:off x="492163" y="3023393"/>
            <a:ext cx="6279399" cy="811213"/>
            <a:chOff x="85467" y="3472174"/>
            <a:chExt cx="6279399" cy="811213"/>
          </a:xfrm>
        </p:grpSpPr>
        <p:grpSp>
          <p:nvGrpSpPr>
            <p:cNvPr id="3" name="组合 2">
              <a:extLst>
                <a:ext uri="{FF2B5EF4-FFF2-40B4-BE49-F238E27FC236}">
                  <a16:creationId xmlns:a16="http://schemas.microsoft.com/office/drawing/2014/main" xmlns="" id="{2306B6B1-1728-4A79-B666-6B9977FBF75E}"/>
                </a:ext>
              </a:extLst>
            </p:cNvPr>
            <p:cNvGrpSpPr/>
            <p:nvPr/>
          </p:nvGrpSpPr>
          <p:grpSpPr>
            <a:xfrm>
              <a:off x="218462" y="3472174"/>
              <a:ext cx="5877538" cy="811213"/>
              <a:chOff x="218462" y="3472174"/>
              <a:chExt cx="2154237" cy="811213"/>
            </a:xfrm>
          </p:grpSpPr>
          <p:sp>
            <p:nvSpPr>
              <p:cNvPr id="29" name="矩形 28">
                <a:extLst>
                  <a:ext uri="{FF2B5EF4-FFF2-40B4-BE49-F238E27FC236}">
                    <a16:creationId xmlns:a16="http://schemas.microsoft.com/office/drawing/2014/main" xmlns="" id="{303FA6A2-B860-43D4-A123-91A20F6DACD0}"/>
                  </a:ext>
                </a:extLst>
              </p:cNvPr>
              <p:cNvSpPr/>
              <p:nvPr/>
            </p:nvSpPr>
            <p:spPr>
              <a:xfrm>
                <a:off x="218462" y="3472174"/>
                <a:ext cx="2154237" cy="188913"/>
              </a:xfrm>
              <a:prstGeom prst="rect">
                <a:avLst/>
              </a:prstGeom>
              <a:solidFill>
                <a:srgbClr val="C77D4B"/>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30" name="矩形 29">
                <a:extLst>
                  <a:ext uri="{FF2B5EF4-FFF2-40B4-BE49-F238E27FC236}">
                    <a16:creationId xmlns:a16="http://schemas.microsoft.com/office/drawing/2014/main" xmlns="" id="{4B16C0FB-5027-42B3-B5CB-7A6A856AD5E9}"/>
                  </a:ext>
                </a:extLst>
              </p:cNvPr>
              <p:cNvSpPr/>
              <p:nvPr/>
            </p:nvSpPr>
            <p:spPr>
              <a:xfrm>
                <a:off x="218462" y="4237349"/>
                <a:ext cx="2154237" cy="46038"/>
              </a:xfrm>
              <a:prstGeom prst="rect">
                <a:avLst/>
              </a:prstGeom>
              <a:solidFill>
                <a:srgbClr val="C77D4B"/>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grpSp>
        <p:sp>
          <p:nvSpPr>
            <p:cNvPr id="32" name="文本框 1">
              <a:extLst>
                <a:ext uri="{FF2B5EF4-FFF2-40B4-BE49-F238E27FC236}">
                  <a16:creationId xmlns:a16="http://schemas.microsoft.com/office/drawing/2014/main" xmlns="" id="{59AB3213-7EF4-4962-A43D-048C65D90BD4}"/>
                </a:ext>
              </a:extLst>
            </p:cNvPr>
            <p:cNvSpPr txBox="1">
              <a:spLocks noChangeArrowheads="1"/>
            </p:cNvSpPr>
            <p:nvPr/>
          </p:nvSpPr>
          <p:spPr bwMode="auto">
            <a:xfrm>
              <a:off x="85467" y="3699409"/>
              <a:ext cx="62793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r>
                <a:rPr lang="zh-CN" altLang="en-US" sz="2400" b="1" dirty="0">
                  <a:solidFill>
                    <a:srgbClr val="C77D4B"/>
                  </a:solidFill>
                  <a:latin typeface="微软雅黑" panose="020B0503020204020204" pitchFamily="34" charset="-122"/>
                </a:rPr>
                <a:t>“十四五”规划和</a:t>
              </a:r>
              <a:r>
                <a:rPr lang="en-US" altLang="zh-CN" sz="2400" b="1" dirty="0">
                  <a:solidFill>
                    <a:srgbClr val="C77D4B"/>
                  </a:solidFill>
                  <a:latin typeface="微软雅黑" panose="020B0503020204020204" pitchFamily="34" charset="-122"/>
                </a:rPr>
                <a:t>2035</a:t>
              </a:r>
              <a:r>
                <a:rPr lang="zh-CN" altLang="en-US" sz="2400" b="1" dirty="0">
                  <a:solidFill>
                    <a:srgbClr val="C77D4B"/>
                  </a:solidFill>
                  <a:latin typeface="微软雅黑" panose="020B0503020204020204" pitchFamily="34" charset="-122"/>
                </a:rPr>
                <a:t>年远景目标纲要提出</a:t>
              </a:r>
            </a:p>
          </p:txBody>
        </p:sp>
      </p:grpSp>
      <p:sp>
        <p:nvSpPr>
          <p:cNvPr id="34" name="文本框 1">
            <a:extLst>
              <a:ext uri="{FF2B5EF4-FFF2-40B4-BE49-F238E27FC236}">
                <a16:creationId xmlns:a16="http://schemas.microsoft.com/office/drawing/2014/main" xmlns="" id="{15250E39-C927-4451-B303-B38AFB984344}"/>
              </a:ext>
            </a:extLst>
          </p:cNvPr>
          <p:cNvSpPr txBox="1">
            <a:spLocks noChangeArrowheads="1"/>
          </p:cNvSpPr>
          <p:nvPr/>
        </p:nvSpPr>
        <p:spPr bwMode="auto">
          <a:xfrm>
            <a:off x="660062" y="3848763"/>
            <a:ext cx="5943600"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b="1" dirty="0">
                <a:solidFill>
                  <a:srgbClr val="000000"/>
                </a:solidFill>
                <a:latin typeface="微软雅黑" panose="020B0503020204020204" pitchFamily="34" charset="-122"/>
              </a:rPr>
              <a:t>加快发展现代产业体系</a:t>
            </a:r>
            <a:r>
              <a:rPr lang="zh-CN" altLang="en-US" sz="2400" dirty="0">
                <a:solidFill>
                  <a:srgbClr val="000000"/>
                </a:solidFill>
                <a:latin typeface="微软雅黑" panose="020B0503020204020204" pitchFamily="34" charset="-122"/>
              </a:rPr>
              <a:t>，巩固壮大实体经济根基。在新的发展阶段，我国将坚持把发展经济着力点放在实体经济上，构建实体经济、科技创新、现代金融、人力资源协同发展的现代产业体系。</a:t>
            </a:r>
          </a:p>
        </p:txBody>
      </p:sp>
      <p:sp>
        <p:nvSpPr>
          <p:cNvPr id="35" name="矩形 34">
            <a:extLst>
              <a:ext uri="{FF2B5EF4-FFF2-40B4-BE49-F238E27FC236}">
                <a16:creationId xmlns:a16="http://schemas.microsoft.com/office/drawing/2014/main" xmlns="" id="{D4DD8C14-35B9-4115-A2C7-3BE43562F7CA}"/>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四、科学技术在社会发展中的作用</a:t>
            </a:r>
          </a:p>
        </p:txBody>
      </p:sp>
    </p:spTree>
  </p:cSld>
  <p:clrMapOvr>
    <a:masterClrMapping/>
  </p:clrMapOvr>
  <p:transition spd="med">
    <p:pull/>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xmlns="" id="{A1D4018E-C722-4E54-8417-D1A8D558ACBB}"/>
              </a:ext>
            </a:extLst>
          </p:cNvPr>
          <p:cNvSpPr/>
          <p:nvPr/>
        </p:nvSpPr>
        <p:spPr>
          <a:xfrm>
            <a:off x="2900082" y="1085397"/>
            <a:ext cx="63918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（二）正确把握科学技术的社会作用</a:t>
            </a:r>
          </a:p>
        </p:txBody>
      </p:sp>
      <p:grpSp>
        <p:nvGrpSpPr>
          <p:cNvPr id="2" name="组合 1">
            <a:extLst>
              <a:ext uri="{FF2B5EF4-FFF2-40B4-BE49-F238E27FC236}">
                <a16:creationId xmlns:a16="http://schemas.microsoft.com/office/drawing/2014/main" xmlns="" id="{39EE3B90-F3F3-4F9F-AACC-60EEEA991DE8}"/>
              </a:ext>
            </a:extLst>
          </p:cNvPr>
          <p:cNvGrpSpPr/>
          <p:nvPr/>
        </p:nvGrpSpPr>
        <p:grpSpPr>
          <a:xfrm>
            <a:off x="2234865" y="1881371"/>
            <a:ext cx="7722271" cy="4635495"/>
            <a:chOff x="2234864" y="2015841"/>
            <a:chExt cx="7722271" cy="4635495"/>
          </a:xfrm>
        </p:grpSpPr>
        <p:pic>
          <p:nvPicPr>
            <p:cNvPr id="24" name="图片 23">
              <a:extLst>
                <a:ext uri="{FF2B5EF4-FFF2-40B4-BE49-F238E27FC236}">
                  <a16:creationId xmlns:a16="http://schemas.microsoft.com/office/drawing/2014/main" xmlns="" id="{45C233D4-0C90-4BF1-8E19-FD420910E1D0}"/>
                </a:ext>
              </a:extLst>
            </p:cNvPr>
            <p:cNvPicPr>
              <a:picLocks noChangeAspect="1"/>
            </p:cNvPicPr>
            <p:nvPr/>
          </p:nvPicPr>
          <p:blipFill rotWithShape="1">
            <a:blip r:embed="rId2" cstate="print"/>
            <a:srcRect l="54661" t="35586" b="42792"/>
            <a:stretch/>
          </p:blipFill>
          <p:spPr>
            <a:xfrm flipV="1">
              <a:off x="6400801" y="4367612"/>
              <a:ext cx="3556334" cy="887506"/>
            </a:xfrm>
            <a:prstGeom prst="rect">
              <a:avLst/>
            </a:prstGeom>
            <a:effectLst>
              <a:innerShdw blurRad="63500" dist="50800" dir="18900000">
                <a:prstClr val="black">
                  <a:alpha val="50000"/>
                </a:prstClr>
              </a:innerShdw>
            </a:effectLst>
          </p:spPr>
        </p:pic>
        <p:pic>
          <p:nvPicPr>
            <p:cNvPr id="20" name="图片 19">
              <a:extLst>
                <a:ext uri="{FF2B5EF4-FFF2-40B4-BE49-F238E27FC236}">
                  <a16:creationId xmlns:a16="http://schemas.microsoft.com/office/drawing/2014/main" xmlns="" id="{B6620F13-2999-445E-AF60-E24B0EE48B89}"/>
                </a:ext>
              </a:extLst>
            </p:cNvPr>
            <p:cNvPicPr>
              <a:picLocks noChangeAspect="1"/>
            </p:cNvPicPr>
            <p:nvPr/>
          </p:nvPicPr>
          <p:blipFill rotWithShape="1">
            <a:blip r:embed="rId2" cstate="print"/>
            <a:srcRect r="55706" b="69016"/>
            <a:stretch/>
          </p:blipFill>
          <p:spPr>
            <a:xfrm flipV="1">
              <a:off x="2234864" y="3348317"/>
              <a:ext cx="3601160" cy="719752"/>
            </a:xfrm>
            <a:prstGeom prst="rect">
              <a:avLst/>
            </a:prstGeom>
            <a:effectLst>
              <a:innerShdw blurRad="63500" dist="50800" dir="18900000">
                <a:prstClr val="black">
                  <a:alpha val="50000"/>
                </a:prstClr>
              </a:innerShdw>
            </a:effectLst>
          </p:spPr>
        </p:pic>
        <p:sp>
          <p:nvSpPr>
            <p:cNvPr id="135174" name="Text Box 3">
              <a:extLst>
                <a:ext uri="{FF2B5EF4-FFF2-40B4-BE49-F238E27FC236}">
                  <a16:creationId xmlns:a16="http://schemas.microsoft.com/office/drawing/2014/main" xmlns="" id="{54CE2C93-19D3-4CD7-B7E0-C9DF2DA92C84}"/>
                </a:ext>
              </a:extLst>
            </p:cNvPr>
            <p:cNvSpPr txBox="1">
              <a:spLocks noChangeArrowheads="1"/>
            </p:cNvSpPr>
            <p:nvPr/>
          </p:nvSpPr>
          <p:spPr bwMode="auto">
            <a:xfrm>
              <a:off x="4416425" y="2038350"/>
              <a:ext cx="674688"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50000"/>
                </a:spcBef>
              </a:pPr>
              <a:endParaRPr lang="zh-CN" altLang="en-US" sz="2400">
                <a:latin typeface="微软雅黑" panose="020B0503020204020204" pitchFamily="34" charset="-122"/>
              </a:endParaRPr>
            </a:p>
          </p:txBody>
        </p:sp>
        <p:pic>
          <p:nvPicPr>
            <p:cNvPr id="15" name="图片 14">
              <a:extLst>
                <a:ext uri="{FF2B5EF4-FFF2-40B4-BE49-F238E27FC236}">
                  <a16:creationId xmlns:a16="http://schemas.microsoft.com/office/drawing/2014/main" xmlns="" id="{25665DFA-F2FF-42CC-87B5-3117A36A4AA2}"/>
                </a:ext>
              </a:extLst>
            </p:cNvPr>
            <p:cNvPicPr>
              <a:picLocks noChangeAspect="1"/>
            </p:cNvPicPr>
            <p:nvPr/>
          </p:nvPicPr>
          <p:blipFill>
            <a:blip r:embed="rId2" cstate="print"/>
            <a:stretch>
              <a:fillRect/>
            </a:stretch>
          </p:blipFill>
          <p:spPr>
            <a:xfrm>
              <a:off x="2234866" y="2015841"/>
              <a:ext cx="7722269" cy="4104456"/>
            </a:xfrm>
            <a:prstGeom prst="rect">
              <a:avLst/>
            </a:prstGeom>
            <a:effectLst>
              <a:innerShdw blurRad="63500" dist="50800" dir="18900000">
                <a:prstClr val="black">
                  <a:alpha val="50000"/>
                </a:prstClr>
              </a:innerShdw>
            </a:effectLst>
          </p:spPr>
        </p:pic>
        <p:sp>
          <p:nvSpPr>
            <p:cNvPr id="16" name="文本框 1">
              <a:extLst>
                <a:ext uri="{FF2B5EF4-FFF2-40B4-BE49-F238E27FC236}">
                  <a16:creationId xmlns:a16="http://schemas.microsoft.com/office/drawing/2014/main" xmlns="" id="{D31354CB-7D6B-45F9-9A6E-EEA2EA1C3B59}"/>
                </a:ext>
              </a:extLst>
            </p:cNvPr>
            <p:cNvSpPr txBox="1">
              <a:spLocks noChangeArrowheads="1"/>
            </p:cNvSpPr>
            <p:nvPr/>
          </p:nvSpPr>
          <p:spPr bwMode="auto">
            <a:xfrm>
              <a:off x="3076178" y="6189671"/>
              <a:ext cx="6039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b="1" dirty="0">
                  <a:latin typeface="微软雅黑" panose="020B0503020204020204" pitchFamily="34" charset="-122"/>
                </a:rPr>
                <a:t>科学技术</a:t>
              </a:r>
              <a:endParaRPr lang="en-US" altLang="zh-CN" sz="2400" b="1" dirty="0">
                <a:latin typeface="微软雅黑" panose="020B0503020204020204" pitchFamily="34" charset="-122"/>
              </a:endParaRPr>
            </a:p>
          </p:txBody>
        </p:sp>
        <p:sp>
          <p:nvSpPr>
            <p:cNvPr id="19" name="文本框 1">
              <a:extLst>
                <a:ext uri="{FF2B5EF4-FFF2-40B4-BE49-F238E27FC236}">
                  <a16:creationId xmlns:a16="http://schemas.microsoft.com/office/drawing/2014/main" xmlns="" id="{E701D520-777D-4925-8CEB-627AF5E7FB8C}"/>
                </a:ext>
              </a:extLst>
            </p:cNvPr>
            <p:cNvSpPr txBox="1">
              <a:spLocks noChangeArrowheads="1"/>
            </p:cNvSpPr>
            <p:nvPr/>
          </p:nvSpPr>
          <p:spPr bwMode="auto">
            <a:xfrm>
              <a:off x="2297617" y="2500947"/>
              <a:ext cx="322464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能够通过促进经济和社会发展造福于人类</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21" name="文本框 1">
              <a:extLst>
                <a:ext uri="{FF2B5EF4-FFF2-40B4-BE49-F238E27FC236}">
                  <a16:creationId xmlns:a16="http://schemas.microsoft.com/office/drawing/2014/main" xmlns="" id="{C5E0480B-D543-4F8E-8B8C-EFCB17A29635}"/>
                </a:ext>
              </a:extLst>
            </p:cNvPr>
            <p:cNvSpPr txBox="1">
              <a:spLocks noChangeArrowheads="1"/>
            </p:cNvSpPr>
            <p:nvPr/>
          </p:nvSpPr>
          <p:spPr bwMode="auto">
            <a:xfrm>
              <a:off x="6701117" y="3482925"/>
              <a:ext cx="291352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但是，在运用于社会时所遇到的问题也越来越突出</a:t>
              </a:r>
            </a:p>
          </p:txBody>
        </p:sp>
      </p:grpSp>
      <p:sp>
        <p:nvSpPr>
          <p:cNvPr id="25" name="矩形 24">
            <a:extLst>
              <a:ext uri="{FF2B5EF4-FFF2-40B4-BE49-F238E27FC236}">
                <a16:creationId xmlns:a16="http://schemas.microsoft.com/office/drawing/2014/main" xmlns="" id="{EB7D58E6-A41D-4181-BF3C-463A37C95ECE}"/>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四、科学技术在社会发展中的作用</a:t>
            </a: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文本框 2">
            <a:extLst>
              <a:ext uri="{FF2B5EF4-FFF2-40B4-BE49-F238E27FC236}">
                <a16:creationId xmlns:a16="http://schemas.microsoft.com/office/drawing/2014/main" xmlns="" id="{44A270A2-1A7A-47B3-8EBF-8F3C26503162}"/>
              </a:ext>
            </a:extLst>
          </p:cNvPr>
          <p:cNvSpPr txBox="1">
            <a:spLocks noChangeArrowheads="1"/>
          </p:cNvSpPr>
          <p:nvPr/>
        </p:nvSpPr>
        <p:spPr bwMode="auto">
          <a:xfrm>
            <a:off x="453572" y="188390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自然地理环境</a:t>
            </a:r>
          </a:p>
        </p:txBody>
      </p:sp>
      <p:sp>
        <p:nvSpPr>
          <p:cNvPr id="15367" name="文本框 1">
            <a:extLst>
              <a:ext uri="{FF2B5EF4-FFF2-40B4-BE49-F238E27FC236}">
                <a16:creationId xmlns:a16="http://schemas.microsoft.com/office/drawing/2014/main" xmlns="" id="{0CDBF7BD-8C74-4534-947B-9516E55E5C76}"/>
              </a:ext>
            </a:extLst>
          </p:cNvPr>
          <p:cNvSpPr txBox="1">
            <a:spLocks noChangeArrowheads="1"/>
          </p:cNvSpPr>
          <p:nvPr/>
        </p:nvSpPr>
        <p:spPr bwMode="auto">
          <a:xfrm>
            <a:off x="5704114" y="3144838"/>
            <a:ext cx="6005286" cy="335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3888" algn="just" defTabSz="914400" rtl="0" eaLnBrk="1" fontAlgn="base" latinLnBrk="0" hangingPunct="1">
              <a:lnSpc>
                <a:spcPct val="15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与人类社会所处的地理位置相联系的自然条件的总和，是人类社会生存和发展永恒的、必要的条件，是人们生活和生产的自然基础。</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23888" algn="just" defTabSz="914400" rtl="0" eaLnBrk="1" fontAlgn="base" latinLnBrk="0" hangingPunct="1">
              <a:lnSpc>
                <a:spcPct val="15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合理地利用自然资源，保护生态平衡，是社会得以正常发展的必要条件。</a:t>
            </a:r>
          </a:p>
        </p:txBody>
      </p:sp>
      <p:pic>
        <p:nvPicPr>
          <p:cNvPr id="16" name="图片 4">
            <a:extLst>
              <a:ext uri="{FF2B5EF4-FFF2-40B4-BE49-F238E27FC236}">
                <a16:creationId xmlns:a16="http://schemas.microsoft.com/office/drawing/2014/main" xmlns="" id="{4E51888F-0975-4AC5-9CBE-C22DBB8A4DA8}"/>
              </a:ext>
            </a:extLst>
          </p:cNvPr>
          <p:cNvPicPr>
            <a:picLocks noChangeAspect="1" noChangeArrowheads="1"/>
          </p:cNvPicPr>
          <p:nvPr/>
        </p:nvPicPr>
        <p:blipFill>
          <a:blip r:embed="rId2" cstate="print"/>
          <a:srcRect l="104" b="7880"/>
          <a:stretch>
            <a:fillRect/>
          </a:stretch>
        </p:blipFill>
        <p:spPr bwMode="auto">
          <a:xfrm>
            <a:off x="545573" y="3018952"/>
            <a:ext cx="4692349" cy="3027566"/>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
        <p:nvSpPr>
          <p:cNvPr id="17" name="文本占位符 2">
            <a:extLst>
              <a:ext uri="{FF2B5EF4-FFF2-40B4-BE49-F238E27FC236}">
                <a16:creationId xmlns:a16="http://schemas.microsoft.com/office/drawing/2014/main" xmlns="" id="{C862D63C-F34E-4F38-8515-8AC6C59CAC1F}"/>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7" name="矩形: 圆角 6">
            <a:extLst>
              <a:ext uri="{FF2B5EF4-FFF2-40B4-BE49-F238E27FC236}">
                <a16:creationId xmlns:a16="http://schemas.microsoft.com/office/drawing/2014/main" xmlns="" id="{C45DD345-E494-499A-AAA7-B057E5CF9B66}"/>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（二）社会存在</a:t>
            </a:r>
          </a:p>
        </p:txBody>
      </p:sp>
    </p:spTree>
  </p:cSld>
  <p:clrMapOvr>
    <a:masterClrMapping/>
  </p:clrMapOvr>
  <p:transition spd="med">
    <p:pull/>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14">
            <a:extLst>
              <a:ext uri="{FF2B5EF4-FFF2-40B4-BE49-F238E27FC236}">
                <a16:creationId xmlns:a16="http://schemas.microsoft.com/office/drawing/2014/main" xmlns="" id="{D9944A38-0ABA-4E04-A26F-83F542F691F4}"/>
              </a:ext>
            </a:extLst>
          </p:cNvPr>
          <p:cNvSpPr/>
          <p:nvPr/>
        </p:nvSpPr>
        <p:spPr bwMode="auto">
          <a:xfrm rot="5400000">
            <a:off x="5763419" y="3178969"/>
            <a:ext cx="665162" cy="917575"/>
          </a:xfrm>
          <a:prstGeom prst="rightArrow">
            <a:avLst/>
          </a:prstGeom>
          <a:solidFill>
            <a:srgbClr val="C77D4B"/>
          </a:solidFill>
        </p:spPr>
        <p:txBody>
          <a:bodyPr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defRPr/>
            </a:pPr>
            <a:endParaRPr lang="zh-CN" altLang="en-US" sz="2400">
              <a:sym typeface="Arial" panose="020B0604020202020204" pitchFamily="34" charset="0"/>
            </a:endParaRPr>
          </a:p>
        </p:txBody>
      </p:sp>
      <p:sp>
        <p:nvSpPr>
          <p:cNvPr id="23" name="矩形: 圆角 22">
            <a:extLst>
              <a:ext uri="{FF2B5EF4-FFF2-40B4-BE49-F238E27FC236}">
                <a16:creationId xmlns:a16="http://schemas.microsoft.com/office/drawing/2014/main" xmlns="" id="{DD1A992F-0795-4DDD-A272-B6A36947D8AD}"/>
              </a:ext>
            </a:extLst>
          </p:cNvPr>
          <p:cNvSpPr/>
          <p:nvPr/>
        </p:nvSpPr>
        <p:spPr>
          <a:xfrm>
            <a:off x="2900082" y="1085397"/>
            <a:ext cx="63918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（二）正确把握科学技术的社会作用</a:t>
            </a:r>
          </a:p>
        </p:txBody>
      </p:sp>
      <p:grpSp>
        <p:nvGrpSpPr>
          <p:cNvPr id="7" name="组合 6">
            <a:extLst>
              <a:ext uri="{FF2B5EF4-FFF2-40B4-BE49-F238E27FC236}">
                <a16:creationId xmlns:a16="http://schemas.microsoft.com/office/drawing/2014/main" xmlns="" id="{478AE26E-70C2-4C18-BCEA-56376A2BCB98}"/>
              </a:ext>
            </a:extLst>
          </p:cNvPr>
          <p:cNvGrpSpPr/>
          <p:nvPr/>
        </p:nvGrpSpPr>
        <p:grpSpPr>
          <a:xfrm>
            <a:off x="0" y="2008188"/>
            <a:ext cx="10959353" cy="1333500"/>
            <a:chOff x="0" y="2008188"/>
            <a:chExt cx="10959353" cy="1333500"/>
          </a:xfrm>
        </p:grpSpPr>
        <p:sp>
          <p:nvSpPr>
            <p:cNvPr id="136199" name="文本框 1">
              <a:extLst>
                <a:ext uri="{FF2B5EF4-FFF2-40B4-BE49-F238E27FC236}">
                  <a16:creationId xmlns:a16="http://schemas.microsoft.com/office/drawing/2014/main" xmlns="" id="{016E73C2-3555-4669-9641-CC6DD2579E21}"/>
                </a:ext>
              </a:extLst>
            </p:cNvPr>
            <p:cNvSpPr txBox="1">
              <a:spLocks noChangeArrowheads="1"/>
            </p:cNvSpPr>
            <p:nvPr/>
          </p:nvSpPr>
          <p:spPr bwMode="auto">
            <a:xfrm>
              <a:off x="2100359" y="2089838"/>
              <a:ext cx="8858994"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solidFill>
                    <a:srgbClr val="000000"/>
                  </a:solidFill>
                  <a:latin typeface="微软雅黑" panose="020B0503020204020204" pitchFamily="34" charset="-122"/>
                </a:rPr>
                <a:t>对自然规律和人与自然的关系认识不够，或缺乏对科学技术消极后果的强有力的控制手段</a:t>
              </a:r>
            </a:p>
          </p:txBody>
        </p:sp>
        <p:grpSp>
          <p:nvGrpSpPr>
            <p:cNvPr id="4" name="组合 3">
              <a:extLst>
                <a:ext uri="{FF2B5EF4-FFF2-40B4-BE49-F238E27FC236}">
                  <a16:creationId xmlns:a16="http://schemas.microsoft.com/office/drawing/2014/main" xmlns="" id="{09EB22F1-EC3A-4087-8342-BFD75B565409}"/>
                </a:ext>
              </a:extLst>
            </p:cNvPr>
            <p:cNvGrpSpPr/>
            <p:nvPr/>
          </p:nvGrpSpPr>
          <p:grpSpPr>
            <a:xfrm>
              <a:off x="0" y="2008188"/>
              <a:ext cx="2070953" cy="1333500"/>
              <a:chOff x="0" y="2008188"/>
              <a:chExt cx="2070953" cy="1333500"/>
            </a:xfrm>
          </p:grpSpPr>
          <p:grpSp>
            <p:nvGrpSpPr>
              <p:cNvPr id="3" name="组合 2">
                <a:extLst>
                  <a:ext uri="{FF2B5EF4-FFF2-40B4-BE49-F238E27FC236}">
                    <a16:creationId xmlns:a16="http://schemas.microsoft.com/office/drawing/2014/main" xmlns="" id="{4B1E43FF-A1F3-4BE7-9725-8B148D4E3E8E}"/>
                  </a:ext>
                </a:extLst>
              </p:cNvPr>
              <p:cNvGrpSpPr/>
              <p:nvPr/>
            </p:nvGrpSpPr>
            <p:grpSpPr>
              <a:xfrm>
                <a:off x="0" y="2008188"/>
                <a:ext cx="2070953" cy="1333500"/>
                <a:chOff x="0" y="2008188"/>
                <a:chExt cx="2070953" cy="1333500"/>
              </a:xfrm>
            </p:grpSpPr>
            <p:sp>
              <p:nvSpPr>
                <p:cNvPr id="25" name="椭圆 3">
                  <a:extLst>
                    <a:ext uri="{FF2B5EF4-FFF2-40B4-BE49-F238E27FC236}">
                      <a16:creationId xmlns:a16="http://schemas.microsoft.com/office/drawing/2014/main" xmlns="" id="{E2C9FBD4-5A4E-4801-8F0C-7E1170D3150B}"/>
                    </a:ext>
                  </a:extLst>
                </p:cNvPr>
                <p:cNvSpPr/>
                <p:nvPr/>
              </p:nvSpPr>
              <p:spPr>
                <a:xfrm rot="5400000" flipH="1">
                  <a:off x="1310990" y="2572735"/>
                  <a:ext cx="1286449" cy="233476"/>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4BACC6">
                        <a:lumMod val="50000"/>
                        <a:alpha val="82000"/>
                      </a:srgbClr>
                    </a:gs>
                    <a:gs pos="61000">
                      <a:sysClr val="window" lastClr="FFFFFF">
                        <a:lumMod val="95000"/>
                        <a:alpha val="0"/>
                      </a:sysClr>
                    </a:gs>
                  </a:gsLst>
                  <a:lin ang="540000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26" name="矩形 25">
                  <a:extLst>
                    <a:ext uri="{FF2B5EF4-FFF2-40B4-BE49-F238E27FC236}">
                      <a16:creationId xmlns:a16="http://schemas.microsoft.com/office/drawing/2014/main" xmlns="" id="{B0FE9008-8E0C-4812-BC03-3EF5C32A588A}"/>
                    </a:ext>
                  </a:extLst>
                </p:cNvPr>
                <p:cNvSpPr/>
                <p:nvPr/>
              </p:nvSpPr>
              <p:spPr>
                <a:xfrm>
                  <a:off x="0" y="2046288"/>
                  <a:ext cx="1863725" cy="1295400"/>
                </a:xfrm>
                <a:prstGeom prst="rect">
                  <a:avLst/>
                </a:prstGeom>
                <a:solidFill>
                  <a:srgbClr val="B26A37"/>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27" name="矩形 26">
                  <a:extLst>
                    <a:ext uri="{FF2B5EF4-FFF2-40B4-BE49-F238E27FC236}">
                      <a16:creationId xmlns:a16="http://schemas.microsoft.com/office/drawing/2014/main" xmlns="" id="{1F6DA597-1658-462B-B536-51894F1437E7}"/>
                    </a:ext>
                  </a:extLst>
                </p:cNvPr>
                <p:cNvSpPr/>
                <p:nvPr/>
              </p:nvSpPr>
              <p:spPr>
                <a:xfrm>
                  <a:off x="0" y="2008188"/>
                  <a:ext cx="1809750" cy="1296987"/>
                </a:xfrm>
                <a:prstGeom prst="rect">
                  <a:avLst/>
                </a:prstGeom>
                <a:solidFill>
                  <a:sysClr val="window" lastClr="FFFFFF"/>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28" name="等腰三角形 27">
                  <a:extLst>
                    <a:ext uri="{FF2B5EF4-FFF2-40B4-BE49-F238E27FC236}">
                      <a16:creationId xmlns:a16="http://schemas.microsoft.com/office/drawing/2014/main" xmlns="" id="{4DAC5EAA-9F3A-4E61-92E0-3461837596D5}"/>
                    </a:ext>
                  </a:extLst>
                </p:cNvPr>
                <p:cNvSpPr/>
                <p:nvPr/>
              </p:nvSpPr>
              <p:spPr>
                <a:xfrm rot="5400000">
                  <a:off x="1778794" y="2621756"/>
                  <a:ext cx="171450" cy="147638"/>
                </a:xfrm>
                <a:prstGeom prst="triangle">
                  <a:avLst/>
                </a:prstGeom>
                <a:solidFill>
                  <a:sysClr val="window" lastClr="FFFFFF"/>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grpSp>
          <p:sp>
            <p:nvSpPr>
              <p:cNvPr id="31" name="文本框 1">
                <a:extLst>
                  <a:ext uri="{FF2B5EF4-FFF2-40B4-BE49-F238E27FC236}">
                    <a16:creationId xmlns:a16="http://schemas.microsoft.com/office/drawing/2014/main" xmlns="" id="{BB92EFEA-4B16-4A45-A970-A852E98AF3E9}"/>
                  </a:ext>
                </a:extLst>
              </p:cNvPr>
              <p:cNvSpPr txBox="1">
                <a:spLocks noChangeArrowheads="1"/>
              </p:cNvSpPr>
              <p:nvPr/>
            </p:nvSpPr>
            <p:spPr bwMode="auto">
              <a:xfrm>
                <a:off x="219810" y="2381589"/>
                <a:ext cx="157274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20000"/>
                  </a:lnSpc>
                  <a:spcBef>
                    <a:spcPts val="1400"/>
                  </a:spcBef>
                </a:pPr>
                <a:r>
                  <a:rPr lang="zh-CN" altLang="en-US" sz="2400" b="1" dirty="0">
                    <a:solidFill>
                      <a:srgbClr val="AE6836"/>
                    </a:solidFill>
                    <a:latin typeface="微软雅黑" panose="020B0503020204020204" pitchFamily="34" charset="-122"/>
                  </a:rPr>
                  <a:t>一种情形</a:t>
                </a:r>
              </a:p>
            </p:txBody>
          </p:sp>
        </p:grpSp>
      </p:grpSp>
      <p:grpSp>
        <p:nvGrpSpPr>
          <p:cNvPr id="6" name="组合 5">
            <a:extLst>
              <a:ext uri="{FF2B5EF4-FFF2-40B4-BE49-F238E27FC236}">
                <a16:creationId xmlns:a16="http://schemas.microsoft.com/office/drawing/2014/main" xmlns="" id="{65A85803-5213-4877-B1A3-21BB4A75112E}"/>
              </a:ext>
            </a:extLst>
          </p:cNvPr>
          <p:cNvGrpSpPr/>
          <p:nvPr/>
        </p:nvGrpSpPr>
        <p:grpSpPr>
          <a:xfrm>
            <a:off x="269677" y="4124859"/>
            <a:ext cx="11652647" cy="2433685"/>
            <a:chOff x="269677" y="4124859"/>
            <a:chExt cx="11652647" cy="2433685"/>
          </a:xfrm>
        </p:grpSpPr>
        <p:grpSp>
          <p:nvGrpSpPr>
            <p:cNvPr id="5" name="组合 4">
              <a:extLst>
                <a:ext uri="{FF2B5EF4-FFF2-40B4-BE49-F238E27FC236}">
                  <a16:creationId xmlns:a16="http://schemas.microsoft.com/office/drawing/2014/main" xmlns="" id="{87745B24-46C2-49B4-B999-F41206CDA7D2}"/>
                </a:ext>
              </a:extLst>
            </p:cNvPr>
            <p:cNvGrpSpPr/>
            <p:nvPr/>
          </p:nvGrpSpPr>
          <p:grpSpPr>
            <a:xfrm>
              <a:off x="269677" y="4124859"/>
              <a:ext cx="11652647" cy="2433685"/>
              <a:chOff x="269677" y="4124859"/>
              <a:chExt cx="11652647" cy="2433685"/>
            </a:xfrm>
          </p:grpSpPr>
          <p:sp>
            <p:nvSpPr>
              <p:cNvPr id="33" name="AutoShape 5">
                <a:extLst>
                  <a:ext uri="{FF2B5EF4-FFF2-40B4-BE49-F238E27FC236}">
                    <a16:creationId xmlns:a16="http://schemas.microsoft.com/office/drawing/2014/main" xmlns="" id="{7F1AE932-7B58-41D9-9222-45688F7E16C7}"/>
                  </a:ext>
                </a:extLst>
              </p:cNvPr>
              <p:cNvSpPr>
                <a:spLocks noChangeArrowheads="1"/>
              </p:cNvSpPr>
              <p:nvPr/>
            </p:nvSpPr>
            <p:spPr bwMode="auto">
              <a:xfrm>
                <a:off x="269677" y="4124859"/>
                <a:ext cx="11652647" cy="2433685"/>
              </a:xfrm>
              <a:prstGeom prst="roundRect">
                <a:avLst>
                  <a:gd name="adj" fmla="val 5489"/>
                </a:avLst>
              </a:prstGeom>
              <a:gradFill rotWithShape="1">
                <a:gsLst>
                  <a:gs pos="0">
                    <a:srgbClr val="FFFFFF"/>
                  </a:gs>
                  <a:gs pos="100000">
                    <a:srgbClr val="EAEAEA"/>
                  </a:gs>
                </a:gsLst>
                <a:lin ang="2700000" scaled="1"/>
              </a:gradFill>
              <a:ln w="9525">
                <a:solidFill>
                  <a:srgbClr val="DDDDDD"/>
                </a:solidFill>
                <a:round/>
              </a:ln>
            </p:spPr>
            <p:txBody>
              <a:bodyPr anchor="ctr"/>
              <a:lstStyle/>
              <a:p>
                <a:pPr algn="ctr" fontAlgn="auto">
                  <a:lnSpc>
                    <a:spcPct val="150000"/>
                  </a:lnSpc>
                  <a:spcBef>
                    <a:spcPts val="0"/>
                  </a:spcBef>
                  <a:spcAft>
                    <a:spcPts val="0"/>
                  </a:spcAft>
                  <a:defRPr/>
                </a:pPr>
                <a:endParaRPr lang="zh-CN" altLang="en-US" sz="1400" kern="0" dirty="0">
                  <a:solidFill>
                    <a:srgbClr val="646464"/>
                  </a:solidFill>
                  <a:latin typeface="+mn-lt"/>
                  <a:ea typeface="微软雅黑" panose="020B0503020204020204" pitchFamily="34" charset="-122"/>
                </a:endParaRPr>
              </a:p>
            </p:txBody>
          </p:sp>
          <p:grpSp>
            <p:nvGrpSpPr>
              <p:cNvPr id="2" name="组合 1">
                <a:extLst>
                  <a:ext uri="{FF2B5EF4-FFF2-40B4-BE49-F238E27FC236}">
                    <a16:creationId xmlns:a16="http://schemas.microsoft.com/office/drawing/2014/main" xmlns="" id="{9CE10E14-950C-4E3B-814A-CDBEDADCE922}"/>
                  </a:ext>
                </a:extLst>
              </p:cNvPr>
              <p:cNvGrpSpPr/>
              <p:nvPr/>
            </p:nvGrpSpPr>
            <p:grpSpPr>
              <a:xfrm>
                <a:off x="385074" y="4256087"/>
                <a:ext cx="11421853" cy="1768195"/>
                <a:chOff x="564776" y="4256087"/>
                <a:chExt cx="8135086" cy="1259377"/>
              </a:xfrm>
            </p:grpSpPr>
            <p:pic>
              <p:nvPicPr>
                <p:cNvPr id="136205" name="图片 2">
                  <a:extLst>
                    <a:ext uri="{FF2B5EF4-FFF2-40B4-BE49-F238E27FC236}">
                      <a16:creationId xmlns:a16="http://schemas.microsoft.com/office/drawing/2014/main" xmlns="" id="{001925DC-6643-49F5-934F-D6144F77C3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1795" y="4256087"/>
                  <a:ext cx="2718067" cy="125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06" name="图片 4">
                  <a:extLst>
                    <a:ext uri="{FF2B5EF4-FFF2-40B4-BE49-F238E27FC236}">
                      <a16:creationId xmlns:a16="http://schemas.microsoft.com/office/drawing/2014/main" xmlns="" id="{6C83B48E-F827-4563-AE38-7AE6B8FC1C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5582" y="4260581"/>
                  <a:ext cx="1649552" cy="125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07" name="图片 6">
                  <a:extLst>
                    <a:ext uri="{FF2B5EF4-FFF2-40B4-BE49-F238E27FC236}">
                      <a16:creationId xmlns:a16="http://schemas.microsoft.com/office/drawing/2014/main" xmlns="" id="{0AB76228-913C-4F74-88B1-79F42A6504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9797" y="4256088"/>
                  <a:ext cx="18891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08" name="图片 19">
                  <a:extLst>
                    <a:ext uri="{FF2B5EF4-FFF2-40B4-BE49-F238E27FC236}">
                      <a16:creationId xmlns:a16="http://schemas.microsoft.com/office/drawing/2014/main" xmlns="" id="{951C9195-286D-4EAD-A9F8-51CB5E404C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76" y="4256087"/>
                  <a:ext cx="1678361" cy="125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36201" name="文本框 1">
              <a:extLst>
                <a:ext uri="{FF2B5EF4-FFF2-40B4-BE49-F238E27FC236}">
                  <a16:creationId xmlns:a16="http://schemas.microsoft.com/office/drawing/2014/main" xmlns="" id="{021F9DFD-497F-4033-A838-2B12A1C11B5C}"/>
                </a:ext>
              </a:extLst>
            </p:cNvPr>
            <p:cNvSpPr txBox="1">
              <a:spLocks noChangeArrowheads="1"/>
            </p:cNvSpPr>
            <p:nvPr/>
          </p:nvSpPr>
          <p:spPr bwMode="auto">
            <a:xfrm>
              <a:off x="787903" y="6045890"/>
              <a:ext cx="1550800"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pPr>
              <a:r>
                <a:rPr lang="zh-CN" altLang="en-US" dirty="0">
                  <a:latin typeface="微软雅黑" panose="020B0503020204020204" pitchFamily="34" charset="-122"/>
                </a:rPr>
                <a:t>环境污染</a:t>
              </a:r>
            </a:p>
          </p:txBody>
        </p:sp>
        <p:sp>
          <p:nvSpPr>
            <p:cNvPr id="136202" name="文本框 1">
              <a:extLst>
                <a:ext uri="{FF2B5EF4-FFF2-40B4-BE49-F238E27FC236}">
                  <a16:creationId xmlns:a16="http://schemas.microsoft.com/office/drawing/2014/main" xmlns="" id="{4752AACC-2EAF-45C0-AA12-93B2FE369004}"/>
                </a:ext>
              </a:extLst>
            </p:cNvPr>
            <p:cNvSpPr txBox="1">
              <a:spLocks noChangeArrowheads="1"/>
            </p:cNvSpPr>
            <p:nvPr/>
          </p:nvSpPr>
          <p:spPr bwMode="auto">
            <a:xfrm>
              <a:off x="3385913" y="6045890"/>
              <a:ext cx="1550800"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pPr>
              <a:r>
                <a:rPr lang="zh-CN" altLang="en-US" dirty="0">
                  <a:latin typeface="微软雅黑" panose="020B0503020204020204" pitchFamily="34" charset="-122"/>
                </a:rPr>
                <a:t>生态破坏</a:t>
              </a:r>
            </a:p>
          </p:txBody>
        </p:sp>
        <p:sp>
          <p:nvSpPr>
            <p:cNvPr id="136203" name="文本框 1">
              <a:extLst>
                <a:ext uri="{FF2B5EF4-FFF2-40B4-BE49-F238E27FC236}">
                  <a16:creationId xmlns:a16="http://schemas.microsoft.com/office/drawing/2014/main" xmlns="" id="{5AA681C5-27C4-4ACB-BBAE-EA8CF8383770}"/>
                </a:ext>
              </a:extLst>
            </p:cNvPr>
            <p:cNvSpPr txBox="1">
              <a:spLocks noChangeArrowheads="1"/>
            </p:cNvSpPr>
            <p:nvPr/>
          </p:nvSpPr>
          <p:spPr bwMode="auto">
            <a:xfrm>
              <a:off x="5963698" y="6045890"/>
              <a:ext cx="1550800"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pPr>
              <a:r>
                <a:rPr lang="zh-CN" altLang="en-US" dirty="0">
                  <a:latin typeface="微软雅黑" panose="020B0503020204020204" pitchFamily="34" charset="-122"/>
                </a:rPr>
                <a:t>伦理问题</a:t>
              </a:r>
            </a:p>
          </p:txBody>
        </p:sp>
        <p:sp>
          <p:nvSpPr>
            <p:cNvPr id="136204" name="文本框 1">
              <a:extLst>
                <a:ext uri="{FF2B5EF4-FFF2-40B4-BE49-F238E27FC236}">
                  <a16:creationId xmlns:a16="http://schemas.microsoft.com/office/drawing/2014/main" xmlns="" id="{42F054EF-FAA5-475E-A292-8CC434259973}"/>
                </a:ext>
              </a:extLst>
            </p:cNvPr>
            <p:cNvSpPr txBox="1">
              <a:spLocks noChangeArrowheads="1"/>
            </p:cNvSpPr>
            <p:nvPr/>
          </p:nvSpPr>
          <p:spPr bwMode="auto">
            <a:xfrm>
              <a:off x="9123412" y="6045890"/>
              <a:ext cx="1550800" cy="3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1400"/>
                </a:spcBef>
              </a:pPr>
              <a:r>
                <a:rPr lang="zh-CN" altLang="en-US" dirty="0">
                  <a:latin typeface="微软雅黑" panose="020B0503020204020204" pitchFamily="34" charset="-122"/>
                </a:rPr>
                <a:t>网络安全</a:t>
              </a:r>
            </a:p>
          </p:txBody>
        </p:sp>
      </p:grpSp>
      <p:sp>
        <p:nvSpPr>
          <p:cNvPr id="37" name="矩形 36">
            <a:extLst>
              <a:ext uri="{FF2B5EF4-FFF2-40B4-BE49-F238E27FC236}">
                <a16:creationId xmlns:a16="http://schemas.microsoft.com/office/drawing/2014/main" xmlns="" id="{0318888B-F92C-4E1E-8580-757B71F9F153}"/>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四、科学技术在社会发展中的作用</a:t>
            </a:r>
          </a:p>
        </p:txBody>
      </p:sp>
    </p:spTree>
  </p:cSld>
  <p:clrMapOvr>
    <a:masterClrMapping/>
  </p:clrMapOvr>
  <p:transition spd="med">
    <p:pull/>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24" name="图片 2">
            <a:extLst>
              <a:ext uri="{FF2B5EF4-FFF2-40B4-BE49-F238E27FC236}">
                <a16:creationId xmlns:a16="http://schemas.microsoft.com/office/drawing/2014/main" xmlns="" id="{6AFE2765-D0A9-459A-AE44-012FF29737E3}"/>
              </a:ext>
            </a:extLst>
          </p:cNvPr>
          <p:cNvPicPr>
            <a:picLocks noChangeAspect="1" noChangeArrowheads="1"/>
          </p:cNvPicPr>
          <p:nvPr/>
        </p:nvPicPr>
        <p:blipFill>
          <a:blip r:embed="rId2">
            <a:clrChange>
              <a:clrFrom>
                <a:srgbClr val="EAEAEA"/>
              </a:clrFrom>
              <a:clrTo>
                <a:srgbClr val="EAEAEA">
                  <a:alpha val="0"/>
                </a:srgbClr>
              </a:clrTo>
            </a:clrChange>
            <a:extLst>
              <a:ext uri="{28A0092B-C50C-407E-A947-70E740481C1C}">
                <a14:useLocalDpi xmlns:a14="http://schemas.microsoft.com/office/drawing/2010/main" val="0"/>
              </a:ext>
            </a:extLst>
          </a:blip>
          <a:stretch>
            <a:fillRect/>
          </a:stretch>
        </p:blipFill>
        <p:spPr bwMode="auto">
          <a:xfrm>
            <a:off x="3625373" y="3283476"/>
            <a:ext cx="4941254" cy="357452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圆角 14">
            <a:extLst>
              <a:ext uri="{FF2B5EF4-FFF2-40B4-BE49-F238E27FC236}">
                <a16:creationId xmlns:a16="http://schemas.microsoft.com/office/drawing/2014/main" xmlns="" id="{F3E4AA5F-D54E-40F9-A5F9-3CB66837E44E}"/>
              </a:ext>
            </a:extLst>
          </p:cNvPr>
          <p:cNvSpPr/>
          <p:nvPr/>
        </p:nvSpPr>
        <p:spPr>
          <a:xfrm>
            <a:off x="2900082" y="1085397"/>
            <a:ext cx="63918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（二）正确把握科学技术的社会作用</a:t>
            </a:r>
          </a:p>
        </p:txBody>
      </p:sp>
      <p:grpSp>
        <p:nvGrpSpPr>
          <p:cNvPr id="16" name="组合 15">
            <a:extLst>
              <a:ext uri="{FF2B5EF4-FFF2-40B4-BE49-F238E27FC236}">
                <a16:creationId xmlns:a16="http://schemas.microsoft.com/office/drawing/2014/main" xmlns="" id="{E4B2780C-955B-4057-BC87-E92E6A4EF1D6}"/>
              </a:ext>
            </a:extLst>
          </p:cNvPr>
          <p:cNvGrpSpPr/>
          <p:nvPr/>
        </p:nvGrpSpPr>
        <p:grpSpPr>
          <a:xfrm>
            <a:off x="0" y="2008188"/>
            <a:ext cx="10959353" cy="1333500"/>
            <a:chOff x="0" y="2008188"/>
            <a:chExt cx="10959353" cy="1333500"/>
          </a:xfrm>
        </p:grpSpPr>
        <p:sp>
          <p:nvSpPr>
            <p:cNvPr id="17" name="文本框 1">
              <a:extLst>
                <a:ext uri="{FF2B5EF4-FFF2-40B4-BE49-F238E27FC236}">
                  <a16:creationId xmlns:a16="http://schemas.microsoft.com/office/drawing/2014/main" xmlns="" id="{3DCA36AA-D5FB-4D1F-973C-66104E987763}"/>
                </a:ext>
              </a:extLst>
            </p:cNvPr>
            <p:cNvSpPr txBox="1">
              <a:spLocks noChangeArrowheads="1"/>
            </p:cNvSpPr>
            <p:nvPr/>
          </p:nvSpPr>
          <p:spPr bwMode="auto">
            <a:xfrm>
              <a:off x="2100359" y="2089838"/>
              <a:ext cx="8858994"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solidFill>
                    <a:srgbClr val="000000"/>
                  </a:solidFill>
                  <a:latin typeface="微软雅黑" panose="020B0503020204020204" pitchFamily="34" charset="-122"/>
                </a:rPr>
                <a:t>在资本主义条件下，科学技术常常被资产阶级用作剥削压迫人民的工具，“表现为异己的、敌对的和统治的权力”</a:t>
              </a:r>
            </a:p>
          </p:txBody>
        </p:sp>
        <p:grpSp>
          <p:nvGrpSpPr>
            <p:cNvPr id="19" name="组合 18">
              <a:extLst>
                <a:ext uri="{FF2B5EF4-FFF2-40B4-BE49-F238E27FC236}">
                  <a16:creationId xmlns:a16="http://schemas.microsoft.com/office/drawing/2014/main" xmlns="" id="{2CA236E1-BFDC-4627-A2A9-EC41B117E59F}"/>
                </a:ext>
              </a:extLst>
            </p:cNvPr>
            <p:cNvGrpSpPr/>
            <p:nvPr/>
          </p:nvGrpSpPr>
          <p:grpSpPr>
            <a:xfrm>
              <a:off x="0" y="2008188"/>
              <a:ext cx="2070953" cy="1333500"/>
              <a:chOff x="0" y="2008188"/>
              <a:chExt cx="2070953" cy="1333500"/>
            </a:xfrm>
          </p:grpSpPr>
          <p:grpSp>
            <p:nvGrpSpPr>
              <p:cNvPr id="20" name="组合 19">
                <a:extLst>
                  <a:ext uri="{FF2B5EF4-FFF2-40B4-BE49-F238E27FC236}">
                    <a16:creationId xmlns:a16="http://schemas.microsoft.com/office/drawing/2014/main" xmlns="" id="{30BA9990-B420-492B-8203-A14AA4997941}"/>
                  </a:ext>
                </a:extLst>
              </p:cNvPr>
              <p:cNvGrpSpPr/>
              <p:nvPr/>
            </p:nvGrpSpPr>
            <p:grpSpPr>
              <a:xfrm>
                <a:off x="0" y="2008188"/>
                <a:ext cx="2070953" cy="1333500"/>
                <a:chOff x="0" y="2008188"/>
                <a:chExt cx="2070953" cy="1333500"/>
              </a:xfrm>
            </p:grpSpPr>
            <p:sp>
              <p:nvSpPr>
                <p:cNvPr id="22" name="椭圆 3">
                  <a:extLst>
                    <a:ext uri="{FF2B5EF4-FFF2-40B4-BE49-F238E27FC236}">
                      <a16:creationId xmlns:a16="http://schemas.microsoft.com/office/drawing/2014/main" xmlns="" id="{049A802C-640A-4CD3-926C-22965F70E7AE}"/>
                    </a:ext>
                  </a:extLst>
                </p:cNvPr>
                <p:cNvSpPr/>
                <p:nvPr/>
              </p:nvSpPr>
              <p:spPr>
                <a:xfrm rot="5400000" flipH="1">
                  <a:off x="1310990" y="2572735"/>
                  <a:ext cx="1286449" cy="233476"/>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4BACC6">
                        <a:lumMod val="50000"/>
                        <a:alpha val="82000"/>
                      </a:srgbClr>
                    </a:gs>
                    <a:gs pos="61000">
                      <a:sysClr val="window" lastClr="FFFFFF">
                        <a:lumMod val="95000"/>
                        <a:alpha val="0"/>
                      </a:sysClr>
                    </a:gs>
                  </a:gsLst>
                  <a:lin ang="5400000" scaled="1"/>
                  <a:tileRect/>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23" name="矩形 22">
                  <a:extLst>
                    <a:ext uri="{FF2B5EF4-FFF2-40B4-BE49-F238E27FC236}">
                      <a16:creationId xmlns:a16="http://schemas.microsoft.com/office/drawing/2014/main" xmlns="" id="{78809F9D-235E-4836-960B-7EF70040E5C9}"/>
                    </a:ext>
                  </a:extLst>
                </p:cNvPr>
                <p:cNvSpPr/>
                <p:nvPr/>
              </p:nvSpPr>
              <p:spPr>
                <a:xfrm>
                  <a:off x="0" y="2046288"/>
                  <a:ext cx="1863725" cy="1295400"/>
                </a:xfrm>
                <a:prstGeom prst="rect">
                  <a:avLst/>
                </a:prstGeom>
                <a:solidFill>
                  <a:srgbClr val="B26A37"/>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24" name="矩形 23">
                  <a:extLst>
                    <a:ext uri="{FF2B5EF4-FFF2-40B4-BE49-F238E27FC236}">
                      <a16:creationId xmlns:a16="http://schemas.microsoft.com/office/drawing/2014/main" xmlns="" id="{E55FA144-090B-4A1F-BE1C-80E831FF676B}"/>
                    </a:ext>
                  </a:extLst>
                </p:cNvPr>
                <p:cNvSpPr/>
                <p:nvPr/>
              </p:nvSpPr>
              <p:spPr>
                <a:xfrm>
                  <a:off x="0" y="2008188"/>
                  <a:ext cx="1809750" cy="1296987"/>
                </a:xfrm>
                <a:prstGeom prst="rect">
                  <a:avLst/>
                </a:prstGeom>
                <a:solidFill>
                  <a:sysClr val="window" lastClr="FFFFFF"/>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25" name="等腰三角形 24">
                  <a:extLst>
                    <a:ext uri="{FF2B5EF4-FFF2-40B4-BE49-F238E27FC236}">
                      <a16:creationId xmlns:a16="http://schemas.microsoft.com/office/drawing/2014/main" xmlns="" id="{38636BAE-71D3-4D77-8F39-E25A83C95ED8}"/>
                    </a:ext>
                  </a:extLst>
                </p:cNvPr>
                <p:cNvSpPr/>
                <p:nvPr/>
              </p:nvSpPr>
              <p:spPr>
                <a:xfrm rot="5400000">
                  <a:off x="1778794" y="2621756"/>
                  <a:ext cx="171450" cy="147638"/>
                </a:xfrm>
                <a:prstGeom prst="triangle">
                  <a:avLst/>
                </a:prstGeom>
                <a:solidFill>
                  <a:sysClr val="window" lastClr="FFFFFF"/>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grpSp>
          <p:sp>
            <p:nvSpPr>
              <p:cNvPr id="21" name="文本框 1">
                <a:extLst>
                  <a:ext uri="{FF2B5EF4-FFF2-40B4-BE49-F238E27FC236}">
                    <a16:creationId xmlns:a16="http://schemas.microsoft.com/office/drawing/2014/main" xmlns="" id="{82DBB5C2-8E6C-40E7-9E9E-2A71603A5F90}"/>
                  </a:ext>
                </a:extLst>
              </p:cNvPr>
              <p:cNvSpPr txBox="1">
                <a:spLocks noChangeArrowheads="1"/>
              </p:cNvSpPr>
              <p:nvPr/>
            </p:nvSpPr>
            <p:spPr bwMode="auto">
              <a:xfrm>
                <a:off x="132366" y="2139272"/>
                <a:ext cx="1572745"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0"/>
                  </a:spcBef>
                </a:pPr>
                <a:r>
                  <a:rPr lang="zh-CN" altLang="en-US" sz="2400" b="1" dirty="0">
                    <a:solidFill>
                      <a:srgbClr val="AE6836"/>
                    </a:solidFill>
                    <a:latin typeface="微软雅黑" panose="020B0503020204020204" pitchFamily="34" charset="-122"/>
                  </a:rPr>
                  <a:t>另一种</a:t>
                </a:r>
                <a:endParaRPr lang="en-US" altLang="zh-CN" sz="2400" b="1" dirty="0">
                  <a:solidFill>
                    <a:srgbClr val="AE6836"/>
                  </a:solidFill>
                  <a:latin typeface="微软雅黑" panose="020B0503020204020204" pitchFamily="34" charset="-122"/>
                </a:endParaRPr>
              </a:p>
              <a:p>
                <a:pPr algn="ctr" eaLnBrk="1" hangingPunct="1">
                  <a:lnSpc>
                    <a:spcPct val="120000"/>
                  </a:lnSpc>
                  <a:spcBef>
                    <a:spcPts val="0"/>
                  </a:spcBef>
                </a:pPr>
                <a:r>
                  <a:rPr lang="zh-CN" altLang="en-US" sz="2400" b="1" dirty="0">
                    <a:solidFill>
                      <a:srgbClr val="AE6836"/>
                    </a:solidFill>
                    <a:latin typeface="微软雅黑" panose="020B0503020204020204" pitchFamily="34" charset="-122"/>
                  </a:rPr>
                  <a:t>情形</a:t>
                </a:r>
              </a:p>
            </p:txBody>
          </p:sp>
        </p:grpSp>
      </p:grpSp>
      <p:sp>
        <p:nvSpPr>
          <p:cNvPr id="26" name="矩形 25">
            <a:extLst>
              <a:ext uri="{FF2B5EF4-FFF2-40B4-BE49-F238E27FC236}">
                <a16:creationId xmlns:a16="http://schemas.microsoft.com/office/drawing/2014/main" xmlns="" id="{ED873FE9-2EEF-49A2-A1D3-9C5A4389B22A}"/>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四、科学技术在社会发展中的作用</a:t>
            </a:r>
          </a:p>
        </p:txBody>
      </p:sp>
    </p:spTree>
  </p:cSld>
  <p:clrMapOvr>
    <a:masterClrMapping/>
  </p:clrMapOvr>
  <p:transition spd="med">
    <p:pull/>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6" name="矩形 3">
            <a:extLst>
              <a:ext uri="{FF2B5EF4-FFF2-40B4-BE49-F238E27FC236}">
                <a16:creationId xmlns:a16="http://schemas.microsoft.com/office/drawing/2014/main" xmlns="" id="{750F2615-044F-47C5-8E53-0088D45AD661}"/>
              </a:ext>
            </a:extLst>
          </p:cNvPr>
          <p:cNvSpPr>
            <a:spLocks noChangeArrowheads="1"/>
          </p:cNvSpPr>
          <p:nvPr/>
        </p:nvSpPr>
        <p:spPr bwMode="auto">
          <a:xfrm>
            <a:off x="385763" y="2196625"/>
            <a:ext cx="5710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b="1" dirty="0">
                <a:latin typeface="微软雅黑" panose="020B0503020204020204" pitchFamily="34" charset="-122"/>
              </a:rPr>
              <a:t>正确认识和运用科学技术</a:t>
            </a:r>
          </a:p>
        </p:txBody>
      </p:sp>
      <p:sp>
        <p:nvSpPr>
          <p:cNvPr id="16" name="矩形: 圆角 15">
            <a:extLst>
              <a:ext uri="{FF2B5EF4-FFF2-40B4-BE49-F238E27FC236}">
                <a16:creationId xmlns:a16="http://schemas.microsoft.com/office/drawing/2014/main" xmlns="" id="{863EB105-DA32-4F5A-A74B-7B669D1D97DB}"/>
              </a:ext>
            </a:extLst>
          </p:cNvPr>
          <p:cNvSpPr/>
          <p:nvPr/>
        </p:nvSpPr>
        <p:spPr>
          <a:xfrm>
            <a:off x="2900082" y="1085397"/>
            <a:ext cx="63918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（二）正确把握科学技术的社会作用</a:t>
            </a:r>
          </a:p>
        </p:txBody>
      </p:sp>
      <p:grpSp>
        <p:nvGrpSpPr>
          <p:cNvPr id="17" name="组合 16">
            <a:extLst>
              <a:ext uri="{FF2B5EF4-FFF2-40B4-BE49-F238E27FC236}">
                <a16:creationId xmlns:a16="http://schemas.microsoft.com/office/drawing/2014/main" xmlns="" id="{B5ABB6AF-7803-470B-B09F-9E2C89F6F39B}"/>
              </a:ext>
            </a:extLst>
          </p:cNvPr>
          <p:cNvGrpSpPr/>
          <p:nvPr/>
        </p:nvGrpSpPr>
        <p:grpSpPr>
          <a:xfrm>
            <a:off x="7341933" y="1844675"/>
            <a:ext cx="3638644" cy="3645652"/>
            <a:chOff x="7563564" y="1467543"/>
            <a:chExt cx="3638644" cy="3645652"/>
          </a:xfrm>
        </p:grpSpPr>
        <p:grpSp>
          <p:nvGrpSpPr>
            <p:cNvPr id="18" name="组合 17">
              <a:extLst>
                <a:ext uri="{FF2B5EF4-FFF2-40B4-BE49-F238E27FC236}">
                  <a16:creationId xmlns:a16="http://schemas.microsoft.com/office/drawing/2014/main" xmlns="" id="{3CAD849D-F889-40A2-89DD-2BA57C95439C}"/>
                </a:ext>
              </a:extLst>
            </p:cNvPr>
            <p:cNvGrpSpPr/>
            <p:nvPr/>
          </p:nvGrpSpPr>
          <p:grpSpPr>
            <a:xfrm>
              <a:off x="7563564" y="1467543"/>
              <a:ext cx="3638644" cy="3645652"/>
              <a:chOff x="700836" y="1442043"/>
              <a:chExt cx="2947809" cy="2953487"/>
            </a:xfrm>
          </p:grpSpPr>
          <p:grpSp>
            <p:nvGrpSpPr>
              <p:cNvPr id="20" name="组合">
                <a:extLst>
                  <a:ext uri="{FF2B5EF4-FFF2-40B4-BE49-F238E27FC236}">
                    <a16:creationId xmlns:a16="http://schemas.microsoft.com/office/drawing/2014/main" xmlns="" id="{FB0EBB55-1C61-4C63-813D-9988975A6C0D}"/>
                  </a:ext>
                </a:extLst>
              </p:cNvPr>
              <p:cNvGrpSpPr/>
              <p:nvPr/>
            </p:nvGrpSpPr>
            <p:grpSpPr>
              <a:xfrm rot="2700000">
                <a:off x="697997" y="1444882"/>
                <a:ext cx="2953487" cy="2947809"/>
                <a:chOff x="1985640" y="-544697"/>
                <a:chExt cx="6843660" cy="6830504"/>
              </a:xfrm>
            </p:grpSpPr>
            <p:sp>
              <p:nvSpPr>
                <p:cNvPr id="22" name="空心弧">
                  <a:extLst>
                    <a:ext uri="{FF2B5EF4-FFF2-40B4-BE49-F238E27FC236}">
                      <a16:creationId xmlns:a16="http://schemas.microsoft.com/office/drawing/2014/main" xmlns="" id="{DC103009-9B81-4552-9FD3-24F4071DBBD0}"/>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3" name="空心弧">
                  <a:extLst>
                    <a:ext uri="{FF2B5EF4-FFF2-40B4-BE49-F238E27FC236}">
                      <a16:creationId xmlns:a16="http://schemas.microsoft.com/office/drawing/2014/main" xmlns="" id="{A7CB6C36-9369-451F-B46C-8D73BF01C0CC}"/>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4" name="空心弧">
                  <a:extLst>
                    <a:ext uri="{FF2B5EF4-FFF2-40B4-BE49-F238E27FC236}">
                      <a16:creationId xmlns:a16="http://schemas.microsoft.com/office/drawing/2014/main" xmlns="" id="{1A03E1C9-E3C9-407A-9D28-6A68A938AB41}"/>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5" name="空心弧">
                  <a:extLst>
                    <a:ext uri="{FF2B5EF4-FFF2-40B4-BE49-F238E27FC236}">
                      <a16:creationId xmlns:a16="http://schemas.microsoft.com/office/drawing/2014/main" xmlns="" id="{6CED994E-61D8-4297-81B2-F2FDF3CAED01}"/>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grpSp>
          <p:pic>
            <p:nvPicPr>
              <p:cNvPr id="21" name="图片 20">
                <a:extLst>
                  <a:ext uri="{FF2B5EF4-FFF2-40B4-BE49-F238E27FC236}">
                    <a16:creationId xmlns:a16="http://schemas.microsoft.com/office/drawing/2014/main" xmlns="" id="{C0D78B50-C2DF-4428-A81A-9B925B1A6633}"/>
                  </a:ext>
                </a:extLst>
              </p:cNvPr>
              <p:cNvPicPr>
                <a:picLocks noChangeAspect="1"/>
              </p:cNvPicPr>
              <p:nvPr/>
            </p:nvPicPr>
            <p:blipFill rotWithShape="1">
              <a:blip r:embed="rId3">
                <a:extLst>
                  <a:ext uri="{28A0092B-C50C-407E-A947-70E740481C1C}">
                    <a14:useLocalDpi xmlns:a14="http://schemas.microsoft.com/office/drawing/2010/main" val="0"/>
                  </a:ext>
                </a:extLst>
              </a:blip>
              <a:srcRect l="27697" r="28227" b="21644"/>
              <a:stretch/>
            </p:blipFill>
            <p:spPr>
              <a:xfrm>
                <a:off x="928689" y="1683438"/>
                <a:ext cx="2473988" cy="2473988"/>
              </a:xfrm>
              <a:prstGeom prst="ellipse">
                <a:avLst/>
              </a:prstGeom>
            </p:spPr>
          </p:pic>
        </p:grpSp>
        <p:pic>
          <p:nvPicPr>
            <p:cNvPr id="19" name="图片 18">
              <a:hlinkClick r:id="rId4" action="ppaction://hlinkfile"/>
              <a:extLst>
                <a:ext uri="{FF2B5EF4-FFF2-40B4-BE49-F238E27FC236}">
                  <a16:creationId xmlns:a16="http://schemas.microsoft.com/office/drawing/2014/main" xmlns="" id="{FC7F44EF-6CDA-4289-A1D9-2F30A647AEEC}"/>
                </a:ext>
              </a:extLst>
            </p:cNvPr>
            <p:cNvPicPr>
              <a:picLocks noChangeAspect="1"/>
            </p:cNvPicPr>
            <p:nvPr/>
          </p:nvPicPr>
          <p:blipFill>
            <a:blip r:embed="rId5">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8943936" y="2851419"/>
              <a:ext cx="877901" cy="877901"/>
            </a:xfrm>
            <a:prstGeom prst="rect">
              <a:avLst/>
            </a:prstGeom>
          </p:spPr>
        </p:pic>
      </p:grpSp>
      <p:grpSp>
        <p:nvGrpSpPr>
          <p:cNvPr id="26" name="组合 25">
            <a:extLst>
              <a:ext uri="{FF2B5EF4-FFF2-40B4-BE49-F238E27FC236}">
                <a16:creationId xmlns:a16="http://schemas.microsoft.com/office/drawing/2014/main" xmlns="" id="{CC66361F-041C-4EE3-80E2-C6590B7DE2C4}"/>
              </a:ext>
            </a:extLst>
          </p:cNvPr>
          <p:cNvGrpSpPr/>
          <p:nvPr/>
        </p:nvGrpSpPr>
        <p:grpSpPr>
          <a:xfrm>
            <a:off x="7255895" y="5483760"/>
            <a:ext cx="3823010" cy="1096291"/>
            <a:chOff x="376432" y="5027369"/>
            <a:chExt cx="3823010" cy="1096291"/>
          </a:xfrm>
        </p:grpSpPr>
        <p:sp>
          <p:nvSpPr>
            <p:cNvPr id="27" name="文本">
              <a:extLst>
                <a:ext uri="{FF2B5EF4-FFF2-40B4-BE49-F238E27FC236}">
                  <a16:creationId xmlns:a16="http://schemas.microsoft.com/office/drawing/2014/main" xmlns="" id="{633924DC-DC3A-4DB8-88A9-BAA7F7181B7D}"/>
                </a:ext>
              </a:extLst>
            </p:cNvPr>
            <p:cNvSpPr/>
            <p:nvPr/>
          </p:nvSpPr>
          <p:spPr>
            <a:xfrm>
              <a:off x="1563254" y="5232776"/>
              <a:ext cx="2636188" cy="830997"/>
            </a:xfrm>
            <a:prstGeom prst="rect">
              <a:avLst/>
            </a:prstGeom>
          </p:spPr>
          <p:txBody>
            <a:bodyPr wrap="square">
              <a:spAutoFit/>
            </a:bodyPr>
            <a:lstStyle/>
            <a:p>
              <a:pPr lvl="0" algn="just">
                <a:defRPr/>
              </a:pP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中国北斗：服务全球  造福人类</a:t>
              </a:r>
            </a:p>
          </p:txBody>
        </p:sp>
        <p:pic>
          <p:nvPicPr>
            <p:cNvPr id="28" name="图片 27">
              <a:extLst>
                <a:ext uri="{FF2B5EF4-FFF2-40B4-BE49-F238E27FC236}">
                  <a16:creationId xmlns:a16="http://schemas.microsoft.com/office/drawing/2014/main" xmlns="" id="{C2F74BF9-59CE-4D93-A3DF-3598E219A64B}"/>
                </a:ext>
              </a:extLst>
            </p:cNvPr>
            <p:cNvPicPr>
              <a:picLocks noChangeAspect="1"/>
            </p:cNvPicPr>
            <p:nvPr/>
          </p:nvPicPr>
          <p:blipFill rotWithShape="1">
            <a:blip r:embed="rId6"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9" name="直接连接符 28">
              <a:extLst>
                <a:ext uri="{FF2B5EF4-FFF2-40B4-BE49-F238E27FC236}">
                  <a16:creationId xmlns:a16="http://schemas.microsoft.com/office/drawing/2014/main" xmlns="" id="{844E70D3-21D9-4A8A-8AC9-4AC245B4214A}"/>
                </a:ext>
              </a:extLst>
            </p:cNvPr>
            <p:cNvCxnSpPr>
              <a:cxnSpLocks/>
            </p:cNvCxnSpPr>
            <p:nvPr/>
          </p:nvCxnSpPr>
          <p:spPr>
            <a:xfrm>
              <a:off x="1519933" y="6110213"/>
              <a:ext cx="2679509" cy="0"/>
            </a:xfrm>
            <a:prstGeom prst="line">
              <a:avLst/>
            </a:prstGeom>
            <a:noFill/>
            <a:ln w="6350" cap="flat" cmpd="sng" algn="ctr">
              <a:solidFill>
                <a:srgbClr val="B26A37"/>
              </a:solidFill>
              <a:prstDash val="solid"/>
              <a:miter lim="800000"/>
            </a:ln>
            <a:effectLst/>
          </p:spPr>
        </p:cxnSp>
      </p:grpSp>
      <p:grpSp>
        <p:nvGrpSpPr>
          <p:cNvPr id="3" name="组合 2">
            <a:extLst>
              <a:ext uri="{FF2B5EF4-FFF2-40B4-BE49-F238E27FC236}">
                <a16:creationId xmlns:a16="http://schemas.microsoft.com/office/drawing/2014/main" xmlns="" id="{DC9C89FC-6F17-42E8-84B5-604C3DBD9A38}"/>
              </a:ext>
            </a:extLst>
          </p:cNvPr>
          <p:cNvGrpSpPr/>
          <p:nvPr/>
        </p:nvGrpSpPr>
        <p:grpSpPr>
          <a:xfrm>
            <a:off x="401443" y="2990584"/>
            <a:ext cx="2390383" cy="1135311"/>
            <a:chOff x="132155" y="1274514"/>
            <a:chExt cx="2390383" cy="1135311"/>
          </a:xfrm>
        </p:grpSpPr>
        <p:sp>
          <p:nvSpPr>
            <p:cNvPr id="30" name="TextBox 55">
              <a:extLst>
                <a:ext uri="{FF2B5EF4-FFF2-40B4-BE49-F238E27FC236}">
                  <a16:creationId xmlns:a16="http://schemas.microsoft.com/office/drawing/2014/main" xmlns="" id="{D9C1F0CC-5206-47B4-9527-BA04CCA6FD6A}"/>
                </a:ext>
              </a:extLst>
            </p:cNvPr>
            <p:cNvSpPr txBox="1">
              <a:spLocks noChangeArrowheads="1"/>
            </p:cNvSpPr>
            <p:nvPr/>
          </p:nvSpPr>
          <p:spPr bwMode="auto">
            <a:xfrm>
              <a:off x="132155" y="1274514"/>
              <a:ext cx="18774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AE6836"/>
                  </a:solidFill>
                  <a:ea typeface="微软雅黑" panose="020B0503020204020204" pitchFamily="34" charset="-122"/>
                  <a:cs typeface="Arial" panose="020B0604020202020204" pitchFamily="34" charset="0"/>
                </a:rPr>
                <a:t>首要的</a:t>
              </a:r>
            </a:p>
          </p:txBody>
        </p:sp>
        <p:cxnSp>
          <p:nvCxnSpPr>
            <p:cNvPr id="31" name="直接连接符 30">
              <a:extLst>
                <a:ext uri="{FF2B5EF4-FFF2-40B4-BE49-F238E27FC236}">
                  <a16:creationId xmlns:a16="http://schemas.microsoft.com/office/drawing/2014/main" xmlns="" id="{EE246DF1-B04E-461C-AE81-DF2335F47F81}"/>
                </a:ext>
              </a:extLst>
            </p:cNvPr>
            <p:cNvCxnSpPr/>
            <p:nvPr/>
          </p:nvCxnSpPr>
          <p:spPr bwMode="auto">
            <a:xfrm flipH="1">
              <a:off x="1874838" y="1328738"/>
              <a:ext cx="647700" cy="108108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
            <a:extLst>
              <a:ext uri="{FF2B5EF4-FFF2-40B4-BE49-F238E27FC236}">
                <a16:creationId xmlns:a16="http://schemas.microsoft.com/office/drawing/2014/main" xmlns="" id="{308CA4FB-F3BB-45E7-87B5-16DC34044312}"/>
              </a:ext>
            </a:extLst>
          </p:cNvPr>
          <p:cNvSpPr>
            <a:spLocks noChangeArrowheads="1"/>
          </p:cNvSpPr>
          <p:nvPr/>
        </p:nvSpPr>
        <p:spPr bwMode="auto">
          <a:xfrm>
            <a:off x="2661360" y="3476235"/>
            <a:ext cx="3800332"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latin typeface="微软雅黑" panose="020B0503020204020204" pitchFamily="34" charset="-122"/>
              </a:rPr>
              <a:t>就是有合理的社会制度保障科学技术的正确运用，始终</a:t>
            </a:r>
            <a:r>
              <a:rPr lang="zh-CN" altLang="en-US" sz="2400" b="1" dirty="0">
                <a:latin typeface="微软雅黑" panose="020B0503020204020204" pitchFamily="34" charset="-122"/>
              </a:rPr>
              <a:t>坚持使科学技术为人类社会的健康发展服务，让科学技术为人类造福</a:t>
            </a:r>
            <a:endParaRPr lang="zh-CN" altLang="en-US" sz="2400" dirty="0">
              <a:latin typeface="微软雅黑" panose="020B0503020204020204" pitchFamily="34" charset="-122"/>
            </a:endParaRPr>
          </a:p>
        </p:txBody>
      </p:sp>
      <p:sp>
        <p:nvSpPr>
          <p:cNvPr id="35" name="等腰三角形 34">
            <a:extLst>
              <a:ext uri="{FF2B5EF4-FFF2-40B4-BE49-F238E27FC236}">
                <a16:creationId xmlns:a16="http://schemas.microsoft.com/office/drawing/2014/main" xmlns="" id="{1CC1E0E5-8A7A-4EBD-9641-44C0A39CC97E}"/>
              </a:ext>
            </a:extLst>
          </p:cNvPr>
          <p:cNvSpPr/>
          <p:nvPr>
            <p:custDataLst>
              <p:tags r:id="rId1"/>
            </p:custDataLst>
          </p:nvPr>
        </p:nvSpPr>
        <p:spPr>
          <a:xfrm rot="14312826" flipV="1">
            <a:off x="1370276" y="2699903"/>
            <a:ext cx="236537" cy="203200"/>
          </a:xfrm>
          <a:prstGeom prst="triangle">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a:defRPr/>
            </a:pPr>
            <a:endParaRPr lang="zh-CN" altLang="en-US">
              <a:solidFill>
                <a:prstClr val="white"/>
              </a:solidFill>
              <a:sym typeface="Arial" panose="020B0604020202020204" pitchFamily="34" charset="0"/>
            </a:endParaRPr>
          </a:p>
        </p:txBody>
      </p:sp>
      <p:sp>
        <p:nvSpPr>
          <p:cNvPr id="36" name="矩形 35">
            <a:extLst>
              <a:ext uri="{FF2B5EF4-FFF2-40B4-BE49-F238E27FC236}">
                <a16:creationId xmlns:a16="http://schemas.microsoft.com/office/drawing/2014/main" xmlns="" id="{C73E9EF2-DF39-4C9E-81FA-B4D04CD3E98E}"/>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四、科学技术在社会发展中的作用</a:t>
            </a:r>
          </a:p>
        </p:txBody>
      </p:sp>
    </p:spTree>
  </p:cSld>
  <p:clrMapOvr>
    <a:masterClrMapping/>
  </p:clrMapOvr>
  <p:transition spd="med">
    <p:pull/>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2017北京国际旅游交易会11月全新登场| 大公中原网">
            <a:extLst>
              <a:ext uri="{FF2B5EF4-FFF2-40B4-BE49-F238E27FC236}">
                <a16:creationId xmlns:a16="http://schemas.microsoft.com/office/drawing/2014/main" xmlns="" id="{9B46C97D-0C34-4E63-93EE-D86E384FA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_3">
            <a:extLst>
              <a:ext uri="{FF2B5EF4-FFF2-40B4-BE49-F238E27FC236}">
                <a16:creationId xmlns:a16="http://schemas.microsoft.com/office/drawing/2014/main" xmlns="" id="{B0D8EA42-314F-4868-9EA3-752336A11CAC}"/>
              </a:ext>
            </a:extLst>
          </p:cNvPr>
          <p:cNvSpPr/>
          <p:nvPr/>
        </p:nvSpPr>
        <p:spPr>
          <a:xfrm>
            <a:off x="2973748" y="2952733"/>
            <a:ext cx="5032147"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rPr>
              <a:t>人民群众在历史</a:t>
            </a:r>
            <a:endParaRPr lang="en-US" altLang="zh-CN"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rPr>
              <a:t>发展中的作用</a:t>
            </a:r>
            <a:endParaRPr kumimoji="0" lang="zh-CN" altLang="en-US" sz="5400" b="1" i="0" u="none" strike="noStrike" kern="1200" cap="none" spc="0" normalizeH="0" baseline="0" noProof="0" dirty="0">
              <a:ln>
                <a:noFill/>
              </a:ln>
              <a:solidFill>
                <a:srgbClr val="B26A37"/>
              </a:solidFill>
              <a:effectLst>
                <a:glow>
                  <a:prstClr val="white"/>
                </a:glo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第三节</a:t>
            </a:r>
          </a:p>
        </p:txBody>
      </p:sp>
      <p:pic>
        <p:nvPicPr>
          <p:cNvPr id="11" name="图片 8">
            <a:hlinkClick r:id="rId3" action="ppaction://hlinksldjump"/>
            <a:extLst>
              <a:ext uri="{FF2B5EF4-FFF2-40B4-BE49-F238E27FC236}">
                <a16:creationId xmlns:a16="http://schemas.microsoft.com/office/drawing/2014/main" xmlns="" id="{6D4E102B-2869-41A7-9A14-9A36615F1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873033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2">
            <a:extLst>
              <a:ext uri="{FF2B5EF4-FFF2-40B4-BE49-F238E27FC236}">
                <a16:creationId xmlns:a16="http://schemas.microsoft.com/office/drawing/2014/main" xmlns="" id="{03B31803-9CE0-404E-A9C2-0270D1A0DC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 t="277" r="2690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7490C26A-303D-40CF-8CE3-F77E52611EF0}"/>
              </a:ext>
            </a:extLst>
          </p:cNvPr>
          <p:cNvSpPr/>
          <p:nvPr/>
        </p:nvSpPr>
        <p:spPr>
          <a:xfrm>
            <a:off x="0" y="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0" name="组合 9">
            <a:extLst>
              <a:ext uri="{FF2B5EF4-FFF2-40B4-BE49-F238E27FC236}">
                <a16:creationId xmlns:a16="http://schemas.microsoft.com/office/drawing/2014/main" xmlns="" id="{3B521BFD-E9E5-4799-9EC4-8F3E6B5E7EFE}"/>
              </a:ext>
            </a:extLst>
          </p:cNvPr>
          <p:cNvGrpSpPr/>
          <p:nvPr/>
        </p:nvGrpSpPr>
        <p:grpSpPr>
          <a:xfrm>
            <a:off x="2386317" y="4602386"/>
            <a:ext cx="9907515" cy="1015663"/>
            <a:chOff x="2284484" y="4379771"/>
            <a:chExt cx="9907515" cy="1015663"/>
          </a:xfrm>
        </p:grpSpPr>
        <p:grpSp>
          <p:nvGrpSpPr>
            <p:cNvPr id="42" name="组合 41">
              <a:extLst>
                <a:ext uri="{FF2B5EF4-FFF2-40B4-BE49-F238E27FC236}">
                  <a16:creationId xmlns:a16="http://schemas.microsoft.com/office/drawing/2014/main" xmlns="" id="{18912171-E887-4E10-8AB6-D81B5EE01941}"/>
                </a:ext>
              </a:extLst>
            </p:cNvPr>
            <p:cNvGrpSpPr/>
            <p:nvPr/>
          </p:nvGrpSpPr>
          <p:grpSpPr>
            <a:xfrm>
              <a:off x="2284484" y="4379771"/>
              <a:ext cx="9907515" cy="1015663"/>
              <a:chOff x="1041966" y="994023"/>
              <a:chExt cx="9907515" cy="1015663"/>
            </a:xfrm>
          </p:grpSpPr>
          <p:grpSp>
            <p:nvGrpSpPr>
              <p:cNvPr id="43" name="组合 42">
                <a:extLst>
                  <a:ext uri="{FF2B5EF4-FFF2-40B4-BE49-F238E27FC236}">
                    <a16:creationId xmlns:a16="http://schemas.microsoft.com/office/drawing/2014/main" xmlns="" id="{ABDD9A1E-B697-42A7-A6BD-6C511CF38851}"/>
                  </a:ext>
                </a:extLst>
              </p:cNvPr>
              <p:cNvGrpSpPr/>
              <p:nvPr/>
            </p:nvGrpSpPr>
            <p:grpSpPr>
              <a:xfrm>
                <a:off x="1041966" y="994023"/>
                <a:ext cx="9454970" cy="1015663"/>
                <a:chOff x="1041966" y="689223"/>
                <a:chExt cx="12685777" cy="1015663"/>
              </a:xfrm>
            </p:grpSpPr>
            <p:sp>
              <p:nvSpPr>
                <p:cNvPr id="45" name="平行四边形 44">
                  <a:extLst>
                    <a:ext uri="{FF2B5EF4-FFF2-40B4-BE49-F238E27FC236}">
                      <a16:creationId xmlns:a16="http://schemas.microsoft.com/office/drawing/2014/main" xmlns="" id="{F63EB8EF-FF67-42AA-93F5-0E4795D77BD3}"/>
                    </a:ext>
                  </a:extLst>
                </p:cNvPr>
                <p:cNvSpPr/>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6" name="文本框 11">
                  <a:extLst>
                    <a:ext uri="{FF2B5EF4-FFF2-40B4-BE49-F238E27FC236}">
                      <a16:creationId xmlns:a16="http://schemas.microsoft.com/office/drawing/2014/main" xmlns="" id="{14BE7BBA-569A-4687-90EB-ADD5E300A137}"/>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44" name="矩形 43">
                <a:extLst>
                  <a:ext uri="{FF2B5EF4-FFF2-40B4-BE49-F238E27FC236}">
                    <a16:creationId xmlns:a16="http://schemas.microsoft.com/office/drawing/2014/main" xmlns="" id="{D2F4D533-D77D-4594-87D3-0576504B910C}"/>
                  </a:ext>
                </a:extLst>
              </p:cNvPr>
              <p:cNvSpPr/>
              <p:nvPr/>
            </p:nvSpPr>
            <p:spPr>
              <a:xfrm>
                <a:off x="2941269" y="1086356"/>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3" name="矩形 2">
              <a:hlinkClick r:id="rId4" action="ppaction://hlinksldjump"/>
              <a:extLst>
                <a:ext uri="{FF2B5EF4-FFF2-40B4-BE49-F238E27FC236}">
                  <a16:creationId xmlns:a16="http://schemas.microsoft.com/office/drawing/2014/main" xmlns="" id="{BE875E9E-7DA1-432D-AA72-DF97F8B721EE}"/>
                </a:ext>
              </a:extLst>
            </p:cNvPr>
            <p:cNvSpPr/>
            <p:nvPr/>
          </p:nvSpPr>
          <p:spPr>
            <a:xfrm>
              <a:off x="5552457" y="4625992"/>
              <a:ext cx="6293727" cy="523220"/>
            </a:xfrm>
            <a:prstGeom prst="rect">
              <a:avLst/>
            </a:prstGeom>
          </p:spPr>
          <p:txBody>
            <a:bodyPr wrap="square" lIns="91440" tIns="45720" rIns="91440" bIns="45720">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群众、阶级、政党、领袖的关系</a:t>
              </a:r>
            </a:p>
          </p:txBody>
        </p:sp>
      </p:grpSp>
      <p:grpSp>
        <p:nvGrpSpPr>
          <p:cNvPr id="9" name="组合 8">
            <a:extLst>
              <a:ext uri="{FF2B5EF4-FFF2-40B4-BE49-F238E27FC236}">
                <a16:creationId xmlns:a16="http://schemas.microsoft.com/office/drawing/2014/main" xmlns="" id="{76DBAAB1-A06E-47BE-BEE3-A6386FA1AB87}"/>
              </a:ext>
            </a:extLst>
          </p:cNvPr>
          <p:cNvGrpSpPr/>
          <p:nvPr/>
        </p:nvGrpSpPr>
        <p:grpSpPr>
          <a:xfrm>
            <a:off x="1202641" y="2835553"/>
            <a:ext cx="9833233" cy="1015663"/>
            <a:chOff x="1283945" y="2888822"/>
            <a:chExt cx="9833233"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5" y="2888822"/>
              <a:ext cx="9833233" cy="1015663"/>
              <a:chOff x="1041963" y="994023"/>
              <a:chExt cx="9833233"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3" y="994023"/>
                <a:ext cx="983323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6" name="矩形 35">
                <a:extLst>
                  <a:ext uri="{FF2B5EF4-FFF2-40B4-BE49-F238E27FC236}">
                    <a16:creationId xmlns:a16="http://schemas.microsoft.com/office/drawing/2014/main" xmlns=""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7" name="矩形 26">
              <a:hlinkClick r:id="rId5" action="ppaction://hlinksldjump"/>
              <a:extLst>
                <a:ext uri="{FF2B5EF4-FFF2-40B4-BE49-F238E27FC236}">
                  <a16:creationId xmlns:a16="http://schemas.microsoft.com/office/drawing/2014/main" xmlns="" id="{75A45FE1-C30D-4C7D-BD2A-5A0BB2263892}"/>
                </a:ext>
              </a:extLst>
            </p:cNvPr>
            <p:cNvSpPr/>
            <p:nvPr/>
          </p:nvSpPr>
          <p:spPr>
            <a:xfrm>
              <a:off x="4691133" y="3119656"/>
              <a:ext cx="4847356"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个人在社会历史中的作用</a:t>
              </a:r>
            </a:p>
          </p:txBody>
        </p:sp>
      </p:grpSp>
      <p:grpSp>
        <p:nvGrpSpPr>
          <p:cNvPr id="50" name="组合 49">
            <a:extLst>
              <a:ext uri="{FF2B5EF4-FFF2-40B4-BE49-F238E27FC236}">
                <a16:creationId xmlns:a16="http://schemas.microsoft.com/office/drawing/2014/main" xmlns="" id="{EAA4A943-0B3D-41C8-9DCC-1B98EEDAC177}"/>
              </a:ext>
            </a:extLst>
          </p:cNvPr>
          <p:cNvGrpSpPr/>
          <p:nvPr/>
        </p:nvGrpSpPr>
        <p:grpSpPr>
          <a:xfrm>
            <a:off x="513314" y="1068719"/>
            <a:ext cx="9480006" cy="1015663"/>
            <a:chOff x="608884" y="1397874"/>
            <a:chExt cx="9480006" cy="1015663"/>
          </a:xfrm>
        </p:grpSpPr>
        <p:grpSp>
          <p:nvGrpSpPr>
            <p:cNvPr id="51" name="组合 50">
              <a:extLst>
                <a:ext uri="{FF2B5EF4-FFF2-40B4-BE49-F238E27FC236}">
                  <a16:creationId xmlns:a16="http://schemas.microsoft.com/office/drawing/2014/main" xmlns="" id="{3E7A8314-0E5A-4600-9009-66DF48E6A80B}"/>
                </a:ext>
              </a:extLst>
            </p:cNvPr>
            <p:cNvGrpSpPr/>
            <p:nvPr/>
          </p:nvGrpSpPr>
          <p:grpSpPr>
            <a:xfrm>
              <a:off x="608884" y="1397874"/>
              <a:ext cx="9480006" cy="1015663"/>
              <a:chOff x="1041966" y="994023"/>
              <a:chExt cx="9480006" cy="1015663"/>
            </a:xfrm>
          </p:grpSpPr>
          <p:grpSp>
            <p:nvGrpSpPr>
              <p:cNvPr id="53" name="组合 52">
                <a:extLst>
                  <a:ext uri="{FF2B5EF4-FFF2-40B4-BE49-F238E27FC236}">
                    <a16:creationId xmlns:a16="http://schemas.microsoft.com/office/drawing/2014/main" xmlns="" id="{EF572EEB-3D4D-42A5-AA97-4B2AA7D330C0}"/>
                  </a:ext>
                </a:extLst>
              </p:cNvPr>
              <p:cNvGrpSpPr/>
              <p:nvPr/>
            </p:nvGrpSpPr>
            <p:grpSpPr>
              <a:xfrm>
                <a:off x="1041966" y="994023"/>
                <a:ext cx="9454970" cy="1015663"/>
                <a:chOff x="1041966" y="689223"/>
                <a:chExt cx="12685777" cy="1015663"/>
              </a:xfrm>
            </p:grpSpPr>
            <p:sp>
              <p:nvSpPr>
                <p:cNvPr id="55" name="平行四边形 54">
                  <a:extLst>
                    <a:ext uri="{FF2B5EF4-FFF2-40B4-BE49-F238E27FC236}">
                      <a16:creationId xmlns:a16="http://schemas.microsoft.com/office/drawing/2014/main" xmlns="" id="{5FF6058D-B981-4058-BFD8-CA92FBE1E475}"/>
                    </a:ext>
                  </a:extLst>
                </p:cNvPr>
                <p:cNvSpPr/>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6" name="文本框 11">
                  <a:extLst>
                    <a:ext uri="{FF2B5EF4-FFF2-40B4-BE49-F238E27FC236}">
                      <a16:creationId xmlns:a16="http://schemas.microsoft.com/office/drawing/2014/main" xmlns="" id="{626D74A1-511D-4791-9C67-ADAC98E55F74}"/>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54" name="矩形 53">
                <a:extLst>
                  <a:ext uri="{FF2B5EF4-FFF2-40B4-BE49-F238E27FC236}">
                    <a16:creationId xmlns:a16="http://schemas.microsoft.com/office/drawing/2014/main" xmlns="" id="{DB8C4528-CD8E-48A8-950B-0F3AFDEAB9D9}"/>
                  </a:ext>
                </a:extLst>
              </p:cNvPr>
              <p:cNvSpPr/>
              <p:nvPr/>
            </p:nvSpPr>
            <p:spPr>
              <a:xfrm>
                <a:off x="3176314" y="1086356"/>
                <a:ext cx="7345658"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52" name="矩形 51">
              <a:hlinkClick r:id="rId6" action="ppaction://hlinksldjump"/>
              <a:extLst>
                <a:ext uri="{FF2B5EF4-FFF2-40B4-BE49-F238E27FC236}">
                  <a16:creationId xmlns:a16="http://schemas.microsoft.com/office/drawing/2014/main" xmlns="" id="{F5309795-2F09-48DC-8C4E-7024EBC09A37}"/>
                </a:ext>
              </a:extLst>
            </p:cNvPr>
            <p:cNvSpPr/>
            <p:nvPr/>
          </p:nvSpPr>
          <p:spPr>
            <a:xfrm>
              <a:off x="3939890" y="1644095"/>
              <a:ext cx="5877904" cy="523220"/>
            </a:xfrm>
            <a:prstGeom prst="rect">
              <a:avLst/>
            </a:prstGeom>
          </p:spPr>
          <p:txBody>
            <a:bodyPr wrap="square">
              <a:spAutoFit/>
            </a:bodyPr>
            <a:lstStyle/>
            <a:p>
              <a:pPr lvl="0"/>
              <a:r>
                <a:rPr lang="zh-CN" altLang="en-US" sz="2800" b="1" dirty="0">
                  <a:ln w="0">
                    <a:noFill/>
                  </a:ln>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人民群众是历史的创造者</a:t>
              </a: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contents</a:t>
            </a:r>
            <a:endParaRPr kumimoji="0" lang="zh-CN" altLang="en-US"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Tree>
    <p:extLst>
      <p:ext uri="{BB962C8B-B14F-4D97-AF65-F5344CB8AC3E}">
        <p14:creationId xmlns:p14="http://schemas.microsoft.com/office/powerpoint/2010/main" val="10799860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1+#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a:extLst>
              <a:ext uri="{FF2B5EF4-FFF2-40B4-BE49-F238E27FC236}">
                <a16:creationId xmlns:a16="http://schemas.microsoft.com/office/drawing/2014/main" xmlns="" id="{0C21EB8F-24AA-40C4-9DD7-452102F4DAC5}"/>
              </a:ext>
            </a:extLst>
          </p:cNvPr>
          <p:cNvSpPr txBox="1"/>
          <p:nvPr/>
        </p:nvSpPr>
        <p:spPr>
          <a:xfrm>
            <a:off x="4175872" y="3615747"/>
            <a:ext cx="1441450" cy="1290637"/>
          </a:xfrm>
          <a:prstGeom prst="rect">
            <a:avLst/>
          </a:prstGeom>
          <a:solidFill>
            <a:srgbClr val="AE6836"/>
          </a:solidFill>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defRPr/>
            </a:pPr>
            <a:r>
              <a:rPr lang="zh-CN" altLang="en-US" sz="2400" b="1" dirty="0">
                <a:solidFill>
                  <a:schemeClr val="bg1"/>
                </a:solidFill>
                <a:latin typeface="微软雅黑" panose="020B0503020204020204" pitchFamily="34" charset="-122"/>
              </a:rPr>
              <a:t>两种对立的历史观</a:t>
            </a:r>
          </a:p>
        </p:txBody>
      </p:sp>
      <p:sp>
        <p:nvSpPr>
          <p:cNvPr id="141319" name="Text Box 9">
            <a:extLst>
              <a:ext uri="{FF2B5EF4-FFF2-40B4-BE49-F238E27FC236}">
                <a16:creationId xmlns:a16="http://schemas.microsoft.com/office/drawing/2014/main" xmlns="" id="{44838743-3FA5-4492-9C2C-5ED8293D6711}"/>
              </a:ext>
            </a:extLst>
          </p:cNvPr>
          <p:cNvSpPr txBox="1">
            <a:spLocks noChangeArrowheads="1"/>
          </p:cNvSpPr>
          <p:nvPr/>
        </p:nvSpPr>
        <p:spPr bwMode="auto">
          <a:xfrm rot="21300000">
            <a:off x="7603285" y="5808084"/>
            <a:ext cx="6731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pPr>
            <a:endParaRPr lang="zh-CN" altLang="en-US" sz="2400">
              <a:latin typeface="微软雅黑" panose="020B0503020204020204" pitchFamily="34" charset="-122"/>
            </a:endParaRPr>
          </a:p>
        </p:txBody>
      </p:sp>
      <p:sp>
        <p:nvSpPr>
          <p:cNvPr id="21" name="Line 10">
            <a:extLst>
              <a:ext uri="{FF2B5EF4-FFF2-40B4-BE49-F238E27FC236}">
                <a16:creationId xmlns:a16="http://schemas.microsoft.com/office/drawing/2014/main" xmlns="" id="{4F17EC75-033F-438D-BE5B-1B515DFC56DF}"/>
              </a:ext>
            </a:extLst>
          </p:cNvPr>
          <p:cNvSpPr>
            <a:spLocks noChangeShapeType="1"/>
          </p:cNvSpPr>
          <p:nvPr/>
        </p:nvSpPr>
        <p:spPr bwMode="auto">
          <a:xfrm>
            <a:off x="6155485" y="3442709"/>
            <a:ext cx="0" cy="1636713"/>
          </a:xfrm>
          <a:prstGeom prst="line">
            <a:avLst/>
          </a:prstGeom>
          <a:noFill/>
          <a:ln w="28575" cap="flat" cmpd="sng">
            <a:solidFill>
              <a:schemeClr val="tx1">
                <a:lumMod val="50000"/>
                <a:lumOff val="50000"/>
              </a:schemeClr>
            </a:solidFill>
            <a:round/>
          </a:ln>
        </p:spPr>
        <p:txBody>
          <a:bodyPr wrap="none" lIns="90170" tIns="46990" rIns="90170" bIns="46990" anchor="ctr"/>
          <a:lstStyle/>
          <a:p>
            <a:pPr eaLnBrk="1" hangingPunct="1">
              <a:lnSpc>
                <a:spcPct val="150000"/>
              </a:lnSpc>
              <a:defRPr/>
            </a:pPr>
            <a:endParaRPr lang="zh-CN" altLang="en-US" sz="2400">
              <a:latin typeface="Microsoft YaHei" panose="020B0503020204020204" pitchFamily="34" charset="-122"/>
              <a:ea typeface="Microsoft YaHei" panose="020B0503020204020204" pitchFamily="34" charset="-122"/>
            </a:endParaRPr>
          </a:p>
        </p:txBody>
      </p:sp>
      <p:sp>
        <p:nvSpPr>
          <p:cNvPr id="22" name="AutoShape 11">
            <a:extLst>
              <a:ext uri="{FF2B5EF4-FFF2-40B4-BE49-F238E27FC236}">
                <a16:creationId xmlns:a16="http://schemas.microsoft.com/office/drawing/2014/main" xmlns="" id="{63EA1D0B-9210-41A8-B65C-AEC305F75AFA}"/>
              </a:ext>
            </a:extLst>
          </p:cNvPr>
          <p:cNvSpPr>
            <a:spLocks noChangeArrowheads="1"/>
          </p:cNvSpPr>
          <p:nvPr/>
        </p:nvSpPr>
        <p:spPr bwMode="auto">
          <a:xfrm>
            <a:off x="5723685" y="4080884"/>
            <a:ext cx="360362" cy="358775"/>
          </a:xfrm>
          <a:prstGeom prst="rightArrow">
            <a:avLst>
              <a:gd name="adj1" fmla="val 50000"/>
              <a:gd name="adj2" fmla="val 35122"/>
            </a:avLst>
          </a:prstGeom>
          <a:solidFill>
            <a:schemeClr val="accent2">
              <a:lumMod val="20000"/>
              <a:lumOff val="8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defRPr/>
            </a:pPr>
            <a:endParaRPr lang="zh-CN" altLang="en-US" sz="2400">
              <a:latin typeface="微软雅黑" panose="020B0503020204020204" pitchFamily="34" charset="-122"/>
            </a:endParaRPr>
          </a:p>
        </p:txBody>
      </p:sp>
      <p:sp>
        <p:nvSpPr>
          <p:cNvPr id="23" name="Line 12">
            <a:extLst>
              <a:ext uri="{FF2B5EF4-FFF2-40B4-BE49-F238E27FC236}">
                <a16:creationId xmlns:a16="http://schemas.microsoft.com/office/drawing/2014/main" xmlns="" id="{385BDE99-78E8-4558-908F-B3399CE6339E}"/>
              </a:ext>
            </a:extLst>
          </p:cNvPr>
          <p:cNvSpPr>
            <a:spLocks noChangeShapeType="1"/>
          </p:cNvSpPr>
          <p:nvPr/>
        </p:nvSpPr>
        <p:spPr bwMode="auto">
          <a:xfrm>
            <a:off x="6155485" y="3442709"/>
            <a:ext cx="360362" cy="1588"/>
          </a:xfrm>
          <a:prstGeom prst="line">
            <a:avLst/>
          </a:prstGeom>
          <a:noFill/>
          <a:ln w="28575" cap="flat" cmpd="sng">
            <a:solidFill>
              <a:schemeClr val="tx1">
                <a:lumMod val="50000"/>
                <a:lumOff val="50000"/>
              </a:schemeClr>
            </a:solidFill>
            <a:round/>
          </a:ln>
        </p:spPr>
        <p:txBody>
          <a:bodyPr wrap="none" lIns="90170" tIns="46990" rIns="90170" bIns="46990" anchor="ctr"/>
          <a:lstStyle/>
          <a:p>
            <a:pPr eaLnBrk="1" hangingPunct="1">
              <a:lnSpc>
                <a:spcPct val="150000"/>
              </a:lnSpc>
              <a:defRPr/>
            </a:pPr>
            <a:endParaRPr lang="zh-CN" altLang="en-US" sz="2400">
              <a:latin typeface="Microsoft YaHei" panose="020B0503020204020204" pitchFamily="34" charset="-122"/>
              <a:ea typeface="Microsoft YaHei" panose="020B0503020204020204" pitchFamily="34" charset="-122"/>
            </a:endParaRPr>
          </a:p>
        </p:txBody>
      </p:sp>
      <p:sp>
        <p:nvSpPr>
          <p:cNvPr id="24" name="Line 13">
            <a:extLst>
              <a:ext uri="{FF2B5EF4-FFF2-40B4-BE49-F238E27FC236}">
                <a16:creationId xmlns:a16="http://schemas.microsoft.com/office/drawing/2014/main" xmlns="" id="{C5B88F8A-3A4A-4747-B5B4-083477F0FEC3}"/>
              </a:ext>
            </a:extLst>
          </p:cNvPr>
          <p:cNvSpPr>
            <a:spLocks noChangeShapeType="1"/>
          </p:cNvSpPr>
          <p:nvPr/>
        </p:nvSpPr>
        <p:spPr bwMode="auto">
          <a:xfrm>
            <a:off x="6155485" y="5079422"/>
            <a:ext cx="360362" cy="0"/>
          </a:xfrm>
          <a:prstGeom prst="line">
            <a:avLst/>
          </a:prstGeom>
          <a:noFill/>
          <a:ln w="28575" cap="flat" cmpd="sng">
            <a:solidFill>
              <a:schemeClr val="tx1">
                <a:lumMod val="50000"/>
                <a:lumOff val="50000"/>
              </a:schemeClr>
            </a:solidFill>
            <a:round/>
          </a:ln>
          <a:effectLst/>
        </p:spPr>
        <p:txBody>
          <a:bodyPr wrap="none" lIns="90170" tIns="46990" rIns="90170" bIns="46990" anchor="ctr"/>
          <a:lstStyle/>
          <a:p>
            <a:pPr eaLnBrk="1" hangingPunct="1">
              <a:lnSpc>
                <a:spcPct val="150000"/>
              </a:lnSpc>
              <a:defRPr/>
            </a:pPr>
            <a:endParaRPr lang="zh-CN" altLang="en-US" sz="2400">
              <a:latin typeface="Microsoft YaHei" panose="020B0503020204020204" pitchFamily="34" charset="-122"/>
              <a:ea typeface="Microsoft YaHei" panose="020B0503020204020204" pitchFamily="34" charset="-122"/>
            </a:endParaRPr>
          </a:p>
        </p:txBody>
      </p:sp>
      <p:sp>
        <p:nvSpPr>
          <p:cNvPr id="25" name="Text Box 14">
            <a:extLst>
              <a:ext uri="{FF2B5EF4-FFF2-40B4-BE49-F238E27FC236}">
                <a16:creationId xmlns:a16="http://schemas.microsoft.com/office/drawing/2014/main" xmlns="" id="{34291845-F725-4ED0-BB41-7D5CD6A4FA3D}"/>
              </a:ext>
            </a:extLst>
          </p:cNvPr>
          <p:cNvSpPr txBox="1">
            <a:spLocks noChangeArrowheads="1"/>
          </p:cNvSpPr>
          <p:nvPr/>
        </p:nvSpPr>
        <p:spPr bwMode="auto">
          <a:xfrm>
            <a:off x="6515847" y="2923597"/>
            <a:ext cx="4837113" cy="1136650"/>
          </a:xfrm>
          <a:prstGeom prst="rect">
            <a:avLst/>
          </a:prstGeom>
          <a:solidFill>
            <a:schemeClr val="accent2">
              <a:lumMod val="20000"/>
              <a:lumOff val="80000"/>
            </a:schemeClr>
          </a:solidFill>
          <a:ln>
            <a:noFill/>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defRPr/>
            </a:pPr>
            <a:r>
              <a:rPr lang="zh-CN" altLang="en-US" sz="2400" dirty="0">
                <a:latin typeface="微软雅黑" panose="020B0503020204020204" pitchFamily="34" charset="-122"/>
                <a:sym typeface="微软雅黑" panose="020B0503020204020204" pitchFamily="34" charset="-122"/>
              </a:rPr>
              <a:t>唯心史观：历史中起决定作用的，是上帝或“英雄”的精神</a:t>
            </a:r>
          </a:p>
        </p:txBody>
      </p:sp>
      <p:sp>
        <p:nvSpPr>
          <p:cNvPr id="26" name="Text Box 15">
            <a:extLst>
              <a:ext uri="{FF2B5EF4-FFF2-40B4-BE49-F238E27FC236}">
                <a16:creationId xmlns:a16="http://schemas.microsoft.com/office/drawing/2014/main" xmlns="" id="{F0F78D2A-EB6A-4B63-99FF-A00A358C2C26}"/>
              </a:ext>
            </a:extLst>
          </p:cNvPr>
          <p:cNvSpPr txBox="1">
            <a:spLocks noChangeArrowheads="1"/>
          </p:cNvSpPr>
          <p:nvPr/>
        </p:nvSpPr>
        <p:spPr bwMode="auto">
          <a:xfrm>
            <a:off x="6515847" y="4542847"/>
            <a:ext cx="4837113" cy="1138237"/>
          </a:xfrm>
          <a:prstGeom prst="rect">
            <a:avLst/>
          </a:prstGeom>
          <a:solidFill>
            <a:schemeClr val="accent2">
              <a:lumMod val="20000"/>
              <a:lumOff val="80000"/>
            </a:schemeClr>
          </a:solidFill>
          <a:ln>
            <a:noFill/>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defRPr/>
            </a:pPr>
            <a:r>
              <a:rPr lang="zh-CN" altLang="en-US" sz="2400">
                <a:latin typeface="微软雅黑" panose="020B0503020204020204" pitchFamily="34" charset="-122"/>
                <a:sym typeface="微软雅黑" panose="020B0503020204020204" pitchFamily="34" charset="-122"/>
              </a:rPr>
              <a:t>唯物史观：历史中起决定作用的，是“群众的活动”</a:t>
            </a:r>
          </a:p>
        </p:txBody>
      </p:sp>
      <p:sp>
        <p:nvSpPr>
          <p:cNvPr id="34" name="Rectangle 2">
            <a:extLst>
              <a:ext uri="{FF2B5EF4-FFF2-40B4-BE49-F238E27FC236}">
                <a16:creationId xmlns:a16="http://schemas.microsoft.com/office/drawing/2014/main" xmlns="" id="{087AD509-2A65-4FBE-866B-6CEFA6914600}"/>
              </a:ext>
            </a:extLst>
          </p:cNvPr>
          <p:cNvSpPr>
            <a:spLocks noGrp="1" noChangeArrowheads="1"/>
          </p:cNvSpPr>
          <p:nvPr/>
        </p:nvSpPr>
        <p:spPr bwMode="auto">
          <a:xfrm>
            <a:off x="7861253" y="2094922"/>
            <a:ext cx="2146300" cy="552450"/>
          </a:xfrm>
          <a:prstGeom prst="rect">
            <a:avLst/>
          </a:prstGeom>
          <a:solidFill>
            <a:schemeClr val="accent4">
              <a:lumMod val="75000"/>
              <a:alpha val="63921"/>
            </a:schemeClr>
          </a:solidFill>
          <a:ln>
            <a:noFill/>
          </a:ln>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ct val="20000"/>
              </a:spcBef>
              <a:defRPr/>
            </a:pPr>
            <a:r>
              <a:rPr lang="zh-CN" altLang="en-US" sz="2400" b="1" dirty="0">
                <a:effectLst>
                  <a:outerShdw blurRad="38100" dist="38100" dir="2700000" algn="tl">
                    <a:srgbClr val="FFFFFF"/>
                  </a:outerShdw>
                </a:effectLst>
                <a:latin typeface="微软雅黑" panose="020B0503020204020204" pitchFamily="34" charset="-122"/>
                <a:sym typeface="微软雅黑" panose="020B0503020204020204" pitchFamily="34" charset="-122"/>
              </a:rPr>
              <a:t> </a:t>
            </a:r>
            <a:r>
              <a:rPr lang="zh-CN" altLang="en-US" sz="2400" b="1" dirty="0">
                <a:solidFill>
                  <a:schemeClr val="bg1"/>
                </a:solidFill>
                <a:effectLst>
                  <a:outerShdw blurRad="38100" dist="38100" dir="2700000" algn="tl">
                    <a:srgbClr val="000000"/>
                  </a:outerShdw>
                </a:effectLst>
                <a:latin typeface="微软雅黑" panose="020B0503020204020204" pitchFamily="34" charset="-122"/>
                <a:sym typeface="微软雅黑" panose="020B0503020204020204" pitchFamily="34" charset="-122"/>
              </a:rPr>
              <a:t>英雄史观</a:t>
            </a:r>
          </a:p>
        </p:txBody>
      </p:sp>
      <p:sp>
        <p:nvSpPr>
          <p:cNvPr id="35" name="Rectangle 2">
            <a:extLst>
              <a:ext uri="{FF2B5EF4-FFF2-40B4-BE49-F238E27FC236}">
                <a16:creationId xmlns:a16="http://schemas.microsoft.com/office/drawing/2014/main" xmlns="" id="{A60F9C76-AF82-4DC4-952D-A1C48024A11C}"/>
              </a:ext>
            </a:extLst>
          </p:cNvPr>
          <p:cNvSpPr>
            <a:spLocks noGrp="1" noChangeArrowheads="1"/>
          </p:cNvSpPr>
          <p:nvPr/>
        </p:nvSpPr>
        <p:spPr bwMode="auto">
          <a:xfrm>
            <a:off x="7861253" y="5904922"/>
            <a:ext cx="2146300" cy="609600"/>
          </a:xfrm>
          <a:prstGeom prst="rect">
            <a:avLst/>
          </a:prstGeom>
          <a:solidFill>
            <a:schemeClr val="accent4">
              <a:lumMod val="75000"/>
              <a:alpha val="63921"/>
            </a:schemeClr>
          </a:solidFill>
          <a:ln>
            <a:noFill/>
          </a:ln>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ct val="20000"/>
              </a:spcBef>
              <a:defRPr/>
            </a:pPr>
            <a:r>
              <a:rPr lang="zh-CN" altLang="en-US" sz="2400" b="1">
                <a:effectLst>
                  <a:outerShdw blurRad="38100" dist="38100" dir="2700000" algn="tl">
                    <a:srgbClr val="FFFFFF"/>
                  </a:outerShdw>
                </a:effectLst>
                <a:latin typeface="微软雅黑" panose="020B0503020204020204" pitchFamily="34" charset="-122"/>
                <a:sym typeface="微软雅黑" panose="020B0503020204020204" pitchFamily="34" charset="-122"/>
              </a:rPr>
              <a:t> </a:t>
            </a:r>
            <a:r>
              <a:rPr lang="zh-CN" altLang="en-US" sz="2400" b="1">
                <a:solidFill>
                  <a:schemeClr val="bg1"/>
                </a:solidFill>
                <a:effectLst>
                  <a:outerShdw blurRad="38100" dist="38100" dir="2700000" algn="tl">
                    <a:srgbClr val="000000"/>
                  </a:outerShdw>
                </a:effectLst>
                <a:latin typeface="微软雅黑" panose="020B0503020204020204" pitchFamily="34" charset="-122"/>
                <a:sym typeface="微软雅黑" panose="020B0503020204020204" pitchFamily="34" charset="-122"/>
              </a:rPr>
              <a:t>群众史观</a:t>
            </a:r>
          </a:p>
        </p:txBody>
      </p:sp>
      <p:sp>
        <p:nvSpPr>
          <p:cNvPr id="27" name="文本框 26">
            <a:extLst>
              <a:ext uri="{FF2B5EF4-FFF2-40B4-BE49-F238E27FC236}">
                <a16:creationId xmlns:a16="http://schemas.microsoft.com/office/drawing/2014/main" xmlns="" id="{11BAAB52-0DA4-4982-A611-B913B4E05768}"/>
              </a:ext>
            </a:extLst>
          </p:cNvPr>
          <p:cNvSpPr txBox="1"/>
          <p:nvPr/>
        </p:nvSpPr>
        <p:spPr>
          <a:xfrm>
            <a:off x="286591" y="3998333"/>
            <a:ext cx="3889282" cy="523875"/>
          </a:xfrm>
          <a:prstGeom prst="rect">
            <a:avLst/>
          </a:prstGeom>
          <a:noFill/>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800" b="1">
                <a:latin typeface="微软雅黑" panose="020B0503020204020204" pitchFamily="34" charset="-122"/>
                <a:sym typeface="Arial" panose="020B0604020202020204" pitchFamily="34" charset="0"/>
              </a:rPr>
              <a:t>谁是历史的创造者？</a:t>
            </a:r>
          </a:p>
        </p:txBody>
      </p:sp>
      <p:sp>
        <p:nvSpPr>
          <p:cNvPr id="30" name="矩形 29">
            <a:extLst>
              <a:ext uri="{FF2B5EF4-FFF2-40B4-BE49-F238E27FC236}">
                <a16:creationId xmlns:a16="http://schemas.microsoft.com/office/drawing/2014/main" xmlns="" id="{DBA194E2-62D7-4C62-B848-2FBB18A40212}"/>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sp>
        <p:nvSpPr>
          <p:cNvPr id="31" name="矩形: 圆角 30">
            <a:extLst>
              <a:ext uri="{FF2B5EF4-FFF2-40B4-BE49-F238E27FC236}">
                <a16:creationId xmlns:a16="http://schemas.microsoft.com/office/drawing/2014/main" xmlns="" id="{BBF2DB5E-769E-46CF-8E97-4E179315394B}"/>
              </a:ext>
            </a:extLst>
          </p:cNvPr>
          <p:cNvSpPr/>
          <p:nvPr/>
        </p:nvSpPr>
        <p:spPr>
          <a:xfrm>
            <a:off x="2184451" y="1085397"/>
            <a:ext cx="78230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（一）两种历史观在历史创造者问题上的对立</a:t>
            </a:r>
          </a:p>
        </p:txBody>
      </p:sp>
      <p:pic>
        <p:nvPicPr>
          <p:cNvPr id="37" name="图片 8">
            <a:hlinkClick r:id="rId2" action="ppaction://hlinksldjump"/>
            <a:extLst>
              <a:ext uri="{FF2B5EF4-FFF2-40B4-BE49-F238E27FC236}">
                <a16:creationId xmlns:a16="http://schemas.microsoft.com/office/drawing/2014/main" xmlns="" id="{68D3620A-86EF-49C0-984F-42597D33255A}"/>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1" name="文本框 41987">
            <a:extLst>
              <a:ext uri="{FF2B5EF4-FFF2-40B4-BE49-F238E27FC236}">
                <a16:creationId xmlns:a16="http://schemas.microsoft.com/office/drawing/2014/main" xmlns="" id="{7DD7E15F-19FD-446E-93ED-79E6B775983D}"/>
              </a:ext>
            </a:extLst>
          </p:cNvPr>
          <p:cNvSpPr txBox="1">
            <a:spLocks noChangeArrowheads="1"/>
          </p:cNvSpPr>
          <p:nvPr/>
        </p:nvSpPr>
        <p:spPr bwMode="auto">
          <a:xfrm>
            <a:off x="1638300" y="4841875"/>
            <a:ext cx="8915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50000"/>
              </a:spcBef>
            </a:pPr>
            <a:r>
              <a:rPr lang="zh-CN" altLang="en-US" sz="2400" b="1" dirty="0">
                <a:solidFill>
                  <a:srgbClr val="CC0000"/>
                </a:solidFill>
                <a:latin typeface="微软雅黑" panose="020B0503020204020204" pitchFamily="34" charset="-122"/>
              </a:rPr>
              <a:t>这里所表达的一个极其深刻又颠扑不破的真理是什么</a:t>
            </a:r>
            <a:r>
              <a:rPr lang="en-US" altLang="zh-CN" sz="2400" b="1" dirty="0">
                <a:solidFill>
                  <a:srgbClr val="CC0000"/>
                </a:solidFill>
                <a:latin typeface="微软雅黑" panose="020B0503020204020204" pitchFamily="34" charset="-122"/>
              </a:rPr>
              <a:t>?</a:t>
            </a:r>
          </a:p>
        </p:txBody>
      </p:sp>
      <p:sp>
        <p:nvSpPr>
          <p:cNvPr id="142342" name="文本框 20">
            <a:extLst>
              <a:ext uri="{FF2B5EF4-FFF2-40B4-BE49-F238E27FC236}">
                <a16:creationId xmlns:a16="http://schemas.microsoft.com/office/drawing/2014/main" xmlns="" id="{27BF8709-576E-40CA-AD29-B4B3D734A5BA}"/>
              </a:ext>
            </a:extLst>
          </p:cNvPr>
          <p:cNvSpPr txBox="1">
            <a:spLocks noChangeArrowheads="1"/>
          </p:cNvSpPr>
          <p:nvPr/>
        </p:nvSpPr>
        <p:spPr bwMode="auto">
          <a:xfrm>
            <a:off x="2362200" y="5603875"/>
            <a:ext cx="7467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spcBef>
                <a:spcPct val="50000"/>
              </a:spcBef>
            </a:pPr>
            <a:r>
              <a:rPr lang="zh-CN" altLang="en-US" sz="2400" b="1" dirty="0">
                <a:solidFill>
                  <a:srgbClr val="C17C0D"/>
                </a:solidFill>
                <a:latin typeface="微软雅黑" panose="020B0503020204020204" pitchFamily="34" charset="-122"/>
              </a:rPr>
              <a:t>创造人类世界的是我们广大的劳动群众</a:t>
            </a:r>
          </a:p>
        </p:txBody>
      </p:sp>
      <p:grpSp>
        <p:nvGrpSpPr>
          <p:cNvPr id="142343" name="组合 1">
            <a:extLst>
              <a:ext uri="{FF2B5EF4-FFF2-40B4-BE49-F238E27FC236}">
                <a16:creationId xmlns:a16="http://schemas.microsoft.com/office/drawing/2014/main" xmlns="" id="{69922D44-2612-44F4-A153-CAF20F3EC449}"/>
              </a:ext>
            </a:extLst>
          </p:cNvPr>
          <p:cNvGrpSpPr>
            <a:grpSpLocks/>
          </p:cNvGrpSpPr>
          <p:nvPr/>
        </p:nvGrpSpPr>
        <p:grpSpPr bwMode="auto">
          <a:xfrm>
            <a:off x="677863" y="1879600"/>
            <a:ext cx="10836275" cy="2713038"/>
            <a:chOff x="677602" y="1651933"/>
            <a:chExt cx="10836796" cy="2713171"/>
          </a:xfrm>
        </p:grpSpPr>
        <p:sp>
          <p:nvSpPr>
            <p:cNvPr id="142347" name="文本框 41986">
              <a:extLst>
                <a:ext uri="{FF2B5EF4-FFF2-40B4-BE49-F238E27FC236}">
                  <a16:creationId xmlns:a16="http://schemas.microsoft.com/office/drawing/2014/main" xmlns="" id="{1F1A76E0-61A4-4A79-B092-16D7E8197CF5}"/>
                </a:ext>
              </a:extLst>
            </p:cNvPr>
            <p:cNvSpPr txBox="1">
              <a:spLocks noChangeArrowheads="1"/>
            </p:cNvSpPr>
            <p:nvPr/>
          </p:nvSpPr>
          <p:spPr bwMode="auto">
            <a:xfrm>
              <a:off x="4891030" y="1948810"/>
              <a:ext cx="6301090" cy="2243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a:solidFill>
                    <a:srgbClr val="050606"/>
                  </a:solidFill>
                  <a:latin typeface="微软雅黑" panose="020B0503020204020204" pitchFamily="34" charset="-122"/>
                </a:rPr>
                <a:t>　  从来就没有什么救世主，也不靠神仙和皇帝，要创造人类的幸福，全靠我们自己，是谁创造了人类世界？是我们劳动群众。</a:t>
              </a:r>
              <a:endParaRPr lang="en-US" altLang="zh-CN" sz="2400">
                <a:solidFill>
                  <a:srgbClr val="050606"/>
                </a:solidFill>
                <a:latin typeface="微软雅黑" panose="020B0503020204020204" pitchFamily="34" charset="-122"/>
              </a:endParaRPr>
            </a:p>
            <a:p>
              <a:pPr algn="r">
                <a:lnSpc>
                  <a:spcPct val="150000"/>
                </a:lnSpc>
              </a:pPr>
              <a:r>
                <a:rPr lang="en-US" altLang="zh-CN" sz="2400">
                  <a:solidFill>
                    <a:srgbClr val="050606"/>
                  </a:solidFill>
                  <a:latin typeface="微软雅黑" panose="020B0503020204020204" pitchFamily="34" charset="-122"/>
                </a:rPr>
                <a:t>——《</a:t>
              </a:r>
              <a:r>
                <a:rPr lang="zh-CN" altLang="en-US" sz="2400">
                  <a:solidFill>
                    <a:srgbClr val="050606"/>
                  </a:solidFill>
                  <a:latin typeface="微软雅黑" panose="020B0503020204020204" pitchFamily="34" charset="-122"/>
                </a:rPr>
                <a:t>国际歌</a:t>
              </a:r>
              <a:r>
                <a:rPr lang="en-US" altLang="zh-CN" sz="2400">
                  <a:solidFill>
                    <a:srgbClr val="050606"/>
                  </a:solidFill>
                  <a:latin typeface="微软雅黑" panose="020B0503020204020204" pitchFamily="34" charset="-122"/>
                </a:rPr>
                <a:t>》</a:t>
              </a:r>
            </a:p>
          </p:txBody>
        </p:sp>
        <p:pic>
          <p:nvPicPr>
            <p:cNvPr id="24" name="Picture 9">
              <a:extLst>
                <a:ext uri="{FF2B5EF4-FFF2-40B4-BE49-F238E27FC236}">
                  <a16:creationId xmlns:a16="http://schemas.microsoft.com/office/drawing/2014/main" xmlns="" id="{7BBE883A-A65F-44D3-A4D9-E85B8BF178E7}"/>
                </a:ext>
              </a:extLst>
            </p:cNvPr>
            <p:cNvPicPr>
              <a:picLocks noChangeAspect="1" noChangeArrowheads="1"/>
            </p:cNvPicPr>
            <p:nvPr/>
          </p:nvPicPr>
          <p:blipFill>
            <a:blip r:embed="rId2" cstate="print"/>
            <a:srcRect/>
            <a:stretch>
              <a:fillRect/>
            </a:stretch>
          </p:blipFill>
          <p:spPr bwMode="auto">
            <a:xfrm>
              <a:off x="884107" y="1948068"/>
              <a:ext cx="3587750" cy="2120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2349" name="圆角矩形 1">
              <a:extLst>
                <a:ext uri="{FF2B5EF4-FFF2-40B4-BE49-F238E27FC236}">
                  <a16:creationId xmlns:a16="http://schemas.microsoft.com/office/drawing/2014/main" xmlns="" id="{CEF6594F-D396-4C9D-A516-68F9014D5026}"/>
                </a:ext>
              </a:extLst>
            </p:cNvPr>
            <p:cNvSpPr>
              <a:spLocks noChangeArrowheads="1"/>
            </p:cNvSpPr>
            <p:nvPr/>
          </p:nvSpPr>
          <p:spPr bwMode="auto">
            <a:xfrm>
              <a:off x="677602" y="1651933"/>
              <a:ext cx="10836796" cy="2713171"/>
            </a:xfrm>
            <a:prstGeom prst="roundRect">
              <a:avLst>
                <a:gd name="adj" fmla="val 10000"/>
              </a:avLst>
            </a:prstGeom>
            <a:noFill/>
            <a:ln w="15875">
              <a:solidFill>
                <a:srgbClr val="C77D4B"/>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50000"/>
                </a:lnSpc>
              </a:pPr>
              <a:endParaRPr lang="zh-CN" altLang="en-US" sz="2400">
                <a:latin typeface="微软雅黑" panose="020B0503020204020204" pitchFamily="34" charset="-122"/>
              </a:endParaRPr>
            </a:p>
          </p:txBody>
        </p:sp>
      </p:grpSp>
      <p:sp>
        <p:nvSpPr>
          <p:cNvPr id="20" name="矩形: 圆角 19">
            <a:extLst>
              <a:ext uri="{FF2B5EF4-FFF2-40B4-BE49-F238E27FC236}">
                <a16:creationId xmlns:a16="http://schemas.microsoft.com/office/drawing/2014/main" xmlns="" id="{B78B4934-91DA-421D-B7FB-1D63287A4DA0}"/>
              </a:ext>
            </a:extLst>
          </p:cNvPr>
          <p:cNvSpPr/>
          <p:nvPr/>
        </p:nvSpPr>
        <p:spPr>
          <a:xfrm>
            <a:off x="2184451" y="1085397"/>
            <a:ext cx="78230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（一）两种历史观在历史创造者问题上的对立</a:t>
            </a:r>
          </a:p>
        </p:txBody>
      </p:sp>
      <p:sp>
        <p:nvSpPr>
          <p:cNvPr id="21" name="矩形 20">
            <a:extLst>
              <a:ext uri="{FF2B5EF4-FFF2-40B4-BE49-F238E27FC236}">
                <a16:creationId xmlns:a16="http://schemas.microsoft.com/office/drawing/2014/main" xmlns="" id="{4D0CDBEB-5669-48B4-9C57-90A89353163A}"/>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2342"/>
                                        </p:tgtEl>
                                        <p:attrNameLst>
                                          <p:attrName>style.visibility</p:attrName>
                                        </p:attrNameLst>
                                      </p:cBhvr>
                                      <p:to>
                                        <p:strVal val="visible"/>
                                      </p:to>
                                    </p:set>
                                    <p:anim calcmode="lin" valueType="num">
                                      <p:cBhvr additive="base">
                                        <p:cTn id="7" dur="500" fill="hold"/>
                                        <p:tgtEl>
                                          <p:spTgt spid="142342"/>
                                        </p:tgtEl>
                                        <p:attrNameLst>
                                          <p:attrName>ppt_x</p:attrName>
                                        </p:attrNameLst>
                                      </p:cBhvr>
                                      <p:tavLst>
                                        <p:tav tm="0">
                                          <p:val>
                                            <p:strVal val="#ppt_x"/>
                                          </p:val>
                                        </p:tav>
                                        <p:tav tm="100000">
                                          <p:val>
                                            <p:strVal val="#ppt_x"/>
                                          </p:val>
                                        </p:tav>
                                      </p:tavLst>
                                    </p:anim>
                                    <p:anim calcmode="lin" valueType="num">
                                      <p:cBhvr additive="base">
                                        <p:cTn id="8" dur="500" fill="hold"/>
                                        <p:tgtEl>
                                          <p:spTgt spid="1423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
            <a:extLst>
              <a:ext uri="{FF2B5EF4-FFF2-40B4-BE49-F238E27FC236}">
                <a16:creationId xmlns:a16="http://schemas.microsoft.com/office/drawing/2014/main" xmlns="" id="{9C80E47B-C7C9-464C-B465-4C21E1D5F2CB}"/>
              </a:ext>
            </a:extLst>
          </p:cNvPr>
          <p:cNvSpPr>
            <a:spLocks noChangeArrowheads="1"/>
          </p:cNvSpPr>
          <p:nvPr/>
        </p:nvSpPr>
        <p:spPr bwMode="auto">
          <a:xfrm>
            <a:off x="2683669" y="1857240"/>
            <a:ext cx="6824663" cy="52387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zh-CN" altLang="en-US" sz="2800" b="1" dirty="0">
                <a:latin typeface="微软雅黑" panose="020B0503020204020204" pitchFamily="34" charset="-122"/>
              </a:rPr>
              <a:t>唯物史观在考察历史创造者时坚持的</a:t>
            </a:r>
            <a:r>
              <a:rPr lang="zh-CN" altLang="en-US" sz="2800" b="1" dirty="0">
                <a:solidFill>
                  <a:srgbClr val="AE6836"/>
                </a:solidFill>
                <a:latin typeface="微软雅黑" panose="020B0503020204020204" pitchFamily="34" charset="-122"/>
              </a:rPr>
              <a:t>原则</a:t>
            </a:r>
          </a:p>
        </p:txBody>
      </p:sp>
      <p:grpSp>
        <p:nvGrpSpPr>
          <p:cNvPr id="2" name="组合 1">
            <a:extLst>
              <a:ext uri="{FF2B5EF4-FFF2-40B4-BE49-F238E27FC236}">
                <a16:creationId xmlns:a16="http://schemas.microsoft.com/office/drawing/2014/main" xmlns="" id="{88BD0069-8E48-43B6-8E22-5AF74EF5ACA9}"/>
              </a:ext>
            </a:extLst>
          </p:cNvPr>
          <p:cNvGrpSpPr/>
          <p:nvPr/>
        </p:nvGrpSpPr>
        <p:grpSpPr>
          <a:xfrm>
            <a:off x="1168354" y="2577149"/>
            <a:ext cx="9855293" cy="4034415"/>
            <a:chOff x="990600" y="2577149"/>
            <a:chExt cx="9855293" cy="4034415"/>
          </a:xfrm>
        </p:grpSpPr>
        <p:grpSp>
          <p:nvGrpSpPr>
            <p:cNvPr id="143366" name="组合 3">
              <a:extLst>
                <a:ext uri="{FF2B5EF4-FFF2-40B4-BE49-F238E27FC236}">
                  <a16:creationId xmlns:a16="http://schemas.microsoft.com/office/drawing/2014/main" xmlns="" id="{4D823719-0314-4D36-AD32-07E9B95F327A}"/>
                </a:ext>
              </a:extLst>
            </p:cNvPr>
            <p:cNvGrpSpPr>
              <a:grpSpLocks/>
            </p:cNvGrpSpPr>
            <p:nvPr/>
          </p:nvGrpSpPr>
          <p:grpSpPr bwMode="auto">
            <a:xfrm>
              <a:off x="990600" y="3221782"/>
              <a:ext cx="1606550" cy="1887635"/>
              <a:chOff x="349920" y="2996635"/>
              <a:chExt cx="1606141" cy="1888334"/>
            </a:xfrm>
          </p:grpSpPr>
          <p:grpSp>
            <p:nvGrpSpPr>
              <p:cNvPr id="143375" name="组合 12">
                <a:extLst>
                  <a:ext uri="{FF2B5EF4-FFF2-40B4-BE49-F238E27FC236}">
                    <a16:creationId xmlns:a16="http://schemas.microsoft.com/office/drawing/2014/main" xmlns="" id="{BD87080E-6944-48A5-9383-7BB11496BC74}"/>
                  </a:ext>
                </a:extLst>
              </p:cNvPr>
              <p:cNvGrpSpPr>
                <a:grpSpLocks/>
              </p:cNvGrpSpPr>
              <p:nvPr/>
            </p:nvGrpSpPr>
            <p:grpSpPr bwMode="auto">
              <a:xfrm>
                <a:off x="349920" y="2996635"/>
                <a:ext cx="1606141" cy="1888334"/>
                <a:chOff x="3528090" y="1963833"/>
                <a:chExt cx="2255914" cy="2652270"/>
              </a:xfrm>
            </p:grpSpPr>
            <p:sp>
              <p:nvSpPr>
                <p:cNvPr id="33" name="Freeform 6">
                  <a:extLst>
                    <a:ext uri="{FF2B5EF4-FFF2-40B4-BE49-F238E27FC236}">
                      <a16:creationId xmlns:a16="http://schemas.microsoft.com/office/drawing/2014/main" xmlns="" id="{60DA1F91-CCD4-4370-BD5C-1E5B863006A0}"/>
                    </a:ext>
                  </a:extLst>
                </p:cNvPr>
                <p:cNvSpPr/>
                <p:nvPr/>
              </p:nvSpPr>
              <p:spPr bwMode="auto">
                <a:xfrm>
                  <a:off x="3528090" y="1963833"/>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solidFill>
                  <a:srgbClr val="B26A37"/>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defRPr/>
                  </a:pPr>
                  <a:endParaRPr lang="zh-CN" altLang="en-US" sz="2400">
                    <a:solidFill>
                      <a:srgbClr val="FFFFFF"/>
                    </a:solidFill>
                    <a:latin typeface="微软雅黑" panose="020B0503020204020204" pitchFamily="34" charset="-122"/>
                  </a:endParaRPr>
                </a:p>
              </p:txBody>
            </p:sp>
            <p:sp>
              <p:nvSpPr>
                <p:cNvPr id="36" name="Freeform 6">
                  <a:extLst>
                    <a:ext uri="{FF2B5EF4-FFF2-40B4-BE49-F238E27FC236}">
                      <a16:creationId xmlns:a16="http://schemas.microsoft.com/office/drawing/2014/main" xmlns="" id="{7DEB0164-BFEF-4747-AA89-E21F3BA3AAF5}"/>
                    </a:ext>
                  </a:extLst>
                </p:cNvPr>
                <p:cNvSpPr/>
                <p:nvPr/>
              </p:nvSpPr>
              <p:spPr bwMode="auto">
                <a:xfrm>
                  <a:off x="3528090" y="2360782"/>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defRPr/>
                  </a:pPr>
                  <a:endParaRPr lang="zh-CN" altLang="en-US" sz="2400">
                    <a:solidFill>
                      <a:srgbClr val="FFFFFF"/>
                    </a:solidFill>
                    <a:latin typeface="微软雅黑" panose="020B0503020204020204" pitchFamily="34" charset="-122"/>
                  </a:endParaRPr>
                </a:p>
              </p:txBody>
            </p:sp>
          </p:grpSp>
          <p:sp>
            <p:nvSpPr>
              <p:cNvPr id="143376" name="文本框 1">
                <a:extLst>
                  <a:ext uri="{FF2B5EF4-FFF2-40B4-BE49-F238E27FC236}">
                    <a16:creationId xmlns:a16="http://schemas.microsoft.com/office/drawing/2014/main" xmlns="" id="{14E835B9-301B-4C90-8A67-4DA550FC6A9C}"/>
                  </a:ext>
                </a:extLst>
              </p:cNvPr>
              <p:cNvSpPr txBox="1">
                <a:spLocks noChangeArrowheads="1"/>
              </p:cNvSpPr>
              <p:nvPr/>
            </p:nvSpPr>
            <p:spPr bwMode="auto">
              <a:xfrm>
                <a:off x="378488" y="3633459"/>
                <a:ext cx="1507741" cy="83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latin typeface="微软雅黑" panose="020B0503020204020204" pitchFamily="34" charset="-122"/>
                  </a:rPr>
                  <a:t>唯物</a:t>
                </a:r>
                <a:endParaRPr lang="en-US" altLang="zh-CN" sz="2400" b="1" dirty="0">
                  <a:latin typeface="微软雅黑" panose="020B0503020204020204" pitchFamily="34" charset="-122"/>
                </a:endParaRPr>
              </a:p>
              <a:p>
                <a:pPr algn="ctr" eaLnBrk="1" hangingPunct="1"/>
                <a:r>
                  <a:rPr lang="zh-CN" altLang="en-US" sz="2400" b="1" dirty="0">
                    <a:latin typeface="微软雅黑" panose="020B0503020204020204" pitchFamily="34" charset="-122"/>
                  </a:rPr>
                  <a:t>史观</a:t>
                </a:r>
              </a:p>
            </p:txBody>
          </p:sp>
        </p:grpSp>
        <p:sp>
          <p:nvSpPr>
            <p:cNvPr id="143367" name="文本框 2">
              <a:extLst>
                <a:ext uri="{FF2B5EF4-FFF2-40B4-BE49-F238E27FC236}">
                  <a16:creationId xmlns:a16="http://schemas.microsoft.com/office/drawing/2014/main" xmlns="" id="{54D2C58F-873E-4850-8D60-6E977D882229}"/>
                </a:ext>
              </a:extLst>
            </p:cNvPr>
            <p:cNvSpPr txBox="1">
              <a:spLocks noChangeArrowheads="1"/>
            </p:cNvSpPr>
            <p:nvPr/>
          </p:nvSpPr>
          <p:spPr bwMode="auto">
            <a:xfrm>
              <a:off x="4265706" y="2859934"/>
              <a:ext cx="6580187" cy="46166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ts val="1400"/>
                </a:spcBef>
              </a:pPr>
              <a:r>
                <a:rPr lang="zh-CN" altLang="en-US" sz="2400" dirty="0">
                  <a:latin typeface="微软雅黑" panose="020B0503020204020204" pitchFamily="34" charset="-122"/>
                </a:rPr>
                <a:t>立足于现实的人及其本质来把握</a:t>
              </a:r>
            </a:p>
          </p:txBody>
        </p:sp>
        <p:sp>
          <p:nvSpPr>
            <p:cNvPr id="143368" name="文本框 8">
              <a:extLst>
                <a:ext uri="{FF2B5EF4-FFF2-40B4-BE49-F238E27FC236}">
                  <a16:creationId xmlns:a16="http://schemas.microsoft.com/office/drawing/2014/main" xmlns="" id="{92341D82-0AF2-46CA-B621-1400A8D4E0CB}"/>
                </a:ext>
              </a:extLst>
            </p:cNvPr>
            <p:cNvSpPr txBox="1">
              <a:spLocks noChangeArrowheads="1"/>
            </p:cNvSpPr>
            <p:nvPr/>
          </p:nvSpPr>
          <p:spPr bwMode="auto">
            <a:xfrm>
              <a:off x="4265706" y="3832169"/>
              <a:ext cx="6580187" cy="46166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ts val="1400"/>
                </a:spcBef>
              </a:pPr>
              <a:r>
                <a:rPr lang="zh-CN" altLang="en-US" sz="2400">
                  <a:latin typeface="微软雅黑" panose="020B0503020204020204" pitchFamily="34" charset="-122"/>
                </a:rPr>
                <a:t>立足于整体的社会历史过程来探究</a:t>
              </a:r>
            </a:p>
          </p:txBody>
        </p:sp>
        <p:sp>
          <p:nvSpPr>
            <p:cNvPr id="143369" name="文本框 10">
              <a:extLst>
                <a:ext uri="{FF2B5EF4-FFF2-40B4-BE49-F238E27FC236}">
                  <a16:creationId xmlns:a16="http://schemas.microsoft.com/office/drawing/2014/main" xmlns="" id="{53352F21-3842-4240-9705-BEE29599C955}"/>
                </a:ext>
              </a:extLst>
            </p:cNvPr>
            <p:cNvSpPr txBox="1">
              <a:spLocks noChangeArrowheads="1"/>
            </p:cNvSpPr>
            <p:nvPr/>
          </p:nvSpPr>
          <p:spPr bwMode="auto">
            <a:xfrm>
              <a:off x="4265706" y="4804404"/>
              <a:ext cx="6580187" cy="46166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ts val="1400"/>
                </a:spcBef>
              </a:pPr>
              <a:r>
                <a:rPr lang="zh-CN" altLang="en-US" sz="2400">
                  <a:latin typeface="微软雅黑" panose="020B0503020204020204" pitchFamily="34" charset="-122"/>
                </a:rPr>
                <a:t>从社会历史发展的必然性入手来考察和说明</a:t>
              </a:r>
            </a:p>
          </p:txBody>
        </p:sp>
        <p:sp>
          <p:nvSpPr>
            <p:cNvPr id="143370" name="文本框 11">
              <a:extLst>
                <a:ext uri="{FF2B5EF4-FFF2-40B4-BE49-F238E27FC236}">
                  <a16:creationId xmlns:a16="http://schemas.microsoft.com/office/drawing/2014/main" xmlns="" id="{D246426C-5233-44A4-86C7-DB101877A667}"/>
                </a:ext>
              </a:extLst>
            </p:cNvPr>
            <p:cNvSpPr txBox="1">
              <a:spLocks noChangeArrowheads="1"/>
            </p:cNvSpPr>
            <p:nvPr/>
          </p:nvSpPr>
          <p:spPr bwMode="auto">
            <a:xfrm>
              <a:off x="4265706" y="5776638"/>
              <a:ext cx="6580187" cy="46166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ts val="1400"/>
                </a:spcBef>
              </a:pPr>
              <a:r>
                <a:rPr lang="zh-CN" altLang="en-US" sz="2400" dirty="0">
                  <a:latin typeface="微软雅黑" panose="020B0503020204020204" pitchFamily="34" charset="-122"/>
                </a:rPr>
                <a:t>从人与历史关系的不同层次上考察</a:t>
              </a:r>
            </a:p>
          </p:txBody>
        </p:sp>
        <p:sp>
          <p:nvSpPr>
            <p:cNvPr id="47" name="MH_Number_1">
              <a:extLst>
                <a:ext uri="{FF2B5EF4-FFF2-40B4-BE49-F238E27FC236}">
                  <a16:creationId xmlns:a16="http://schemas.microsoft.com/office/drawing/2014/main" xmlns="" id="{C08F762F-6161-470E-948C-8B6A328C4EB6}"/>
                </a:ext>
              </a:extLst>
            </p:cNvPr>
            <p:cNvSpPr/>
            <p:nvPr/>
          </p:nvSpPr>
          <p:spPr bwMode="auto">
            <a:xfrm>
              <a:off x="3339353" y="2577149"/>
              <a:ext cx="184150" cy="4034415"/>
            </a:xfrm>
            <a:prstGeom prst="roundRect">
              <a:avLst>
                <a:gd name="adj" fmla="val 7615"/>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endParaRPr lang="zh-CN" altLang="en-US" sz="2800" b="1">
                <a:solidFill>
                  <a:srgbClr val="FFFFFF"/>
                </a:solidFill>
                <a:sym typeface="Arial" panose="020B0604020202020204" pitchFamily="34" charset="0"/>
              </a:endParaRPr>
            </a:p>
          </p:txBody>
        </p:sp>
        <p:sp>
          <p:nvSpPr>
            <p:cNvPr id="25" name="任意多边形 50">
              <a:extLst>
                <a:ext uri="{FF2B5EF4-FFF2-40B4-BE49-F238E27FC236}">
                  <a16:creationId xmlns:a16="http://schemas.microsoft.com/office/drawing/2014/main" xmlns="" id="{1B876116-B0D8-4C43-A3CF-B1103134C72D}"/>
                </a:ext>
              </a:extLst>
            </p:cNvPr>
            <p:cNvSpPr/>
            <p:nvPr/>
          </p:nvSpPr>
          <p:spPr bwMode="auto">
            <a:xfrm rot="16200000">
              <a:off x="3729272" y="2767353"/>
              <a:ext cx="0" cy="612775"/>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en-US" sz="2400">
                <a:solidFill>
                  <a:srgbClr val="FFFFFF"/>
                </a:solidFill>
                <a:latin typeface="Microsoft YaHei" panose="020B0503020204020204" pitchFamily="34" charset="-122"/>
              </a:endParaRPr>
            </a:p>
          </p:txBody>
        </p:sp>
        <p:sp>
          <p:nvSpPr>
            <p:cNvPr id="26" name="任意多边形 50">
              <a:extLst>
                <a:ext uri="{FF2B5EF4-FFF2-40B4-BE49-F238E27FC236}">
                  <a16:creationId xmlns:a16="http://schemas.microsoft.com/office/drawing/2014/main" xmlns="" id="{6BAB596D-D5C6-44DC-A187-DE1DA49A0C81}"/>
                </a:ext>
              </a:extLst>
            </p:cNvPr>
            <p:cNvSpPr/>
            <p:nvPr/>
          </p:nvSpPr>
          <p:spPr bwMode="auto">
            <a:xfrm rot="16200000">
              <a:off x="3729273" y="3738658"/>
              <a:ext cx="0" cy="612775"/>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en-US" sz="2400">
                <a:solidFill>
                  <a:srgbClr val="FFFFFF"/>
                </a:solidFill>
                <a:latin typeface="Microsoft YaHei" panose="020B0503020204020204" pitchFamily="34" charset="-122"/>
              </a:endParaRPr>
            </a:p>
          </p:txBody>
        </p:sp>
        <p:sp>
          <p:nvSpPr>
            <p:cNvPr id="27" name="任意多边形 50">
              <a:extLst>
                <a:ext uri="{FF2B5EF4-FFF2-40B4-BE49-F238E27FC236}">
                  <a16:creationId xmlns:a16="http://schemas.microsoft.com/office/drawing/2014/main" xmlns="" id="{A87EEE52-D5EC-418A-9DAB-0DB9C1879FA4}"/>
                </a:ext>
              </a:extLst>
            </p:cNvPr>
            <p:cNvSpPr/>
            <p:nvPr/>
          </p:nvSpPr>
          <p:spPr bwMode="auto">
            <a:xfrm rot="16200000">
              <a:off x="3729273" y="4709963"/>
              <a:ext cx="0" cy="612775"/>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en-US" sz="2400">
                <a:solidFill>
                  <a:srgbClr val="FFFFFF"/>
                </a:solidFill>
                <a:latin typeface="Microsoft YaHei" panose="020B0503020204020204" pitchFamily="34" charset="-122"/>
              </a:endParaRPr>
            </a:p>
          </p:txBody>
        </p:sp>
        <p:sp>
          <p:nvSpPr>
            <p:cNvPr id="28" name="任意多边形 50">
              <a:extLst>
                <a:ext uri="{FF2B5EF4-FFF2-40B4-BE49-F238E27FC236}">
                  <a16:creationId xmlns:a16="http://schemas.microsoft.com/office/drawing/2014/main" xmlns="" id="{C55877C9-4BDB-4B85-B8A4-39F35F0812BA}"/>
                </a:ext>
              </a:extLst>
            </p:cNvPr>
            <p:cNvSpPr/>
            <p:nvPr/>
          </p:nvSpPr>
          <p:spPr bwMode="auto">
            <a:xfrm rot="16200000">
              <a:off x="3729274" y="5681268"/>
              <a:ext cx="0" cy="612775"/>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zh-CN" altLang="en-US" sz="2400">
                <a:solidFill>
                  <a:srgbClr val="FFFFFF"/>
                </a:solidFill>
                <a:latin typeface="Microsoft YaHei" panose="020B0503020204020204" pitchFamily="34" charset="-122"/>
              </a:endParaRPr>
            </a:p>
          </p:txBody>
        </p:sp>
      </p:grpSp>
      <p:sp>
        <p:nvSpPr>
          <p:cNvPr id="31" name="矩形: 圆角 30">
            <a:extLst>
              <a:ext uri="{FF2B5EF4-FFF2-40B4-BE49-F238E27FC236}">
                <a16:creationId xmlns:a16="http://schemas.microsoft.com/office/drawing/2014/main" xmlns="" id="{2C67DBC0-B5BF-47A4-8838-E1CB5A0EE4B7}"/>
              </a:ext>
            </a:extLst>
          </p:cNvPr>
          <p:cNvSpPr/>
          <p:nvPr/>
        </p:nvSpPr>
        <p:spPr>
          <a:xfrm>
            <a:off x="2184451" y="1085397"/>
            <a:ext cx="78230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（一）两种历史观在历史创造者问题上的对立</a:t>
            </a:r>
          </a:p>
        </p:txBody>
      </p:sp>
      <p:sp>
        <p:nvSpPr>
          <p:cNvPr id="32" name="矩形 31">
            <a:extLst>
              <a:ext uri="{FF2B5EF4-FFF2-40B4-BE49-F238E27FC236}">
                <a16:creationId xmlns:a16="http://schemas.microsoft.com/office/drawing/2014/main" xmlns="" id="{D0154B9D-3654-4E5B-AA9E-4E06AFE96C04}"/>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spTree>
  </p:cSld>
  <p:clrMapOvr>
    <a:masterClrMapping/>
  </p:clrMapOvr>
  <p:transition spd="med">
    <p:pull/>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001138A2-E553-4EAC-97BC-2682F7352D14}"/>
              </a:ext>
            </a:extLst>
          </p:cNvPr>
          <p:cNvGrpSpPr/>
          <p:nvPr/>
        </p:nvGrpSpPr>
        <p:grpSpPr>
          <a:xfrm>
            <a:off x="1057088" y="2175731"/>
            <a:ext cx="9826625" cy="2687638"/>
            <a:chOff x="774700" y="2936875"/>
            <a:chExt cx="9826625" cy="2687638"/>
          </a:xfrm>
        </p:grpSpPr>
        <p:sp>
          <p:nvSpPr>
            <p:cNvPr id="144390" name="文本框 43012">
              <a:extLst>
                <a:ext uri="{FF2B5EF4-FFF2-40B4-BE49-F238E27FC236}">
                  <a16:creationId xmlns:a16="http://schemas.microsoft.com/office/drawing/2014/main" xmlns="" id="{8E451736-E11E-4F6C-9B2D-19A290C1A332}"/>
                </a:ext>
              </a:extLst>
            </p:cNvPr>
            <p:cNvSpPr txBox="1">
              <a:spLocks noChangeArrowheads="1"/>
            </p:cNvSpPr>
            <p:nvPr/>
          </p:nvSpPr>
          <p:spPr bwMode="auto">
            <a:xfrm>
              <a:off x="3246438" y="3228975"/>
              <a:ext cx="7354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zh-CN" altLang="en-US" sz="2400" b="1" dirty="0">
                  <a:solidFill>
                    <a:srgbClr val="AE6836"/>
                  </a:solidFill>
                  <a:latin typeface="微软雅黑" panose="020B0503020204020204" pitchFamily="34" charset="-122"/>
                </a:rPr>
                <a:t>从质上说是</a:t>
              </a:r>
              <a:r>
                <a:rPr lang="zh-CN" altLang="en-US" sz="2400" dirty="0">
                  <a:solidFill>
                    <a:srgbClr val="050606"/>
                  </a:solidFill>
                  <a:latin typeface="微软雅黑" panose="020B0503020204020204" pitchFamily="34" charset="-122"/>
                </a:rPr>
                <a:t>指一切对社会历史发展起推动作用的人</a:t>
              </a:r>
            </a:p>
          </p:txBody>
        </p:sp>
        <p:sp>
          <p:nvSpPr>
            <p:cNvPr id="144391" name="直接连接符 43014">
              <a:extLst>
                <a:ext uri="{FF2B5EF4-FFF2-40B4-BE49-F238E27FC236}">
                  <a16:creationId xmlns:a16="http://schemas.microsoft.com/office/drawing/2014/main" xmlns="" id="{A74D3C45-F8C9-491B-9EA6-B6FC5F43EC4E}"/>
                </a:ext>
              </a:extLst>
            </p:cNvPr>
            <p:cNvSpPr>
              <a:spLocks noChangeShapeType="1"/>
            </p:cNvSpPr>
            <p:nvPr/>
          </p:nvSpPr>
          <p:spPr bwMode="auto">
            <a:xfrm>
              <a:off x="4995676" y="4293160"/>
              <a:ext cx="5153025" cy="0"/>
            </a:xfrm>
            <a:prstGeom prst="line">
              <a:avLst/>
            </a:prstGeom>
            <a:noFill/>
            <a:ln w="9525">
              <a:solidFill>
                <a:srgbClr val="C17C0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Shape 24">
              <a:extLst>
                <a:ext uri="{FF2B5EF4-FFF2-40B4-BE49-F238E27FC236}">
                  <a16:creationId xmlns:a16="http://schemas.microsoft.com/office/drawing/2014/main" xmlns="" id="{55E8B385-169D-4432-AA7F-C60A9C84DBBC}"/>
                </a:ext>
              </a:extLst>
            </p:cNvPr>
            <p:cNvSpPr/>
            <p:nvPr/>
          </p:nvSpPr>
          <p:spPr bwMode="auto">
            <a:xfrm rot="5400000">
              <a:off x="3198019" y="2691606"/>
              <a:ext cx="939800" cy="1430338"/>
            </a:xfrm>
            <a:prstGeom prst="corner">
              <a:avLst>
                <a:gd name="adj1" fmla="val 16120"/>
                <a:gd name="adj2" fmla="val 16110"/>
              </a:avLst>
            </a:prstGeom>
            <a:solidFill>
              <a:srgbClr val="C77D4B"/>
            </a:solidFill>
            <a:ln w="12700" cap="flat" cmpd="sng" algn="ctr">
              <a:noFill/>
              <a:prstDash val="solid"/>
              <a:miter lim="800000"/>
            </a:ln>
            <a:effectLst>
              <a:outerShdw blurRad="50800" dist="38100" dir="2700000" algn="tl" rotWithShape="0">
                <a:prstClr val="black">
                  <a:alpha val="40000"/>
                </a:prstClr>
              </a:outerShdw>
            </a:effectLst>
          </p:spPr>
        </p:sp>
        <p:grpSp>
          <p:nvGrpSpPr>
            <p:cNvPr id="2" name="组合 1">
              <a:extLst>
                <a:ext uri="{FF2B5EF4-FFF2-40B4-BE49-F238E27FC236}">
                  <a16:creationId xmlns:a16="http://schemas.microsoft.com/office/drawing/2014/main" xmlns="" id="{3224627A-7334-4D6A-A74D-DD1F1B83D8BD}"/>
                </a:ext>
              </a:extLst>
            </p:cNvPr>
            <p:cNvGrpSpPr/>
            <p:nvPr/>
          </p:nvGrpSpPr>
          <p:grpSpPr>
            <a:xfrm>
              <a:off x="774700" y="3429000"/>
              <a:ext cx="1774825" cy="1765300"/>
              <a:chOff x="774700" y="3429000"/>
              <a:chExt cx="1774825" cy="1765300"/>
            </a:xfrm>
          </p:grpSpPr>
          <p:sp>
            <p:nvSpPr>
              <p:cNvPr id="27" name="Oval 17">
                <a:extLst>
                  <a:ext uri="{FF2B5EF4-FFF2-40B4-BE49-F238E27FC236}">
                    <a16:creationId xmlns:a16="http://schemas.microsoft.com/office/drawing/2014/main" xmlns="" id="{76D57260-071C-4324-9778-FC92E3BE01C8}"/>
                  </a:ext>
                </a:extLst>
              </p:cNvPr>
              <p:cNvSpPr/>
              <p:nvPr/>
            </p:nvSpPr>
            <p:spPr bwMode="auto">
              <a:xfrm rot="10800000" flipH="1" flipV="1">
                <a:off x="774700" y="3429000"/>
                <a:ext cx="1774825" cy="1765300"/>
              </a:xfrm>
              <a:prstGeom prst="ellipse">
                <a:avLst/>
              </a:prstGeom>
              <a:solidFill>
                <a:schemeClr val="bg1">
                  <a:lumMod val="95000"/>
                  <a:alpha val="93000"/>
                </a:schemeClr>
              </a:solidFill>
              <a:ln w="76200" cap="flat" cmpd="sng" algn="ctr">
                <a:solidFill>
                  <a:srgbClr val="C77D4B">
                    <a:alpha val="69000"/>
                  </a:srgbClr>
                </a:solidFill>
                <a:prstDash val="solid"/>
                <a:miter lim="800000"/>
              </a:ln>
              <a:effec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endParaRPr lang="zh-CN" altLang="zh-CN" sz="2400">
                  <a:solidFill>
                    <a:srgbClr val="000000"/>
                  </a:solidFill>
                  <a:latin typeface="微软雅黑" panose="020B0503020204020204" pitchFamily="34" charset="-122"/>
                  <a:sym typeface="Arial" panose="020B0604020202020204" pitchFamily="34" charset="0"/>
                </a:endParaRPr>
              </a:p>
            </p:txBody>
          </p:sp>
          <p:sp>
            <p:nvSpPr>
              <p:cNvPr id="144393" name="矩形 2">
                <a:extLst>
                  <a:ext uri="{FF2B5EF4-FFF2-40B4-BE49-F238E27FC236}">
                    <a16:creationId xmlns:a16="http://schemas.microsoft.com/office/drawing/2014/main" xmlns="" id="{DC8B0FD1-D0D1-4361-9EB8-BA286DE18247}"/>
                  </a:ext>
                </a:extLst>
              </p:cNvPr>
              <p:cNvSpPr>
                <a:spLocks noChangeArrowheads="1"/>
              </p:cNvSpPr>
              <p:nvPr/>
            </p:nvSpPr>
            <p:spPr bwMode="auto">
              <a:xfrm>
                <a:off x="946150" y="4081463"/>
                <a:ext cx="14303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b="1" dirty="0">
                    <a:solidFill>
                      <a:srgbClr val="AE6836"/>
                    </a:solidFill>
                    <a:latin typeface="微软雅黑" panose="020B0503020204020204" pitchFamily="34" charset="-122"/>
                  </a:rPr>
                  <a:t>人民群众</a:t>
                </a:r>
                <a:endParaRPr lang="zh-CN" altLang="en-US" sz="2400" dirty="0">
                  <a:solidFill>
                    <a:srgbClr val="AE6836"/>
                  </a:solidFill>
                  <a:latin typeface="微软雅黑" panose="020B0503020204020204" pitchFamily="34" charset="-122"/>
                </a:endParaRPr>
              </a:p>
            </p:txBody>
          </p:sp>
        </p:grpSp>
        <p:sp>
          <p:nvSpPr>
            <p:cNvPr id="144394" name="文本框 19">
              <a:extLst>
                <a:ext uri="{FF2B5EF4-FFF2-40B4-BE49-F238E27FC236}">
                  <a16:creationId xmlns:a16="http://schemas.microsoft.com/office/drawing/2014/main" xmlns="" id="{2FAC7F00-943F-4F4B-99A4-57961FAD2874}"/>
                </a:ext>
              </a:extLst>
            </p:cNvPr>
            <p:cNvSpPr txBox="1">
              <a:spLocks noChangeArrowheads="1"/>
            </p:cNvSpPr>
            <p:nvPr/>
          </p:nvSpPr>
          <p:spPr bwMode="auto">
            <a:xfrm>
              <a:off x="3246438" y="4976813"/>
              <a:ext cx="573619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pPr>
              <a:r>
                <a:rPr lang="zh-CN" altLang="en-US" sz="2400" b="1" dirty="0">
                  <a:solidFill>
                    <a:srgbClr val="AE6836"/>
                  </a:solidFill>
                  <a:latin typeface="微软雅黑" panose="020B0503020204020204" pitchFamily="34" charset="-122"/>
                </a:rPr>
                <a:t>从量上说是</a:t>
              </a:r>
              <a:r>
                <a:rPr lang="zh-CN" altLang="en-US" sz="2400" dirty="0">
                  <a:solidFill>
                    <a:srgbClr val="050606"/>
                  </a:solidFill>
                  <a:latin typeface="微软雅黑" panose="020B0503020204020204" pitchFamily="34" charset="-122"/>
                </a:rPr>
                <a:t>指社会人口中的绝大多数</a:t>
              </a:r>
            </a:p>
          </p:txBody>
        </p:sp>
        <p:sp>
          <p:nvSpPr>
            <p:cNvPr id="30" name="L-Shape 24">
              <a:extLst>
                <a:ext uri="{FF2B5EF4-FFF2-40B4-BE49-F238E27FC236}">
                  <a16:creationId xmlns:a16="http://schemas.microsoft.com/office/drawing/2014/main" xmlns="" id="{1522F394-CAAE-46F4-A145-C46368E462C8}"/>
                </a:ext>
              </a:extLst>
            </p:cNvPr>
            <p:cNvSpPr/>
            <p:nvPr/>
          </p:nvSpPr>
          <p:spPr bwMode="auto">
            <a:xfrm rot="5400000">
              <a:off x="3198812" y="4440238"/>
              <a:ext cx="938213" cy="1430338"/>
            </a:xfrm>
            <a:prstGeom prst="corner">
              <a:avLst>
                <a:gd name="adj1" fmla="val 16120"/>
                <a:gd name="adj2" fmla="val 16110"/>
              </a:avLst>
            </a:prstGeom>
            <a:solidFill>
              <a:srgbClr val="C77D4B"/>
            </a:solidFill>
            <a:ln w="12700" cap="flat" cmpd="sng" algn="ctr">
              <a:noFill/>
              <a:prstDash val="solid"/>
              <a:miter lim="800000"/>
            </a:ln>
            <a:effectLst>
              <a:outerShdw blurRad="50800" dist="38100" dir="2700000" algn="tl" rotWithShape="0">
                <a:prstClr val="black">
                  <a:alpha val="40000"/>
                </a:prstClr>
              </a:outerShdw>
            </a:effectLst>
          </p:spPr>
        </p:sp>
      </p:grpSp>
      <p:grpSp>
        <p:nvGrpSpPr>
          <p:cNvPr id="8" name="组合 7">
            <a:extLst>
              <a:ext uri="{FF2B5EF4-FFF2-40B4-BE49-F238E27FC236}">
                <a16:creationId xmlns:a16="http://schemas.microsoft.com/office/drawing/2014/main" xmlns="" id="{B766D53B-BC5D-496B-9C0F-D3DE78C1DA3D}"/>
              </a:ext>
            </a:extLst>
          </p:cNvPr>
          <p:cNvGrpSpPr/>
          <p:nvPr/>
        </p:nvGrpSpPr>
        <p:grpSpPr>
          <a:xfrm>
            <a:off x="2658876" y="5304887"/>
            <a:ext cx="5407027" cy="984885"/>
            <a:chOff x="1370291" y="5361283"/>
            <a:chExt cx="5407027" cy="984885"/>
          </a:xfrm>
        </p:grpSpPr>
        <p:sp>
          <p:nvSpPr>
            <p:cNvPr id="23" name="矩形 2">
              <a:extLst>
                <a:ext uri="{FF2B5EF4-FFF2-40B4-BE49-F238E27FC236}">
                  <a16:creationId xmlns:a16="http://schemas.microsoft.com/office/drawing/2014/main" xmlns="" id="{DE4C33C8-F2C0-47C8-89A5-2DD04B3E1446}"/>
                </a:ext>
              </a:extLst>
            </p:cNvPr>
            <p:cNvSpPr>
              <a:spLocks noChangeArrowheads="1"/>
            </p:cNvSpPr>
            <p:nvPr/>
          </p:nvSpPr>
          <p:spPr bwMode="auto">
            <a:xfrm>
              <a:off x="3670954" y="5361283"/>
              <a:ext cx="3106364" cy="984885"/>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Aft>
                  <a:spcPts val="1200"/>
                </a:spcAft>
                <a:defRPr/>
              </a:pPr>
              <a:r>
                <a:rPr lang="zh-CN" altLang="en-US" sz="2400" b="1" dirty="0">
                  <a:latin typeface="微软雅黑" panose="020B0503020204020204" pitchFamily="34" charset="-122"/>
                </a:rPr>
                <a:t>是社会历史的主体</a:t>
              </a:r>
              <a:endParaRPr lang="en-US" altLang="zh-CN" sz="2400" b="1" dirty="0">
                <a:latin typeface="微软雅黑" panose="020B0503020204020204" pitchFamily="34" charset="-122"/>
              </a:endParaRPr>
            </a:p>
            <a:p>
              <a:pPr algn="just" eaLnBrk="1" hangingPunct="1">
                <a:spcAft>
                  <a:spcPts val="1200"/>
                </a:spcAft>
                <a:defRPr/>
              </a:pPr>
              <a:r>
                <a:rPr lang="zh-CN" altLang="en-US" sz="2400" b="1" dirty="0">
                  <a:latin typeface="微软雅黑" panose="020B0503020204020204" pitchFamily="34" charset="-122"/>
                </a:rPr>
                <a:t>是历史的创造者</a:t>
              </a:r>
            </a:p>
          </p:txBody>
        </p:sp>
        <p:grpSp>
          <p:nvGrpSpPr>
            <p:cNvPr id="6" name="组合 5">
              <a:extLst>
                <a:ext uri="{FF2B5EF4-FFF2-40B4-BE49-F238E27FC236}">
                  <a16:creationId xmlns:a16="http://schemas.microsoft.com/office/drawing/2014/main" xmlns="" id="{849AF084-9D3D-41B3-8736-42CB81B8760B}"/>
                </a:ext>
              </a:extLst>
            </p:cNvPr>
            <p:cNvGrpSpPr/>
            <p:nvPr/>
          </p:nvGrpSpPr>
          <p:grpSpPr>
            <a:xfrm>
              <a:off x="1370291" y="5530648"/>
              <a:ext cx="2072156" cy="647700"/>
              <a:chOff x="1370291" y="5530648"/>
              <a:chExt cx="2072156" cy="647700"/>
            </a:xfrm>
          </p:grpSpPr>
          <p:sp>
            <p:nvSpPr>
              <p:cNvPr id="25" name="五边形 16">
                <a:extLst>
                  <a:ext uri="{FF2B5EF4-FFF2-40B4-BE49-F238E27FC236}">
                    <a16:creationId xmlns:a16="http://schemas.microsoft.com/office/drawing/2014/main" xmlns="" id="{A048FCC4-C716-4903-ABA8-2CB3341ACF23}"/>
                  </a:ext>
                </a:extLst>
              </p:cNvPr>
              <p:cNvSpPr/>
              <p:nvPr/>
            </p:nvSpPr>
            <p:spPr>
              <a:xfrm>
                <a:off x="1370291" y="5530648"/>
                <a:ext cx="2072156" cy="647700"/>
              </a:xfrm>
              <a:prstGeom prst="homePlate">
                <a:avLst/>
              </a:prstGeom>
              <a:gradFill flip="none" rotWithShape="1">
                <a:gsLst>
                  <a:gs pos="17000">
                    <a:srgbClr val="F79646">
                      <a:lumMod val="75000"/>
                    </a:srgbClr>
                  </a:gs>
                  <a:gs pos="45000">
                    <a:srgbClr val="D59109"/>
                  </a:gs>
                  <a:gs pos="97917">
                    <a:srgbClr val="FFFF5B"/>
                  </a:gs>
                  <a:gs pos="71000">
                    <a:srgbClr val="F5B32F"/>
                  </a:gs>
                </a:gsLst>
                <a:lin ang="16200000" scaled="1"/>
                <a:tileRect/>
              </a:gradFill>
              <a:ln w="28575" cap="flat" cmpd="sng" algn="ctr">
                <a:solidFill>
                  <a:sysClr val="window" lastClr="FFFFFF"/>
                </a:solidFill>
                <a:prstDash val="solid"/>
              </a:ln>
              <a:effectLst>
                <a:outerShdw blurRad="50800" dist="38100" dir="5400000" algn="t"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矩形 2">
                <a:extLst>
                  <a:ext uri="{FF2B5EF4-FFF2-40B4-BE49-F238E27FC236}">
                    <a16:creationId xmlns:a16="http://schemas.microsoft.com/office/drawing/2014/main" xmlns="" id="{A3EA255C-6429-44C2-8567-C572F32230BF}"/>
                  </a:ext>
                </a:extLst>
              </p:cNvPr>
              <p:cNvSpPr>
                <a:spLocks noChangeArrowheads="1"/>
              </p:cNvSpPr>
              <p:nvPr/>
            </p:nvSpPr>
            <p:spPr bwMode="auto">
              <a:xfrm>
                <a:off x="1370291" y="5577045"/>
                <a:ext cx="1863542" cy="522287"/>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rPr>
                  <a:t>人民群众</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grpSp>
      </p:grpSp>
      <p:pic>
        <p:nvPicPr>
          <p:cNvPr id="13" name="图片 12">
            <a:extLst>
              <a:ext uri="{FF2B5EF4-FFF2-40B4-BE49-F238E27FC236}">
                <a16:creationId xmlns:a16="http://schemas.microsoft.com/office/drawing/2014/main" xmlns="" id="{4A2A6094-E3AD-4508-A615-80CD781607E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977"/>
          <a:stretch/>
        </p:blipFill>
        <p:spPr>
          <a:xfrm>
            <a:off x="9451308" y="3619591"/>
            <a:ext cx="1959561" cy="3241256"/>
          </a:xfrm>
          <a:prstGeom prst="rect">
            <a:avLst/>
          </a:prstGeom>
          <a:ln>
            <a:noFill/>
          </a:ln>
          <a:effectLst>
            <a:outerShdw blurRad="292100" dist="139700" dir="2700000" algn="tl" rotWithShape="0">
              <a:srgbClr val="333333">
                <a:alpha val="65000"/>
              </a:srgbClr>
            </a:outerShdw>
          </a:effectLst>
        </p:spPr>
      </p:pic>
      <p:sp>
        <p:nvSpPr>
          <p:cNvPr id="34" name="矩形: 圆角 33">
            <a:extLst>
              <a:ext uri="{FF2B5EF4-FFF2-40B4-BE49-F238E27FC236}">
                <a16:creationId xmlns:a16="http://schemas.microsoft.com/office/drawing/2014/main" xmlns="" id="{8C6DE895-0C07-4FAA-B482-FCCA59AB7626}"/>
              </a:ext>
            </a:extLst>
          </p:cNvPr>
          <p:cNvSpPr/>
          <p:nvPr/>
        </p:nvSpPr>
        <p:spPr>
          <a:xfrm>
            <a:off x="2184451" y="1085397"/>
            <a:ext cx="78230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（二）人民群众在创造历史过程中的决定作用</a:t>
            </a:r>
          </a:p>
        </p:txBody>
      </p:sp>
      <p:sp>
        <p:nvSpPr>
          <p:cNvPr id="35" name="矩形 34">
            <a:extLst>
              <a:ext uri="{FF2B5EF4-FFF2-40B4-BE49-F238E27FC236}">
                <a16:creationId xmlns:a16="http://schemas.microsoft.com/office/drawing/2014/main" xmlns="" id="{7B95723D-96A7-4631-8954-BFBED200276A}"/>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spTree>
  </p:cSld>
  <p:clrMapOvr>
    <a:masterClrMapping/>
  </p:clrMapOvr>
  <p:transition spd="med">
    <p:pull/>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4" name="图片 6">
            <a:extLst>
              <a:ext uri="{FF2B5EF4-FFF2-40B4-BE49-F238E27FC236}">
                <a16:creationId xmlns:a16="http://schemas.microsoft.com/office/drawing/2014/main" xmlns="" id="{EB2F10D9-10DF-4183-92F3-9EB8B4035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3541" y="2776298"/>
            <a:ext cx="4884970" cy="324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圆角矩形 5">
            <a:extLst>
              <a:ext uri="{FF2B5EF4-FFF2-40B4-BE49-F238E27FC236}">
                <a16:creationId xmlns:a16="http://schemas.microsoft.com/office/drawing/2014/main" xmlns="" id="{A826E99E-283A-4074-A7A1-C7333A8C8F77}"/>
              </a:ext>
            </a:extLst>
          </p:cNvPr>
          <p:cNvSpPr/>
          <p:nvPr/>
        </p:nvSpPr>
        <p:spPr>
          <a:xfrm>
            <a:off x="981074" y="2249375"/>
            <a:ext cx="5715561" cy="3843450"/>
          </a:xfrm>
          <a:prstGeom prst="roundRect">
            <a:avLst>
              <a:gd name="adj" fmla="val 4759"/>
            </a:avLst>
          </a:prstGeom>
          <a:solidFill>
            <a:schemeClr val="bg1"/>
          </a:soli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7" name="矩形 2">
            <a:extLst>
              <a:ext uri="{FF2B5EF4-FFF2-40B4-BE49-F238E27FC236}">
                <a16:creationId xmlns:a16="http://schemas.microsoft.com/office/drawing/2014/main" xmlns="" id="{C95D62DA-F124-4EA7-930C-FEF3486ABB60}"/>
              </a:ext>
            </a:extLst>
          </p:cNvPr>
          <p:cNvSpPr>
            <a:spLocks noChangeArrowheads="1"/>
          </p:cNvSpPr>
          <p:nvPr/>
        </p:nvSpPr>
        <p:spPr bwMode="auto">
          <a:xfrm>
            <a:off x="993774" y="2410657"/>
            <a:ext cx="5715561"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400" dirty="0">
                <a:solidFill>
                  <a:srgbClr val="000000"/>
                </a:solidFill>
                <a:latin typeface="微软雅黑" panose="020B0503020204020204" pitchFamily="34" charset="-122"/>
              </a:rPr>
              <a:t>全体社会主义劳动者</a:t>
            </a:r>
            <a:endParaRPr lang="en-US" altLang="zh-CN" sz="2400" dirty="0">
              <a:solidFill>
                <a:srgbClr val="000000"/>
              </a:solidFill>
              <a:latin typeface="微软雅黑" panose="020B0503020204020204" pitchFamily="34" charset="-122"/>
            </a:endParaRPr>
          </a:p>
          <a:p>
            <a:pPr algn="ctr" eaLnBrk="1" hangingPunct="1">
              <a:lnSpc>
                <a:spcPct val="150000"/>
              </a:lnSpc>
            </a:pPr>
            <a:r>
              <a:rPr lang="zh-CN" altLang="en-US" sz="2400" dirty="0">
                <a:solidFill>
                  <a:srgbClr val="000000"/>
                </a:solidFill>
                <a:latin typeface="微软雅黑" panose="020B0503020204020204" pitchFamily="34" charset="-122"/>
              </a:rPr>
              <a:t>社会主义事业的建设者</a:t>
            </a:r>
            <a:endParaRPr lang="en-US" altLang="zh-CN" sz="2400" dirty="0">
              <a:solidFill>
                <a:srgbClr val="000000"/>
              </a:solidFill>
              <a:latin typeface="微软雅黑" panose="020B0503020204020204" pitchFamily="34" charset="-122"/>
            </a:endParaRPr>
          </a:p>
          <a:p>
            <a:pPr algn="ctr" eaLnBrk="1" hangingPunct="1">
              <a:lnSpc>
                <a:spcPct val="150000"/>
              </a:lnSpc>
            </a:pPr>
            <a:r>
              <a:rPr lang="zh-CN" altLang="en-US" sz="2400" dirty="0">
                <a:solidFill>
                  <a:srgbClr val="000000"/>
                </a:solidFill>
                <a:latin typeface="微软雅黑" panose="020B0503020204020204" pitchFamily="34" charset="-122"/>
              </a:rPr>
              <a:t>拥护社会主义的爱国者</a:t>
            </a:r>
            <a:endParaRPr lang="en-US" altLang="zh-CN" sz="2400" dirty="0">
              <a:solidFill>
                <a:srgbClr val="000000"/>
              </a:solidFill>
              <a:latin typeface="微软雅黑" panose="020B0503020204020204" pitchFamily="34" charset="-122"/>
            </a:endParaRPr>
          </a:p>
          <a:p>
            <a:pPr algn="ctr" eaLnBrk="1" hangingPunct="1">
              <a:lnSpc>
                <a:spcPct val="150000"/>
              </a:lnSpc>
            </a:pPr>
            <a:r>
              <a:rPr lang="zh-CN" altLang="en-US" sz="2400" dirty="0">
                <a:solidFill>
                  <a:srgbClr val="000000"/>
                </a:solidFill>
                <a:latin typeface="微软雅黑" panose="020B0503020204020204" pitchFamily="34" charset="-122"/>
              </a:rPr>
              <a:t>拥护祖国统一和致力于中华民族伟大复兴的爱国者</a:t>
            </a:r>
            <a:endParaRPr lang="en-US" altLang="zh-CN" sz="2400" dirty="0">
              <a:solidFill>
                <a:srgbClr val="000000"/>
              </a:solidFill>
              <a:latin typeface="微软雅黑" panose="020B0503020204020204" pitchFamily="34" charset="-122"/>
            </a:endParaRPr>
          </a:p>
        </p:txBody>
      </p:sp>
      <p:sp>
        <p:nvSpPr>
          <p:cNvPr id="18" name="矩形 2">
            <a:extLst>
              <a:ext uri="{FF2B5EF4-FFF2-40B4-BE49-F238E27FC236}">
                <a16:creationId xmlns:a16="http://schemas.microsoft.com/office/drawing/2014/main" xmlns="" id="{E0EF1CDE-51D2-4F67-B14E-92560CC23477}"/>
              </a:ext>
            </a:extLst>
          </p:cNvPr>
          <p:cNvSpPr>
            <a:spLocks noChangeArrowheads="1"/>
          </p:cNvSpPr>
          <p:nvPr/>
        </p:nvSpPr>
        <p:spPr bwMode="auto">
          <a:xfrm>
            <a:off x="1223121" y="5319523"/>
            <a:ext cx="523146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400" b="1" dirty="0">
                <a:solidFill>
                  <a:srgbClr val="000000"/>
                </a:solidFill>
                <a:latin typeface="微软雅黑" panose="020B0503020204020204" pitchFamily="34" charset="-122"/>
              </a:rPr>
              <a:t>都属于人民群众的范畴</a:t>
            </a:r>
          </a:p>
        </p:txBody>
      </p:sp>
      <p:cxnSp>
        <p:nvCxnSpPr>
          <p:cNvPr id="19" name="直接连接符 18">
            <a:extLst>
              <a:ext uri="{FF2B5EF4-FFF2-40B4-BE49-F238E27FC236}">
                <a16:creationId xmlns:a16="http://schemas.microsoft.com/office/drawing/2014/main" xmlns="" id="{B9FF1007-44C2-4C1A-8D14-7D656473377E}"/>
              </a:ext>
            </a:extLst>
          </p:cNvPr>
          <p:cNvCxnSpPr>
            <a:cxnSpLocks/>
          </p:cNvCxnSpPr>
          <p:nvPr/>
        </p:nvCxnSpPr>
        <p:spPr>
          <a:xfrm>
            <a:off x="981074" y="5275727"/>
            <a:ext cx="5715561" cy="0"/>
          </a:xfrm>
          <a:prstGeom prst="line">
            <a:avLst/>
          </a:prstGeom>
          <a:ln>
            <a:solidFill>
              <a:srgbClr val="C77D4B"/>
            </a:solidFill>
            <a:prstDash val="dash"/>
          </a:ln>
        </p:spPr>
        <p:style>
          <a:lnRef idx="1">
            <a:schemeClr val="accent1"/>
          </a:lnRef>
          <a:fillRef idx="0">
            <a:schemeClr val="accent1"/>
          </a:fillRef>
          <a:effectRef idx="0">
            <a:schemeClr val="accent1"/>
          </a:effectRef>
          <a:fontRef idx="minor">
            <a:schemeClr val="tx1"/>
          </a:fontRef>
        </p:style>
      </p:cxnSp>
      <p:sp>
        <p:nvSpPr>
          <p:cNvPr id="22" name="矩形 2">
            <a:extLst>
              <a:ext uri="{FF2B5EF4-FFF2-40B4-BE49-F238E27FC236}">
                <a16:creationId xmlns:a16="http://schemas.microsoft.com/office/drawing/2014/main" xmlns="" id="{F2C3E55A-76BD-4CAA-AB17-1A1D376C2665}"/>
              </a:ext>
            </a:extLst>
          </p:cNvPr>
          <p:cNvSpPr/>
          <p:nvPr/>
        </p:nvSpPr>
        <p:spPr>
          <a:xfrm>
            <a:off x="671045" y="1977352"/>
            <a:ext cx="1978026" cy="483460"/>
          </a:xfrm>
          <a:custGeom>
            <a:avLst/>
            <a:gdLst>
              <a:gd name="connsiteX0" fmla="*/ 0 w 4032448"/>
              <a:gd name="connsiteY0" fmla="*/ 0 h 648072"/>
              <a:gd name="connsiteX1" fmla="*/ 4032448 w 4032448"/>
              <a:gd name="connsiteY1" fmla="*/ 0 h 648072"/>
              <a:gd name="connsiteX2" fmla="*/ 4032448 w 4032448"/>
              <a:gd name="connsiteY2" fmla="*/ 648072 h 648072"/>
              <a:gd name="connsiteX3" fmla="*/ 0 w 4032448"/>
              <a:gd name="connsiteY3" fmla="*/ 648072 h 648072"/>
              <a:gd name="connsiteX4" fmla="*/ 0 w 4032448"/>
              <a:gd name="connsiteY4" fmla="*/ 0 h 648072"/>
              <a:gd name="connsiteX0-1" fmla="*/ 0 w 4035860"/>
              <a:gd name="connsiteY0-2" fmla="*/ 0 h 648072"/>
              <a:gd name="connsiteX1-3" fmla="*/ 4032448 w 4035860"/>
              <a:gd name="connsiteY1-4" fmla="*/ 0 h 648072"/>
              <a:gd name="connsiteX2-5" fmla="*/ 4035860 w 4035860"/>
              <a:gd name="connsiteY2-6" fmla="*/ 24154 h 648072"/>
              <a:gd name="connsiteX3-7" fmla="*/ 4032448 w 4035860"/>
              <a:gd name="connsiteY3-8" fmla="*/ 648072 h 648072"/>
              <a:gd name="connsiteX4-9" fmla="*/ 0 w 4035860"/>
              <a:gd name="connsiteY4-10" fmla="*/ 648072 h 648072"/>
              <a:gd name="connsiteX5" fmla="*/ 0 w 4035860"/>
              <a:gd name="connsiteY5" fmla="*/ 0 h 648072"/>
              <a:gd name="connsiteX0-11" fmla="*/ 0 w 4282044"/>
              <a:gd name="connsiteY0-12" fmla="*/ 0 h 648072"/>
              <a:gd name="connsiteX1-13" fmla="*/ 4032448 w 4282044"/>
              <a:gd name="connsiteY1-14" fmla="*/ 0 h 648072"/>
              <a:gd name="connsiteX2-15" fmla="*/ 4282044 w 4282044"/>
              <a:gd name="connsiteY2-16" fmla="*/ 293785 h 648072"/>
              <a:gd name="connsiteX3-17" fmla="*/ 4032448 w 4282044"/>
              <a:gd name="connsiteY3-18" fmla="*/ 648072 h 648072"/>
              <a:gd name="connsiteX4-19" fmla="*/ 0 w 4282044"/>
              <a:gd name="connsiteY4-20" fmla="*/ 648072 h 648072"/>
              <a:gd name="connsiteX5-21" fmla="*/ 0 w 4282044"/>
              <a:gd name="connsiteY5-22" fmla="*/ 0 h 648072"/>
              <a:gd name="connsiteX0-23" fmla="*/ 0 w 4282044"/>
              <a:gd name="connsiteY0-24" fmla="*/ 0 h 648072"/>
              <a:gd name="connsiteX1-25" fmla="*/ 4032448 w 4282044"/>
              <a:gd name="connsiteY1-26" fmla="*/ 0 h 648072"/>
              <a:gd name="connsiteX2-27" fmla="*/ 4282044 w 4282044"/>
              <a:gd name="connsiteY2-28" fmla="*/ 293785 h 648072"/>
              <a:gd name="connsiteX3-29" fmla="*/ 4032448 w 4282044"/>
              <a:gd name="connsiteY3-30" fmla="*/ 648072 h 648072"/>
              <a:gd name="connsiteX4-31" fmla="*/ 0 w 4282044"/>
              <a:gd name="connsiteY4-32" fmla="*/ 648072 h 648072"/>
              <a:gd name="connsiteX5-33" fmla="*/ 0 w 4282044"/>
              <a:gd name="connsiteY5-34" fmla="*/ 0 h 648072"/>
              <a:gd name="connsiteX0-35" fmla="*/ 0 w 4282044"/>
              <a:gd name="connsiteY0-36" fmla="*/ 0 h 648072"/>
              <a:gd name="connsiteX1-37" fmla="*/ 4032448 w 4282044"/>
              <a:gd name="connsiteY1-38" fmla="*/ 0 h 648072"/>
              <a:gd name="connsiteX2-39" fmla="*/ 4282044 w 4282044"/>
              <a:gd name="connsiteY2-40" fmla="*/ 293785 h 648072"/>
              <a:gd name="connsiteX3-41" fmla="*/ 4032448 w 4282044"/>
              <a:gd name="connsiteY3-42" fmla="*/ 648072 h 648072"/>
              <a:gd name="connsiteX4-43" fmla="*/ 0 w 4282044"/>
              <a:gd name="connsiteY4-44" fmla="*/ 648072 h 648072"/>
              <a:gd name="connsiteX5-45" fmla="*/ 0 w 4282044"/>
              <a:gd name="connsiteY5-46" fmla="*/ 0 h 6480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282044" h="648072">
                <a:moveTo>
                  <a:pt x="0" y="0"/>
                </a:moveTo>
                <a:lnTo>
                  <a:pt x="4032448" y="0"/>
                </a:lnTo>
                <a:lnTo>
                  <a:pt x="4282044" y="293785"/>
                </a:lnTo>
                <a:cubicBezTo>
                  <a:pt x="4269184" y="314189"/>
                  <a:pt x="4197708" y="404929"/>
                  <a:pt x="4032448" y="648072"/>
                </a:cubicBezTo>
                <a:lnTo>
                  <a:pt x="0" y="648072"/>
                </a:lnTo>
                <a:lnTo>
                  <a:pt x="0" y="0"/>
                </a:lnTo>
                <a:close/>
              </a:path>
            </a:pathLst>
          </a:cu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prstClr val="white"/>
                </a:solidFill>
                <a:latin typeface="微软雅黑" panose="020B0503020204020204" pitchFamily="34" charset="-122"/>
                <a:ea typeface="微软雅黑" panose="020B0503020204020204" pitchFamily="34" charset="-122"/>
              </a:rPr>
              <a:t>在当代中国</a:t>
            </a:r>
          </a:p>
        </p:txBody>
      </p:sp>
      <p:sp>
        <p:nvSpPr>
          <p:cNvPr id="23" name="矩形: 圆角 22">
            <a:extLst>
              <a:ext uri="{FF2B5EF4-FFF2-40B4-BE49-F238E27FC236}">
                <a16:creationId xmlns:a16="http://schemas.microsoft.com/office/drawing/2014/main" xmlns="" id="{CDB8215E-D0AC-4A29-8C61-71D37CC41D96}"/>
              </a:ext>
            </a:extLst>
          </p:cNvPr>
          <p:cNvSpPr/>
          <p:nvPr/>
        </p:nvSpPr>
        <p:spPr>
          <a:xfrm>
            <a:off x="2184451" y="1085397"/>
            <a:ext cx="78230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（二）人民群众在创造历史过程中的决定作用</a:t>
            </a:r>
          </a:p>
        </p:txBody>
      </p:sp>
      <p:sp>
        <p:nvSpPr>
          <p:cNvPr id="24" name="矩形 23">
            <a:extLst>
              <a:ext uri="{FF2B5EF4-FFF2-40B4-BE49-F238E27FC236}">
                <a16:creationId xmlns:a16="http://schemas.microsoft.com/office/drawing/2014/main" xmlns="" id="{B0F8301E-A161-4169-BE13-2D7CB056721A}"/>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文本框 1">
            <a:extLst>
              <a:ext uri="{FF2B5EF4-FFF2-40B4-BE49-F238E27FC236}">
                <a16:creationId xmlns:a16="http://schemas.microsoft.com/office/drawing/2014/main" xmlns="" id="{B0B225D0-BCCE-42BE-BA9E-DA834385DDDF}"/>
              </a:ext>
            </a:extLst>
          </p:cNvPr>
          <p:cNvSpPr txBox="1">
            <a:spLocks noChangeArrowheads="1"/>
          </p:cNvSpPr>
          <p:nvPr/>
        </p:nvSpPr>
        <p:spPr bwMode="auto">
          <a:xfrm>
            <a:off x="482599" y="2995241"/>
            <a:ext cx="5061858" cy="27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人在自然面前不是被动的、无能为力的，而是能动的、积极的；但人的能动作用不能脱离自然规律的轨道去盲目发挥，否则势必遭到大自然的报复和惩罚。</a:t>
            </a:r>
          </a:p>
        </p:txBody>
      </p:sp>
      <p:sp>
        <p:nvSpPr>
          <p:cNvPr id="16392" name="矩形 1">
            <a:extLst>
              <a:ext uri="{FF2B5EF4-FFF2-40B4-BE49-F238E27FC236}">
                <a16:creationId xmlns:a16="http://schemas.microsoft.com/office/drawing/2014/main" xmlns="" id="{AFAB7E6F-7C25-41C0-8A39-3B4D0CBC8EA5}"/>
              </a:ext>
            </a:extLst>
          </p:cNvPr>
          <p:cNvSpPr>
            <a:spLocks noChangeArrowheads="1"/>
          </p:cNvSpPr>
          <p:nvPr/>
        </p:nvSpPr>
        <p:spPr bwMode="auto">
          <a:xfrm>
            <a:off x="6270172" y="5201761"/>
            <a:ext cx="567508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在过去</a:t>
            </a:r>
            <a:r>
              <a:rPr kumimoji="0" lang="en-US" altLang="zh-CN"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50</a:t>
            </a:r>
            <a:r>
              <a:rPr kumimoji="0" lang="zh-CN" altLang="en-US"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年间，亚马逊雨林面积减少了</a:t>
            </a:r>
            <a:r>
              <a:rPr kumimoji="0" lang="en-US" altLang="zh-CN"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17%</a:t>
            </a:r>
            <a:r>
              <a:rPr kumimoji="0" lang="zh-CN" altLang="en-US"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，其中近</a:t>
            </a:r>
            <a:r>
              <a:rPr kumimoji="0" lang="en-US" altLang="zh-CN"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14%</a:t>
            </a:r>
            <a:r>
              <a:rPr kumimoji="0" lang="zh-CN" altLang="en-US"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的雨林被人为烧毁，用于种植作物和畜牧。焚烧和砍伐令亚马逊雨林出现“退化”，研究表明，即便是</a:t>
            </a:r>
            <a:r>
              <a:rPr kumimoji="0" lang="en-US" altLang="zh-CN"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30</a:t>
            </a:r>
            <a:r>
              <a:rPr kumimoji="0" lang="zh-CN" altLang="en-US"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年前被烧毁的地区，现在也会产生大量二氧化碳，且这些区域变得更加易燃</a:t>
            </a:r>
          </a:p>
        </p:txBody>
      </p:sp>
      <p:pic>
        <p:nvPicPr>
          <p:cNvPr id="16393" name="图片 3">
            <a:extLst>
              <a:ext uri="{FF2B5EF4-FFF2-40B4-BE49-F238E27FC236}">
                <a16:creationId xmlns:a16="http://schemas.microsoft.com/office/drawing/2014/main" xmlns="" id="{4E2D4AC7-EC95-481D-8F2D-0032C9F57A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781"/>
          <a:stretch/>
        </p:blipFill>
        <p:spPr bwMode="auto">
          <a:xfrm>
            <a:off x="6270172" y="1883909"/>
            <a:ext cx="5675085" cy="317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占位符 2">
            <a:extLst>
              <a:ext uri="{FF2B5EF4-FFF2-40B4-BE49-F238E27FC236}">
                <a16:creationId xmlns:a16="http://schemas.microsoft.com/office/drawing/2014/main" xmlns="" id="{E8308074-4133-4A12-AACD-802608AC1873}"/>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20" name="文本框 2">
            <a:extLst>
              <a:ext uri="{FF2B5EF4-FFF2-40B4-BE49-F238E27FC236}">
                <a16:creationId xmlns:a16="http://schemas.microsoft.com/office/drawing/2014/main" xmlns="" id="{EFF80E88-E90A-41CF-81CA-6EB863811F09}"/>
              </a:ext>
            </a:extLst>
          </p:cNvPr>
          <p:cNvSpPr txBox="1">
            <a:spLocks noChangeArrowheads="1"/>
          </p:cNvSpPr>
          <p:nvPr/>
        </p:nvSpPr>
        <p:spPr bwMode="auto">
          <a:xfrm>
            <a:off x="453572" y="188390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自然地理环境</a:t>
            </a:r>
          </a:p>
        </p:txBody>
      </p:sp>
      <p:cxnSp>
        <p:nvCxnSpPr>
          <p:cNvPr id="6" name="直接连接符 5">
            <a:extLst>
              <a:ext uri="{FF2B5EF4-FFF2-40B4-BE49-F238E27FC236}">
                <a16:creationId xmlns:a16="http://schemas.microsoft.com/office/drawing/2014/main" xmlns="" id="{DEAA074A-6B2E-4ECE-988F-5269F06EC946}"/>
              </a:ext>
            </a:extLst>
          </p:cNvPr>
          <p:cNvCxnSpPr>
            <a:cxnSpLocks/>
          </p:cNvCxnSpPr>
          <p:nvPr/>
        </p:nvCxnSpPr>
        <p:spPr>
          <a:xfrm>
            <a:off x="5921829" y="1883909"/>
            <a:ext cx="0" cy="4681991"/>
          </a:xfrm>
          <a:prstGeom prst="line">
            <a:avLst/>
          </a:prstGeom>
          <a:ln w="38100">
            <a:solidFill>
              <a:srgbClr val="B26A37"/>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xmlns="" id="{AA5C5487-CDBB-4FD1-AB86-9AC4B7C9157D}"/>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（二）社会存在</a:t>
            </a:r>
          </a:p>
        </p:txBody>
      </p:sp>
    </p:spTree>
  </p:cSld>
  <p:clrMapOvr>
    <a:masterClrMapping/>
  </p:clrMapOvr>
  <p:transition spd="med">
    <p:pull/>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2">
            <a:extLst>
              <a:ext uri="{FF2B5EF4-FFF2-40B4-BE49-F238E27FC236}">
                <a16:creationId xmlns:a16="http://schemas.microsoft.com/office/drawing/2014/main" xmlns="" id="{83EF8F3F-FB00-4607-9546-B1D20A06E2BF}"/>
              </a:ext>
            </a:extLst>
          </p:cNvPr>
          <p:cNvSpPr>
            <a:spLocks noChangeArrowheads="1"/>
          </p:cNvSpPr>
          <p:nvPr/>
        </p:nvSpPr>
        <p:spPr bwMode="auto">
          <a:xfrm>
            <a:off x="1017590" y="4837113"/>
            <a:ext cx="298608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50000"/>
              </a:spcBef>
              <a:buClr>
                <a:srgbClr val="FFFF00"/>
              </a:buClr>
            </a:pPr>
            <a:r>
              <a:rPr lang="zh-CN" altLang="en-US" sz="2400" dirty="0">
                <a:latin typeface="微软雅黑" panose="020B0503020204020204" pitchFamily="34" charset="-122"/>
                <a:sym typeface="微软雅黑" panose="020B0503020204020204" pitchFamily="34" charset="-122"/>
              </a:rPr>
              <a:t>人民群众是社会物质财富的创造者</a:t>
            </a:r>
          </a:p>
        </p:txBody>
      </p:sp>
      <p:grpSp>
        <p:nvGrpSpPr>
          <p:cNvPr id="146438" name="组合 1">
            <a:extLst>
              <a:ext uri="{FF2B5EF4-FFF2-40B4-BE49-F238E27FC236}">
                <a16:creationId xmlns:a16="http://schemas.microsoft.com/office/drawing/2014/main" xmlns="" id="{251EC464-9C99-48D4-8081-3A18E8376D9F}"/>
              </a:ext>
            </a:extLst>
          </p:cNvPr>
          <p:cNvGrpSpPr>
            <a:grpSpLocks/>
          </p:cNvGrpSpPr>
          <p:nvPr/>
        </p:nvGrpSpPr>
        <p:grpSpPr bwMode="auto">
          <a:xfrm>
            <a:off x="88757" y="4611688"/>
            <a:ext cx="946150" cy="1273175"/>
            <a:chOff x="594298" y="4577348"/>
            <a:chExt cx="1506571" cy="2025888"/>
          </a:xfrm>
        </p:grpSpPr>
        <p:sp>
          <p:nvSpPr>
            <p:cNvPr id="146456" name="Freeform 6">
              <a:extLst>
                <a:ext uri="{FF2B5EF4-FFF2-40B4-BE49-F238E27FC236}">
                  <a16:creationId xmlns:a16="http://schemas.microsoft.com/office/drawing/2014/main" xmlns="" id="{D81CDF3F-B022-46CF-B8B4-D34398036F01}"/>
                </a:ext>
              </a:extLst>
            </p:cNvPr>
            <p:cNvSpPr>
              <a:spLocks noChangeArrowheads="1"/>
            </p:cNvSpPr>
            <p:nvPr/>
          </p:nvSpPr>
          <p:spPr bwMode="auto">
            <a:xfrm>
              <a:off x="614520" y="4577348"/>
              <a:ext cx="1061678" cy="1508048"/>
            </a:xfrm>
            <a:custGeom>
              <a:avLst/>
              <a:gdLst>
                <a:gd name="T0" fmla="*/ 2147483646 w 570"/>
                <a:gd name="T1" fmla="*/ 2147483646 h 808"/>
                <a:gd name="T2" fmla="*/ 2147483646 w 570"/>
                <a:gd name="T3" fmla="*/ 2147483646 h 808"/>
                <a:gd name="T4" fmla="*/ 2147483646 w 570"/>
                <a:gd name="T5" fmla="*/ 2147483646 h 808"/>
                <a:gd name="T6" fmla="*/ 2147483646 w 570"/>
                <a:gd name="T7" fmla="*/ 2147483646 h 808"/>
                <a:gd name="T8" fmla="*/ 2147483646 w 570"/>
                <a:gd name="T9" fmla="*/ 2147483646 h 808"/>
                <a:gd name="T10" fmla="*/ 2147483646 w 570"/>
                <a:gd name="T11" fmla="*/ 2147483646 h 808"/>
                <a:gd name="T12" fmla="*/ 2147483646 w 570"/>
                <a:gd name="T13" fmla="*/ 2147483646 h 808"/>
                <a:gd name="T14" fmla="*/ 2147483646 w 570"/>
                <a:gd name="T15" fmla="*/ 2147483646 h 808"/>
                <a:gd name="T16" fmla="*/ 2147483646 w 570"/>
                <a:gd name="T17" fmla="*/ 0 h 808"/>
                <a:gd name="T18" fmla="*/ 2147483646 w 570"/>
                <a:gd name="T19" fmla="*/ 2147483646 h 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0" h="808">
                  <a:moveTo>
                    <a:pt x="526" y="266"/>
                  </a:moveTo>
                  <a:cubicBezTo>
                    <a:pt x="488" y="228"/>
                    <a:pt x="488" y="228"/>
                    <a:pt x="488" y="228"/>
                  </a:cubicBezTo>
                  <a:cubicBezTo>
                    <a:pt x="471" y="243"/>
                    <a:pt x="426" y="273"/>
                    <a:pt x="337" y="384"/>
                  </a:cubicBezTo>
                  <a:cubicBezTo>
                    <a:pt x="192" y="566"/>
                    <a:pt x="66" y="777"/>
                    <a:pt x="53" y="808"/>
                  </a:cubicBezTo>
                  <a:cubicBezTo>
                    <a:pt x="0" y="699"/>
                    <a:pt x="23" y="408"/>
                    <a:pt x="274" y="149"/>
                  </a:cubicBezTo>
                  <a:cubicBezTo>
                    <a:pt x="278" y="145"/>
                    <a:pt x="282" y="141"/>
                    <a:pt x="286" y="137"/>
                  </a:cubicBezTo>
                  <a:cubicBezTo>
                    <a:pt x="342" y="81"/>
                    <a:pt x="342" y="81"/>
                    <a:pt x="342" y="81"/>
                  </a:cubicBezTo>
                  <a:cubicBezTo>
                    <a:pt x="303" y="43"/>
                    <a:pt x="303" y="43"/>
                    <a:pt x="303" y="43"/>
                  </a:cubicBezTo>
                  <a:cubicBezTo>
                    <a:pt x="570" y="0"/>
                    <a:pt x="570" y="0"/>
                    <a:pt x="570" y="0"/>
                  </a:cubicBezTo>
                  <a:lnTo>
                    <a:pt x="526" y="266"/>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8">
              <a:extLst>
                <a:ext uri="{FF2B5EF4-FFF2-40B4-BE49-F238E27FC236}">
                  <a16:creationId xmlns:a16="http://schemas.microsoft.com/office/drawing/2014/main" xmlns="" id="{1140E60B-13F3-4785-92D2-D424033DCF6F}"/>
                </a:ext>
              </a:extLst>
            </p:cNvPr>
            <p:cNvSpPr/>
            <p:nvPr/>
          </p:nvSpPr>
          <p:spPr bwMode="auto">
            <a:xfrm>
              <a:off x="594298" y="5095186"/>
              <a:ext cx="1506571" cy="1508050"/>
            </a:xfrm>
            <a:custGeom>
              <a:avLst/>
              <a:gdLst>
                <a:gd name="T0" fmla="*/ 664 w 807"/>
                <a:gd name="T1" fmla="*/ 663 h 807"/>
                <a:gd name="T2" fmla="*/ 144 w 807"/>
                <a:gd name="T3" fmla="*/ 663 h 807"/>
                <a:gd name="T4" fmla="*/ 144 w 807"/>
                <a:gd name="T5" fmla="*/ 144 h 807"/>
                <a:gd name="T6" fmla="*/ 664 w 807"/>
                <a:gd name="T7" fmla="*/ 144 h 807"/>
                <a:gd name="T8" fmla="*/ 664 w 807"/>
                <a:gd name="T9" fmla="*/ 663 h 807"/>
              </a:gdLst>
              <a:ahLst/>
              <a:cxnLst>
                <a:cxn ang="0">
                  <a:pos x="T0" y="T1"/>
                </a:cxn>
                <a:cxn ang="0">
                  <a:pos x="T2" y="T3"/>
                </a:cxn>
                <a:cxn ang="0">
                  <a:pos x="T4" y="T5"/>
                </a:cxn>
                <a:cxn ang="0">
                  <a:pos x="T6" y="T7"/>
                </a:cxn>
                <a:cxn ang="0">
                  <a:pos x="T8" y="T9"/>
                </a:cxn>
              </a:cxnLst>
              <a:rect l="0" t="0" r="r" b="b"/>
              <a:pathLst>
                <a:path w="807" h="807">
                  <a:moveTo>
                    <a:pt x="664" y="663"/>
                  </a:moveTo>
                  <a:cubicBezTo>
                    <a:pt x="520" y="807"/>
                    <a:pt x="288" y="807"/>
                    <a:pt x="144" y="663"/>
                  </a:cubicBezTo>
                  <a:cubicBezTo>
                    <a:pt x="0" y="520"/>
                    <a:pt x="0" y="287"/>
                    <a:pt x="144" y="144"/>
                  </a:cubicBezTo>
                  <a:cubicBezTo>
                    <a:pt x="288" y="0"/>
                    <a:pt x="520" y="0"/>
                    <a:pt x="664" y="144"/>
                  </a:cubicBezTo>
                  <a:cubicBezTo>
                    <a:pt x="807" y="287"/>
                    <a:pt x="807" y="520"/>
                    <a:pt x="664" y="663"/>
                  </a:cubicBezTo>
                  <a:close/>
                </a:path>
              </a:pathLst>
            </a:custGeom>
            <a:solidFill>
              <a:srgbClr val="C77D4B"/>
            </a:solidFill>
            <a:ln w="9525" cap="flat" cmpd="sng" algn="ctr">
              <a:noFill/>
              <a:prstDash val="solid"/>
              <a:round/>
              <a:headEnd type="none" w="med" len="med"/>
              <a:tailEnd type="none" w="med" len="med"/>
            </a:ln>
            <a:effectLst/>
          </p:spPr>
          <p:txBody>
            <a:bodyPr lIns="82124" tIns="41061" rIns="82124" bIns="41061" anchor="ctr"/>
            <a:lstStyle/>
            <a:p>
              <a:pPr>
                <a:defRPr/>
              </a:pPr>
              <a:endParaRPr lang="zh-CN" altLang="zh-CN">
                <a:ea typeface="Microsoft YaHei" panose="020B0503020204020204" pitchFamily="34" charset="-122"/>
              </a:endParaRPr>
            </a:p>
          </p:txBody>
        </p:sp>
      </p:grpSp>
      <p:sp>
        <p:nvSpPr>
          <p:cNvPr id="146439" name="矩形 2">
            <a:extLst>
              <a:ext uri="{FF2B5EF4-FFF2-40B4-BE49-F238E27FC236}">
                <a16:creationId xmlns:a16="http://schemas.microsoft.com/office/drawing/2014/main" xmlns="" id="{0C251DF9-F37E-4F14-B64B-74BE30E26157}"/>
              </a:ext>
            </a:extLst>
          </p:cNvPr>
          <p:cNvSpPr>
            <a:spLocks noChangeArrowheads="1"/>
          </p:cNvSpPr>
          <p:nvPr/>
        </p:nvSpPr>
        <p:spPr bwMode="auto">
          <a:xfrm>
            <a:off x="382444" y="5172364"/>
            <a:ext cx="374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en-US" altLang="zh-CN" sz="2400" b="1" dirty="0">
                <a:solidFill>
                  <a:schemeClr val="bg1"/>
                </a:solidFill>
                <a:latin typeface="微软雅黑" panose="020B0503020204020204" pitchFamily="34" charset="-122"/>
                <a:sym typeface="微软雅黑" panose="020B0503020204020204" pitchFamily="34" charset="-122"/>
              </a:rPr>
              <a:t>1</a:t>
            </a:r>
            <a:endParaRPr lang="zh-CN" altLang="en-US" sz="2400" b="1" dirty="0">
              <a:solidFill>
                <a:schemeClr val="bg1"/>
              </a:solidFill>
            </a:endParaRPr>
          </a:p>
        </p:txBody>
      </p:sp>
      <p:sp>
        <p:nvSpPr>
          <p:cNvPr id="146440" name="Rectangle 2">
            <a:extLst>
              <a:ext uri="{FF2B5EF4-FFF2-40B4-BE49-F238E27FC236}">
                <a16:creationId xmlns:a16="http://schemas.microsoft.com/office/drawing/2014/main" xmlns="" id="{C30D5923-297C-4C4C-8576-F951DFDFA864}"/>
              </a:ext>
            </a:extLst>
          </p:cNvPr>
          <p:cNvSpPr>
            <a:spLocks noChangeArrowheads="1"/>
          </p:cNvSpPr>
          <p:nvPr/>
        </p:nvSpPr>
        <p:spPr bwMode="auto">
          <a:xfrm>
            <a:off x="5024439" y="4828922"/>
            <a:ext cx="2986086"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50000"/>
              </a:spcBef>
              <a:buClr>
                <a:srgbClr val="FFFF00"/>
              </a:buClr>
            </a:pPr>
            <a:r>
              <a:rPr lang="zh-CN" altLang="en-US" sz="2400" dirty="0">
                <a:latin typeface="微软雅黑" panose="020B0503020204020204" pitchFamily="34" charset="-122"/>
                <a:sym typeface="微软雅黑" panose="020B0503020204020204" pitchFamily="34" charset="-122"/>
              </a:rPr>
              <a:t>人民群众是社会精神财富的创造者</a:t>
            </a:r>
          </a:p>
        </p:txBody>
      </p:sp>
      <p:grpSp>
        <p:nvGrpSpPr>
          <p:cNvPr id="146441" name="组合 32">
            <a:extLst>
              <a:ext uri="{FF2B5EF4-FFF2-40B4-BE49-F238E27FC236}">
                <a16:creationId xmlns:a16="http://schemas.microsoft.com/office/drawing/2014/main" xmlns="" id="{46056484-278D-47FB-86C0-F3D33E51EFB6}"/>
              </a:ext>
            </a:extLst>
          </p:cNvPr>
          <p:cNvGrpSpPr>
            <a:grpSpLocks/>
          </p:cNvGrpSpPr>
          <p:nvPr/>
        </p:nvGrpSpPr>
        <p:grpSpPr bwMode="auto">
          <a:xfrm>
            <a:off x="4133852" y="4611688"/>
            <a:ext cx="947738" cy="1274762"/>
            <a:chOff x="594298" y="4577348"/>
            <a:chExt cx="1506571" cy="2025888"/>
          </a:xfrm>
        </p:grpSpPr>
        <p:sp>
          <p:nvSpPr>
            <p:cNvPr id="146454" name="Freeform 6">
              <a:extLst>
                <a:ext uri="{FF2B5EF4-FFF2-40B4-BE49-F238E27FC236}">
                  <a16:creationId xmlns:a16="http://schemas.microsoft.com/office/drawing/2014/main" xmlns="" id="{52B7F19D-1A9B-4F61-A02D-2DC78374A503}"/>
                </a:ext>
              </a:extLst>
            </p:cNvPr>
            <p:cNvSpPr>
              <a:spLocks noChangeArrowheads="1"/>
            </p:cNvSpPr>
            <p:nvPr/>
          </p:nvSpPr>
          <p:spPr bwMode="auto">
            <a:xfrm>
              <a:off x="614487" y="4577348"/>
              <a:ext cx="1062423" cy="1508694"/>
            </a:xfrm>
            <a:custGeom>
              <a:avLst/>
              <a:gdLst>
                <a:gd name="T0" fmla="*/ 2147483646 w 570"/>
                <a:gd name="T1" fmla="*/ 2147483646 h 808"/>
                <a:gd name="T2" fmla="*/ 2147483646 w 570"/>
                <a:gd name="T3" fmla="*/ 2147483646 h 808"/>
                <a:gd name="T4" fmla="*/ 2147483646 w 570"/>
                <a:gd name="T5" fmla="*/ 2147483646 h 808"/>
                <a:gd name="T6" fmla="*/ 2147483646 w 570"/>
                <a:gd name="T7" fmla="*/ 2147483646 h 808"/>
                <a:gd name="T8" fmla="*/ 2147483646 w 570"/>
                <a:gd name="T9" fmla="*/ 2147483646 h 808"/>
                <a:gd name="T10" fmla="*/ 2147483646 w 570"/>
                <a:gd name="T11" fmla="*/ 2147483646 h 808"/>
                <a:gd name="T12" fmla="*/ 2147483646 w 570"/>
                <a:gd name="T13" fmla="*/ 2147483646 h 808"/>
                <a:gd name="T14" fmla="*/ 2147483646 w 570"/>
                <a:gd name="T15" fmla="*/ 2147483646 h 808"/>
                <a:gd name="T16" fmla="*/ 2147483646 w 570"/>
                <a:gd name="T17" fmla="*/ 0 h 808"/>
                <a:gd name="T18" fmla="*/ 2147483646 w 570"/>
                <a:gd name="T19" fmla="*/ 2147483646 h 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0" h="808">
                  <a:moveTo>
                    <a:pt x="526" y="266"/>
                  </a:moveTo>
                  <a:cubicBezTo>
                    <a:pt x="488" y="228"/>
                    <a:pt x="488" y="228"/>
                    <a:pt x="488" y="228"/>
                  </a:cubicBezTo>
                  <a:cubicBezTo>
                    <a:pt x="471" y="243"/>
                    <a:pt x="426" y="273"/>
                    <a:pt x="337" y="384"/>
                  </a:cubicBezTo>
                  <a:cubicBezTo>
                    <a:pt x="192" y="566"/>
                    <a:pt x="66" y="777"/>
                    <a:pt x="53" y="808"/>
                  </a:cubicBezTo>
                  <a:cubicBezTo>
                    <a:pt x="0" y="699"/>
                    <a:pt x="23" y="408"/>
                    <a:pt x="274" y="149"/>
                  </a:cubicBezTo>
                  <a:cubicBezTo>
                    <a:pt x="278" y="145"/>
                    <a:pt x="282" y="141"/>
                    <a:pt x="286" y="137"/>
                  </a:cubicBezTo>
                  <a:cubicBezTo>
                    <a:pt x="342" y="81"/>
                    <a:pt x="342" y="81"/>
                    <a:pt x="342" y="81"/>
                  </a:cubicBezTo>
                  <a:cubicBezTo>
                    <a:pt x="303" y="43"/>
                    <a:pt x="303" y="43"/>
                    <a:pt x="303" y="43"/>
                  </a:cubicBezTo>
                  <a:cubicBezTo>
                    <a:pt x="570" y="0"/>
                    <a:pt x="570" y="0"/>
                    <a:pt x="570" y="0"/>
                  </a:cubicBezTo>
                  <a:lnTo>
                    <a:pt x="526" y="266"/>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8">
              <a:extLst>
                <a:ext uri="{FF2B5EF4-FFF2-40B4-BE49-F238E27FC236}">
                  <a16:creationId xmlns:a16="http://schemas.microsoft.com/office/drawing/2014/main" xmlns="" id="{0100AE65-97F7-4699-9912-EC8472535AF9}"/>
                </a:ext>
              </a:extLst>
            </p:cNvPr>
            <p:cNvSpPr/>
            <p:nvPr/>
          </p:nvSpPr>
          <p:spPr bwMode="auto">
            <a:xfrm>
              <a:off x="594298" y="5097065"/>
              <a:ext cx="1506571" cy="1506171"/>
            </a:xfrm>
            <a:custGeom>
              <a:avLst/>
              <a:gdLst>
                <a:gd name="T0" fmla="*/ 664 w 807"/>
                <a:gd name="T1" fmla="*/ 663 h 807"/>
                <a:gd name="T2" fmla="*/ 144 w 807"/>
                <a:gd name="T3" fmla="*/ 663 h 807"/>
                <a:gd name="T4" fmla="*/ 144 w 807"/>
                <a:gd name="T5" fmla="*/ 144 h 807"/>
                <a:gd name="T6" fmla="*/ 664 w 807"/>
                <a:gd name="T7" fmla="*/ 144 h 807"/>
                <a:gd name="T8" fmla="*/ 664 w 807"/>
                <a:gd name="T9" fmla="*/ 663 h 807"/>
              </a:gdLst>
              <a:ahLst/>
              <a:cxnLst>
                <a:cxn ang="0">
                  <a:pos x="T0" y="T1"/>
                </a:cxn>
                <a:cxn ang="0">
                  <a:pos x="T2" y="T3"/>
                </a:cxn>
                <a:cxn ang="0">
                  <a:pos x="T4" y="T5"/>
                </a:cxn>
                <a:cxn ang="0">
                  <a:pos x="T6" y="T7"/>
                </a:cxn>
                <a:cxn ang="0">
                  <a:pos x="T8" y="T9"/>
                </a:cxn>
              </a:cxnLst>
              <a:rect l="0" t="0" r="r" b="b"/>
              <a:pathLst>
                <a:path w="807" h="807">
                  <a:moveTo>
                    <a:pt x="664" y="663"/>
                  </a:moveTo>
                  <a:cubicBezTo>
                    <a:pt x="520" y="807"/>
                    <a:pt x="288" y="807"/>
                    <a:pt x="144" y="663"/>
                  </a:cubicBezTo>
                  <a:cubicBezTo>
                    <a:pt x="0" y="520"/>
                    <a:pt x="0" y="287"/>
                    <a:pt x="144" y="144"/>
                  </a:cubicBezTo>
                  <a:cubicBezTo>
                    <a:pt x="288" y="0"/>
                    <a:pt x="520" y="0"/>
                    <a:pt x="664" y="144"/>
                  </a:cubicBezTo>
                  <a:cubicBezTo>
                    <a:pt x="807" y="287"/>
                    <a:pt x="807" y="520"/>
                    <a:pt x="664" y="663"/>
                  </a:cubicBezTo>
                  <a:close/>
                </a:path>
              </a:pathLst>
            </a:custGeom>
            <a:solidFill>
              <a:srgbClr val="C77D4B"/>
            </a:solidFill>
            <a:ln w="9525" cap="flat" cmpd="sng" algn="ctr">
              <a:noFill/>
              <a:prstDash val="solid"/>
              <a:round/>
              <a:headEnd type="none" w="med" len="med"/>
              <a:tailEnd type="none" w="med" len="med"/>
            </a:ln>
            <a:effectLst/>
          </p:spPr>
          <p:txBody>
            <a:bodyPr lIns="82124" tIns="41061" rIns="82124" bIns="41061" anchor="ctr"/>
            <a:lstStyle/>
            <a:p>
              <a:pPr>
                <a:defRPr/>
              </a:pPr>
              <a:endParaRPr lang="zh-CN" altLang="zh-CN" dirty="0">
                <a:ea typeface="Microsoft YaHei" panose="020B0503020204020204" pitchFamily="34" charset="-122"/>
              </a:endParaRPr>
            </a:p>
          </p:txBody>
        </p:sp>
      </p:grpSp>
      <p:sp>
        <p:nvSpPr>
          <p:cNvPr id="146442" name="矩形 35">
            <a:extLst>
              <a:ext uri="{FF2B5EF4-FFF2-40B4-BE49-F238E27FC236}">
                <a16:creationId xmlns:a16="http://schemas.microsoft.com/office/drawing/2014/main" xmlns="" id="{CAC5263F-0002-48EF-A7FD-5BB193FD97B1}"/>
              </a:ext>
            </a:extLst>
          </p:cNvPr>
          <p:cNvSpPr>
            <a:spLocks noChangeArrowheads="1"/>
          </p:cNvSpPr>
          <p:nvPr/>
        </p:nvSpPr>
        <p:spPr bwMode="auto">
          <a:xfrm>
            <a:off x="4425952" y="5122862"/>
            <a:ext cx="373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en-US" altLang="zh-CN" sz="2400" b="1" dirty="0">
                <a:solidFill>
                  <a:schemeClr val="bg1"/>
                </a:solidFill>
                <a:latin typeface="微软雅黑" panose="020B0503020204020204" pitchFamily="34" charset="-122"/>
                <a:sym typeface="微软雅黑" panose="020B0503020204020204" pitchFamily="34" charset="-122"/>
              </a:rPr>
              <a:t>2</a:t>
            </a:r>
            <a:endParaRPr lang="zh-CN" altLang="en-US" sz="2400" b="1" dirty="0">
              <a:solidFill>
                <a:schemeClr val="bg1"/>
              </a:solidFill>
            </a:endParaRPr>
          </a:p>
        </p:txBody>
      </p:sp>
      <p:sp>
        <p:nvSpPr>
          <p:cNvPr id="146443" name="Rectangle 2">
            <a:extLst>
              <a:ext uri="{FF2B5EF4-FFF2-40B4-BE49-F238E27FC236}">
                <a16:creationId xmlns:a16="http://schemas.microsoft.com/office/drawing/2014/main" xmlns="" id="{C637C68B-18B3-4BD0-86AD-E05AD4612E8F}"/>
              </a:ext>
            </a:extLst>
          </p:cNvPr>
          <p:cNvSpPr>
            <a:spLocks noChangeArrowheads="1"/>
          </p:cNvSpPr>
          <p:nvPr/>
        </p:nvSpPr>
        <p:spPr bwMode="auto">
          <a:xfrm>
            <a:off x="9031287" y="4843462"/>
            <a:ext cx="235743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50000"/>
              </a:spcBef>
              <a:buClr>
                <a:srgbClr val="FFFF00"/>
              </a:buClr>
            </a:pPr>
            <a:r>
              <a:rPr lang="zh-CN" altLang="en-US" sz="2400" dirty="0">
                <a:latin typeface="微软雅黑" panose="020B0503020204020204" pitchFamily="34" charset="-122"/>
                <a:sym typeface="微软雅黑" panose="020B0503020204020204" pitchFamily="34" charset="-122"/>
              </a:rPr>
              <a:t>人民群众是社会变革的决定力量</a:t>
            </a:r>
          </a:p>
        </p:txBody>
      </p:sp>
      <p:grpSp>
        <p:nvGrpSpPr>
          <p:cNvPr id="146444" name="组合 37">
            <a:extLst>
              <a:ext uri="{FF2B5EF4-FFF2-40B4-BE49-F238E27FC236}">
                <a16:creationId xmlns:a16="http://schemas.microsoft.com/office/drawing/2014/main" xmlns="" id="{3B2F7053-0249-4B66-9295-88E343B33E15}"/>
              </a:ext>
            </a:extLst>
          </p:cNvPr>
          <p:cNvGrpSpPr>
            <a:grpSpLocks/>
          </p:cNvGrpSpPr>
          <p:nvPr/>
        </p:nvGrpSpPr>
        <p:grpSpPr bwMode="auto">
          <a:xfrm>
            <a:off x="8037945" y="4610100"/>
            <a:ext cx="946150" cy="1274763"/>
            <a:chOff x="594298" y="4577348"/>
            <a:chExt cx="1506571" cy="2025888"/>
          </a:xfrm>
        </p:grpSpPr>
        <p:sp>
          <p:nvSpPr>
            <p:cNvPr id="146452" name="Freeform 6">
              <a:extLst>
                <a:ext uri="{FF2B5EF4-FFF2-40B4-BE49-F238E27FC236}">
                  <a16:creationId xmlns:a16="http://schemas.microsoft.com/office/drawing/2014/main" xmlns="" id="{2F4E1223-DFDD-432B-BAE8-C16522B52B4E}"/>
                </a:ext>
              </a:extLst>
            </p:cNvPr>
            <p:cNvSpPr>
              <a:spLocks noChangeArrowheads="1"/>
            </p:cNvSpPr>
            <p:nvPr/>
          </p:nvSpPr>
          <p:spPr bwMode="auto">
            <a:xfrm>
              <a:off x="614520" y="4577348"/>
              <a:ext cx="1061678" cy="1508693"/>
            </a:xfrm>
            <a:custGeom>
              <a:avLst/>
              <a:gdLst>
                <a:gd name="T0" fmla="*/ 2147483646 w 570"/>
                <a:gd name="T1" fmla="*/ 2147483646 h 808"/>
                <a:gd name="T2" fmla="*/ 2147483646 w 570"/>
                <a:gd name="T3" fmla="*/ 2147483646 h 808"/>
                <a:gd name="T4" fmla="*/ 2147483646 w 570"/>
                <a:gd name="T5" fmla="*/ 2147483646 h 808"/>
                <a:gd name="T6" fmla="*/ 2147483646 w 570"/>
                <a:gd name="T7" fmla="*/ 2147483646 h 808"/>
                <a:gd name="T8" fmla="*/ 2147483646 w 570"/>
                <a:gd name="T9" fmla="*/ 2147483646 h 808"/>
                <a:gd name="T10" fmla="*/ 2147483646 w 570"/>
                <a:gd name="T11" fmla="*/ 2147483646 h 808"/>
                <a:gd name="T12" fmla="*/ 2147483646 w 570"/>
                <a:gd name="T13" fmla="*/ 2147483646 h 808"/>
                <a:gd name="T14" fmla="*/ 2147483646 w 570"/>
                <a:gd name="T15" fmla="*/ 2147483646 h 808"/>
                <a:gd name="T16" fmla="*/ 2147483646 w 570"/>
                <a:gd name="T17" fmla="*/ 0 h 808"/>
                <a:gd name="T18" fmla="*/ 2147483646 w 570"/>
                <a:gd name="T19" fmla="*/ 2147483646 h 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0" h="808">
                  <a:moveTo>
                    <a:pt x="526" y="266"/>
                  </a:moveTo>
                  <a:cubicBezTo>
                    <a:pt x="488" y="228"/>
                    <a:pt x="488" y="228"/>
                    <a:pt x="488" y="228"/>
                  </a:cubicBezTo>
                  <a:cubicBezTo>
                    <a:pt x="471" y="243"/>
                    <a:pt x="426" y="273"/>
                    <a:pt x="337" y="384"/>
                  </a:cubicBezTo>
                  <a:cubicBezTo>
                    <a:pt x="192" y="566"/>
                    <a:pt x="66" y="777"/>
                    <a:pt x="53" y="808"/>
                  </a:cubicBezTo>
                  <a:cubicBezTo>
                    <a:pt x="0" y="699"/>
                    <a:pt x="23" y="408"/>
                    <a:pt x="274" y="149"/>
                  </a:cubicBezTo>
                  <a:cubicBezTo>
                    <a:pt x="278" y="145"/>
                    <a:pt x="282" y="141"/>
                    <a:pt x="286" y="137"/>
                  </a:cubicBezTo>
                  <a:cubicBezTo>
                    <a:pt x="342" y="81"/>
                    <a:pt x="342" y="81"/>
                    <a:pt x="342" y="81"/>
                  </a:cubicBezTo>
                  <a:cubicBezTo>
                    <a:pt x="303" y="43"/>
                    <a:pt x="303" y="43"/>
                    <a:pt x="303" y="43"/>
                  </a:cubicBezTo>
                  <a:cubicBezTo>
                    <a:pt x="570" y="0"/>
                    <a:pt x="570" y="0"/>
                    <a:pt x="570" y="0"/>
                  </a:cubicBezTo>
                  <a:lnTo>
                    <a:pt x="526" y="266"/>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8">
              <a:extLst>
                <a:ext uri="{FF2B5EF4-FFF2-40B4-BE49-F238E27FC236}">
                  <a16:creationId xmlns:a16="http://schemas.microsoft.com/office/drawing/2014/main" xmlns="" id="{D637CD87-8051-4945-A4BA-073958506B97}"/>
                </a:ext>
              </a:extLst>
            </p:cNvPr>
            <p:cNvSpPr/>
            <p:nvPr/>
          </p:nvSpPr>
          <p:spPr bwMode="auto">
            <a:xfrm>
              <a:off x="594298" y="5097065"/>
              <a:ext cx="1506571" cy="1506171"/>
            </a:xfrm>
            <a:custGeom>
              <a:avLst/>
              <a:gdLst>
                <a:gd name="T0" fmla="*/ 664 w 807"/>
                <a:gd name="T1" fmla="*/ 663 h 807"/>
                <a:gd name="T2" fmla="*/ 144 w 807"/>
                <a:gd name="T3" fmla="*/ 663 h 807"/>
                <a:gd name="T4" fmla="*/ 144 w 807"/>
                <a:gd name="T5" fmla="*/ 144 h 807"/>
                <a:gd name="T6" fmla="*/ 664 w 807"/>
                <a:gd name="T7" fmla="*/ 144 h 807"/>
                <a:gd name="T8" fmla="*/ 664 w 807"/>
                <a:gd name="T9" fmla="*/ 663 h 807"/>
              </a:gdLst>
              <a:ahLst/>
              <a:cxnLst>
                <a:cxn ang="0">
                  <a:pos x="T0" y="T1"/>
                </a:cxn>
                <a:cxn ang="0">
                  <a:pos x="T2" y="T3"/>
                </a:cxn>
                <a:cxn ang="0">
                  <a:pos x="T4" y="T5"/>
                </a:cxn>
                <a:cxn ang="0">
                  <a:pos x="T6" y="T7"/>
                </a:cxn>
                <a:cxn ang="0">
                  <a:pos x="T8" y="T9"/>
                </a:cxn>
              </a:cxnLst>
              <a:rect l="0" t="0" r="r" b="b"/>
              <a:pathLst>
                <a:path w="807" h="807">
                  <a:moveTo>
                    <a:pt x="664" y="663"/>
                  </a:moveTo>
                  <a:cubicBezTo>
                    <a:pt x="520" y="807"/>
                    <a:pt x="288" y="807"/>
                    <a:pt x="144" y="663"/>
                  </a:cubicBezTo>
                  <a:cubicBezTo>
                    <a:pt x="0" y="520"/>
                    <a:pt x="0" y="287"/>
                    <a:pt x="144" y="144"/>
                  </a:cubicBezTo>
                  <a:cubicBezTo>
                    <a:pt x="288" y="0"/>
                    <a:pt x="520" y="0"/>
                    <a:pt x="664" y="144"/>
                  </a:cubicBezTo>
                  <a:cubicBezTo>
                    <a:pt x="807" y="287"/>
                    <a:pt x="807" y="520"/>
                    <a:pt x="664" y="663"/>
                  </a:cubicBezTo>
                  <a:close/>
                </a:path>
              </a:pathLst>
            </a:custGeom>
            <a:solidFill>
              <a:srgbClr val="C77D4B"/>
            </a:solidFill>
            <a:ln w="9525" cap="flat" cmpd="sng" algn="ctr">
              <a:noFill/>
              <a:prstDash val="solid"/>
              <a:round/>
              <a:headEnd type="none" w="med" len="med"/>
              <a:tailEnd type="none" w="med" len="med"/>
            </a:ln>
            <a:effectLst/>
          </p:spPr>
          <p:txBody>
            <a:bodyPr lIns="82124" tIns="41061" rIns="82124" bIns="41061" anchor="ctr"/>
            <a:lstStyle/>
            <a:p>
              <a:pPr>
                <a:defRPr/>
              </a:pPr>
              <a:endParaRPr lang="zh-CN" altLang="zh-CN">
                <a:ea typeface="Microsoft YaHei" panose="020B0503020204020204" pitchFamily="34" charset="-122"/>
              </a:endParaRPr>
            </a:p>
          </p:txBody>
        </p:sp>
      </p:grpSp>
      <p:sp>
        <p:nvSpPr>
          <p:cNvPr id="146445" name="矩形 40">
            <a:extLst>
              <a:ext uri="{FF2B5EF4-FFF2-40B4-BE49-F238E27FC236}">
                <a16:creationId xmlns:a16="http://schemas.microsoft.com/office/drawing/2014/main" xmlns="" id="{D379DB3E-76C7-4020-B084-9512126CEEC7}"/>
              </a:ext>
            </a:extLst>
          </p:cNvPr>
          <p:cNvSpPr>
            <a:spLocks noChangeArrowheads="1"/>
          </p:cNvSpPr>
          <p:nvPr/>
        </p:nvSpPr>
        <p:spPr bwMode="auto">
          <a:xfrm>
            <a:off x="8342456" y="5165472"/>
            <a:ext cx="374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en-US" altLang="zh-CN" sz="2400" b="1" dirty="0">
                <a:solidFill>
                  <a:schemeClr val="bg1"/>
                </a:solidFill>
                <a:latin typeface="微软雅黑" panose="020B0503020204020204" pitchFamily="34" charset="-122"/>
                <a:sym typeface="微软雅黑" panose="020B0503020204020204" pitchFamily="34" charset="-122"/>
              </a:rPr>
              <a:t>3</a:t>
            </a:r>
            <a:endParaRPr lang="zh-CN" altLang="en-US" sz="2400" b="1" dirty="0">
              <a:solidFill>
                <a:schemeClr val="bg1"/>
              </a:solidFill>
            </a:endParaRPr>
          </a:p>
        </p:txBody>
      </p:sp>
      <p:pic>
        <p:nvPicPr>
          <p:cNvPr id="29" name="Picture 10">
            <a:extLst>
              <a:ext uri="{FF2B5EF4-FFF2-40B4-BE49-F238E27FC236}">
                <a16:creationId xmlns:a16="http://schemas.microsoft.com/office/drawing/2014/main" xmlns="" id="{F2C78F61-10A3-4870-8E9B-FB7BAF125DA6}"/>
              </a:ext>
            </a:extLst>
          </p:cNvPr>
          <p:cNvPicPr>
            <a:picLocks noChangeAspect="1" noChangeArrowheads="1"/>
          </p:cNvPicPr>
          <p:nvPr/>
        </p:nvPicPr>
        <p:blipFill>
          <a:blip r:embed="rId2"/>
          <a:srcRect/>
          <a:stretch/>
        </p:blipFill>
        <p:spPr bwMode="auto">
          <a:xfrm>
            <a:off x="679771" y="2158906"/>
            <a:ext cx="3165151" cy="222167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11">
            <a:extLst>
              <a:ext uri="{FF2B5EF4-FFF2-40B4-BE49-F238E27FC236}">
                <a16:creationId xmlns:a16="http://schemas.microsoft.com/office/drawing/2014/main" xmlns="" id="{991DA4E8-988D-4F9F-9A6F-947249F5DD29}"/>
              </a:ext>
            </a:extLst>
          </p:cNvPr>
          <p:cNvPicPr>
            <a:picLocks noChangeAspect="1" noChangeArrowheads="1"/>
          </p:cNvPicPr>
          <p:nvPr/>
        </p:nvPicPr>
        <p:blipFill>
          <a:blip r:embed="rId3"/>
          <a:srcRect l="4977" t="3239" r="2402" b="8012"/>
          <a:stretch>
            <a:fillRect/>
          </a:stretch>
        </p:blipFill>
        <p:spPr bwMode="auto">
          <a:xfrm>
            <a:off x="4494425" y="2158906"/>
            <a:ext cx="3206673" cy="222167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2">
            <a:extLst>
              <a:ext uri="{FF2B5EF4-FFF2-40B4-BE49-F238E27FC236}">
                <a16:creationId xmlns:a16="http://schemas.microsoft.com/office/drawing/2014/main" xmlns="" id="{506FA624-7A66-434B-BAC5-6BE2C18EE44E}"/>
              </a:ext>
            </a:extLst>
          </p:cNvPr>
          <p:cNvPicPr>
            <a:picLocks noChangeAspect="1" noChangeArrowheads="1"/>
          </p:cNvPicPr>
          <p:nvPr/>
        </p:nvPicPr>
        <p:blipFill>
          <a:blip r:embed="rId4"/>
          <a:srcRect/>
          <a:stretch>
            <a:fillRect/>
          </a:stretch>
        </p:blipFill>
        <p:spPr bwMode="auto">
          <a:xfrm>
            <a:off x="8131524" y="2158906"/>
            <a:ext cx="3552475" cy="220580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矩形: 圆角 33">
            <a:extLst>
              <a:ext uri="{FF2B5EF4-FFF2-40B4-BE49-F238E27FC236}">
                <a16:creationId xmlns:a16="http://schemas.microsoft.com/office/drawing/2014/main" xmlns="" id="{234C9E8D-C4DF-4512-AD2D-5B09D5D26ED2}"/>
              </a:ext>
            </a:extLst>
          </p:cNvPr>
          <p:cNvSpPr/>
          <p:nvPr/>
        </p:nvSpPr>
        <p:spPr>
          <a:xfrm>
            <a:off x="2184451" y="1085397"/>
            <a:ext cx="78230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（二）人民群众在创造历史过程中的决定作用</a:t>
            </a:r>
          </a:p>
        </p:txBody>
      </p:sp>
      <p:sp>
        <p:nvSpPr>
          <p:cNvPr id="36" name="矩形 35">
            <a:extLst>
              <a:ext uri="{FF2B5EF4-FFF2-40B4-BE49-F238E27FC236}">
                <a16:creationId xmlns:a16="http://schemas.microsoft.com/office/drawing/2014/main" xmlns="" id="{6EAA5A29-2D16-423A-8766-7FFB28FA7DA1}"/>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spTree>
  </p:cSld>
  <p:clrMapOvr>
    <a:masterClrMapping/>
  </p:clrMapOvr>
  <p:transition spd="med">
    <p:pull/>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5">
            <a:extLst>
              <a:ext uri="{FF2B5EF4-FFF2-40B4-BE49-F238E27FC236}">
                <a16:creationId xmlns:a16="http://schemas.microsoft.com/office/drawing/2014/main" xmlns="" id="{9D1DB6C5-7E47-43CD-B30E-99E6BED4903D}"/>
              </a:ext>
            </a:extLst>
          </p:cNvPr>
          <p:cNvPicPr>
            <a:picLocks noChangeAspect="1" noChangeArrowheads="1"/>
          </p:cNvPicPr>
          <p:nvPr/>
        </p:nvPicPr>
        <p:blipFill rotWithShape="1">
          <a:blip r:embed="rId9" cstate="print"/>
          <a:srcRect l="7987"/>
          <a:stretch>
            <a:fillRect/>
          </a:stretch>
        </p:blipFill>
        <p:spPr bwMode="auto">
          <a:xfrm>
            <a:off x="484187" y="3342753"/>
            <a:ext cx="3374546" cy="242781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47461" name="文本框 7">
            <a:extLst>
              <a:ext uri="{FF2B5EF4-FFF2-40B4-BE49-F238E27FC236}">
                <a16:creationId xmlns:a16="http://schemas.microsoft.com/office/drawing/2014/main" xmlns="" id="{C88EF856-DFBC-4883-98BD-0C76B7AC6E3B}"/>
              </a:ext>
            </a:extLst>
          </p:cNvPr>
          <p:cNvSpPr txBox="1">
            <a:spLocks noChangeArrowheads="1"/>
          </p:cNvSpPr>
          <p:nvPr/>
        </p:nvSpPr>
        <p:spPr bwMode="auto">
          <a:xfrm>
            <a:off x="3341688" y="2179299"/>
            <a:ext cx="80105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400" b="1" dirty="0">
                <a:latin typeface="微软雅黑" panose="020B0503020204020204" pitchFamily="34" charset="-122"/>
                <a:sym typeface="Arial" panose="020B0604020202020204" pitchFamily="34" charset="0"/>
              </a:rPr>
              <a:t>人民群众创造历史的活动受到一定社会历史条件的制约</a:t>
            </a:r>
          </a:p>
        </p:txBody>
      </p:sp>
      <p:grpSp>
        <p:nvGrpSpPr>
          <p:cNvPr id="2" name="组合 1">
            <a:extLst>
              <a:ext uri="{FF2B5EF4-FFF2-40B4-BE49-F238E27FC236}">
                <a16:creationId xmlns:a16="http://schemas.microsoft.com/office/drawing/2014/main" xmlns="" id="{FCE287D6-CA4B-4C11-81D9-62DECF931233}"/>
              </a:ext>
            </a:extLst>
          </p:cNvPr>
          <p:cNvGrpSpPr/>
          <p:nvPr/>
        </p:nvGrpSpPr>
        <p:grpSpPr>
          <a:xfrm>
            <a:off x="4065587" y="3065917"/>
            <a:ext cx="8126413" cy="3094038"/>
            <a:chOff x="3559175" y="2676525"/>
            <a:chExt cx="8126413" cy="3094038"/>
          </a:xfrm>
        </p:grpSpPr>
        <p:grpSp>
          <p:nvGrpSpPr>
            <p:cNvPr id="147462" name="组合 1">
              <a:extLst>
                <a:ext uri="{FF2B5EF4-FFF2-40B4-BE49-F238E27FC236}">
                  <a16:creationId xmlns:a16="http://schemas.microsoft.com/office/drawing/2014/main" xmlns="" id="{172A0851-CF2B-4BFE-9B6D-60C692DFBB66}"/>
                </a:ext>
              </a:extLst>
            </p:cNvPr>
            <p:cNvGrpSpPr>
              <a:grpSpLocks/>
            </p:cNvGrpSpPr>
            <p:nvPr/>
          </p:nvGrpSpPr>
          <p:grpSpPr bwMode="auto">
            <a:xfrm>
              <a:off x="5145088" y="2676525"/>
              <a:ext cx="1841500" cy="3094038"/>
              <a:chOff x="3317093" y="1809750"/>
              <a:chExt cx="2431245" cy="4084638"/>
            </a:xfrm>
          </p:grpSpPr>
          <p:sp>
            <p:nvSpPr>
              <p:cNvPr id="47" name="MH_Other_1">
                <a:extLst>
                  <a:ext uri="{FF2B5EF4-FFF2-40B4-BE49-F238E27FC236}">
                    <a16:creationId xmlns:a16="http://schemas.microsoft.com/office/drawing/2014/main" xmlns="" id="{A3F9F087-C1FE-40AB-9FF5-36EBF7F6A470}"/>
                  </a:ext>
                </a:extLst>
              </p:cNvPr>
              <p:cNvSpPr>
                <a:spLocks noChangeArrowheads="1"/>
              </p:cNvSpPr>
              <p:nvPr>
                <p:custDataLst>
                  <p:tags r:id="rId1"/>
                </p:custDataLst>
              </p:nvPr>
            </p:nvSpPr>
            <p:spPr bwMode="gray">
              <a:xfrm>
                <a:off x="4274919" y="1809750"/>
                <a:ext cx="306002" cy="4084638"/>
              </a:xfrm>
              <a:prstGeom prst="roundRect">
                <a:avLst>
                  <a:gd name="adj" fmla="val 50000"/>
                </a:avLst>
              </a:prstGeom>
              <a:solidFill>
                <a:schemeClr val="accent2">
                  <a:lumMod val="60000"/>
                  <a:lumOff val="40000"/>
                </a:schemeClr>
              </a:solid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defRPr/>
                </a:pPr>
                <a:endParaRPr lang="zh-CN" altLang="en-US" sz="2400" dirty="0">
                  <a:latin typeface="微软雅黑" panose="020B0503020204020204" pitchFamily="34" charset="-122"/>
                </a:endParaRPr>
              </a:p>
            </p:txBody>
          </p:sp>
          <p:sp>
            <p:nvSpPr>
              <p:cNvPr id="147471" name="MH_Other_2">
                <a:extLst>
                  <a:ext uri="{FF2B5EF4-FFF2-40B4-BE49-F238E27FC236}">
                    <a16:creationId xmlns:a16="http://schemas.microsoft.com/office/drawing/2014/main" xmlns="" id="{9D384D7C-18F8-4DDE-8009-740C78F19BA8}"/>
                  </a:ext>
                </a:extLst>
              </p:cNvPr>
              <p:cNvSpPr>
                <a:spLocks noChangeArrowheads="1"/>
              </p:cNvSpPr>
              <p:nvPr>
                <p:custDataLst>
                  <p:tags r:id="rId2"/>
                </p:custDataLst>
              </p:nvPr>
            </p:nvSpPr>
            <p:spPr bwMode="auto">
              <a:xfrm>
                <a:off x="4344084" y="2618714"/>
                <a:ext cx="176056" cy="178140"/>
              </a:xfrm>
              <a:prstGeom prst="ellipse">
                <a:avLst/>
              </a:prstGeom>
              <a:solidFill>
                <a:srgbClr val="AE6836"/>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endParaRPr lang="en-US" altLang="zh-CN" sz="2400" b="1">
                  <a:solidFill>
                    <a:srgbClr val="FFFFFF"/>
                  </a:solidFill>
                  <a:latin typeface="微软雅黑" panose="020B0503020204020204" pitchFamily="34" charset="-122"/>
                </a:endParaRPr>
              </a:p>
            </p:txBody>
          </p:sp>
          <p:cxnSp>
            <p:nvCxnSpPr>
              <p:cNvPr id="147472" name="MH_Other_3">
                <a:extLst>
                  <a:ext uri="{FF2B5EF4-FFF2-40B4-BE49-F238E27FC236}">
                    <a16:creationId xmlns:a16="http://schemas.microsoft.com/office/drawing/2014/main" xmlns="" id="{A338C83E-7DD4-4033-B7E2-533AEAE39041}"/>
                  </a:ext>
                </a:extLst>
              </p:cNvPr>
              <p:cNvCxnSpPr>
                <a:cxnSpLocks noChangeShapeType="1"/>
                <a:stCxn id="147471" idx="6"/>
              </p:cNvCxnSpPr>
              <p:nvPr>
                <p:custDataLst>
                  <p:tags r:id="rId3"/>
                </p:custDataLst>
              </p:nvPr>
            </p:nvCxnSpPr>
            <p:spPr bwMode="auto">
              <a:xfrm flipV="1">
                <a:off x="4520140" y="2702544"/>
                <a:ext cx="1228198" cy="6288"/>
              </a:xfrm>
              <a:prstGeom prst="line">
                <a:avLst/>
              </a:prstGeom>
              <a:noFill/>
              <a:ln w="12700">
                <a:solidFill>
                  <a:srgbClr val="A6A6A6"/>
                </a:solidFill>
                <a:round/>
                <a:headEnd/>
                <a:tailEnd/>
              </a:ln>
              <a:extLst>
                <a:ext uri="{909E8E84-426E-40DD-AFC4-6F175D3DCCD1}">
                  <a14:hiddenFill xmlns:a14="http://schemas.microsoft.com/office/drawing/2010/main">
                    <a:noFill/>
                  </a14:hiddenFill>
                </a:ext>
              </a:extLst>
            </p:spPr>
          </p:cxnSp>
          <p:sp>
            <p:nvSpPr>
              <p:cNvPr id="147473" name="MH_Other_4">
                <a:extLst>
                  <a:ext uri="{FF2B5EF4-FFF2-40B4-BE49-F238E27FC236}">
                    <a16:creationId xmlns:a16="http://schemas.microsoft.com/office/drawing/2014/main" xmlns="" id="{DF1AA177-0596-4D95-A325-F7215CB23B85}"/>
                  </a:ext>
                </a:extLst>
              </p:cNvPr>
              <p:cNvSpPr>
                <a:spLocks noChangeArrowheads="1"/>
              </p:cNvSpPr>
              <p:nvPr>
                <p:custDataLst>
                  <p:tags r:id="rId4"/>
                </p:custDataLst>
              </p:nvPr>
            </p:nvSpPr>
            <p:spPr bwMode="auto">
              <a:xfrm flipH="1">
                <a:off x="4346180" y="3762999"/>
                <a:ext cx="176056" cy="178140"/>
              </a:xfrm>
              <a:prstGeom prst="ellipse">
                <a:avLst/>
              </a:prstGeom>
              <a:solidFill>
                <a:srgbClr val="AE6836"/>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endParaRPr lang="en-US" altLang="zh-CN" sz="2400" b="1">
                  <a:solidFill>
                    <a:srgbClr val="FFFFFF"/>
                  </a:solidFill>
                  <a:latin typeface="微软雅黑" panose="020B0503020204020204" pitchFamily="34" charset="-122"/>
                </a:endParaRPr>
              </a:p>
            </p:txBody>
          </p:sp>
          <p:cxnSp>
            <p:nvCxnSpPr>
              <p:cNvPr id="147474" name="MH_Other_5">
                <a:extLst>
                  <a:ext uri="{FF2B5EF4-FFF2-40B4-BE49-F238E27FC236}">
                    <a16:creationId xmlns:a16="http://schemas.microsoft.com/office/drawing/2014/main" xmlns="" id="{0EED2B5A-0894-4FA3-ABB2-EABE7D13CC8C}"/>
                  </a:ext>
                </a:extLst>
              </p:cNvPr>
              <p:cNvCxnSpPr>
                <a:cxnSpLocks noChangeShapeType="1"/>
                <a:stCxn id="147471" idx="6"/>
              </p:cNvCxnSpPr>
              <p:nvPr>
                <p:custDataLst>
                  <p:tags r:id="rId5"/>
                </p:custDataLst>
              </p:nvPr>
            </p:nvCxnSpPr>
            <p:spPr bwMode="auto">
              <a:xfrm flipH="1">
                <a:off x="3317093" y="3846829"/>
                <a:ext cx="1001841" cy="0"/>
              </a:xfrm>
              <a:prstGeom prst="line">
                <a:avLst/>
              </a:prstGeom>
              <a:noFill/>
              <a:ln w="12700">
                <a:solidFill>
                  <a:srgbClr val="A6A6A6"/>
                </a:solidFill>
                <a:round/>
                <a:headEnd/>
                <a:tailEnd/>
              </a:ln>
              <a:extLst>
                <a:ext uri="{909E8E84-426E-40DD-AFC4-6F175D3DCCD1}">
                  <a14:hiddenFill xmlns:a14="http://schemas.microsoft.com/office/drawing/2010/main">
                    <a:noFill/>
                  </a14:hiddenFill>
                </a:ext>
              </a:extLst>
            </p:spPr>
          </p:cxnSp>
          <p:sp>
            <p:nvSpPr>
              <p:cNvPr id="147475" name="MH_Other_6">
                <a:extLst>
                  <a:ext uri="{FF2B5EF4-FFF2-40B4-BE49-F238E27FC236}">
                    <a16:creationId xmlns:a16="http://schemas.microsoft.com/office/drawing/2014/main" xmlns="" id="{FDDB10FE-C9D0-41BF-94EA-23A71270EA83}"/>
                  </a:ext>
                </a:extLst>
              </p:cNvPr>
              <p:cNvSpPr>
                <a:spLocks noChangeArrowheads="1"/>
              </p:cNvSpPr>
              <p:nvPr>
                <p:custDataLst>
                  <p:tags r:id="rId6"/>
                </p:custDataLst>
              </p:nvPr>
            </p:nvSpPr>
            <p:spPr bwMode="auto">
              <a:xfrm>
                <a:off x="4344084" y="4915667"/>
                <a:ext cx="176056" cy="176044"/>
              </a:xfrm>
              <a:prstGeom prst="ellipse">
                <a:avLst/>
              </a:prstGeom>
              <a:solidFill>
                <a:srgbClr val="AE6836"/>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endParaRPr lang="en-US" altLang="zh-CN" sz="2400" b="1">
                  <a:solidFill>
                    <a:srgbClr val="FFFFFF"/>
                  </a:solidFill>
                  <a:latin typeface="微软雅黑" panose="020B0503020204020204" pitchFamily="34" charset="-122"/>
                </a:endParaRPr>
              </a:p>
            </p:txBody>
          </p:sp>
          <p:cxnSp>
            <p:nvCxnSpPr>
              <p:cNvPr id="147476" name="MH_Other_7">
                <a:extLst>
                  <a:ext uri="{FF2B5EF4-FFF2-40B4-BE49-F238E27FC236}">
                    <a16:creationId xmlns:a16="http://schemas.microsoft.com/office/drawing/2014/main" xmlns="" id="{B598F79A-BC99-4CBA-BBD3-A2810E868515}"/>
                  </a:ext>
                </a:extLst>
              </p:cNvPr>
              <p:cNvCxnSpPr>
                <a:cxnSpLocks noChangeShapeType="1"/>
                <a:stCxn id="147475" idx="6"/>
              </p:cNvCxnSpPr>
              <p:nvPr>
                <p:custDataLst>
                  <p:tags r:id="rId7"/>
                </p:custDataLst>
              </p:nvPr>
            </p:nvCxnSpPr>
            <p:spPr bwMode="auto">
              <a:xfrm flipV="1">
                <a:off x="4520140" y="4995306"/>
                <a:ext cx="1228198" cy="8383"/>
              </a:xfrm>
              <a:prstGeom prst="line">
                <a:avLst/>
              </a:prstGeom>
              <a:noFill/>
              <a:ln w="12700">
                <a:solidFill>
                  <a:srgbClr val="A6A6A6"/>
                </a:solidFill>
                <a:round/>
                <a:headEnd/>
                <a:tailEnd/>
              </a:ln>
              <a:extLst>
                <a:ext uri="{909E8E84-426E-40DD-AFC4-6F175D3DCCD1}">
                  <a14:hiddenFill xmlns:a14="http://schemas.microsoft.com/office/drawing/2010/main">
                    <a:noFill/>
                  </a14:hiddenFill>
                </a:ext>
              </a:extLst>
            </p:spPr>
          </p:cxnSp>
        </p:grpSp>
        <p:sp>
          <p:nvSpPr>
            <p:cNvPr id="147463" name="文本框 53">
              <a:extLst>
                <a:ext uri="{FF2B5EF4-FFF2-40B4-BE49-F238E27FC236}">
                  <a16:creationId xmlns:a16="http://schemas.microsoft.com/office/drawing/2014/main" xmlns="" id="{3F25E876-A7C7-4CD6-9A8C-FF25A8CEC524}"/>
                </a:ext>
              </a:extLst>
            </p:cNvPr>
            <p:cNvSpPr txBox="1">
              <a:spLocks noChangeArrowheads="1"/>
            </p:cNvSpPr>
            <p:nvPr/>
          </p:nvSpPr>
          <p:spPr bwMode="auto">
            <a:xfrm>
              <a:off x="7045325" y="3030538"/>
              <a:ext cx="405765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ts val="0"/>
                </a:spcBef>
              </a:pPr>
              <a:r>
                <a:rPr lang="zh-CN" altLang="en-US" sz="2400" dirty="0">
                  <a:latin typeface="微软雅黑" panose="020B0503020204020204" pitchFamily="34" charset="-122"/>
                </a:rPr>
                <a:t>经济条件</a:t>
              </a:r>
              <a:endParaRPr lang="en-US" altLang="zh-CN" sz="2400" dirty="0">
                <a:latin typeface="微软雅黑" panose="020B0503020204020204" pitchFamily="34" charset="-122"/>
              </a:endParaRPr>
            </a:p>
            <a:p>
              <a:pPr algn="just">
                <a:lnSpc>
                  <a:spcPct val="150000"/>
                </a:lnSpc>
                <a:spcBef>
                  <a:spcPts val="0"/>
                </a:spcBef>
              </a:pPr>
              <a:r>
                <a:rPr lang="en-US" altLang="zh-CN" sz="2400" dirty="0">
                  <a:latin typeface="微软雅黑" panose="020B0503020204020204" pitchFamily="34" charset="-122"/>
                </a:rPr>
                <a:t>——</a:t>
              </a:r>
              <a:r>
                <a:rPr lang="zh-CN" altLang="en-US" sz="2400" dirty="0">
                  <a:latin typeface="微软雅黑" panose="020B0503020204020204" pitchFamily="34" charset="-122"/>
                </a:rPr>
                <a:t>首要的、决定性的影响</a:t>
              </a:r>
            </a:p>
          </p:txBody>
        </p:sp>
        <p:sp>
          <p:nvSpPr>
            <p:cNvPr id="147464" name="文本框 54">
              <a:extLst>
                <a:ext uri="{FF2B5EF4-FFF2-40B4-BE49-F238E27FC236}">
                  <a16:creationId xmlns:a16="http://schemas.microsoft.com/office/drawing/2014/main" xmlns="" id="{C7EB1894-43C0-4306-93DF-B7C282650FFF}"/>
                </a:ext>
              </a:extLst>
            </p:cNvPr>
            <p:cNvSpPr txBox="1">
              <a:spLocks noChangeArrowheads="1"/>
            </p:cNvSpPr>
            <p:nvPr/>
          </p:nvSpPr>
          <p:spPr bwMode="auto">
            <a:xfrm>
              <a:off x="7045325" y="4738688"/>
              <a:ext cx="46402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50000"/>
                </a:spcBef>
              </a:pPr>
              <a:r>
                <a:rPr lang="zh-CN" altLang="en-US" sz="2400" dirty="0">
                  <a:latin typeface="微软雅黑" panose="020B0503020204020204" pitchFamily="34" charset="-122"/>
                </a:rPr>
                <a:t>精神文化条件</a:t>
              </a:r>
            </a:p>
          </p:txBody>
        </p:sp>
        <p:sp>
          <p:nvSpPr>
            <p:cNvPr id="147465" name="文本框 55">
              <a:extLst>
                <a:ext uri="{FF2B5EF4-FFF2-40B4-BE49-F238E27FC236}">
                  <a16:creationId xmlns:a16="http://schemas.microsoft.com/office/drawing/2014/main" xmlns="" id="{527A4A7D-024E-483F-9186-C9DB74FFC769}"/>
                </a:ext>
              </a:extLst>
            </p:cNvPr>
            <p:cNvSpPr txBox="1">
              <a:spLocks noChangeArrowheads="1"/>
            </p:cNvSpPr>
            <p:nvPr/>
          </p:nvSpPr>
          <p:spPr bwMode="auto">
            <a:xfrm>
              <a:off x="3559175" y="3890963"/>
              <a:ext cx="18399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50000"/>
                </a:spcBef>
              </a:pPr>
              <a:r>
                <a:rPr lang="zh-CN" altLang="en-US" sz="2400">
                  <a:latin typeface="微软雅黑" panose="020B0503020204020204" pitchFamily="34" charset="-122"/>
                </a:rPr>
                <a:t>政治条件</a:t>
              </a:r>
            </a:p>
          </p:txBody>
        </p:sp>
      </p:grpSp>
      <p:sp>
        <p:nvSpPr>
          <p:cNvPr id="27" name="矩形: 圆角 26">
            <a:extLst>
              <a:ext uri="{FF2B5EF4-FFF2-40B4-BE49-F238E27FC236}">
                <a16:creationId xmlns:a16="http://schemas.microsoft.com/office/drawing/2014/main" xmlns="" id="{55A46028-28FC-4E04-8CD8-759E11FF3C44}"/>
              </a:ext>
            </a:extLst>
          </p:cNvPr>
          <p:cNvSpPr/>
          <p:nvPr/>
        </p:nvSpPr>
        <p:spPr>
          <a:xfrm>
            <a:off x="2184451" y="1085397"/>
            <a:ext cx="78230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（二）人民群众在创造历史过程中的决定作用</a:t>
            </a:r>
          </a:p>
        </p:txBody>
      </p:sp>
      <p:sp>
        <p:nvSpPr>
          <p:cNvPr id="28" name="矩形 27">
            <a:extLst>
              <a:ext uri="{FF2B5EF4-FFF2-40B4-BE49-F238E27FC236}">
                <a16:creationId xmlns:a16="http://schemas.microsoft.com/office/drawing/2014/main" xmlns="" id="{98F87188-ABEA-4BF2-917B-574D542EE102}"/>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spTree>
  </p:cSld>
  <p:clrMapOvr>
    <a:masterClrMapping/>
  </p:clrMapOvr>
  <p:transition spd="med">
    <p:pull/>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文本框 7">
            <a:extLst>
              <a:ext uri="{FF2B5EF4-FFF2-40B4-BE49-F238E27FC236}">
                <a16:creationId xmlns:a16="http://schemas.microsoft.com/office/drawing/2014/main" xmlns="" id="{06914CC0-FBA5-47AB-A668-CF1FC061F562}"/>
              </a:ext>
            </a:extLst>
          </p:cNvPr>
          <p:cNvSpPr txBox="1">
            <a:spLocks noChangeArrowheads="1"/>
          </p:cNvSpPr>
          <p:nvPr/>
        </p:nvSpPr>
        <p:spPr bwMode="auto">
          <a:xfrm>
            <a:off x="637615" y="4886966"/>
            <a:ext cx="679337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a:lnSpc>
                <a:spcPct val="150000"/>
              </a:lnSpc>
            </a:pPr>
            <a:r>
              <a:rPr lang="zh-CN" altLang="en-US" sz="2400" b="1" dirty="0">
                <a:solidFill>
                  <a:srgbClr val="000000"/>
                </a:solidFill>
                <a:latin typeface="微软雅黑" panose="020B0503020204020204" pitchFamily="34" charset="-122"/>
                <a:sym typeface="Arial" panose="020B0604020202020204" pitchFamily="34" charset="0"/>
              </a:rPr>
              <a:t>必须坚持社会主义改革，加强经济建设、政治建设、文化建设、社会建设、生态文明建设，进一步调动和发挥人民群众的积极性和创造性。</a:t>
            </a:r>
          </a:p>
        </p:txBody>
      </p:sp>
      <p:pic>
        <p:nvPicPr>
          <p:cNvPr id="148486" name="图片 2">
            <a:extLst>
              <a:ext uri="{FF2B5EF4-FFF2-40B4-BE49-F238E27FC236}">
                <a16:creationId xmlns:a16="http://schemas.microsoft.com/office/drawing/2014/main" xmlns="" id="{90DE1D50-8B2D-42BE-B14F-FFFBBFAFED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844"/>
          <a:stretch/>
        </p:blipFill>
        <p:spPr bwMode="auto">
          <a:xfrm>
            <a:off x="7947211" y="1855788"/>
            <a:ext cx="3607174" cy="4948905"/>
          </a:xfrm>
          <a:prstGeom prst="roundRect">
            <a:avLst>
              <a:gd name="adj" fmla="val 949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圆角 15">
            <a:extLst>
              <a:ext uri="{FF2B5EF4-FFF2-40B4-BE49-F238E27FC236}">
                <a16:creationId xmlns:a16="http://schemas.microsoft.com/office/drawing/2014/main" xmlns="" id="{661A1DC4-B9AE-4E3D-8986-FDDF485D0977}"/>
              </a:ext>
            </a:extLst>
          </p:cNvPr>
          <p:cNvSpPr/>
          <p:nvPr/>
        </p:nvSpPr>
        <p:spPr>
          <a:xfrm>
            <a:off x="2184451" y="1085397"/>
            <a:ext cx="78230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（二）人民群众在创造历史过程中的决定作用</a:t>
            </a:r>
          </a:p>
        </p:txBody>
      </p:sp>
      <p:sp>
        <p:nvSpPr>
          <p:cNvPr id="17" name="矩形 16">
            <a:extLst>
              <a:ext uri="{FF2B5EF4-FFF2-40B4-BE49-F238E27FC236}">
                <a16:creationId xmlns:a16="http://schemas.microsoft.com/office/drawing/2014/main" xmlns="" id="{660BFE0E-24DF-4AEA-88E4-1DEC70AD9CDB}"/>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grpSp>
        <p:nvGrpSpPr>
          <p:cNvPr id="2" name="组合 1">
            <a:extLst>
              <a:ext uri="{FF2B5EF4-FFF2-40B4-BE49-F238E27FC236}">
                <a16:creationId xmlns:a16="http://schemas.microsoft.com/office/drawing/2014/main" xmlns="" id="{E1E2E4FB-31EA-4402-A23F-9BE1CD27753C}"/>
              </a:ext>
            </a:extLst>
          </p:cNvPr>
          <p:cNvGrpSpPr/>
          <p:nvPr/>
        </p:nvGrpSpPr>
        <p:grpSpPr>
          <a:xfrm>
            <a:off x="279120" y="1976718"/>
            <a:ext cx="7345362" cy="2770094"/>
            <a:chOff x="827088" y="597180"/>
            <a:chExt cx="7345362" cy="2770094"/>
          </a:xfrm>
        </p:grpSpPr>
        <p:sp>
          <p:nvSpPr>
            <p:cNvPr id="18" name="等腰三角形 17">
              <a:extLst>
                <a:ext uri="{FF2B5EF4-FFF2-40B4-BE49-F238E27FC236}">
                  <a16:creationId xmlns:a16="http://schemas.microsoft.com/office/drawing/2014/main" xmlns="" id="{9818C4CB-6CE3-45F7-B67E-71EAC0D5F6A1}"/>
                </a:ext>
              </a:extLst>
            </p:cNvPr>
            <p:cNvSpPr/>
            <p:nvPr/>
          </p:nvSpPr>
          <p:spPr>
            <a:xfrm>
              <a:off x="827088" y="692150"/>
              <a:ext cx="431800" cy="2159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9" name="矩形 18">
              <a:extLst>
                <a:ext uri="{FF2B5EF4-FFF2-40B4-BE49-F238E27FC236}">
                  <a16:creationId xmlns:a16="http://schemas.microsoft.com/office/drawing/2014/main" xmlns="" id="{3C5334C2-973F-4414-AA6B-1E5CAA1DD8EE}"/>
                </a:ext>
              </a:extLst>
            </p:cNvPr>
            <p:cNvSpPr/>
            <p:nvPr/>
          </p:nvSpPr>
          <p:spPr>
            <a:xfrm>
              <a:off x="971550" y="597180"/>
              <a:ext cx="7200900" cy="2770094"/>
            </a:xfrm>
            <a:prstGeom prst="rect">
              <a:avLst/>
            </a:prstGeom>
            <a:solidFill>
              <a:srgbClr val="F2F2F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1" name="矩形 2">
              <a:extLst>
                <a:ext uri="{FF2B5EF4-FFF2-40B4-BE49-F238E27FC236}">
                  <a16:creationId xmlns:a16="http://schemas.microsoft.com/office/drawing/2014/main" xmlns="" id="{F2D10615-2822-463C-AF44-D57F3E087E70}"/>
                </a:ext>
              </a:extLst>
            </p:cNvPr>
            <p:cNvSpPr/>
            <p:nvPr/>
          </p:nvSpPr>
          <p:spPr>
            <a:xfrm>
              <a:off x="827088" y="908050"/>
              <a:ext cx="3457575" cy="433388"/>
            </a:xfrm>
            <a:custGeom>
              <a:avLst/>
              <a:gdLst>
                <a:gd name="connsiteX0" fmla="*/ 0 w 4032448"/>
                <a:gd name="connsiteY0" fmla="*/ 0 h 648072"/>
                <a:gd name="connsiteX1" fmla="*/ 4032448 w 4032448"/>
                <a:gd name="connsiteY1" fmla="*/ 0 h 648072"/>
                <a:gd name="connsiteX2" fmla="*/ 4032448 w 4032448"/>
                <a:gd name="connsiteY2" fmla="*/ 648072 h 648072"/>
                <a:gd name="connsiteX3" fmla="*/ 0 w 4032448"/>
                <a:gd name="connsiteY3" fmla="*/ 648072 h 648072"/>
                <a:gd name="connsiteX4" fmla="*/ 0 w 4032448"/>
                <a:gd name="connsiteY4" fmla="*/ 0 h 648072"/>
                <a:gd name="connsiteX0-1" fmla="*/ 0 w 4035860"/>
                <a:gd name="connsiteY0-2" fmla="*/ 0 h 648072"/>
                <a:gd name="connsiteX1-3" fmla="*/ 4032448 w 4035860"/>
                <a:gd name="connsiteY1-4" fmla="*/ 0 h 648072"/>
                <a:gd name="connsiteX2-5" fmla="*/ 4035860 w 4035860"/>
                <a:gd name="connsiteY2-6" fmla="*/ 24154 h 648072"/>
                <a:gd name="connsiteX3-7" fmla="*/ 4032448 w 4035860"/>
                <a:gd name="connsiteY3-8" fmla="*/ 648072 h 648072"/>
                <a:gd name="connsiteX4-9" fmla="*/ 0 w 4035860"/>
                <a:gd name="connsiteY4-10" fmla="*/ 648072 h 648072"/>
                <a:gd name="connsiteX5" fmla="*/ 0 w 4035860"/>
                <a:gd name="connsiteY5" fmla="*/ 0 h 648072"/>
                <a:gd name="connsiteX0-11" fmla="*/ 0 w 4282044"/>
                <a:gd name="connsiteY0-12" fmla="*/ 0 h 648072"/>
                <a:gd name="connsiteX1-13" fmla="*/ 4032448 w 4282044"/>
                <a:gd name="connsiteY1-14" fmla="*/ 0 h 648072"/>
                <a:gd name="connsiteX2-15" fmla="*/ 4282044 w 4282044"/>
                <a:gd name="connsiteY2-16" fmla="*/ 293785 h 648072"/>
                <a:gd name="connsiteX3-17" fmla="*/ 4032448 w 4282044"/>
                <a:gd name="connsiteY3-18" fmla="*/ 648072 h 648072"/>
                <a:gd name="connsiteX4-19" fmla="*/ 0 w 4282044"/>
                <a:gd name="connsiteY4-20" fmla="*/ 648072 h 648072"/>
                <a:gd name="connsiteX5-21" fmla="*/ 0 w 4282044"/>
                <a:gd name="connsiteY5-22" fmla="*/ 0 h 648072"/>
                <a:gd name="connsiteX0-23" fmla="*/ 0 w 4282044"/>
                <a:gd name="connsiteY0-24" fmla="*/ 0 h 648072"/>
                <a:gd name="connsiteX1-25" fmla="*/ 4032448 w 4282044"/>
                <a:gd name="connsiteY1-26" fmla="*/ 0 h 648072"/>
                <a:gd name="connsiteX2-27" fmla="*/ 4282044 w 4282044"/>
                <a:gd name="connsiteY2-28" fmla="*/ 293785 h 648072"/>
                <a:gd name="connsiteX3-29" fmla="*/ 4032448 w 4282044"/>
                <a:gd name="connsiteY3-30" fmla="*/ 648072 h 648072"/>
                <a:gd name="connsiteX4-31" fmla="*/ 0 w 4282044"/>
                <a:gd name="connsiteY4-32" fmla="*/ 648072 h 648072"/>
                <a:gd name="connsiteX5-33" fmla="*/ 0 w 4282044"/>
                <a:gd name="connsiteY5-34" fmla="*/ 0 h 648072"/>
                <a:gd name="connsiteX0-35" fmla="*/ 0 w 4282044"/>
                <a:gd name="connsiteY0-36" fmla="*/ 0 h 648072"/>
                <a:gd name="connsiteX1-37" fmla="*/ 4032448 w 4282044"/>
                <a:gd name="connsiteY1-38" fmla="*/ 0 h 648072"/>
                <a:gd name="connsiteX2-39" fmla="*/ 4282044 w 4282044"/>
                <a:gd name="connsiteY2-40" fmla="*/ 293785 h 648072"/>
                <a:gd name="connsiteX3-41" fmla="*/ 4032448 w 4282044"/>
                <a:gd name="connsiteY3-42" fmla="*/ 648072 h 648072"/>
                <a:gd name="connsiteX4-43" fmla="*/ 0 w 4282044"/>
                <a:gd name="connsiteY4-44" fmla="*/ 648072 h 648072"/>
                <a:gd name="connsiteX5-45" fmla="*/ 0 w 4282044"/>
                <a:gd name="connsiteY5-46" fmla="*/ 0 h 6480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282044" h="648072">
                  <a:moveTo>
                    <a:pt x="0" y="0"/>
                  </a:moveTo>
                  <a:lnTo>
                    <a:pt x="4032448" y="0"/>
                  </a:lnTo>
                  <a:lnTo>
                    <a:pt x="4282044" y="293785"/>
                  </a:lnTo>
                  <a:cubicBezTo>
                    <a:pt x="4269184" y="314189"/>
                    <a:pt x="4197708" y="404929"/>
                    <a:pt x="4032448" y="648072"/>
                  </a:cubicBezTo>
                  <a:lnTo>
                    <a:pt x="0" y="648072"/>
                  </a:lnTo>
                  <a:lnTo>
                    <a:pt x="0" y="0"/>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anchor="ctr"/>
            <a:lstStyle/>
            <a:p>
              <a:pPr algn="ctr">
                <a:defRPr/>
              </a:pPr>
              <a:r>
                <a:rPr lang="zh-CN" altLang="en-US" sz="2400" dirty="0">
                  <a:solidFill>
                    <a:prstClr val="white"/>
                  </a:solidFill>
                  <a:latin typeface="微软雅黑" panose="020B0503020204020204" pitchFamily="34" charset="-122"/>
                  <a:ea typeface="微软雅黑" panose="020B0503020204020204" pitchFamily="34" charset="-122"/>
                </a:rPr>
                <a:t>我国的社会主义制度</a:t>
              </a:r>
            </a:p>
          </p:txBody>
        </p:sp>
      </p:grpSp>
      <p:sp>
        <p:nvSpPr>
          <p:cNvPr id="22" name="文本框 7">
            <a:extLst>
              <a:ext uri="{FF2B5EF4-FFF2-40B4-BE49-F238E27FC236}">
                <a16:creationId xmlns:a16="http://schemas.microsoft.com/office/drawing/2014/main" xmlns="" id="{377D1DE5-8D06-4598-9145-3E63EDDCF92C}"/>
              </a:ext>
            </a:extLst>
          </p:cNvPr>
          <p:cNvSpPr txBox="1">
            <a:spLocks noChangeArrowheads="1"/>
          </p:cNvSpPr>
          <p:nvPr/>
        </p:nvSpPr>
        <p:spPr bwMode="auto">
          <a:xfrm>
            <a:off x="626224" y="2828389"/>
            <a:ext cx="6460376"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solidFill>
                  <a:srgbClr val="000000"/>
                </a:solidFill>
                <a:latin typeface="微软雅黑" panose="020B0503020204020204" pitchFamily="34" charset="-122"/>
                <a:sym typeface="Arial" panose="020B0604020202020204" pitchFamily="34" charset="0"/>
              </a:rPr>
              <a:t>为人民群众创造历史的活动提供了极为有利的经济、政治和文化等方面的条件，但也存在有待完善和改进的方面</a:t>
            </a:r>
          </a:p>
        </p:txBody>
      </p:sp>
    </p:spTree>
  </p:cSld>
  <p:clrMapOvr>
    <a:masterClrMapping/>
  </p:clrMapOvr>
  <p:transition spd="med">
    <p:pull/>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文本框 7">
            <a:extLst>
              <a:ext uri="{FF2B5EF4-FFF2-40B4-BE49-F238E27FC236}">
                <a16:creationId xmlns:a16="http://schemas.microsoft.com/office/drawing/2014/main" xmlns="" id="{A37C8A0F-AE62-4BC6-BDA3-1CA44BDAE163}"/>
              </a:ext>
            </a:extLst>
          </p:cNvPr>
          <p:cNvSpPr txBox="1">
            <a:spLocks noChangeArrowheads="1"/>
          </p:cNvSpPr>
          <p:nvPr/>
        </p:nvSpPr>
        <p:spPr bwMode="auto">
          <a:xfrm>
            <a:off x="587892" y="2582849"/>
            <a:ext cx="7362825" cy="121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spcAft>
                <a:spcPts val="600"/>
              </a:spcAft>
            </a:pPr>
            <a:r>
              <a:rPr lang="zh-CN" altLang="en-US" sz="2400" b="1" dirty="0">
                <a:solidFill>
                  <a:srgbClr val="AE6836"/>
                </a:solidFill>
                <a:latin typeface="微软雅黑" panose="020B0503020204020204" pitchFamily="34" charset="-122"/>
                <a:sym typeface="Arial" panose="020B0604020202020204" pitchFamily="34" charset="0"/>
              </a:rPr>
              <a:t>我们党为人民而生、因人民而兴</a:t>
            </a:r>
            <a:endParaRPr lang="en-US" altLang="zh-CN" sz="2400" b="1" dirty="0">
              <a:solidFill>
                <a:srgbClr val="AE6836"/>
              </a:solidFill>
              <a:latin typeface="微软雅黑" panose="020B0503020204020204" pitchFamily="34" charset="-122"/>
              <a:sym typeface="Arial" panose="020B0604020202020204" pitchFamily="34" charset="0"/>
            </a:endParaRPr>
          </a:p>
          <a:p>
            <a:pPr algn="ctr">
              <a:lnSpc>
                <a:spcPct val="150000"/>
              </a:lnSpc>
              <a:spcAft>
                <a:spcPts val="600"/>
              </a:spcAft>
            </a:pPr>
            <a:r>
              <a:rPr lang="zh-CN" altLang="en-US" sz="2400" b="1" dirty="0">
                <a:solidFill>
                  <a:srgbClr val="000000"/>
                </a:solidFill>
                <a:latin typeface="微软雅黑" panose="020B0503020204020204" pitchFamily="34" charset="-122"/>
                <a:sym typeface="Arial" panose="020B0604020202020204" pitchFamily="34" charset="0"/>
              </a:rPr>
              <a:t>我们党带领人民打江山、守江山，守的就是人民的心</a:t>
            </a:r>
            <a:r>
              <a:rPr lang="en-US" altLang="zh-CN" sz="2400" b="1" dirty="0">
                <a:solidFill>
                  <a:srgbClr val="000000"/>
                </a:solidFill>
                <a:latin typeface="微软雅黑" panose="020B0503020204020204" pitchFamily="34" charset="-122"/>
                <a:sym typeface="Arial" panose="020B0604020202020204" pitchFamily="34" charset="0"/>
              </a:rPr>
              <a:t>   </a:t>
            </a:r>
          </a:p>
        </p:txBody>
      </p:sp>
      <p:pic>
        <p:nvPicPr>
          <p:cNvPr id="149510" name="图片 3">
            <a:extLst>
              <a:ext uri="{FF2B5EF4-FFF2-40B4-BE49-F238E27FC236}">
                <a16:creationId xmlns:a16="http://schemas.microsoft.com/office/drawing/2014/main" xmlns="" id="{369211B7-0A3D-47FD-B078-579BF7E79E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197"/>
          <a:stretch/>
        </p:blipFill>
        <p:spPr bwMode="auto">
          <a:xfrm>
            <a:off x="8256494" y="1859273"/>
            <a:ext cx="2811182" cy="4855404"/>
          </a:xfrm>
          <a:prstGeom prst="roundRect">
            <a:avLst>
              <a:gd name="adj" fmla="val 949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圆角 15">
            <a:extLst>
              <a:ext uri="{FF2B5EF4-FFF2-40B4-BE49-F238E27FC236}">
                <a16:creationId xmlns:a16="http://schemas.microsoft.com/office/drawing/2014/main" xmlns="" id="{0D766B38-28B3-406B-9897-4519B611C99E}"/>
              </a:ext>
            </a:extLst>
          </p:cNvPr>
          <p:cNvSpPr/>
          <p:nvPr/>
        </p:nvSpPr>
        <p:spPr>
          <a:xfrm>
            <a:off x="2184451" y="1085397"/>
            <a:ext cx="78230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（二）人民群众在创造历史过程中的决定作用</a:t>
            </a:r>
          </a:p>
        </p:txBody>
      </p:sp>
      <p:sp>
        <p:nvSpPr>
          <p:cNvPr id="17" name="矩形 16">
            <a:extLst>
              <a:ext uri="{FF2B5EF4-FFF2-40B4-BE49-F238E27FC236}">
                <a16:creationId xmlns:a16="http://schemas.microsoft.com/office/drawing/2014/main" xmlns="" id="{F51CD788-38A1-4DD3-9E98-6B010BBCCD11}"/>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grpSp>
        <p:nvGrpSpPr>
          <p:cNvPr id="3" name="组合 2">
            <a:extLst>
              <a:ext uri="{FF2B5EF4-FFF2-40B4-BE49-F238E27FC236}">
                <a16:creationId xmlns:a16="http://schemas.microsoft.com/office/drawing/2014/main" xmlns="" id="{33BCC8D8-DD4D-4C93-83AA-C849044B7D80}"/>
              </a:ext>
            </a:extLst>
          </p:cNvPr>
          <p:cNvGrpSpPr/>
          <p:nvPr/>
        </p:nvGrpSpPr>
        <p:grpSpPr>
          <a:xfrm>
            <a:off x="1297504" y="4046551"/>
            <a:ext cx="5943600" cy="2243051"/>
            <a:chOff x="1223682" y="4315492"/>
            <a:chExt cx="5943600" cy="2243051"/>
          </a:xfrm>
        </p:grpSpPr>
        <p:grpSp>
          <p:nvGrpSpPr>
            <p:cNvPr id="2" name="组合 1">
              <a:extLst>
                <a:ext uri="{FF2B5EF4-FFF2-40B4-BE49-F238E27FC236}">
                  <a16:creationId xmlns:a16="http://schemas.microsoft.com/office/drawing/2014/main" xmlns="" id="{99B2309A-9762-46A8-9FD5-4FE2F2519AD1}"/>
                </a:ext>
              </a:extLst>
            </p:cNvPr>
            <p:cNvGrpSpPr/>
            <p:nvPr/>
          </p:nvGrpSpPr>
          <p:grpSpPr>
            <a:xfrm>
              <a:off x="1223682" y="4315492"/>
              <a:ext cx="5943600" cy="2243051"/>
              <a:chOff x="6111875" y="2708275"/>
              <a:chExt cx="2008188" cy="3471863"/>
            </a:xfrm>
          </p:grpSpPr>
          <p:sp>
            <p:nvSpPr>
              <p:cNvPr id="18" name="圆角矩形 12">
                <a:extLst>
                  <a:ext uri="{FF2B5EF4-FFF2-40B4-BE49-F238E27FC236}">
                    <a16:creationId xmlns:a16="http://schemas.microsoft.com/office/drawing/2014/main" xmlns="" id="{2B978688-99E1-491C-9C15-C00CBA033611}"/>
                  </a:ext>
                </a:extLst>
              </p:cNvPr>
              <p:cNvSpPr/>
              <p:nvPr/>
            </p:nvSpPr>
            <p:spPr bwMode="auto">
              <a:xfrm>
                <a:off x="6111875" y="2832100"/>
                <a:ext cx="2008188" cy="3348038"/>
              </a:xfrm>
              <a:custGeom>
                <a:avLst/>
                <a:gdLst/>
                <a:ahLst/>
                <a:cxnLst/>
                <a:rect l="l" t="t" r="r" b="b"/>
                <a:pathLst>
                  <a:path w="2520280" h="4203450">
                    <a:moveTo>
                      <a:pt x="877234" y="0"/>
                    </a:moveTo>
                    <a:lnTo>
                      <a:pt x="1643046" y="0"/>
                    </a:lnTo>
                    <a:cubicBezTo>
                      <a:pt x="2127529" y="0"/>
                      <a:pt x="2520280" y="392751"/>
                      <a:pt x="2520280" y="877234"/>
                    </a:cubicBezTo>
                    <a:lnTo>
                      <a:pt x="2520280" y="1899136"/>
                    </a:lnTo>
                    <a:lnTo>
                      <a:pt x="2520280" y="3155214"/>
                    </a:lnTo>
                    <a:lnTo>
                      <a:pt x="2520280" y="4059492"/>
                    </a:lnTo>
                    <a:cubicBezTo>
                      <a:pt x="2520280" y="4138998"/>
                      <a:pt x="2455828" y="4203450"/>
                      <a:pt x="2376322" y="4203450"/>
                    </a:cubicBezTo>
                    <a:lnTo>
                      <a:pt x="143958" y="4203450"/>
                    </a:lnTo>
                    <a:cubicBezTo>
                      <a:pt x="64452" y="4203450"/>
                      <a:pt x="0" y="4138998"/>
                      <a:pt x="0" y="4059492"/>
                    </a:cubicBezTo>
                    <a:lnTo>
                      <a:pt x="0" y="3155214"/>
                    </a:lnTo>
                    <a:lnTo>
                      <a:pt x="0" y="1899136"/>
                    </a:lnTo>
                    <a:lnTo>
                      <a:pt x="0" y="877234"/>
                    </a:lnTo>
                    <a:cubicBezTo>
                      <a:pt x="0" y="392751"/>
                      <a:pt x="392751" y="0"/>
                      <a:pt x="877234" y="0"/>
                    </a:cubicBezTo>
                    <a:close/>
                  </a:path>
                </a:pathLst>
              </a:custGeom>
              <a:solidFill>
                <a:srgbClr val="FFC000"/>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9" name="圆角矩形 12">
                <a:extLst>
                  <a:ext uri="{FF2B5EF4-FFF2-40B4-BE49-F238E27FC236}">
                    <a16:creationId xmlns:a16="http://schemas.microsoft.com/office/drawing/2014/main" xmlns="" id="{FB2570BA-EADE-4D99-BB32-ACF3E2E1D6E4}"/>
                  </a:ext>
                </a:extLst>
              </p:cNvPr>
              <p:cNvSpPr/>
              <p:nvPr/>
            </p:nvSpPr>
            <p:spPr bwMode="auto">
              <a:xfrm>
                <a:off x="6111875" y="2708275"/>
                <a:ext cx="2008188" cy="3348038"/>
              </a:xfrm>
              <a:custGeom>
                <a:avLst/>
                <a:gdLst/>
                <a:ahLst/>
                <a:cxnLst/>
                <a:rect l="l" t="t" r="r" b="b"/>
                <a:pathLst>
                  <a:path w="2520280" h="4203450">
                    <a:moveTo>
                      <a:pt x="877234" y="0"/>
                    </a:moveTo>
                    <a:lnTo>
                      <a:pt x="1643046" y="0"/>
                    </a:lnTo>
                    <a:cubicBezTo>
                      <a:pt x="2127529" y="0"/>
                      <a:pt x="2520280" y="392751"/>
                      <a:pt x="2520280" y="877234"/>
                    </a:cubicBezTo>
                    <a:lnTo>
                      <a:pt x="2520280" y="1899136"/>
                    </a:lnTo>
                    <a:lnTo>
                      <a:pt x="2520280" y="3155214"/>
                    </a:lnTo>
                    <a:lnTo>
                      <a:pt x="2520280" y="4059492"/>
                    </a:lnTo>
                    <a:cubicBezTo>
                      <a:pt x="2520280" y="4138998"/>
                      <a:pt x="2455828" y="4203450"/>
                      <a:pt x="2376322" y="4203450"/>
                    </a:cubicBezTo>
                    <a:lnTo>
                      <a:pt x="143958" y="4203450"/>
                    </a:lnTo>
                    <a:cubicBezTo>
                      <a:pt x="64452" y="4203450"/>
                      <a:pt x="0" y="4138998"/>
                      <a:pt x="0" y="4059492"/>
                    </a:cubicBezTo>
                    <a:lnTo>
                      <a:pt x="0" y="3155214"/>
                    </a:lnTo>
                    <a:lnTo>
                      <a:pt x="0" y="1899136"/>
                    </a:lnTo>
                    <a:lnTo>
                      <a:pt x="0" y="877234"/>
                    </a:lnTo>
                    <a:cubicBezTo>
                      <a:pt x="0" y="392751"/>
                      <a:pt x="392751" y="0"/>
                      <a:pt x="877234" y="0"/>
                    </a:cubicBezTo>
                    <a:close/>
                  </a:path>
                </a:pathLst>
              </a:custGeom>
              <a:solidFill>
                <a:schemeClr val="bg1"/>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21" name="文本框 7">
              <a:extLst>
                <a:ext uri="{FF2B5EF4-FFF2-40B4-BE49-F238E27FC236}">
                  <a16:creationId xmlns:a16="http://schemas.microsoft.com/office/drawing/2014/main" xmlns="" id="{5B782E8D-B108-44ED-925E-6D95CEB7BD19}"/>
                </a:ext>
              </a:extLst>
            </p:cNvPr>
            <p:cNvSpPr txBox="1">
              <a:spLocks noChangeArrowheads="1"/>
            </p:cNvSpPr>
            <p:nvPr/>
          </p:nvSpPr>
          <p:spPr bwMode="auto">
            <a:xfrm>
              <a:off x="1436946" y="4632491"/>
              <a:ext cx="551707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a:lnSpc>
                  <a:spcPct val="150000"/>
                </a:lnSpc>
              </a:pPr>
              <a:r>
                <a:rPr lang="zh-CN" altLang="en-US" sz="2400" dirty="0">
                  <a:solidFill>
                    <a:srgbClr val="000000"/>
                  </a:solidFill>
                  <a:latin typeface="微软雅黑" panose="020B0503020204020204" pitchFamily="34" charset="-122"/>
                  <a:sym typeface="Arial" panose="020B0604020202020204" pitchFamily="34" charset="0"/>
                </a:rPr>
                <a:t>在革命、建设、改革的每一个关键阶段、每一次重大关头，我们党都始终紧紧依靠人民战胜困难、赢得胜利。</a:t>
              </a:r>
              <a:endParaRPr lang="en-US" altLang="zh-CN" sz="2400" dirty="0">
                <a:solidFill>
                  <a:srgbClr val="000000"/>
                </a:solidFill>
                <a:latin typeface="微软雅黑" panose="020B0503020204020204" pitchFamily="34" charset="-122"/>
                <a:sym typeface="Arial" panose="020B0604020202020204" pitchFamily="34" charset="0"/>
              </a:endParaRPr>
            </a:p>
          </p:txBody>
        </p:sp>
      </p:grpSp>
    </p:spTree>
  </p:cSld>
  <p:clrMapOvr>
    <a:masterClrMapping/>
  </p:clrMapOvr>
  <p:transition spd="med">
    <p:pull/>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xmlns="" id="{B6386EED-2482-48BD-845F-9235FF1393F7}"/>
              </a:ext>
            </a:extLst>
          </p:cNvPr>
          <p:cNvCxnSpPr/>
          <p:nvPr/>
        </p:nvCxnSpPr>
        <p:spPr>
          <a:xfrm flipV="1">
            <a:off x="3087920" y="1471891"/>
            <a:ext cx="1447800" cy="790575"/>
          </a:xfrm>
          <a:prstGeom prst="line">
            <a:avLst/>
          </a:prstGeom>
          <a:ln w="28575">
            <a:solidFill>
              <a:srgbClr val="C77D4B"/>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xmlns="" id="{3C8F78A0-CF4F-4001-9D6A-E6E25223260A}"/>
              </a:ext>
            </a:extLst>
          </p:cNvPr>
          <p:cNvGrpSpPr/>
          <p:nvPr/>
        </p:nvGrpSpPr>
        <p:grpSpPr>
          <a:xfrm>
            <a:off x="0" y="5188653"/>
            <a:ext cx="3723485" cy="1320103"/>
            <a:chOff x="3759639" y="6925808"/>
            <a:chExt cx="6405406" cy="2270936"/>
          </a:xfrm>
        </p:grpSpPr>
        <p:pic>
          <p:nvPicPr>
            <p:cNvPr id="150534" name="图片 2">
              <a:extLst>
                <a:ext uri="{FF2B5EF4-FFF2-40B4-BE49-F238E27FC236}">
                  <a16:creationId xmlns:a16="http://schemas.microsoft.com/office/drawing/2014/main" xmlns="" id="{89BFAA0B-266C-4641-9F16-D28CA2620C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91" t="8322" r="11791" b="37737"/>
            <a:stretch/>
          </p:blipFill>
          <p:spPr bwMode="auto">
            <a:xfrm>
              <a:off x="3759639" y="6925810"/>
              <a:ext cx="3202700" cy="2270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5" name="图片 4">
              <a:extLst>
                <a:ext uri="{FF2B5EF4-FFF2-40B4-BE49-F238E27FC236}">
                  <a16:creationId xmlns:a16="http://schemas.microsoft.com/office/drawing/2014/main" xmlns="" id="{E76D24A3-7774-4CD3-869A-F35553E9F5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91" t="8322" r="11791" b="37737"/>
            <a:stretch/>
          </p:blipFill>
          <p:spPr bwMode="auto">
            <a:xfrm>
              <a:off x="6962339" y="6925808"/>
              <a:ext cx="3202706" cy="2270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组合 1">
            <a:extLst>
              <a:ext uri="{FF2B5EF4-FFF2-40B4-BE49-F238E27FC236}">
                <a16:creationId xmlns:a16="http://schemas.microsoft.com/office/drawing/2014/main" xmlns="" id="{EBAAFCF3-B114-461E-AAC5-375CAC646586}"/>
              </a:ext>
            </a:extLst>
          </p:cNvPr>
          <p:cNvGrpSpPr/>
          <p:nvPr/>
        </p:nvGrpSpPr>
        <p:grpSpPr>
          <a:xfrm>
            <a:off x="502023" y="986025"/>
            <a:ext cx="3243263" cy="4343400"/>
            <a:chOff x="609600" y="1268413"/>
            <a:chExt cx="3243263" cy="4343400"/>
          </a:xfrm>
        </p:grpSpPr>
        <p:sp>
          <p:nvSpPr>
            <p:cNvPr id="12" name="椭圆 14">
              <a:extLst>
                <a:ext uri="{FF2B5EF4-FFF2-40B4-BE49-F238E27FC236}">
                  <a16:creationId xmlns:a16="http://schemas.microsoft.com/office/drawing/2014/main" xmlns="" id="{134B5593-C786-4D88-9B5E-703274158136}"/>
                </a:ext>
              </a:extLst>
            </p:cNvPr>
            <p:cNvSpPr/>
            <p:nvPr/>
          </p:nvSpPr>
          <p:spPr>
            <a:xfrm rot="19574601">
              <a:off x="609600" y="2195513"/>
              <a:ext cx="1889125" cy="3416300"/>
            </a:xfrm>
            <a:custGeom>
              <a:avLst/>
              <a:gdLst/>
              <a:ahLst/>
              <a:cxnLst/>
              <a:rect l="l" t="t" r="r" b="b"/>
              <a:pathLst>
                <a:path w="3506582" h="6341948">
                  <a:moveTo>
                    <a:pt x="3240360" y="0"/>
                  </a:moveTo>
                  <a:cubicBezTo>
                    <a:pt x="3330025" y="0"/>
                    <a:pt x="3418839" y="3642"/>
                    <a:pt x="3506582" y="11780"/>
                  </a:cubicBezTo>
                  <a:cubicBezTo>
                    <a:pt x="1772732" y="148098"/>
                    <a:pt x="408933" y="1587041"/>
                    <a:pt x="408933" y="3341898"/>
                  </a:cubicBezTo>
                  <a:cubicBezTo>
                    <a:pt x="408933" y="4661317"/>
                    <a:pt x="1179894" y="5802148"/>
                    <a:pt x="2301104" y="6341948"/>
                  </a:cubicBezTo>
                  <a:cubicBezTo>
                    <a:pt x="969445" y="5939773"/>
                    <a:pt x="0" y="4703279"/>
                    <a:pt x="0" y="3240360"/>
                  </a:cubicBezTo>
                  <a:cubicBezTo>
                    <a:pt x="0" y="1450759"/>
                    <a:pt x="1450759" y="0"/>
                    <a:pt x="3240360"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3" name="椭圆 12">
              <a:extLst>
                <a:ext uri="{FF2B5EF4-FFF2-40B4-BE49-F238E27FC236}">
                  <a16:creationId xmlns:a16="http://schemas.microsoft.com/office/drawing/2014/main" xmlns="" id="{4D4B275B-3868-4A5F-BE76-7A67CAC35800}"/>
                </a:ext>
              </a:extLst>
            </p:cNvPr>
            <p:cNvSpPr/>
            <p:nvPr/>
          </p:nvSpPr>
          <p:spPr>
            <a:xfrm>
              <a:off x="911225" y="2117725"/>
              <a:ext cx="2592388" cy="2592388"/>
            </a:xfrm>
            <a:prstGeom prst="ellipse">
              <a:avLst/>
            </a:prstGeom>
            <a:solidFill>
              <a:schemeClr val="bg1"/>
            </a:solidFill>
            <a:ln w="38100">
              <a:solidFill>
                <a:srgbClr val="C77D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4" name="椭圆 14">
              <a:extLst>
                <a:ext uri="{FF2B5EF4-FFF2-40B4-BE49-F238E27FC236}">
                  <a16:creationId xmlns:a16="http://schemas.microsoft.com/office/drawing/2014/main" xmlns="" id="{613C2D08-9857-495B-943F-C2D46637BAF5}"/>
                </a:ext>
              </a:extLst>
            </p:cNvPr>
            <p:cNvSpPr/>
            <p:nvPr/>
          </p:nvSpPr>
          <p:spPr>
            <a:xfrm rot="20884470" flipH="1">
              <a:off x="1965325" y="1268413"/>
              <a:ext cx="1887538" cy="3416300"/>
            </a:xfrm>
            <a:custGeom>
              <a:avLst/>
              <a:gdLst/>
              <a:ahLst/>
              <a:cxnLst/>
              <a:rect l="l" t="t" r="r" b="b"/>
              <a:pathLst>
                <a:path w="3506582" h="6341948">
                  <a:moveTo>
                    <a:pt x="3240360" y="0"/>
                  </a:moveTo>
                  <a:cubicBezTo>
                    <a:pt x="3330025" y="0"/>
                    <a:pt x="3418839" y="3642"/>
                    <a:pt x="3506582" y="11780"/>
                  </a:cubicBezTo>
                  <a:cubicBezTo>
                    <a:pt x="1772732" y="148098"/>
                    <a:pt x="408933" y="1587041"/>
                    <a:pt x="408933" y="3341898"/>
                  </a:cubicBezTo>
                  <a:cubicBezTo>
                    <a:pt x="408933" y="4661317"/>
                    <a:pt x="1179894" y="5802148"/>
                    <a:pt x="2301104" y="6341948"/>
                  </a:cubicBezTo>
                  <a:cubicBezTo>
                    <a:pt x="969445" y="5939773"/>
                    <a:pt x="0" y="4703279"/>
                    <a:pt x="0" y="3240360"/>
                  </a:cubicBezTo>
                  <a:cubicBezTo>
                    <a:pt x="0" y="1450759"/>
                    <a:pt x="1450759" y="0"/>
                    <a:pt x="324036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16" name="文本框 7">
            <a:extLst>
              <a:ext uri="{FF2B5EF4-FFF2-40B4-BE49-F238E27FC236}">
                <a16:creationId xmlns:a16="http://schemas.microsoft.com/office/drawing/2014/main" xmlns="" id="{B77AF330-8F70-4F9E-85CC-DA156CBFB098}"/>
              </a:ext>
            </a:extLst>
          </p:cNvPr>
          <p:cNvSpPr txBox="1">
            <a:spLocks noChangeArrowheads="1"/>
          </p:cNvSpPr>
          <p:nvPr/>
        </p:nvSpPr>
        <p:spPr bwMode="auto">
          <a:xfrm>
            <a:off x="1111764" y="2564004"/>
            <a:ext cx="197615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400" b="1" dirty="0">
                <a:solidFill>
                  <a:srgbClr val="AE6836"/>
                </a:solidFill>
                <a:latin typeface="微软雅黑" panose="020B0503020204020204" pitchFamily="34" charset="-122"/>
                <a:sym typeface="Arial" panose="020B0604020202020204" pitchFamily="34" charset="0"/>
              </a:rPr>
              <a:t>中国共产党依靠人民</a:t>
            </a:r>
            <a:endParaRPr lang="en-US" altLang="zh-CN" sz="2400" b="1" dirty="0">
              <a:solidFill>
                <a:srgbClr val="AE6836"/>
              </a:solidFill>
              <a:latin typeface="微软雅黑" panose="020B0503020204020204" pitchFamily="34" charset="-122"/>
              <a:sym typeface="Arial" panose="020B0604020202020204" pitchFamily="34" charset="0"/>
            </a:endParaRPr>
          </a:p>
        </p:txBody>
      </p:sp>
      <p:cxnSp>
        <p:nvCxnSpPr>
          <p:cNvPr id="19" name="直接连接符 18">
            <a:extLst>
              <a:ext uri="{FF2B5EF4-FFF2-40B4-BE49-F238E27FC236}">
                <a16:creationId xmlns:a16="http://schemas.microsoft.com/office/drawing/2014/main" xmlns="" id="{AC493668-3BD6-4D2D-A9FE-9B03971D4808}"/>
              </a:ext>
            </a:extLst>
          </p:cNvPr>
          <p:cNvCxnSpPr>
            <a:cxnSpLocks/>
          </p:cNvCxnSpPr>
          <p:nvPr/>
        </p:nvCxnSpPr>
        <p:spPr>
          <a:xfrm flipV="1">
            <a:off x="3396036" y="2694175"/>
            <a:ext cx="1068387" cy="471068"/>
          </a:xfrm>
          <a:prstGeom prst="line">
            <a:avLst/>
          </a:prstGeom>
          <a:ln w="28575">
            <a:solidFill>
              <a:srgbClr val="C77D4B"/>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146E36E6-7917-4E62-B965-15289CE62D98}"/>
              </a:ext>
            </a:extLst>
          </p:cNvPr>
          <p:cNvCxnSpPr>
            <a:cxnSpLocks/>
          </p:cNvCxnSpPr>
          <p:nvPr/>
        </p:nvCxnSpPr>
        <p:spPr>
          <a:xfrm>
            <a:off x="3300956" y="3625458"/>
            <a:ext cx="971645" cy="370217"/>
          </a:xfrm>
          <a:prstGeom prst="line">
            <a:avLst/>
          </a:prstGeom>
          <a:ln w="28575">
            <a:solidFill>
              <a:srgbClr val="C77D4B"/>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B8FA5276-E87E-4B0E-91A7-B6AE3F5DCE7B}"/>
              </a:ext>
            </a:extLst>
          </p:cNvPr>
          <p:cNvCxnSpPr>
            <a:cxnSpLocks/>
          </p:cNvCxnSpPr>
          <p:nvPr/>
        </p:nvCxnSpPr>
        <p:spPr>
          <a:xfrm>
            <a:off x="2888507" y="4177218"/>
            <a:ext cx="971645" cy="861421"/>
          </a:xfrm>
          <a:prstGeom prst="line">
            <a:avLst/>
          </a:prstGeom>
          <a:ln w="28575">
            <a:solidFill>
              <a:srgbClr val="C77D4B"/>
            </a:solidFill>
          </a:ln>
        </p:spPr>
        <p:style>
          <a:lnRef idx="1">
            <a:schemeClr val="accent1"/>
          </a:lnRef>
          <a:fillRef idx="0">
            <a:schemeClr val="accent1"/>
          </a:fillRef>
          <a:effectRef idx="0">
            <a:schemeClr val="accent1"/>
          </a:effectRef>
          <a:fontRef idx="minor">
            <a:schemeClr val="tx1"/>
          </a:fontRef>
        </p:style>
      </p:cxnSp>
      <p:sp>
        <p:nvSpPr>
          <p:cNvPr id="25" name="文本框 7">
            <a:extLst>
              <a:ext uri="{FF2B5EF4-FFF2-40B4-BE49-F238E27FC236}">
                <a16:creationId xmlns:a16="http://schemas.microsoft.com/office/drawing/2014/main" xmlns="" id="{E9D1340A-17DA-402F-A828-7EA836713990}"/>
              </a:ext>
            </a:extLst>
          </p:cNvPr>
          <p:cNvSpPr txBox="1">
            <a:spLocks noChangeArrowheads="1"/>
          </p:cNvSpPr>
          <p:nvPr/>
        </p:nvSpPr>
        <p:spPr bwMode="auto">
          <a:xfrm>
            <a:off x="4621539" y="958784"/>
            <a:ext cx="680715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a:solidFill>
                  <a:srgbClr val="000000"/>
                </a:solidFill>
                <a:latin typeface="微软雅黑" panose="020B0503020204020204" pitchFamily="34" charset="-122"/>
                <a:sym typeface="Arial" panose="020B0604020202020204" pitchFamily="34" charset="0"/>
              </a:rPr>
              <a:t>从小到大、从弱到强，打败了强大的内外敌人，取得了新民主主义革命胜利</a:t>
            </a:r>
            <a:endParaRPr lang="en-US" altLang="zh-CN" sz="2400" dirty="0">
              <a:solidFill>
                <a:srgbClr val="000000"/>
              </a:solidFill>
              <a:latin typeface="微软雅黑" panose="020B0503020204020204" pitchFamily="34" charset="-122"/>
              <a:sym typeface="Arial" panose="020B0604020202020204" pitchFamily="34" charset="0"/>
            </a:endParaRPr>
          </a:p>
        </p:txBody>
      </p:sp>
      <p:sp>
        <p:nvSpPr>
          <p:cNvPr id="26" name="文本框 7">
            <a:extLst>
              <a:ext uri="{FF2B5EF4-FFF2-40B4-BE49-F238E27FC236}">
                <a16:creationId xmlns:a16="http://schemas.microsoft.com/office/drawing/2014/main" xmlns="" id="{8A5FA7B5-F633-48E6-832D-C97286DF452B}"/>
              </a:ext>
            </a:extLst>
          </p:cNvPr>
          <p:cNvSpPr txBox="1">
            <a:spLocks noChangeArrowheads="1"/>
          </p:cNvSpPr>
          <p:nvPr/>
        </p:nvSpPr>
        <p:spPr bwMode="auto">
          <a:xfrm>
            <a:off x="4621538" y="2262466"/>
            <a:ext cx="7319449"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solidFill>
                  <a:srgbClr val="000000"/>
                </a:solidFill>
                <a:latin typeface="微软雅黑" panose="020B0503020204020204" pitchFamily="34" charset="-122"/>
                <a:sym typeface="Arial" panose="020B0604020202020204" pitchFamily="34" charset="0"/>
              </a:rPr>
              <a:t>建立新中国，进行轰轰烈烈的社会主义革命和建设，在满目疮痍、一穷二白的烂摊子上干出了一片新天地</a:t>
            </a:r>
            <a:endParaRPr lang="en-US" altLang="zh-CN" sz="2400" dirty="0">
              <a:solidFill>
                <a:srgbClr val="000000"/>
              </a:solidFill>
              <a:latin typeface="微软雅黑" panose="020B0503020204020204" pitchFamily="34" charset="-122"/>
              <a:sym typeface="Arial" panose="020B0604020202020204" pitchFamily="34" charset="0"/>
            </a:endParaRPr>
          </a:p>
        </p:txBody>
      </p:sp>
      <p:sp>
        <p:nvSpPr>
          <p:cNvPr id="27" name="文本框 7">
            <a:extLst>
              <a:ext uri="{FF2B5EF4-FFF2-40B4-BE49-F238E27FC236}">
                <a16:creationId xmlns:a16="http://schemas.microsoft.com/office/drawing/2014/main" xmlns="" id="{C2C1BFCA-91AB-46FD-97BB-F0403058BE16}"/>
              </a:ext>
            </a:extLst>
          </p:cNvPr>
          <p:cNvSpPr txBox="1">
            <a:spLocks noChangeArrowheads="1"/>
          </p:cNvSpPr>
          <p:nvPr/>
        </p:nvSpPr>
        <p:spPr bwMode="auto">
          <a:xfrm>
            <a:off x="4420487" y="3566974"/>
            <a:ext cx="7319449"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solidFill>
                  <a:srgbClr val="000000"/>
                </a:solidFill>
                <a:latin typeface="微软雅黑" panose="020B0503020204020204" pitchFamily="34" charset="-122"/>
                <a:sym typeface="Arial" panose="020B0604020202020204" pitchFamily="34" charset="0"/>
              </a:rPr>
              <a:t>推进改革开放和社会主义现代化建设，走出一条中国特色社会主义道路</a:t>
            </a:r>
            <a:endParaRPr lang="en-US" altLang="zh-CN" sz="2400" dirty="0">
              <a:solidFill>
                <a:srgbClr val="000000"/>
              </a:solidFill>
              <a:latin typeface="微软雅黑" panose="020B0503020204020204" pitchFamily="34" charset="-122"/>
              <a:sym typeface="Arial" panose="020B0604020202020204" pitchFamily="34" charset="0"/>
            </a:endParaRPr>
          </a:p>
        </p:txBody>
      </p:sp>
      <p:sp>
        <p:nvSpPr>
          <p:cNvPr id="29" name="文本框 7">
            <a:extLst>
              <a:ext uri="{FF2B5EF4-FFF2-40B4-BE49-F238E27FC236}">
                <a16:creationId xmlns:a16="http://schemas.microsoft.com/office/drawing/2014/main" xmlns="" id="{08C749C0-E22D-40E0-ADC4-80617E9564E4}"/>
              </a:ext>
            </a:extLst>
          </p:cNvPr>
          <p:cNvSpPr txBox="1">
            <a:spLocks noChangeArrowheads="1"/>
          </p:cNvSpPr>
          <p:nvPr/>
        </p:nvSpPr>
        <p:spPr bwMode="auto">
          <a:xfrm>
            <a:off x="4015893" y="4884305"/>
            <a:ext cx="753513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dirty="0">
                <a:solidFill>
                  <a:srgbClr val="000000"/>
                </a:solidFill>
                <a:latin typeface="微软雅黑" panose="020B0503020204020204" pitchFamily="34" charset="-122"/>
                <a:sym typeface="Arial" panose="020B0604020202020204" pitchFamily="34" charset="0"/>
              </a:rPr>
              <a:t>推动党和国家事业发生历史性变革、取得历史性成就，推动中国特色社会主义进入新时代</a:t>
            </a:r>
            <a:endParaRPr lang="en-US" altLang="zh-CN" sz="2400" dirty="0">
              <a:solidFill>
                <a:srgbClr val="000000"/>
              </a:solidFill>
              <a:latin typeface="微软雅黑" panose="020B0503020204020204" pitchFamily="34" charset="-122"/>
              <a:sym typeface="Arial" panose="020B0604020202020204" pitchFamily="34" charset="0"/>
            </a:endParaRPr>
          </a:p>
        </p:txBody>
      </p:sp>
      <p:sp>
        <p:nvSpPr>
          <p:cNvPr id="30" name="矩形 29">
            <a:extLst>
              <a:ext uri="{FF2B5EF4-FFF2-40B4-BE49-F238E27FC236}">
                <a16:creationId xmlns:a16="http://schemas.microsoft.com/office/drawing/2014/main" xmlns="" id="{F2AE6D22-8272-4D1E-AFA9-07AD0158D7BF}"/>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spTree>
  </p:cSld>
  <p:clrMapOvr>
    <a:masterClrMapping/>
  </p:clrMapOvr>
  <p:transition spd="med">
    <p:pull/>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文本框 7">
            <a:extLst>
              <a:ext uri="{FF2B5EF4-FFF2-40B4-BE49-F238E27FC236}">
                <a16:creationId xmlns:a16="http://schemas.microsoft.com/office/drawing/2014/main" xmlns="" id="{0E7D1464-E61B-4C3C-AF16-D01A16BC9E25}"/>
              </a:ext>
            </a:extLst>
          </p:cNvPr>
          <p:cNvSpPr txBox="1">
            <a:spLocks noChangeArrowheads="1"/>
          </p:cNvSpPr>
          <p:nvPr/>
        </p:nvSpPr>
        <p:spPr bwMode="auto">
          <a:xfrm>
            <a:off x="2779379" y="3429000"/>
            <a:ext cx="5866341"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indent="-342900" algn="just">
              <a:lnSpc>
                <a:spcPct val="150000"/>
              </a:lnSpc>
              <a:buClr>
                <a:srgbClr val="C77D4B"/>
              </a:buClr>
              <a:buFont typeface="Arial" panose="020B0604020202020204" pitchFamily="34" charset="0"/>
              <a:buChar char="•"/>
            </a:pPr>
            <a:r>
              <a:rPr lang="zh-CN" altLang="en-US" sz="2400" dirty="0">
                <a:solidFill>
                  <a:srgbClr val="000000"/>
                </a:solidFill>
                <a:latin typeface="微软雅黑" panose="020B0503020204020204" pitchFamily="34" charset="-122"/>
                <a:sym typeface="Arial" panose="020B0604020202020204" pitchFamily="34" charset="0"/>
              </a:rPr>
              <a:t>始终</a:t>
            </a:r>
            <a:r>
              <a:rPr lang="zh-CN" altLang="en-US" sz="2400" b="1" dirty="0">
                <a:solidFill>
                  <a:srgbClr val="000000"/>
                </a:solidFill>
                <a:latin typeface="微软雅黑" panose="020B0503020204020204" pitchFamily="34" charset="-122"/>
                <a:sym typeface="Arial" panose="020B0604020202020204" pitchFamily="34" charset="0"/>
              </a:rPr>
              <a:t>把人民放在心中最高位置</a:t>
            </a:r>
            <a:endParaRPr lang="en-US" altLang="zh-CN" sz="2400" dirty="0">
              <a:solidFill>
                <a:srgbClr val="000000"/>
              </a:solidFill>
              <a:latin typeface="微软雅黑" panose="020B0503020204020204" pitchFamily="34" charset="-122"/>
              <a:sym typeface="Arial" panose="020B0604020202020204" pitchFamily="34" charset="0"/>
            </a:endParaRPr>
          </a:p>
          <a:p>
            <a:pPr marL="342900" indent="-342900" algn="just">
              <a:lnSpc>
                <a:spcPct val="150000"/>
              </a:lnSpc>
              <a:buClr>
                <a:srgbClr val="C77D4B"/>
              </a:buClr>
              <a:buFont typeface="Arial" panose="020B0604020202020204" pitchFamily="34" charset="0"/>
              <a:buChar char="•"/>
            </a:pPr>
            <a:r>
              <a:rPr lang="zh-CN" altLang="en-US" sz="2400" dirty="0">
                <a:solidFill>
                  <a:srgbClr val="000000"/>
                </a:solidFill>
                <a:latin typeface="微软雅黑" panose="020B0503020204020204" pitchFamily="34" charset="-122"/>
                <a:sym typeface="Arial" panose="020B0604020202020204" pitchFamily="34" charset="0"/>
              </a:rPr>
              <a:t>始终牢记“我是谁、为了谁、依靠谁”</a:t>
            </a:r>
            <a:endParaRPr lang="en-US" altLang="zh-CN" sz="2400" dirty="0">
              <a:solidFill>
                <a:srgbClr val="000000"/>
              </a:solidFill>
              <a:latin typeface="微软雅黑" panose="020B0503020204020204" pitchFamily="34" charset="-122"/>
              <a:sym typeface="Arial" panose="020B0604020202020204" pitchFamily="34" charset="0"/>
            </a:endParaRPr>
          </a:p>
          <a:p>
            <a:pPr marL="342900" indent="-342900" algn="just">
              <a:lnSpc>
                <a:spcPct val="150000"/>
              </a:lnSpc>
              <a:buClr>
                <a:srgbClr val="C77D4B"/>
              </a:buClr>
              <a:buFont typeface="Arial" panose="020B0604020202020204" pitchFamily="34" charset="0"/>
              <a:buChar char="•"/>
            </a:pPr>
            <a:r>
              <a:rPr lang="zh-CN" altLang="en-US" sz="2400" dirty="0">
                <a:solidFill>
                  <a:srgbClr val="000000"/>
                </a:solidFill>
                <a:latin typeface="微软雅黑" panose="020B0503020204020204" pitchFamily="34" charset="-122"/>
                <a:sym typeface="Arial" panose="020B0604020202020204" pitchFamily="34" charset="0"/>
              </a:rPr>
              <a:t>始终把人民幸福镌刻在通向民族伟大复兴的里程碑上</a:t>
            </a:r>
          </a:p>
        </p:txBody>
      </p:sp>
      <p:pic>
        <p:nvPicPr>
          <p:cNvPr id="151559" name="图片 2">
            <a:extLst>
              <a:ext uri="{FF2B5EF4-FFF2-40B4-BE49-F238E27FC236}">
                <a16:creationId xmlns:a16="http://schemas.microsoft.com/office/drawing/2014/main" xmlns="" id="{69B7DAE6-8399-4AD5-B832-43584627E3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9" t="9291" r="1696" b="7612"/>
          <a:stretch/>
        </p:blipFill>
        <p:spPr bwMode="auto">
          <a:xfrm>
            <a:off x="8929513" y="2093465"/>
            <a:ext cx="2725550" cy="418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圆角 13">
            <a:extLst>
              <a:ext uri="{FF2B5EF4-FFF2-40B4-BE49-F238E27FC236}">
                <a16:creationId xmlns:a16="http://schemas.microsoft.com/office/drawing/2014/main" xmlns="" id="{B8873A6B-39F9-4611-B3D6-0EACBE559373}"/>
              </a:ext>
            </a:extLst>
          </p:cNvPr>
          <p:cNvSpPr/>
          <p:nvPr/>
        </p:nvSpPr>
        <p:spPr>
          <a:xfrm>
            <a:off x="2184451" y="1085397"/>
            <a:ext cx="78230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（二）人民群众在创造历史过程中的决定作用</a:t>
            </a:r>
          </a:p>
        </p:txBody>
      </p:sp>
      <p:sp>
        <p:nvSpPr>
          <p:cNvPr id="15" name="矩形 14">
            <a:extLst>
              <a:ext uri="{FF2B5EF4-FFF2-40B4-BE49-F238E27FC236}">
                <a16:creationId xmlns:a16="http://schemas.microsoft.com/office/drawing/2014/main" xmlns="" id="{3F882652-31A9-4318-9B4A-5CEC840C4AEC}"/>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grpSp>
        <p:nvGrpSpPr>
          <p:cNvPr id="2" name="组合 1">
            <a:extLst>
              <a:ext uri="{FF2B5EF4-FFF2-40B4-BE49-F238E27FC236}">
                <a16:creationId xmlns:a16="http://schemas.microsoft.com/office/drawing/2014/main" xmlns="" id="{7400720F-D710-44F4-8B11-5B1EE29EF23D}"/>
              </a:ext>
            </a:extLst>
          </p:cNvPr>
          <p:cNvGrpSpPr/>
          <p:nvPr/>
        </p:nvGrpSpPr>
        <p:grpSpPr>
          <a:xfrm>
            <a:off x="549368" y="2045496"/>
            <a:ext cx="7680231" cy="2047882"/>
            <a:chOff x="1490663" y="4694238"/>
            <a:chExt cx="6132257" cy="1635125"/>
          </a:xfrm>
        </p:grpSpPr>
        <p:sp>
          <p:nvSpPr>
            <p:cNvPr id="21" name="椭圆 20">
              <a:extLst>
                <a:ext uri="{FF2B5EF4-FFF2-40B4-BE49-F238E27FC236}">
                  <a16:creationId xmlns:a16="http://schemas.microsoft.com/office/drawing/2014/main" xmlns="" id="{9CBBC9F0-D970-4E45-A77C-CC8A61397289}"/>
                </a:ext>
              </a:extLst>
            </p:cNvPr>
            <p:cNvSpPr/>
            <p:nvPr/>
          </p:nvSpPr>
          <p:spPr bwMode="auto">
            <a:xfrm>
              <a:off x="1685584" y="4878125"/>
              <a:ext cx="1246871" cy="1247372"/>
            </a:xfrm>
            <a:prstGeom prst="ellipse">
              <a:avLst/>
            </a:prstGeom>
            <a:gradFill flip="none" rotWithShape="1">
              <a:gsLst>
                <a:gs pos="0">
                  <a:srgbClr val="FFC000"/>
                </a:gs>
                <a:gs pos="65000">
                  <a:srgbClr val="F79646">
                    <a:lumMod val="75000"/>
                  </a:srgbClr>
                </a:gs>
                <a:gs pos="82000">
                  <a:srgbClr val="F79646">
                    <a:lumMod val="75000"/>
                  </a:srgbClr>
                </a:gs>
              </a:gsLst>
              <a:path path="circle">
                <a:fillToRect l="50000" t="50000" r="50000" b="50000"/>
              </a:path>
              <a:tileRect/>
            </a:gradFill>
            <a:ln w="25400" cap="flat" cmpd="sng" algn="ctr">
              <a:noFill/>
              <a:prstDash val="solid"/>
            </a:ln>
            <a:effectLst>
              <a:reflection blurRad="6350" stA="31000" endPos="3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椭圆 1">
              <a:extLst>
                <a:ext uri="{FF2B5EF4-FFF2-40B4-BE49-F238E27FC236}">
                  <a16:creationId xmlns:a16="http://schemas.microsoft.com/office/drawing/2014/main" xmlns="" id="{93424FCB-DB5A-4A98-87E3-AF8586C06FEB}"/>
                </a:ext>
              </a:extLst>
            </p:cNvPr>
            <p:cNvSpPr/>
            <p:nvPr/>
          </p:nvSpPr>
          <p:spPr bwMode="auto">
            <a:xfrm rot="843458" flipH="1">
              <a:off x="1490663" y="4694238"/>
              <a:ext cx="1636712" cy="1635125"/>
            </a:xfrm>
            <a:custGeom>
              <a:avLst/>
              <a:gdLst/>
              <a:ahLst/>
              <a:cxnLst/>
              <a:rect l="l" t="t" r="r" b="b"/>
              <a:pathLst>
                <a:path w="2160240" h="2160240">
                  <a:moveTo>
                    <a:pt x="1080120" y="0"/>
                  </a:moveTo>
                  <a:cubicBezTo>
                    <a:pt x="1676654" y="0"/>
                    <a:pt x="2160240" y="483586"/>
                    <a:pt x="2160240" y="1080120"/>
                  </a:cubicBezTo>
                  <a:cubicBezTo>
                    <a:pt x="2160240" y="1676654"/>
                    <a:pt x="1676654" y="2160240"/>
                    <a:pt x="1080120" y="2160240"/>
                  </a:cubicBezTo>
                  <a:cubicBezTo>
                    <a:pt x="483586" y="2160240"/>
                    <a:pt x="0" y="1676654"/>
                    <a:pt x="0" y="1080120"/>
                  </a:cubicBezTo>
                  <a:lnTo>
                    <a:pt x="1003" y="1060269"/>
                  </a:lnTo>
                  <a:cubicBezTo>
                    <a:pt x="10776" y="1607880"/>
                    <a:pt x="457985" y="2048530"/>
                    <a:pt x="1008112" y="2048530"/>
                  </a:cubicBezTo>
                  <a:cubicBezTo>
                    <a:pt x="1564877" y="2048530"/>
                    <a:pt x="2016224" y="1597183"/>
                    <a:pt x="2016224" y="1040418"/>
                  </a:cubicBezTo>
                  <a:cubicBezTo>
                    <a:pt x="2016224" y="483653"/>
                    <a:pt x="1564877" y="32306"/>
                    <a:pt x="1008112" y="32306"/>
                  </a:cubicBezTo>
                  <a:cubicBezTo>
                    <a:pt x="810477" y="32306"/>
                    <a:pt x="626125" y="89178"/>
                    <a:pt x="471074" y="188312"/>
                  </a:cubicBezTo>
                  <a:cubicBezTo>
                    <a:pt x="644333" y="69409"/>
                    <a:pt x="854121" y="0"/>
                    <a:pt x="1080120" y="0"/>
                  </a:cubicBezTo>
                  <a:close/>
                </a:path>
              </a:pathLst>
            </a:custGeom>
            <a:gradFill flip="none" rotWithShape="1">
              <a:gsLst>
                <a:gs pos="17000">
                  <a:srgbClr val="F79646">
                    <a:lumMod val="75000"/>
                  </a:srgbClr>
                </a:gs>
                <a:gs pos="45000">
                  <a:srgbClr val="D59109"/>
                </a:gs>
                <a:gs pos="97917">
                  <a:srgbClr val="FFFF5B"/>
                </a:gs>
                <a:gs pos="71000">
                  <a:srgbClr val="F5B32F"/>
                </a:gs>
              </a:gsLst>
              <a:lin ang="0" scaled="1"/>
              <a:tileRect/>
            </a:gradFill>
            <a:ln w="12700"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3" name="直接连接符 22">
              <a:extLst>
                <a:ext uri="{FF2B5EF4-FFF2-40B4-BE49-F238E27FC236}">
                  <a16:creationId xmlns:a16="http://schemas.microsoft.com/office/drawing/2014/main" xmlns="" id="{DAD32729-01AD-4040-8713-53247208A56A}"/>
                </a:ext>
              </a:extLst>
            </p:cNvPr>
            <p:cNvCxnSpPr>
              <a:cxnSpLocks/>
            </p:cNvCxnSpPr>
            <p:nvPr/>
          </p:nvCxnSpPr>
          <p:spPr bwMode="auto">
            <a:xfrm>
              <a:off x="3112872" y="5502275"/>
              <a:ext cx="4510048" cy="0"/>
            </a:xfrm>
            <a:prstGeom prst="line">
              <a:avLst/>
            </a:prstGeom>
            <a:noFill/>
            <a:ln w="19050" cap="flat" cmpd="sng" algn="ctr">
              <a:solidFill>
                <a:srgbClr val="C77D4B"/>
              </a:solidFill>
              <a:prstDash val="solid"/>
              <a:headEnd type="diamond" w="med" len="med"/>
              <a:tailEnd type="diamond" w="med" len="med"/>
            </a:ln>
            <a:effectLst/>
          </p:spPr>
        </p:cxnSp>
      </p:grpSp>
      <p:sp>
        <p:nvSpPr>
          <p:cNvPr id="25" name="文本框 7">
            <a:extLst>
              <a:ext uri="{FF2B5EF4-FFF2-40B4-BE49-F238E27FC236}">
                <a16:creationId xmlns:a16="http://schemas.microsoft.com/office/drawing/2014/main" xmlns="" id="{F68E50B3-944E-4459-BE47-77654A5DDBCE}"/>
              </a:ext>
            </a:extLst>
          </p:cNvPr>
          <p:cNvSpPr txBox="1">
            <a:spLocks noChangeArrowheads="1"/>
          </p:cNvSpPr>
          <p:nvPr/>
        </p:nvSpPr>
        <p:spPr bwMode="auto">
          <a:xfrm>
            <a:off x="699658" y="2488463"/>
            <a:ext cx="169333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sym typeface="Arial" panose="020B0604020202020204" pitchFamily="34" charset="0"/>
              </a:rPr>
              <a:t>这些成就的取得</a:t>
            </a:r>
          </a:p>
        </p:txBody>
      </p:sp>
      <p:sp>
        <p:nvSpPr>
          <p:cNvPr id="26" name="文本框 7">
            <a:extLst>
              <a:ext uri="{FF2B5EF4-FFF2-40B4-BE49-F238E27FC236}">
                <a16:creationId xmlns:a16="http://schemas.microsoft.com/office/drawing/2014/main" xmlns="" id="{9A1C7DC8-AD94-43E7-A30E-F400CECBEE1F}"/>
              </a:ext>
            </a:extLst>
          </p:cNvPr>
          <p:cNvSpPr txBox="1">
            <a:spLocks noChangeArrowheads="1"/>
          </p:cNvSpPr>
          <p:nvPr/>
        </p:nvSpPr>
        <p:spPr bwMode="auto">
          <a:xfrm>
            <a:off x="2709023" y="2364878"/>
            <a:ext cx="377246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b="1">
                <a:solidFill>
                  <a:srgbClr val="C77D4B"/>
                </a:solidFill>
                <a:latin typeface="微软雅黑" panose="020B0503020204020204" pitchFamily="34" charset="-122"/>
                <a:sym typeface="Arial" panose="020B0604020202020204" pitchFamily="34" charset="0"/>
              </a:rPr>
              <a:t>归根结底就在于我们党</a:t>
            </a:r>
            <a:endParaRPr lang="zh-CN" altLang="en-US" sz="2400" b="1" dirty="0">
              <a:solidFill>
                <a:srgbClr val="C77D4B"/>
              </a:solidFill>
              <a:latin typeface="微软雅黑" panose="020B0503020204020204" pitchFamily="34" charset="-122"/>
              <a:sym typeface="Arial" panose="020B0604020202020204" pitchFamily="34" charset="0"/>
            </a:endParaRPr>
          </a:p>
        </p:txBody>
      </p:sp>
    </p:spTree>
  </p:cSld>
  <p:clrMapOvr>
    <a:masterClrMapping/>
  </p:clrMapOvr>
  <p:transition spd="med">
    <p:pull/>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文本框 7">
            <a:extLst>
              <a:ext uri="{FF2B5EF4-FFF2-40B4-BE49-F238E27FC236}">
                <a16:creationId xmlns:a16="http://schemas.microsoft.com/office/drawing/2014/main" xmlns="" id="{FC8509D5-D6E6-4048-B45E-2E8C56EA254B}"/>
              </a:ext>
            </a:extLst>
          </p:cNvPr>
          <p:cNvSpPr txBox="1">
            <a:spLocks noChangeArrowheads="1"/>
          </p:cNvSpPr>
          <p:nvPr/>
        </p:nvSpPr>
        <p:spPr bwMode="auto">
          <a:xfrm>
            <a:off x="1712419" y="3340647"/>
            <a:ext cx="5459506"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a:lnSpc>
                <a:spcPct val="150000"/>
              </a:lnSpc>
            </a:pPr>
            <a:r>
              <a:rPr lang="zh-CN" altLang="en-US" sz="2400" dirty="0">
                <a:solidFill>
                  <a:srgbClr val="000000"/>
                </a:solidFill>
                <a:latin typeface="微软雅黑" panose="020B0503020204020204" pitchFamily="34" charset="-122"/>
                <a:sym typeface="Arial" panose="020B0604020202020204" pitchFamily="34" charset="0"/>
              </a:rPr>
              <a:t>以习近平同志为核心的党中央提出</a:t>
            </a:r>
            <a:r>
              <a:rPr lang="zh-CN" altLang="en-US" sz="2400" b="1" dirty="0">
                <a:solidFill>
                  <a:srgbClr val="000000"/>
                </a:solidFill>
                <a:latin typeface="微软雅黑" panose="020B0503020204020204" pitchFamily="34" charset="-122"/>
                <a:sym typeface="Arial" panose="020B0604020202020204" pitchFamily="34" charset="0"/>
              </a:rPr>
              <a:t>坚持以人民为中心</a:t>
            </a:r>
            <a:r>
              <a:rPr lang="zh-CN" altLang="en-US" sz="2400" dirty="0">
                <a:solidFill>
                  <a:srgbClr val="000000"/>
                </a:solidFill>
                <a:latin typeface="微软雅黑" panose="020B0503020204020204" pitchFamily="34" charset="-122"/>
                <a:sym typeface="Arial" panose="020B0604020202020204" pitchFamily="34" charset="0"/>
              </a:rPr>
              <a:t>的思想，创造性地运用和发展了唯物史观关于人民群众创造历史的基本原理，鲜明地体现了马克思主义政党的政治立场和执政理念，体现了共产党人的价值取向和工作导向。</a:t>
            </a:r>
            <a:endParaRPr lang="en-US" altLang="zh-CN" sz="2400" dirty="0">
              <a:solidFill>
                <a:srgbClr val="000000"/>
              </a:solidFill>
              <a:latin typeface="微软雅黑" panose="020B0503020204020204" pitchFamily="34" charset="-122"/>
              <a:sym typeface="Arial" panose="020B0604020202020204" pitchFamily="34" charset="0"/>
            </a:endParaRPr>
          </a:p>
        </p:txBody>
      </p:sp>
      <p:pic>
        <p:nvPicPr>
          <p:cNvPr id="152584" name="图片 14">
            <a:extLst>
              <a:ext uri="{FF2B5EF4-FFF2-40B4-BE49-F238E27FC236}">
                <a16:creationId xmlns:a16="http://schemas.microsoft.com/office/drawing/2014/main" xmlns="" id="{C76FC567-7767-4FE2-BC2E-43DE089A2CE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7326"/>
          <a:stretch/>
        </p:blipFill>
        <p:spPr bwMode="auto">
          <a:xfrm>
            <a:off x="7710654" y="1886168"/>
            <a:ext cx="3280495" cy="4864256"/>
          </a:xfrm>
          <a:prstGeom prst="roundRect">
            <a:avLst>
              <a:gd name="adj" fmla="val 949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圆角 13">
            <a:extLst>
              <a:ext uri="{FF2B5EF4-FFF2-40B4-BE49-F238E27FC236}">
                <a16:creationId xmlns:a16="http://schemas.microsoft.com/office/drawing/2014/main" xmlns="" id="{DDA9B5D5-9435-4C0E-8BDB-DE09CC706551}"/>
              </a:ext>
            </a:extLst>
          </p:cNvPr>
          <p:cNvSpPr/>
          <p:nvPr/>
        </p:nvSpPr>
        <p:spPr>
          <a:xfrm>
            <a:off x="2184451" y="1085397"/>
            <a:ext cx="78230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（二）人民群众在创造历史过程中的决定作用</a:t>
            </a:r>
          </a:p>
        </p:txBody>
      </p:sp>
      <p:sp>
        <p:nvSpPr>
          <p:cNvPr id="15" name="矩形 14">
            <a:extLst>
              <a:ext uri="{FF2B5EF4-FFF2-40B4-BE49-F238E27FC236}">
                <a16:creationId xmlns:a16="http://schemas.microsoft.com/office/drawing/2014/main" xmlns="" id="{E4D635E1-3D10-424C-A4EA-AA0FA8FFD27A}"/>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grpSp>
        <p:nvGrpSpPr>
          <p:cNvPr id="3" name="组合 2">
            <a:extLst>
              <a:ext uri="{FF2B5EF4-FFF2-40B4-BE49-F238E27FC236}">
                <a16:creationId xmlns:a16="http://schemas.microsoft.com/office/drawing/2014/main" xmlns="" id="{9C916CE6-F59A-4456-9E11-BD465984BD87}"/>
              </a:ext>
            </a:extLst>
          </p:cNvPr>
          <p:cNvGrpSpPr/>
          <p:nvPr/>
        </p:nvGrpSpPr>
        <p:grpSpPr>
          <a:xfrm>
            <a:off x="1767541" y="2037179"/>
            <a:ext cx="5238376" cy="1148229"/>
            <a:chOff x="1498600" y="2146300"/>
            <a:chExt cx="5238376" cy="1148229"/>
          </a:xfrm>
        </p:grpSpPr>
        <p:grpSp>
          <p:nvGrpSpPr>
            <p:cNvPr id="2" name="组合 1">
              <a:extLst>
                <a:ext uri="{FF2B5EF4-FFF2-40B4-BE49-F238E27FC236}">
                  <a16:creationId xmlns:a16="http://schemas.microsoft.com/office/drawing/2014/main" xmlns="" id="{41954DBB-933A-47C6-969E-EC939391D697}"/>
                </a:ext>
              </a:extLst>
            </p:cNvPr>
            <p:cNvGrpSpPr/>
            <p:nvPr/>
          </p:nvGrpSpPr>
          <p:grpSpPr>
            <a:xfrm>
              <a:off x="1498600" y="2146300"/>
              <a:ext cx="5238376" cy="1148229"/>
              <a:chOff x="1498600" y="2146300"/>
              <a:chExt cx="2052638" cy="1148229"/>
            </a:xfrm>
          </p:grpSpPr>
          <p:sp>
            <p:nvSpPr>
              <p:cNvPr id="17" name="MH_Text_1">
                <a:extLst>
                  <a:ext uri="{FF2B5EF4-FFF2-40B4-BE49-F238E27FC236}">
                    <a16:creationId xmlns:a16="http://schemas.microsoft.com/office/drawing/2014/main" xmlns="" id="{3F07CC22-E884-42F5-8668-EF8CC4A4B616}"/>
                  </a:ext>
                </a:extLst>
              </p:cNvPr>
              <p:cNvSpPr/>
              <p:nvPr>
                <p:custDataLst>
                  <p:tags r:id="rId1"/>
                </p:custDataLst>
              </p:nvPr>
            </p:nvSpPr>
            <p:spPr bwMode="auto">
              <a:xfrm>
                <a:off x="1498600" y="2484438"/>
                <a:ext cx="2052638" cy="810091"/>
              </a:xfrm>
              <a:prstGeom prst="rect">
                <a:avLst/>
              </a:prstGeom>
              <a:solidFill>
                <a:srgbClr val="FEFFFF"/>
              </a:solidFill>
              <a:ln w="3175">
                <a:solidFill>
                  <a:srgbClr val="C77D4B"/>
                </a:solidFill>
              </a:ln>
            </p:spPr>
            <p:style>
              <a:lnRef idx="2">
                <a:schemeClr val="accent1">
                  <a:shade val="50000"/>
                </a:schemeClr>
              </a:lnRef>
              <a:fillRef idx="1">
                <a:schemeClr val="accent1"/>
              </a:fillRef>
              <a:effectRef idx="0">
                <a:schemeClr val="accent1"/>
              </a:effectRef>
              <a:fontRef idx="minor">
                <a:schemeClr val="lt1"/>
              </a:fontRef>
            </p:style>
            <p:txBody>
              <a:bodyPr lIns="216000" anchor="ctr">
                <a:normAutofit/>
              </a:bodyPr>
              <a:lstStyle/>
              <a:p>
                <a:pPr algn="ctr" fontAlgn="auto">
                  <a:lnSpc>
                    <a:spcPct val="120000"/>
                  </a:lnSpc>
                  <a:spcBef>
                    <a:spcPts val="0"/>
                  </a:spcBef>
                  <a:spcAft>
                    <a:spcPts val="0"/>
                  </a:spcAft>
                  <a:defRPr/>
                </a:pPr>
                <a:endParaRPr lang="zh-CN" altLang="en-US" dirty="0">
                  <a:solidFill>
                    <a:schemeClr val="accent1"/>
                  </a:solidFill>
                  <a:cs typeface="Arial" panose="020B0604020202020204" pitchFamily="34" charset="0"/>
                </a:endParaRPr>
              </a:p>
            </p:txBody>
          </p:sp>
          <p:sp>
            <p:nvSpPr>
              <p:cNvPr id="16" name="MH_SubTitle_1">
                <a:extLst>
                  <a:ext uri="{FF2B5EF4-FFF2-40B4-BE49-F238E27FC236}">
                    <a16:creationId xmlns:a16="http://schemas.microsoft.com/office/drawing/2014/main" xmlns="" id="{296A95AD-950A-434B-A978-727DDF8A3E13}"/>
                  </a:ext>
                </a:extLst>
              </p:cNvPr>
              <p:cNvSpPr/>
              <p:nvPr>
                <p:custDataLst>
                  <p:tags r:id="rId2"/>
                </p:custDataLst>
              </p:nvPr>
            </p:nvSpPr>
            <p:spPr bwMode="auto">
              <a:xfrm>
                <a:off x="1498600" y="2146300"/>
                <a:ext cx="2052638" cy="489324"/>
              </a:xfrm>
              <a:prstGeom prst="round2SameRect">
                <a:avLst>
                  <a:gd name="adj1" fmla="val 50000"/>
                  <a:gd name="adj2" fmla="val 0"/>
                </a:avLst>
              </a:prstGeom>
              <a:solidFill>
                <a:srgbClr val="AE6836"/>
              </a:solidFill>
              <a:ln w="3175">
                <a:solidFill>
                  <a:srgbClr val="C77D4B"/>
                </a:solidFill>
              </a:ln>
            </p:spPr>
            <p:style>
              <a:lnRef idx="2">
                <a:schemeClr val="accent1">
                  <a:shade val="50000"/>
                </a:schemeClr>
              </a:lnRef>
              <a:fillRef idx="1">
                <a:schemeClr val="accent1"/>
              </a:fillRef>
              <a:effectRef idx="0">
                <a:schemeClr val="accent1"/>
              </a:effectRef>
              <a:fontRef idx="minor">
                <a:schemeClr val="lt1"/>
              </a:fontRef>
            </p:style>
            <p:txBody>
              <a:bodyPr tIns="0" anchor="ctr"/>
              <a:lstStyle/>
              <a:p>
                <a:pPr algn="ctr" fontAlgn="auto">
                  <a:spcBef>
                    <a:spcPts val="0"/>
                  </a:spcBef>
                  <a:spcAft>
                    <a:spcPts val="0"/>
                  </a:spcAft>
                  <a:defRPr/>
                </a:pPr>
                <a:r>
                  <a:rPr lang="zh-CN" altLang="en-US" sz="2400" dirty="0">
                    <a:solidFill>
                      <a:srgbClr val="FEFFFF"/>
                    </a:solidFill>
                    <a:cs typeface="Arial" panose="020B0604020202020204" pitchFamily="34" charset="0"/>
                  </a:rPr>
                  <a:t>中国特色社会主义</a:t>
                </a:r>
              </a:p>
            </p:txBody>
          </p:sp>
        </p:grpSp>
        <p:sp>
          <p:nvSpPr>
            <p:cNvPr id="19" name="文本框 7">
              <a:extLst>
                <a:ext uri="{FF2B5EF4-FFF2-40B4-BE49-F238E27FC236}">
                  <a16:creationId xmlns:a16="http://schemas.microsoft.com/office/drawing/2014/main" xmlns="" id="{8D08C5EA-1DF3-4236-8F06-7601064FC385}"/>
                </a:ext>
              </a:extLst>
            </p:cNvPr>
            <p:cNvSpPr txBox="1">
              <a:spLocks noChangeArrowheads="1"/>
            </p:cNvSpPr>
            <p:nvPr/>
          </p:nvSpPr>
          <p:spPr bwMode="auto">
            <a:xfrm>
              <a:off x="1612900" y="2734244"/>
              <a:ext cx="5009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400" dirty="0">
                  <a:solidFill>
                    <a:srgbClr val="000000"/>
                  </a:solidFill>
                  <a:latin typeface="微软雅黑" panose="020B0503020204020204" pitchFamily="34" charset="-122"/>
                  <a:sym typeface="Arial" panose="020B0604020202020204" pitchFamily="34" charset="0"/>
                </a:rPr>
                <a:t>是中国人民开创和推进的伟大事业</a:t>
              </a:r>
              <a:endParaRPr lang="en-US" altLang="zh-CN" sz="2400" dirty="0">
                <a:solidFill>
                  <a:srgbClr val="000000"/>
                </a:solidFill>
                <a:latin typeface="微软雅黑" panose="020B0503020204020204" pitchFamily="34" charset="-122"/>
                <a:sym typeface="Arial" panose="020B0604020202020204" pitchFamily="34" charset="0"/>
              </a:endParaRPr>
            </a:p>
          </p:txBody>
        </p:sp>
      </p:grpSp>
      <p:pic>
        <p:nvPicPr>
          <p:cNvPr id="152583" name="图片 2">
            <a:extLst>
              <a:ext uri="{FF2B5EF4-FFF2-40B4-BE49-F238E27FC236}">
                <a16:creationId xmlns:a16="http://schemas.microsoft.com/office/drawing/2014/main" xmlns="" id="{04374808-2B3E-4C0D-B209-034DCDA34A6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453" t="13368" r="26453" b="13368"/>
          <a:stretch/>
        </p:blipFill>
        <p:spPr bwMode="auto">
          <a:xfrm>
            <a:off x="525608" y="2780362"/>
            <a:ext cx="1523636" cy="152363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6" name="文本框 1">
            <a:extLst>
              <a:ext uri="{FF2B5EF4-FFF2-40B4-BE49-F238E27FC236}">
                <a16:creationId xmlns:a16="http://schemas.microsoft.com/office/drawing/2014/main" xmlns="" id="{D4837BDE-D0B7-4640-B160-C797EF7C2678}"/>
              </a:ext>
            </a:extLst>
          </p:cNvPr>
          <p:cNvSpPr txBox="1">
            <a:spLocks noChangeArrowheads="1"/>
          </p:cNvSpPr>
          <p:nvPr/>
        </p:nvSpPr>
        <p:spPr bwMode="auto">
          <a:xfrm>
            <a:off x="6889055" y="2247000"/>
            <a:ext cx="527364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pPr>
            <a:r>
              <a:rPr lang="zh-CN" altLang="en-US" sz="2400" b="1" dirty="0">
                <a:solidFill>
                  <a:srgbClr val="B26A37"/>
                </a:solidFill>
                <a:latin typeface="微软雅黑" panose="020B0503020204020204" pitchFamily="34" charset="-122"/>
              </a:rPr>
              <a:t>一切为了群众，一切依靠群众，</a:t>
            </a:r>
          </a:p>
          <a:p>
            <a:pPr indent="0" algn="ctr" eaLnBrk="1" hangingPunct="1">
              <a:lnSpc>
                <a:spcPct val="150000"/>
              </a:lnSpc>
            </a:pPr>
            <a:r>
              <a:rPr lang="zh-CN" altLang="en-US" sz="2400" b="1" dirty="0">
                <a:solidFill>
                  <a:srgbClr val="B26A37"/>
                </a:solidFill>
                <a:latin typeface="微软雅黑" panose="020B0503020204020204" pitchFamily="34" charset="-122"/>
              </a:rPr>
              <a:t>从群众中来，到群众中去。</a:t>
            </a:r>
          </a:p>
        </p:txBody>
      </p:sp>
      <p:pic>
        <p:nvPicPr>
          <p:cNvPr id="153607" name="图片 2">
            <a:extLst>
              <a:ext uri="{FF2B5EF4-FFF2-40B4-BE49-F238E27FC236}">
                <a16:creationId xmlns:a16="http://schemas.microsoft.com/office/drawing/2014/main" xmlns="" id="{DFCAF2BC-6B70-4453-8953-5A354517F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077" y="3631756"/>
            <a:ext cx="365760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圆角 12">
            <a:extLst>
              <a:ext uri="{FF2B5EF4-FFF2-40B4-BE49-F238E27FC236}">
                <a16:creationId xmlns:a16="http://schemas.microsoft.com/office/drawing/2014/main" xmlns="" id="{AB188DB6-137E-429B-8474-29502928BD48}"/>
              </a:ext>
            </a:extLst>
          </p:cNvPr>
          <p:cNvSpPr/>
          <p:nvPr/>
        </p:nvSpPr>
        <p:spPr>
          <a:xfrm>
            <a:off x="3263153" y="1085397"/>
            <a:ext cx="5665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（三）无产阶级政党的群众路线</a:t>
            </a:r>
          </a:p>
        </p:txBody>
      </p:sp>
      <p:sp>
        <p:nvSpPr>
          <p:cNvPr id="14" name="矩形 13">
            <a:extLst>
              <a:ext uri="{FF2B5EF4-FFF2-40B4-BE49-F238E27FC236}">
                <a16:creationId xmlns:a16="http://schemas.microsoft.com/office/drawing/2014/main" xmlns="" id="{2DC68757-5650-48C7-BDE4-8C67852D9EA9}"/>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sp>
        <p:nvSpPr>
          <p:cNvPr id="15" name="上弧形箭头 1">
            <a:extLst>
              <a:ext uri="{FF2B5EF4-FFF2-40B4-BE49-F238E27FC236}">
                <a16:creationId xmlns:a16="http://schemas.microsoft.com/office/drawing/2014/main" xmlns="" id="{C8F0614A-0EA6-42CB-B10C-9447D2A63DC9}"/>
              </a:ext>
            </a:extLst>
          </p:cNvPr>
          <p:cNvSpPr/>
          <p:nvPr/>
        </p:nvSpPr>
        <p:spPr>
          <a:xfrm>
            <a:off x="1821033" y="2506115"/>
            <a:ext cx="2448272" cy="1193275"/>
          </a:xfrm>
          <a:prstGeom prst="curvedDownArrow">
            <a:avLst/>
          </a:prstGeom>
          <a:gradFill flip="none" rotWithShape="1">
            <a:gsLst>
              <a:gs pos="2000">
                <a:srgbClr val="FFC000"/>
              </a:gs>
              <a:gs pos="100000">
                <a:srgbClr val="C96009"/>
              </a:gs>
            </a:gsLst>
            <a:lin ang="10800000" scaled="1"/>
            <a:tileRect/>
          </a:gradFill>
          <a:ln w="12700">
            <a:solidFill>
              <a:srgbClr val="C96009"/>
            </a:solidFill>
          </a:ln>
          <a:effectLst>
            <a:outerShdw blurRad="76200" dir="18900000" sy="23000" kx="-1200000" algn="bl" rotWithShape="0">
              <a:prstClr val="black">
                <a:alpha val="20000"/>
              </a:prstClr>
            </a:outerShd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black"/>
              </a:solidFill>
            </a:endParaRPr>
          </a:p>
        </p:txBody>
      </p:sp>
      <p:sp>
        <p:nvSpPr>
          <p:cNvPr id="16" name="文本框 1">
            <a:extLst>
              <a:ext uri="{FF2B5EF4-FFF2-40B4-BE49-F238E27FC236}">
                <a16:creationId xmlns:a16="http://schemas.microsoft.com/office/drawing/2014/main" xmlns="" id="{7CA1051E-0490-4655-AE82-879864BDDA15}"/>
              </a:ext>
            </a:extLst>
          </p:cNvPr>
          <p:cNvSpPr txBox="1">
            <a:spLocks noChangeArrowheads="1"/>
          </p:cNvSpPr>
          <p:nvPr/>
        </p:nvSpPr>
        <p:spPr bwMode="auto">
          <a:xfrm>
            <a:off x="596897" y="3741180"/>
            <a:ext cx="244827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solidFill>
                  <a:srgbClr val="C77D4B"/>
                </a:solidFill>
                <a:latin typeface="微软雅黑" panose="020B0503020204020204" pitchFamily="34" charset="-122"/>
              </a:rPr>
              <a:t>唯物史观关于人民群众是历史创造者的原理</a:t>
            </a:r>
            <a:endParaRPr lang="zh-CN" altLang="en-US" sz="2400" b="1" dirty="0">
              <a:solidFill>
                <a:srgbClr val="C77D4B"/>
              </a:solidFill>
              <a:latin typeface="微软雅黑" panose="020B0503020204020204" pitchFamily="34" charset="-122"/>
            </a:endParaRPr>
          </a:p>
        </p:txBody>
      </p:sp>
      <p:grpSp>
        <p:nvGrpSpPr>
          <p:cNvPr id="23" name="组合 13">
            <a:extLst>
              <a:ext uri="{FF2B5EF4-FFF2-40B4-BE49-F238E27FC236}">
                <a16:creationId xmlns:a16="http://schemas.microsoft.com/office/drawing/2014/main" xmlns="" id="{E6019AF6-4689-40A2-A306-742D202D35F0}"/>
              </a:ext>
            </a:extLst>
          </p:cNvPr>
          <p:cNvGrpSpPr>
            <a:grpSpLocks/>
          </p:cNvGrpSpPr>
          <p:nvPr/>
        </p:nvGrpSpPr>
        <p:grpSpPr bwMode="auto">
          <a:xfrm>
            <a:off x="3657601" y="3808867"/>
            <a:ext cx="1212850" cy="1333500"/>
            <a:chOff x="7046395" y="2170927"/>
            <a:chExt cx="1213846" cy="1333785"/>
          </a:xfrm>
        </p:grpSpPr>
        <p:sp>
          <p:nvSpPr>
            <p:cNvPr id="24" name="椭圆 23">
              <a:extLst>
                <a:ext uri="{FF2B5EF4-FFF2-40B4-BE49-F238E27FC236}">
                  <a16:creationId xmlns:a16="http://schemas.microsoft.com/office/drawing/2014/main" xmlns="" id="{F25A6A60-0170-479B-98BF-9306D4AFB65C}"/>
                </a:ext>
              </a:extLst>
            </p:cNvPr>
            <p:cNvSpPr/>
            <p:nvPr/>
          </p:nvSpPr>
          <p:spPr bwMode="auto">
            <a:xfrm rot="1267204">
              <a:off x="7046395" y="2170927"/>
              <a:ext cx="1209482" cy="1209485"/>
            </a:xfrm>
            <a:prstGeom prst="ellipse">
              <a:avLst/>
            </a:prstGeom>
            <a:gradFill flip="none" rotWithShape="1">
              <a:gsLst>
                <a:gs pos="2000">
                  <a:srgbClr val="E59609"/>
                </a:gs>
                <a:gs pos="100000">
                  <a:srgbClr val="F79646"/>
                </a:gs>
              </a:gsLst>
              <a:lin ang="10800000" scaled="1"/>
              <a:tileRect/>
            </a:gradFill>
            <a:ln w="25400" cap="flat" cmpd="sng" algn="ctr">
              <a:solidFill>
                <a:srgbClr val="F79646"/>
              </a:solidFill>
              <a:prstDash val="solid"/>
            </a:ln>
            <a:effectLst>
              <a:reflection blurRad="6350" stA="50000" endA="300" endPos="55000" dir="5400000" sy="-100000" algn="bl" rotWithShape="0"/>
            </a:effectLst>
            <a:scene3d>
              <a:camera prst="orthographicFront">
                <a:rot lat="0" lon="0" rev="0"/>
              </a:camera>
              <a:lightRig rig="glow" dir="t">
                <a:rot lat="0" lon="0" rev="14100000"/>
              </a:lightRig>
            </a:scene3d>
            <a:sp3d prstMaterial="softEdge">
              <a:bevelT w="1270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5" name="组合 15">
              <a:extLst>
                <a:ext uri="{FF2B5EF4-FFF2-40B4-BE49-F238E27FC236}">
                  <a16:creationId xmlns:a16="http://schemas.microsoft.com/office/drawing/2014/main" xmlns="" id="{77DD43CE-3350-44FD-B591-A3A43CE030C5}"/>
                </a:ext>
              </a:extLst>
            </p:cNvPr>
            <p:cNvGrpSpPr>
              <a:grpSpLocks/>
            </p:cNvGrpSpPr>
            <p:nvPr/>
          </p:nvGrpSpPr>
          <p:grpSpPr bwMode="auto">
            <a:xfrm>
              <a:off x="7136858" y="2223636"/>
              <a:ext cx="1123383" cy="1281076"/>
              <a:chOff x="7136858" y="2223636"/>
              <a:chExt cx="1123383" cy="1281076"/>
            </a:xfrm>
          </p:grpSpPr>
          <p:sp>
            <p:nvSpPr>
              <p:cNvPr id="26" name="Oval 65">
                <a:extLst>
                  <a:ext uri="{FF2B5EF4-FFF2-40B4-BE49-F238E27FC236}">
                    <a16:creationId xmlns:a16="http://schemas.microsoft.com/office/drawing/2014/main" xmlns="" id="{4666AA3A-9587-42B5-96E6-64D32AB10331}"/>
                  </a:ext>
                </a:extLst>
              </p:cNvPr>
              <p:cNvSpPr>
                <a:spLocks noChangeArrowheads="1"/>
              </p:cNvSpPr>
              <p:nvPr/>
            </p:nvSpPr>
            <p:spPr bwMode="auto">
              <a:xfrm>
                <a:off x="7148078" y="3295117"/>
                <a:ext cx="1043845" cy="209595"/>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7" name="椭圆 26">
                <a:extLst>
                  <a:ext uri="{FF2B5EF4-FFF2-40B4-BE49-F238E27FC236}">
                    <a16:creationId xmlns:a16="http://schemas.microsoft.com/office/drawing/2014/main" xmlns="" id="{371C8641-257F-4DE0-B8E6-0ECC2F23F610}"/>
                  </a:ext>
                </a:extLst>
              </p:cNvPr>
              <p:cNvSpPr/>
              <p:nvPr/>
            </p:nvSpPr>
            <p:spPr bwMode="auto">
              <a:xfrm rot="2140418">
                <a:off x="7264061" y="2223326"/>
                <a:ext cx="996180" cy="914596"/>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椭圆 28">
                <a:extLst>
                  <a:ext uri="{FF2B5EF4-FFF2-40B4-BE49-F238E27FC236}">
                    <a16:creationId xmlns:a16="http://schemas.microsoft.com/office/drawing/2014/main" xmlns="" id="{3B8B073C-1428-4052-9CA7-A1A77E558A44}"/>
                  </a:ext>
                </a:extLst>
              </p:cNvPr>
              <p:cNvSpPr/>
              <p:nvPr/>
            </p:nvSpPr>
            <p:spPr>
              <a:xfrm>
                <a:off x="7136858" y="2307752"/>
                <a:ext cx="1052973" cy="1052974"/>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sp>
        <p:nvSpPr>
          <p:cNvPr id="31" name="文本框 1">
            <a:extLst>
              <a:ext uri="{FF2B5EF4-FFF2-40B4-BE49-F238E27FC236}">
                <a16:creationId xmlns:a16="http://schemas.microsoft.com/office/drawing/2014/main" xmlns="" id="{80033A76-18C7-4A91-865F-6D3BE7A823E3}"/>
              </a:ext>
            </a:extLst>
          </p:cNvPr>
          <p:cNvSpPr txBox="1">
            <a:spLocks noChangeArrowheads="1"/>
          </p:cNvSpPr>
          <p:nvPr/>
        </p:nvSpPr>
        <p:spPr bwMode="auto">
          <a:xfrm>
            <a:off x="3878741" y="4182647"/>
            <a:ext cx="1042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ts val="1400"/>
              </a:spcBef>
            </a:pPr>
            <a:r>
              <a:rPr lang="zh-CN" altLang="en-US" sz="2400" b="1">
                <a:solidFill>
                  <a:srgbClr val="000000"/>
                </a:solidFill>
                <a:latin typeface="微软雅黑" panose="020B0503020204020204" pitchFamily="34" charset="-122"/>
              </a:rPr>
              <a:t>要求</a:t>
            </a:r>
            <a:endParaRPr lang="zh-CN" altLang="en-US" sz="2400" b="1" dirty="0">
              <a:solidFill>
                <a:srgbClr val="014D23"/>
              </a:solidFill>
              <a:latin typeface="微软雅黑" panose="020B0503020204020204" pitchFamily="34" charset="-122"/>
            </a:endParaRPr>
          </a:p>
        </p:txBody>
      </p:sp>
      <p:sp>
        <p:nvSpPr>
          <p:cNvPr id="32" name="文本框 1">
            <a:extLst>
              <a:ext uri="{FF2B5EF4-FFF2-40B4-BE49-F238E27FC236}">
                <a16:creationId xmlns:a16="http://schemas.microsoft.com/office/drawing/2014/main" xmlns="" id="{EA65C267-475F-4EE8-9F56-4BA826DECD8C}"/>
              </a:ext>
            </a:extLst>
          </p:cNvPr>
          <p:cNvSpPr txBox="1">
            <a:spLocks noChangeArrowheads="1"/>
          </p:cNvSpPr>
          <p:nvPr/>
        </p:nvSpPr>
        <p:spPr bwMode="auto">
          <a:xfrm>
            <a:off x="5192123" y="3529553"/>
            <a:ext cx="2177231"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solidFill>
                  <a:srgbClr val="000000"/>
                </a:solidFill>
                <a:latin typeface="微软雅黑" panose="020B0503020204020204" pitchFamily="34" charset="-122"/>
              </a:rPr>
              <a:t>我们坚持马克思主义群众观点，贯彻党的群众路线</a:t>
            </a:r>
            <a:endParaRPr lang="zh-CN" altLang="en-US" sz="2400" b="1" dirty="0">
              <a:solidFill>
                <a:srgbClr val="014D23"/>
              </a:solidFill>
              <a:latin typeface="微软雅黑" panose="020B0503020204020204" pitchFamily="34" charset="-122"/>
            </a:endParaRPr>
          </a:p>
        </p:txBody>
      </p:sp>
      <p:grpSp>
        <p:nvGrpSpPr>
          <p:cNvPr id="33" name="组合 35">
            <a:extLst>
              <a:ext uri="{FF2B5EF4-FFF2-40B4-BE49-F238E27FC236}">
                <a16:creationId xmlns:a16="http://schemas.microsoft.com/office/drawing/2014/main" xmlns="" id="{CA4AC7AD-043F-4682-B82D-8935BF1387BE}"/>
              </a:ext>
            </a:extLst>
          </p:cNvPr>
          <p:cNvGrpSpPr>
            <a:grpSpLocks/>
          </p:cNvGrpSpPr>
          <p:nvPr/>
        </p:nvGrpSpPr>
        <p:grpSpPr bwMode="auto">
          <a:xfrm>
            <a:off x="11595102" y="2247000"/>
            <a:ext cx="345885" cy="1228947"/>
            <a:chOff x="4051738" y="2738140"/>
            <a:chExt cx="487680" cy="2795059"/>
          </a:xfrm>
        </p:grpSpPr>
        <p:cxnSp>
          <p:nvCxnSpPr>
            <p:cNvPr id="34" name="Straight Connector 19">
              <a:extLst>
                <a:ext uri="{FF2B5EF4-FFF2-40B4-BE49-F238E27FC236}">
                  <a16:creationId xmlns:a16="http://schemas.microsoft.com/office/drawing/2014/main" xmlns="" id="{2F769509-4126-4C2E-8622-9348D7D364E3}"/>
                </a:ext>
              </a:extLst>
            </p:cNvPr>
            <p:cNvCxnSpPr/>
            <p:nvPr/>
          </p:nvCxnSpPr>
          <p:spPr>
            <a:xfrm rot="16200000">
              <a:off x="3141889" y="4134081"/>
              <a:ext cx="2793470" cy="1588"/>
            </a:xfrm>
            <a:prstGeom prst="line">
              <a:avLst/>
            </a:prstGeom>
            <a:ln w="12700">
              <a:solidFill>
                <a:srgbClr val="C77D4B"/>
              </a:solidFill>
            </a:ln>
          </p:spPr>
          <p:style>
            <a:lnRef idx="1">
              <a:schemeClr val="accent1"/>
            </a:lnRef>
            <a:fillRef idx="0">
              <a:schemeClr val="accent1"/>
            </a:fillRef>
            <a:effectRef idx="0">
              <a:schemeClr val="accent1"/>
            </a:effectRef>
            <a:fontRef idx="minor">
              <a:schemeClr val="tx1"/>
            </a:fontRef>
          </p:style>
        </p:cxnSp>
        <p:cxnSp>
          <p:nvCxnSpPr>
            <p:cNvPr id="35" name="Straight Connector 20">
              <a:extLst>
                <a:ext uri="{FF2B5EF4-FFF2-40B4-BE49-F238E27FC236}">
                  <a16:creationId xmlns:a16="http://schemas.microsoft.com/office/drawing/2014/main" xmlns="" id="{CF91A755-C82D-4E2C-B437-AF5F081A43BA}"/>
                </a:ext>
              </a:extLst>
            </p:cNvPr>
            <p:cNvCxnSpPr/>
            <p:nvPr/>
          </p:nvCxnSpPr>
          <p:spPr>
            <a:xfrm rot="10800000">
              <a:off x="4051738" y="5531610"/>
              <a:ext cx="487680" cy="1589"/>
            </a:xfrm>
            <a:prstGeom prst="line">
              <a:avLst/>
            </a:prstGeom>
            <a:ln w="12700">
              <a:solidFill>
                <a:srgbClr val="C77D4B"/>
              </a:solidFill>
            </a:ln>
          </p:spPr>
          <p:style>
            <a:lnRef idx="1">
              <a:schemeClr val="accent1"/>
            </a:lnRef>
            <a:fillRef idx="0">
              <a:schemeClr val="accent1"/>
            </a:fillRef>
            <a:effectRef idx="0">
              <a:schemeClr val="accent1"/>
            </a:effectRef>
            <a:fontRef idx="minor">
              <a:schemeClr val="tx1"/>
            </a:fontRef>
          </p:style>
        </p:cxnSp>
        <p:cxnSp>
          <p:nvCxnSpPr>
            <p:cNvPr id="36" name="Straight Connector 21">
              <a:extLst>
                <a:ext uri="{FF2B5EF4-FFF2-40B4-BE49-F238E27FC236}">
                  <a16:creationId xmlns:a16="http://schemas.microsoft.com/office/drawing/2014/main" xmlns="" id="{1CEE0535-AE81-4244-B156-DF69809A1243}"/>
                </a:ext>
              </a:extLst>
            </p:cNvPr>
            <p:cNvCxnSpPr/>
            <p:nvPr/>
          </p:nvCxnSpPr>
          <p:spPr>
            <a:xfrm rot="10800000">
              <a:off x="4051738" y="2738140"/>
              <a:ext cx="487680" cy="1588"/>
            </a:xfrm>
            <a:prstGeom prst="line">
              <a:avLst/>
            </a:prstGeom>
            <a:ln w="12700">
              <a:solidFill>
                <a:srgbClr val="C77D4B"/>
              </a:solidFill>
            </a:ln>
          </p:spPr>
          <p:style>
            <a:lnRef idx="1">
              <a:schemeClr val="accent1"/>
            </a:lnRef>
            <a:fillRef idx="0">
              <a:schemeClr val="accent1"/>
            </a:fillRef>
            <a:effectRef idx="0">
              <a:schemeClr val="accent1"/>
            </a:effectRef>
            <a:fontRef idx="minor">
              <a:schemeClr val="tx1"/>
            </a:fontRef>
          </p:style>
        </p:cxnSp>
      </p:grpSp>
      <p:grpSp>
        <p:nvGrpSpPr>
          <p:cNvPr id="37" name="组合 35">
            <a:extLst>
              <a:ext uri="{FF2B5EF4-FFF2-40B4-BE49-F238E27FC236}">
                <a16:creationId xmlns:a16="http://schemas.microsoft.com/office/drawing/2014/main" xmlns="" id="{EB1CA477-1680-41A1-B7CF-009FE21E20A5}"/>
              </a:ext>
            </a:extLst>
          </p:cNvPr>
          <p:cNvGrpSpPr>
            <a:grpSpLocks/>
          </p:cNvGrpSpPr>
          <p:nvPr/>
        </p:nvGrpSpPr>
        <p:grpSpPr bwMode="auto">
          <a:xfrm flipH="1">
            <a:off x="7023469" y="2247000"/>
            <a:ext cx="345885" cy="1228947"/>
            <a:chOff x="4051738" y="2738140"/>
            <a:chExt cx="487680" cy="2795059"/>
          </a:xfrm>
        </p:grpSpPr>
        <p:cxnSp>
          <p:nvCxnSpPr>
            <p:cNvPr id="38" name="Straight Connector 19">
              <a:extLst>
                <a:ext uri="{FF2B5EF4-FFF2-40B4-BE49-F238E27FC236}">
                  <a16:creationId xmlns:a16="http://schemas.microsoft.com/office/drawing/2014/main" xmlns="" id="{A2E213C5-27C4-4030-932C-F071D9039843}"/>
                </a:ext>
              </a:extLst>
            </p:cNvPr>
            <p:cNvCxnSpPr/>
            <p:nvPr/>
          </p:nvCxnSpPr>
          <p:spPr>
            <a:xfrm rot="16200000">
              <a:off x="3141889" y="4134081"/>
              <a:ext cx="2793470" cy="1588"/>
            </a:xfrm>
            <a:prstGeom prst="line">
              <a:avLst/>
            </a:prstGeom>
            <a:ln w="12700">
              <a:solidFill>
                <a:srgbClr val="C77D4B"/>
              </a:solidFill>
            </a:ln>
          </p:spPr>
          <p:style>
            <a:lnRef idx="1">
              <a:schemeClr val="accent1"/>
            </a:lnRef>
            <a:fillRef idx="0">
              <a:schemeClr val="accent1"/>
            </a:fillRef>
            <a:effectRef idx="0">
              <a:schemeClr val="accent1"/>
            </a:effectRef>
            <a:fontRef idx="minor">
              <a:schemeClr val="tx1"/>
            </a:fontRef>
          </p:style>
        </p:cxnSp>
        <p:cxnSp>
          <p:nvCxnSpPr>
            <p:cNvPr id="39" name="Straight Connector 20">
              <a:extLst>
                <a:ext uri="{FF2B5EF4-FFF2-40B4-BE49-F238E27FC236}">
                  <a16:creationId xmlns:a16="http://schemas.microsoft.com/office/drawing/2014/main" xmlns="" id="{16E8243C-73EE-4845-B73E-B473278126A8}"/>
                </a:ext>
              </a:extLst>
            </p:cNvPr>
            <p:cNvCxnSpPr/>
            <p:nvPr/>
          </p:nvCxnSpPr>
          <p:spPr>
            <a:xfrm rot="10800000">
              <a:off x="4051738" y="5531610"/>
              <a:ext cx="487680" cy="1589"/>
            </a:xfrm>
            <a:prstGeom prst="line">
              <a:avLst/>
            </a:prstGeom>
            <a:ln w="12700">
              <a:solidFill>
                <a:srgbClr val="C77D4B"/>
              </a:solidFill>
            </a:ln>
          </p:spPr>
          <p:style>
            <a:lnRef idx="1">
              <a:schemeClr val="accent1"/>
            </a:lnRef>
            <a:fillRef idx="0">
              <a:schemeClr val="accent1"/>
            </a:fillRef>
            <a:effectRef idx="0">
              <a:schemeClr val="accent1"/>
            </a:effectRef>
            <a:fontRef idx="minor">
              <a:schemeClr val="tx1"/>
            </a:fontRef>
          </p:style>
        </p:cxnSp>
        <p:cxnSp>
          <p:nvCxnSpPr>
            <p:cNvPr id="40" name="Straight Connector 21">
              <a:extLst>
                <a:ext uri="{FF2B5EF4-FFF2-40B4-BE49-F238E27FC236}">
                  <a16:creationId xmlns:a16="http://schemas.microsoft.com/office/drawing/2014/main" xmlns="" id="{B73DC2B1-735F-4255-88C3-0E3033D5102F}"/>
                </a:ext>
              </a:extLst>
            </p:cNvPr>
            <p:cNvCxnSpPr/>
            <p:nvPr/>
          </p:nvCxnSpPr>
          <p:spPr>
            <a:xfrm rot="10800000">
              <a:off x="4051738" y="2738140"/>
              <a:ext cx="487680" cy="1588"/>
            </a:xfrm>
            <a:prstGeom prst="line">
              <a:avLst/>
            </a:prstGeom>
            <a:ln w="12700">
              <a:solidFill>
                <a:srgbClr val="C77D4B"/>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0" name="文本框 1">
            <a:extLst>
              <a:ext uri="{FF2B5EF4-FFF2-40B4-BE49-F238E27FC236}">
                <a16:creationId xmlns:a16="http://schemas.microsoft.com/office/drawing/2014/main" xmlns="" id="{B7BE8B7B-B66A-4DED-87BB-ACCEF5E07CBB}"/>
              </a:ext>
            </a:extLst>
          </p:cNvPr>
          <p:cNvSpPr txBox="1">
            <a:spLocks noChangeArrowheads="1"/>
          </p:cNvSpPr>
          <p:nvPr/>
        </p:nvSpPr>
        <p:spPr bwMode="auto">
          <a:xfrm>
            <a:off x="635000" y="1968203"/>
            <a:ext cx="5983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r>
              <a:rPr lang="en-US" altLang="zh-CN" sz="2400" b="1" dirty="0">
                <a:solidFill>
                  <a:srgbClr val="AE6836"/>
                </a:solidFill>
                <a:latin typeface="微软雅黑" panose="020B0503020204020204" pitchFamily="34" charset="-122"/>
              </a:rPr>
              <a:t>1.</a:t>
            </a:r>
            <a:r>
              <a:rPr lang="zh-CN" altLang="en-US" sz="2400" b="1" dirty="0">
                <a:solidFill>
                  <a:srgbClr val="AE6836"/>
                </a:solidFill>
                <a:latin typeface="微软雅黑" panose="020B0503020204020204" pitchFamily="34" charset="-122"/>
              </a:rPr>
              <a:t>一切为了群众，一切依靠群众</a:t>
            </a:r>
          </a:p>
        </p:txBody>
      </p:sp>
      <p:sp>
        <p:nvSpPr>
          <p:cNvPr id="154631" name="文本框 2">
            <a:extLst>
              <a:ext uri="{FF2B5EF4-FFF2-40B4-BE49-F238E27FC236}">
                <a16:creationId xmlns:a16="http://schemas.microsoft.com/office/drawing/2014/main" xmlns="" id="{73C1BEB8-35E0-431C-B881-DB47E2EF836A}"/>
              </a:ext>
            </a:extLst>
          </p:cNvPr>
          <p:cNvSpPr txBox="1">
            <a:spLocks noChangeArrowheads="1"/>
          </p:cNvSpPr>
          <p:nvPr/>
        </p:nvSpPr>
        <p:spPr bwMode="auto">
          <a:xfrm>
            <a:off x="3969100" y="5149415"/>
            <a:ext cx="763785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65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en-US" altLang="zh-CN" sz="2400" dirty="0">
                <a:latin typeface="微软雅黑" panose="020B0503020204020204" pitchFamily="34" charset="-122"/>
              </a:rPr>
              <a:t> 《</a:t>
            </a:r>
            <a:r>
              <a:rPr lang="zh-CN" altLang="en-US" sz="2400" dirty="0">
                <a:latin typeface="微软雅黑" panose="020B0503020204020204" pitchFamily="34" charset="-122"/>
              </a:rPr>
              <a:t>中国共产党章程</a:t>
            </a:r>
            <a:r>
              <a:rPr lang="en-US" altLang="zh-CN" sz="2400" dirty="0">
                <a:latin typeface="微软雅黑" panose="020B0503020204020204" pitchFamily="34" charset="-122"/>
              </a:rPr>
              <a:t>》</a:t>
            </a:r>
            <a:r>
              <a:rPr lang="zh-CN" altLang="en-US" sz="2400" dirty="0">
                <a:latin typeface="微软雅黑" panose="020B0503020204020204" pitchFamily="34" charset="-122"/>
              </a:rPr>
              <a:t>明确规定：“党除了工人阶级和最广大人民群众的利益，没有自己特殊的利益。”</a:t>
            </a:r>
          </a:p>
        </p:txBody>
      </p:sp>
      <p:sp>
        <p:nvSpPr>
          <p:cNvPr id="15" name="矩形: 圆角 14">
            <a:extLst>
              <a:ext uri="{FF2B5EF4-FFF2-40B4-BE49-F238E27FC236}">
                <a16:creationId xmlns:a16="http://schemas.microsoft.com/office/drawing/2014/main" xmlns="" id="{E6A526D3-ADD1-4B29-A89A-8700B7C4E099}"/>
              </a:ext>
            </a:extLst>
          </p:cNvPr>
          <p:cNvSpPr/>
          <p:nvPr/>
        </p:nvSpPr>
        <p:spPr>
          <a:xfrm>
            <a:off x="3263153" y="1085397"/>
            <a:ext cx="5665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（三）无产阶级政党的群众路线</a:t>
            </a:r>
          </a:p>
        </p:txBody>
      </p:sp>
      <p:sp>
        <p:nvSpPr>
          <p:cNvPr id="16" name="矩形 15">
            <a:extLst>
              <a:ext uri="{FF2B5EF4-FFF2-40B4-BE49-F238E27FC236}">
                <a16:creationId xmlns:a16="http://schemas.microsoft.com/office/drawing/2014/main" xmlns="" id="{0FC459D6-43DE-42BE-B297-151F14F8E2F6}"/>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pic>
        <p:nvPicPr>
          <p:cNvPr id="3" name="图片 2">
            <a:extLst>
              <a:ext uri="{FF2B5EF4-FFF2-40B4-BE49-F238E27FC236}">
                <a16:creationId xmlns:a16="http://schemas.microsoft.com/office/drawing/2014/main" xmlns="" id="{6DA3A65A-B730-4CC5-BDB1-F39AB8867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084" y="4875340"/>
            <a:ext cx="2977976" cy="1683204"/>
          </a:xfrm>
          <a:prstGeom prst="rect">
            <a:avLst/>
          </a:prstGeom>
        </p:spPr>
      </p:pic>
      <p:grpSp>
        <p:nvGrpSpPr>
          <p:cNvPr id="5" name="组合 4">
            <a:extLst>
              <a:ext uri="{FF2B5EF4-FFF2-40B4-BE49-F238E27FC236}">
                <a16:creationId xmlns:a16="http://schemas.microsoft.com/office/drawing/2014/main" xmlns="" id="{A1E298B4-F6CA-4ED1-9475-D7771564965C}"/>
              </a:ext>
            </a:extLst>
          </p:cNvPr>
          <p:cNvGrpSpPr/>
          <p:nvPr/>
        </p:nvGrpSpPr>
        <p:grpSpPr>
          <a:xfrm>
            <a:off x="635000" y="2547797"/>
            <a:ext cx="8544748" cy="2265165"/>
            <a:chOff x="3550942" y="2547797"/>
            <a:chExt cx="8544748" cy="2265165"/>
          </a:xfrm>
        </p:grpSpPr>
        <p:grpSp>
          <p:nvGrpSpPr>
            <p:cNvPr id="4" name="组合 3">
              <a:extLst>
                <a:ext uri="{FF2B5EF4-FFF2-40B4-BE49-F238E27FC236}">
                  <a16:creationId xmlns:a16="http://schemas.microsoft.com/office/drawing/2014/main" xmlns="" id="{25E00017-8429-45B5-B85B-AA381463EF27}"/>
                </a:ext>
              </a:extLst>
            </p:cNvPr>
            <p:cNvGrpSpPr/>
            <p:nvPr/>
          </p:nvGrpSpPr>
          <p:grpSpPr>
            <a:xfrm>
              <a:off x="3704026" y="2547797"/>
              <a:ext cx="8391664" cy="2265165"/>
              <a:chOff x="1015999" y="1713110"/>
              <a:chExt cx="8391664" cy="2265165"/>
            </a:xfrm>
          </p:grpSpPr>
          <p:sp>
            <p:nvSpPr>
              <p:cNvPr id="20" name="矩形 4">
                <a:extLst>
                  <a:ext uri="{FF2B5EF4-FFF2-40B4-BE49-F238E27FC236}">
                    <a16:creationId xmlns:a16="http://schemas.microsoft.com/office/drawing/2014/main" xmlns="" id="{0BB3C65E-0FD0-4C65-B345-590ED89A8C9A}"/>
                  </a:ext>
                </a:extLst>
              </p:cNvPr>
              <p:cNvSpPr/>
              <p:nvPr/>
            </p:nvSpPr>
            <p:spPr>
              <a:xfrm rot="5400000">
                <a:off x="389607" y="2340323"/>
                <a:ext cx="1672567" cy="418142"/>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1" fmla="*/ 0 w 1728192"/>
                  <a:gd name="connsiteY0-2" fmla="*/ 0 h 432048"/>
                  <a:gd name="connsiteX1-3" fmla="*/ 1728192 w 1728192"/>
                  <a:gd name="connsiteY1-4" fmla="*/ 0 h 432048"/>
                  <a:gd name="connsiteX2-5" fmla="*/ 1728192 w 1728192"/>
                  <a:gd name="connsiteY2-6" fmla="*/ 432048 h 432048"/>
                  <a:gd name="connsiteX3-7" fmla="*/ 316992 w 1728192"/>
                  <a:gd name="connsiteY3-8" fmla="*/ 419856 h 432048"/>
                  <a:gd name="connsiteX4-9" fmla="*/ 0 w 1728192"/>
                  <a:gd name="connsiteY4-10" fmla="*/ 0 h 4320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8192" h="432048">
                    <a:moveTo>
                      <a:pt x="0" y="0"/>
                    </a:moveTo>
                    <a:lnTo>
                      <a:pt x="1728192" y="0"/>
                    </a:lnTo>
                    <a:lnTo>
                      <a:pt x="1728192" y="432048"/>
                    </a:lnTo>
                    <a:lnTo>
                      <a:pt x="316992" y="419856"/>
                    </a:lnTo>
                    <a:lnTo>
                      <a:pt x="0" y="0"/>
                    </a:lnTo>
                    <a:close/>
                  </a:path>
                </a:pathLst>
              </a:custGeom>
              <a:solidFill>
                <a:srgbClr val="C77D4B"/>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21" name="矩形 20">
                <a:extLst>
                  <a:ext uri="{FF2B5EF4-FFF2-40B4-BE49-F238E27FC236}">
                    <a16:creationId xmlns:a16="http://schemas.microsoft.com/office/drawing/2014/main" xmlns="" id="{6673D4F0-D297-4889-808E-D3A51290F83A}"/>
                  </a:ext>
                </a:extLst>
              </p:cNvPr>
              <p:cNvSpPr/>
              <p:nvPr/>
            </p:nvSpPr>
            <p:spPr>
              <a:xfrm rot="5400000">
                <a:off x="4445647" y="-1297576"/>
                <a:ext cx="1951329" cy="7972703"/>
              </a:xfrm>
              <a:prstGeom prst="rect">
                <a:avLst/>
              </a:prstGeom>
              <a:solidFill>
                <a:srgbClr val="7C4926"/>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sp>
            <p:nvSpPr>
              <p:cNvPr id="22" name="矩形 2">
                <a:extLst>
                  <a:ext uri="{FF2B5EF4-FFF2-40B4-BE49-F238E27FC236}">
                    <a16:creationId xmlns:a16="http://schemas.microsoft.com/office/drawing/2014/main" xmlns="" id="{F599F361-A475-4176-83E0-F58D8F7B0D60}"/>
                  </a:ext>
                </a:extLst>
              </p:cNvPr>
              <p:cNvSpPr/>
              <p:nvPr/>
            </p:nvSpPr>
            <p:spPr>
              <a:xfrm rot="5400000">
                <a:off x="1187161" y="1856076"/>
                <a:ext cx="1951037" cy="2293361"/>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1" fmla="*/ 329184 w 2016224"/>
                  <a:gd name="connsiteY0-2" fmla="*/ 0 h 1092312"/>
                  <a:gd name="connsiteX1-3" fmla="*/ 2016224 w 2016224"/>
                  <a:gd name="connsiteY1-4" fmla="*/ 12192 h 1092312"/>
                  <a:gd name="connsiteX2-5" fmla="*/ 2016224 w 2016224"/>
                  <a:gd name="connsiteY2-6" fmla="*/ 1092312 h 1092312"/>
                  <a:gd name="connsiteX3-7" fmla="*/ 0 w 2016224"/>
                  <a:gd name="connsiteY3-8" fmla="*/ 1092312 h 1092312"/>
                  <a:gd name="connsiteX4-9" fmla="*/ 329184 w 2016224"/>
                  <a:gd name="connsiteY4-10" fmla="*/ 0 h 1092312"/>
                  <a:gd name="connsiteX0-11" fmla="*/ 560832 w 2016224"/>
                  <a:gd name="connsiteY0-12" fmla="*/ 0 h 1092312"/>
                  <a:gd name="connsiteX1-13" fmla="*/ 2016224 w 2016224"/>
                  <a:gd name="connsiteY1-14" fmla="*/ 12192 h 1092312"/>
                  <a:gd name="connsiteX2-15" fmla="*/ 2016224 w 2016224"/>
                  <a:gd name="connsiteY2-16" fmla="*/ 1092312 h 1092312"/>
                  <a:gd name="connsiteX3-17" fmla="*/ 0 w 2016224"/>
                  <a:gd name="connsiteY3-18" fmla="*/ 1092312 h 1092312"/>
                  <a:gd name="connsiteX4-19" fmla="*/ 560832 w 2016224"/>
                  <a:gd name="connsiteY4-20" fmla="*/ 0 h 1092312"/>
                  <a:gd name="connsiteX0-21" fmla="*/ 560832 w 2016224"/>
                  <a:gd name="connsiteY0-22" fmla="*/ 0 h 1092312"/>
                  <a:gd name="connsiteX1-23" fmla="*/ 2004032 w 2016224"/>
                  <a:gd name="connsiteY1-24" fmla="*/ 231648 h 1092312"/>
                  <a:gd name="connsiteX2-25" fmla="*/ 2016224 w 2016224"/>
                  <a:gd name="connsiteY2-26" fmla="*/ 1092312 h 1092312"/>
                  <a:gd name="connsiteX3-27" fmla="*/ 0 w 2016224"/>
                  <a:gd name="connsiteY3-28" fmla="*/ 1092312 h 1092312"/>
                  <a:gd name="connsiteX4-29" fmla="*/ 560832 w 2016224"/>
                  <a:gd name="connsiteY4-30" fmla="*/ 0 h 1092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16224" h="1092312">
                    <a:moveTo>
                      <a:pt x="560832" y="0"/>
                    </a:moveTo>
                    <a:lnTo>
                      <a:pt x="2004032" y="231648"/>
                    </a:lnTo>
                    <a:lnTo>
                      <a:pt x="2016224" y="1092312"/>
                    </a:lnTo>
                    <a:lnTo>
                      <a:pt x="0" y="1092312"/>
                    </a:lnTo>
                    <a:lnTo>
                      <a:pt x="560832" y="0"/>
                    </a:lnTo>
                    <a:close/>
                  </a:path>
                </a:pathLst>
              </a:custGeom>
              <a:solidFill>
                <a:srgbClr val="AE6836"/>
              </a:solidFill>
              <a:ln w="25400" cap="flat" cmpd="sng" algn="ctr">
                <a:noFill/>
                <a:prstDash val="solid"/>
              </a:ln>
              <a:effectLst/>
            </p:spPr>
            <p:txBody>
              <a:bodyPr anchor="ctr"/>
              <a:lstStyle/>
              <a:p>
                <a:pPr algn="ctr" fontAlgn="auto">
                  <a:spcBef>
                    <a:spcPts val="0"/>
                  </a:spcBef>
                  <a:spcAft>
                    <a:spcPts val="0"/>
                  </a:spcAft>
                  <a:defRPr/>
                </a:pPr>
                <a:endParaRPr lang="zh-CN" altLang="en-US" kern="0">
                  <a:solidFill>
                    <a:sysClr val="window" lastClr="FFFFFF"/>
                  </a:solidFill>
                  <a:latin typeface="Calibri" panose="020F0502020204030204"/>
                  <a:ea typeface="+mn-ea"/>
                </a:endParaRPr>
              </a:p>
            </p:txBody>
          </p:sp>
        </p:grpSp>
        <p:sp>
          <p:nvSpPr>
            <p:cNvPr id="24" name="文本框 2">
              <a:extLst>
                <a:ext uri="{FF2B5EF4-FFF2-40B4-BE49-F238E27FC236}">
                  <a16:creationId xmlns:a16="http://schemas.microsoft.com/office/drawing/2014/main" xmlns="" id="{AD84099A-672C-448A-B66E-67C0B29B08EC}"/>
                </a:ext>
              </a:extLst>
            </p:cNvPr>
            <p:cNvSpPr txBox="1">
              <a:spLocks noChangeArrowheads="1"/>
            </p:cNvSpPr>
            <p:nvPr/>
          </p:nvSpPr>
          <p:spPr bwMode="auto">
            <a:xfrm>
              <a:off x="3550942" y="3429000"/>
              <a:ext cx="244644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65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0"/>
                </a:spcBef>
              </a:pPr>
              <a:r>
                <a:rPr lang="en-US" altLang="zh-CN" sz="2400" dirty="0">
                  <a:solidFill>
                    <a:schemeClr val="bg1"/>
                  </a:solidFill>
                  <a:latin typeface="微软雅黑" panose="020B0503020204020204" pitchFamily="34" charset="-122"/>
                </a:rPr>
                <a:t>《</a:t>
              </a:r>
              <a:r>
                <a:rPr lang="zh-CN" altLang="en-US" sz="2400" dirty="0">
                  <a:solidFill>
                    <a:schemeClr val="bg1"/>
                  </a:solidFill>
                  <a:latin typeface="微软雅黑" panose="020B0503020204020204" pitchFamily="34" charset="-122"/>
                </a:rPr>
                <a:t>共产党宣言</a:t>
              </a:r>
              <a:r>
                <a:rPr lang="en-US" altLang="zh-CN" sz="2400" dirty="0">
                  <a:solidFill>
                    <a:schemeClr val="bg1"/>
                  </a:solidFill>
                  <a:latin typeface="微软雅黑" panose="020B0503020204020204" pitchFamily="34" charset="-122"/>
                </a:rPr>
                <a:t>》</a:t>
              </a:r>
            </a:p>
            <a:p>
              <a:pPr indent="0" algn="ctr" eaLnBrk="1" hangingPunct="1">
                <a:lnSpc>
                  <a:spcPct val="150000"/>
                </a:lnSpc>
                <a:spcBef>
                  <a:spcPts val="0"/>
                </a:spcBef>
              </a:pPr>
              <a:r>
                <a:rPr lang="zh-CN" altLang="en-US" sz="2400" dirty="0">
                  <a:solidFill>
                    <a:schemeClr val="bg1"/>
                  </a:solidFill>
                  <a:latin typeface="微软雅黑" panose="020B0503020204020204" pitchFamily="34" charset="-122"/>
                </a:rPr>
                <a:t>鲜明指出</a:t>
              </a:r>
            </a:p>
          </p:txBody>
        </p:sp>
        <p:sp>
          <p:nvSpPr>
            <p:cNvPr id="19" name="文本框 2">
              <a:extLst>
                <a:ext uri="{FF2B5EF4-FFF2-40B4-BE49-F238E27FC236}">
                  <a16:creationId xmlns:a16="http://schemas.microsoft.com/office/drawing/2014/main" xmlns="" id="{714C66B1-FB83-4D2D-8B6A-FAF895CB3F0B}"/>
                </a:ext>
              </a:extLst>
            </p:cNvPr>
            <p:cNvSpPr txBox="1">
              <a:spLocks noChangeArrowheads="1"/>
            </p:cNvSpPr>
            <p:nvPr/>
          </p:nvSpPr>
          <p:spPr bwMode="auto">
            <a:xfrm>
              <a:off x="6199093" y="2682437"/>
              <a:ext cx="545950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65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solidFill>
                    <a:schemeClr val="bg1"/>
                  </a:solidFill>
                  <a:latin typeface="微软雅黑" panose="020B0503020204020204" pitchFamily="34" charset="-122"/>
                </a:rPr>
                <a:t>“共产党人不是同其他工人政党相对立的特殊政党。他们没有任何同整个无产阶级的利益不同的利益。”</a:t>
              </a:r>
            </a:p>
          </p:txBody>
        </p:sp>
      </p:grpSp>
      <p:pic>
        <p:nvPicPr>
          <p:cNvPr id="154632" name="图片 3">
            <a:extLst>
              <a:ext uri="{FF2B5EF4-FFF2-40B4-BE49-F238E27FC236}">
                <a16:creationId xmlns:a16="http://schemas.microsoft.com/office/drawing/2014/main" xmlns="" id="{9040B61B-8519-46AB-8CBF-2433EED39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7818" y="2010565"/>
            <a:ext cx="2239138" cy="3138850"/>
          </a:xfrm>
          <a:prstGeom prst="roundRect">
            <a:avLst>
              <a:gd name="adj" fmla="val 813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6" name="图片 2">
            <a:extLst>
              <a:ext uri="{FF2B5EF4-FFF2-40B4-BE49-F238E27FC236}">
                <a16:creationId xmlns:a16="http://schemas.microsoft.com/office/drawing/2014/main" xmlns="" id="{B1364B86-A39F-4BAA-A74E-ACBA04794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496" b="8203"/>
          <a:stretch/>
        </p:blipFill>
        <p:spPr bwMode="auto">
          <a:xfrm>
            <a:off x="7144100" y="2065725"/>
            <a:ext cx="3630105" cy="4418247"/>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
            <a:extLst>
              <a:ext uri="{FF2B5EF4-FFF2-40B4-BE49-F238E27FC236}">
                <a16:creationId xmlns:a16="http://schemas.microsoft.com/office/drawing/2014/main" xmlns="" id="{94323119-180A-4785-BB94-AA5018405BA7}"/>
              </a:ext>
            </a:extLst>
          </p:cNvPr>
          <p:cNvSpPr txBox="1">
            <a:spLocks noChangeArrowheads="1"/>
          </p:cNvSpPr>
          <p:nvPr/>
        </p:nvSpPr>
        <p:spPr bwMode="auto">
          <a:xfrm>
            <a:off x="635000" y="1968203"/>
            <a:ext cx="5983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r>
              <a:rPr lang="en-US" altLang="zh-CN" sz="2400" b="1" dirty="0">
                <a:solidFill>
                  <a:srgbClr val="AE6836"/>
                </a:solidFill>
                <a:latin typeface="微软雅黑" panose="020B0503020204020204" pitchFamily="34" charset="-122"/>
              </a:rPr>
              <a:t>1.</a:t>
            </a:r>
            <a:r>
              <a:rPr lang="zh-CN" altLang="en-US" sz="2400" b="1" dirty="0">
                <a:solidFill>
                  <a:srgbClr val="AE6836"/>
                </a:solidFill>
                <a:latin typeface="微软雅黑" panose="020B0503020204020204" pitchFamily="34" charset="-122"/>
              </a:rPr>
              <a:t>一切为了群众，一切依靠群众</a:t>
            </a:r>
          </a:p>
        </p:txBody>
      </p:sp>
      <p:sp>
        <p:nvSpPr>
          <p:cNvPr id="16" name="矩形: 圆角 15">
            <a:extLst>
              <a:ext uri="{FF2B5EF4-FFF2-40B4-BE49-F238E27FC236}">
                <a16:creationId xmlns:a16="http://schemas.microsoft.com/office/drawing/2014/main" xmlns="" id="{0179714A-FB7F-4901-9467-FBFBC1E196B9}"/>
              </a:ext>
            </a:extLst>
          </p:cNvPr>
          <p:cNvSpPr/>
          <p:nvPr/>
        </p:nvSpPr>
        <p:spPr>
          <a:xfrm>
            <a:off x="3263153" y="1085397"/>
            <a:ext cx="5665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（三）无产阶级政党的群众路线</a:t>
            </a:r>
          </a:p>
        </p:txBody>
      </p:sp>
      <p:sp>
        <p:nvSpPr>
          <p:cNvPr id="18" name="矩形 17">
            <a:extLst>
              <a:ext uri="{FF2B5EF4-FFF2-40B4-BE49-F238E27FC236}">
                <a16:creationId xmlns:a16="http://schemas.microsoft.com/office/drawing/2014/main" xmlns="" id="{2F0B89AB-B7F9-4103-855F-056312B1DC8B}"/>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grpSp>
        <p:nvGrpSpPr>
          <p:cNvPr id="5" name="组合 4">
            <a:extLst>
              <a:ext uri="{FF2B5EF4-FFF2-40B4-BE49-F238E27FC236}">
                <a16:creationId xmlns:a16="http://schemas.microsoft.com/office/drawing/2014/main" xmlns="" id="{ACE67637-95BD-4724-B885-82B27044692D}"/>
              </a:ext>
            </a:extLst>
          </p:cNvPr>
          <p:cNvGrpSpPr/>
          <p:nvPr/>
        </p:nvGrpSpPr>
        <p:grpSpPr>
          <a:xfrm>
            <a:off x="1358900" y="2716367"/>
            <a:ext cx="4476844" cy="3670083"/>
            <a:chOff x="1358900" y="2716367"/>
            <a:chExt cx="4476844" cy="3670083"/>
          </a:xfrm>
        </p:grpSpPr>
        <p:sp>
          <p:nvSpPr>
            <p:cNvPr id="22" name="圆角矩形 17">
              <a:extLst>
                <a:ext uri="{FF2B5EF4-FFF2-40B4-BE49-F238E27FC236}">
                  <a16:creationId xmlns:a16="http://schemas.microsoft.com/office/drawing/2014/main" xmlns="" id="{32F89040-C33B-48F1-8822-EC8C6D1DF35D}"/>
                </a:ext>
              </a:extLst>
            </p:cNvPr>
            <p:cNvSpPr/>
            <p:nvPr/>
          </p:nvSpPr>
          <p:spPr bwMode="auto">
            <a:xfrm>
              <a:off x="1358900" y="4024209"/>
              <a:ext cx="4476844" cy="1054399"/>
            </a:xfrm>
            <a:prstGeom prst="roundRect">
              <a:avLst>
                <a:gd name="adj" fmla="val 50000"/>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3" name="圆角矩形 18">
              <a:extLst>
                <a:ext uri="{FF2B5EF4-FFF2-40B4-BE49-F238E27FC236}">
                  <a16:creationId xmlns:a16="http://schemas.microsoft.com/office/drawing/2014/main" xmlns="" id="{63AD57F6-01F3-4223-8FB3-7F6DAEFB79A4}"/>
                </a:ext>
              </a:extLst>
            </p:cNvPr>
            <p:cNvSpPr/>
            <p:nvPr/>
          </p:nvSpPr>
          <p:spPr bwMode="auto">
            <a:xfrm>
              <a:off x="1480784" y="4078380"/>
              <a:ext cx="4115060" cy="969273"/>
            </a:xfrm>
            <a:prstGeom prst="roundRect">
              <a:avLst>
                <a:gd name="adj" fmla="val 50000"/>
              </a:avLst>
            </a:prstGeom>
            <a:gradFill flip="none" rotWithShape="1">
              <a:gsLst>
                <a:gs pos="0">
                  <a:srgbClr val="ECECEC"/>
                </a:gs>
                <a:gs pos="48300">
                  <a:schemeClr val="bg1"/>
                </a:gs>
                <a:gs pos="92000">
                  <a:srgbClr val="E6E6E6"/>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4" name="椭圆 2">
              <a:extLst>
                <a:ext uri="{FF2B5EF4-FFF2-40B4-BE49-F238E27FC236}">
                  <a16:creationId xmlns:a16="http://schemas.microsoft.com/office/drawing/2014/main" xmlns="" id="{EEC2B050-7AEA-4B47-8678-EFEDACE5C715}"/>
                </a:ext>
              </a:extLst>
            </p:cNvPr>
            <p:cNvSpPr/>
            <p:nvPr/>
          </p:nvSpPr>
          <p:spPr bwMode="auto">
            <a:xfrm>
              <a:off x="5318954" y="4070807"/>
              <a:ext cx="482797" cy="966532"/>
            </a:xfrm>
            <a:custGeom>
              <a:avLst/>
              <a:gdLst/>
              <a:ahLst/>
              <a:cxnLst/>
              <a:rect l="l" t="t" r="r" b="b"/>
              <a:pathLst>
                <a:path w="396044" h="792088">
                  <a:moveTo>
                    <a:pt x="0" y="0"/>
                  </a:moveTo>
                  <a:cubicBezTo>
                    <a:pt x="218729" y="0"/>
                    <a:pt x="396044" y="177315"/>
                    <a:pt x="396044" y="396044"/>
                  </a:cubicBezTo>
                  <a:cubicBezTo>
                    <a:pt x="396044" y="614773"/>
                    <a:pt x="218729" y="792088"/>
                    <a:pt x="0" y="792088"/>
                  </a:cubicBezTo>
                  <a:close/>
                </a:path>
              </a:pathLst>
            </a:custGeom>
            <a:gradFill flip="none" rotWithShape="1">
              <a:gsLst>
                <a:gs pos="10000">
                  <a:schemeClr val="bg1">
                    <a:alpha val="0"/>
                  </a:schemeClr>
                </a:gs>
                <a:gs pos="92000">
                  <a:srgbClr val="0070C0"/>
                </a:gs>
              </a:gsLst>
              <a:lin ang="8100000" scaled="1"/>
              <a:tileRect/>
            </a:gradFill>
            <a:ln w="6350">
              <a:solidFill>
                <a:srgbClr val="0070C0"/>
              </a:solidFill>
            </a:ln>
            <a:effectLst>
              <a:innerShdw blurRad="1143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5" name="椭圆 2">
              <a:extLst>
                <a:ext uri="{FF2B5EF4-FFF2-40B4-BE49-F238E27FC236}">
                  <a16:creationId xmlns:a16="http://schemas.microsoft.com/office/drawing/2014/main" xmlns="" id="{0916376C-9DE1-4E1C-B019-6BCDAC19692F}"/>
                </a:ext>
              </a:extLst>
            </p:cNvPr>
            <p:cNvSpPr/>
            <p:nvPr/>
          </p:nvSpPr>
          <p:spPr bwMode="auto">
            <a:xfrm>
              <a:off x="5527890" y="4187468"/>
              <a:ext cx="243733" cy="702933"/>
            </a:xfrm>
            <a:custGeom>
              <a:avLst/>
              <a:gdLst/>
              <a:ahLst/>
              <a:cxnLst/>
              <a:rect l="l" t="t" r="r" b="b"/>
              <a:pathLst>
                <a:path w="241245" h="695082">
                  <a:moveTo>
                    <a:pt x="0" y="0"/>
                  </a:moveTo>
                  <a:cubicBezTo>
                    <a:pt x="141818" y="60216"/>
                    <a:pt x="241245" y="200784"/>
                    <a:pt x="241245" y="364573"/>
                  </a:cubicBezTo>
                  <a:cubicBezTo>
                    <a:pt x="241245" y="502853"/>
                    <a:pt x="170378" y="624580"/>
                    <a:pt x="62759" y="695082"/>
                  </a:cubicBezTo>
                  <a:cubicBezTo>
                    <a:pt x="122883" y="606911"/>
                    <a:pt x="157947" y="500337"/>
                    <a:pt x="157947" y="385573"/>
                  </a:cubicBezTo>
                  <a:cubicBezTo>
                    <a:pt x="157947" y="235315"/>
                    <a:pt x="97840" y="99096"/>
                    <a:pt x="0" y="0"/>
                  </a:cubicBezTo>
                  <a:close/>
                </a:path>
              </a:pathLst>
            </a:custGeom>
            <a:gradFill flip="none" rotWithShape="1">
              <a:gsLst>
                <a:gs pos="33000">
                  <a:schemeClr val="bg1">
                    <a:alpha val="0"/>
                  </a:schemeClr>
                </a:gs>
                <a:gs pos="92000">
                  <a:schemeClr val="bg1"/>
                </a:gs>
              </a:gsLst>
              <a:lin ang="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1" name="等腰三角形 20">
              <a:extLst>
                <a:ext uri="{FF2B5EF4-FFF2-40B4-BE49-F238E27FC236}">
                  <a16:creationId xmlns:a16="http://schemas.microsoft.com/office/drawing/2014/main" xmlns="" id="{87FEED05-0163-42D6-B62C-45D1BD48DADC}"/>
                </a:ext>
              </a:extLst>
            </p:cNvPr>
            <p:cNvSpPr/>
            <p:nvPr/>
          </p:nvSpPr>
          <p:spPr bwMode="auto">
            <a:xfrm rot="5400000">
              <a:off x="5434882" y="4473055"/>
              <a:ext cx="218618" cy="1876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圆角矩形 1">
              <a:extLst>
                <a:ext uri="{FF2B5EF4-FFF2-40B4-BE49-F238E27FC236}">
                  <a16:creationId xmlns:a16="http://schemas.microsoft.com/office/drawing/2014/main" xmlns="" id="{909AF641-F3A3-4107-9F58-50678D4E9C31}"/>
                </a:ext>
              </a:extLst>
            </p:cNvPr>
            <p:cNvSpPr/>
            <p:nvPr/>
          </p:nvSpPr>
          <p:spPr bwMode="auto">
            <a:xfrm>
              <a:off x="1358900" y="2716367"/>
              <a:ext cx="4476844" cy="1052465"/>
            </a:xfrm>
            <a:prstGeom prst="roundRect">
              <a:avLst>
                <a:gd name="adj" fmla="val 50000"/>
              </a:avLst>
            </a:prstGeom>
            <a:solidFill>
              <a:schemeClr val="bg1"/>
            </a:solidFill>
            <a:ln>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1" name="圆角矩形 13">
              <a:extLst>
                <a:ext uri="{FF2B5EF4-FFF2-40B4-BE49-F238E27FC236}">
                  <a16:creationId xmlns:a16="http://schemas.microsoft.com/office/drawing/2014/main" xmlns="" id="{04F49CE1-A664-422A-B20E-07F33EE9BE36}"/>
                </a:ext>
              </a:extLst>
            </p:cNvPr>
            <p:cNvSpPr/>
            <p:nvPr/>
          </p:nvSpPr>
          <p:spPr bwMode="auto">
            <a:xfrm>
              <a:off x="1480784" y="2770539"/>
              <a:ext cx="4115060" cy="967339"/>
            </a:xfrm>
            <a:prstGeom prst="roundRect">
              <a:avLst>
                <a:gd name="adj" fmla="val 50000"/>
              </a:avLst>
            </a:prstGeom>
            <a:gradFill flip="none" rotWithShape="1">
              <a:gsLst>
                <a:gs pos="0">
                  <a:srgbClr val="ECECEC"/>
                </a:gs>
                <a:gs pos="48300">
                  <a:schemeClr val="bg1"/>
                </a:gs>
                <a:gs pos="92000">
                  <a:srgbClr val="E6E6E6"/>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2" name="椭圆 2">
              <a:extLst>
                <a:ext uri="{FF2B5EF4-FFF2-40B4-BE49-F238E27FC236}">
                  <a16:creationId xmlns:a16="http://schemas.microsoft.com/office/drawing/2014/main" xmlns="" id="{82AC2769-AA7A-4ACB-A467-514B10AF4E72}"/>
                </a:ext>
              </a:extLst>
            </p:cNvPr>
            <p:cNvSpPr/>
            <p:nvPr/>
          </p:nvSpPr>
          <p:spPr bwMode="auto">
            <a:xfrm>
              <a:off x="5318954" y="2747829"/>
              <a:ext cx="482797" cy="964760"/>
            </a:xfrm>
            <a:custGeom>
              <a:avLst/>
              <a:gdLst/>
              <a:ahLst/>
              <a:cxnLst/>
              <a:rect l="l" t="t" r="r" b="b"/>
              <a:pathLst>
                <a:path w="396044" h="792088">
                  <a:moveTo>
                    <a:pt x="0" y="0"/>
                  </a:moveTo>
                  <a:cubicBezTo>
                    <a:pt x="218729" y="0"/>
                    <a:pt x="396044" y="177315"/>
                    <a:pt x="396044" y="396044"/>
                  </a:cubicBezTo>
                  <a:cubicBezTo>
                    <a:pt x="396044" y="614773"/>
                    <a:pt x="218729" y="792088"/>
                    <a:pt x="0" y="792088"/>
                  </a:cubicBezTo>
                  <a:close/>
                </a:path>
              </a:pathLst>
            </a:custGeom>
            <a:gradFill flip="none" rotWithShape="1">
              <a:gsLst>
                <a:gs pos="10000">
                  <a:schemeClr val="bg1">
                    <a:alpha val="0"/>
                  </a:schemeClr>
                </a:gs>
                <a:gs pos="92000">
                  <a:srgbClr val="FB4B05"/>
                </a:gs>
              </a:gsLst>
              <a:lin ang="8100000" scaled="1"/>
              <a:tileRect/>
            </a:gradFill>
            <a:ln w="6350">
              <a:solidFill>
                <a:schemeClr val="accent2">
                  <a:lumMod val="75000"/>
                </a:schemeClr>
              </a:solidFill>
            </a:ln>
            <a:effectLst>
              <a:innerShdw blurRad="114300">
                <a:srgbClr val="C0000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3" name="椭圆 2">
              <a:extLst>
                <a:ext uri="{FF2B5EF4-FFF2-40B4-BE49-F238E27FC236}">
                  <a16:creationId xmlns:a16="http://schemas.microsoft.com/office/drawing/2014/main" xmlns="" id="{778F52AE-8776-4A34-91B3-41175FA038C7}"/>
                </a:ext>
              </a:extLst>
            </p:cNvPr>
            <p:cNvSpPr/>
            <p:nvPr/>
          </p:nvSpPr>
          <p:spPr bwMode="auto">
            <a:xfrm>
              <a:off x="5527890" y="2879326"/>
              <a:ext cx="243733" cy="701643"/>
            </a:xfrm>
            <a:custGeom>
              <a:avLst/>
              <a:gdLst/>
              <a:ahLst/>
              <a:cxnLst/>
              <a:rect l="l" t="t" r="r" b="b"/>
              <a:pathLst>
                <a:path w="241245" h="695082">
                  <a:moveTo>
                    <a:pt x="0" y="0"/>
                  </a:moveTo>
                  <a:cubicBezTo>
                    <a:pt x="141818" y="60216"/>
                    <a:pt x="241245" y="200784"/>
                    <a:pt x="241245" y="364573"/>
                  </a:cubicBezTo>
                  <a:cubicBezTo>
                    <a:pt x="241245" y="502853"/>
                    <a:pt x="170378" y="624580"/>
                    <a:pt x="62759" y="695082"/>
                  </a:cubicBezTo>
                  <a:cubicBezTo>
                    <a:pt x="122883" y="606911"/>
                    <a:pt x="157947" y="500337"/>
                    <a:pt x="157947" y="385573"/>
                  </a:cubicBezTo>
                  <a:cubicBezTo>
                    <a:pt x="157947" y="235315"/>
                    <a:pt x="97840" y="99096"/>
                    <a:pt x="0" y="0"/>
                  </a:cubicBezTo>
                  <a:close/>
                </a:path>
              </a:pathLst>
            </a:custGeom>
            <a:gradFill flip="none" rotWithShape="1">
              <a:gsLst>
                <a:gs pos="33000">
                  <a:schemeClr val="bg1">
                    <a:alpha val="0"/>
                  </a:schemeClr>
                </a:gs>
                <a:gs pos="92000">
                  <a:schemeClr val="bg1"/>
                </a:gs>
              </a:gsLst>
              <a:lin ang="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等腰三角形 28">
              <a:extLst>
                <a:ext uri="{FF2B5EF4-FFF2-40B4-BE49-F238E27FC236}">
                  <a16:creationId xmlns:a16="http://schemas.microsoft.com/office/drawing/2014/main" xmlns="" id="{4A5D4D3F-CECE-428A-97D1-829646830303}"/>
                </a:ext>
              </a:extLst>
            </p:cNvPr>
            <p:cNvSpPr/>
            <p:nvPr/>
          </p:nvSpPr>
          <p:spPr bwMode="auto">
            <a:xfrm rot="5400000">
              <a:off x="5435849" y="3170048"/>
              <a:ext cx="216684" cy="18766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7" name="圆角矩形 22">
              <a:extLst>
                <a:ext uri="{FF2B5EF4-FFF2-40B4-BE49-F238E27FC236}">
                  <a16:creationId xmlns:a16="http://schemas.microsoft.com/office/drawing/2014/main" xmlns="" id="{FDA204B2-8B3B-498D-A020-0DA5E4CE02BF}"/>
                </a:ext>
              </a:extLst>
            </p:cNvPr>
            <p:cNvSpPr/>
            <p:nvPr/>
          </p:nvSpPr>
          <p:spPr bwMode="auto">
            <a:xfrm>
              <a:off x="1358900" y="5333985"/>
              <a:ext cx="4476844" cy="1052465"/>
            </a:xfrm>
            <a:prstGeom prst="roundRect">
              <a:avLst>
                <a:gd name="adj" fmla="val 50000"/>
              </a:avLst>
            </a:prstGeom>
            <a:solidFill>
              <a:schemeClr val="bg1"/>
            </a:solidFill>
            <a:ln>
              <a:solidFill>
                <a:schemeClr val="accent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8" name="圆角矩形 23">
              <a:extLst>
                <a:ext uri="{FF2B5EF4-FFF2-40B4-BE49-F238E27FC236}">
                  <a16:creationId xmlns:a16="http://schemas.microsoft.com/office/drawing/2014/main" xmlns="" id="{B54A9BED-E482-4911-ABD9-93EAAC4F5E0C}"/>
                </a:ext>
              </a:extLst>
            </p:cNvPr>
            <p:cNvSpPr/>
            <p:nvPr/>
          </p:nvSpPr>
          <p:spPr bwMode="auto">
            <a:xfrm>
              <a:off x="1480784" y="5388157"/>
              <a:ext cx="4115060" cy="967339"/>
            </a:xfrm>
            <a:prstGeom prst="roundRect">
              <a:avLst>
                <a:gd name="adj" fmla="val 50000"/>
              </a:avLst>
            </a:prstGeom>
            <a:gradFill flip="none" rotWithShape="1">
              <a:gsLst>
                <a:gs pos="0">
                  <a:srgbClr val="ECECEC"/>
                </a:gs>
                <a:gs pos="48300">
                  <a:schemeClr val="bg1"/>
                </a:gs>
                <a:gs pos="92000">
                  <a:srgbClr val="E6E6E6"/>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9" name="椭圆 2">
              <a:extLst>
                <a:ext uri="{FF2B5EF4-FFF2-40B4-BE49-F238E27FC236}">
                  <a16:creationId xmlns:a16="http://schemas.microsoft.com/office/drawing/2014/main" xmlns="" id="{92042C0A-3AB5-46DF-88A9-7062CE344232}"/>
                </a:ext>
              </a:extLst>
            </p:cNvPr>
            <p:cNvSpPr/>
            <p:nvPr/>
          </p:nvSpPr>
          <p:spPr bwMode="auto">
            <a:xfrm>
              <a:off x="5318954" y="5380498"/>
              <a:ext cx="482797" cy="964760"/>
            </a:xfrm>
            <a:custGeom>
              <a:avLst/>
              <a:gdLst/>
              <a:ahLst/>
              <a:cxnLst/>
              <a:rect l="l" t="t" r="r" b="b"/>
              <a:pathLst>
                <a:path w="396044" h="792088">
                  <a:moveTo>
                    <a:pt x="0" y="0"/>
                  </a:moveTo>
                  <a:cubicBezTo>
                    <a:pt x="218729" y="0"/>
                    <a:pt x="396044" y="177315"/>
                    <a:pt x="396044" y="396044"/>
                  </a:cubicBezTo>
                  <a:cubicBezTo>
                    <a:pt x="396044" y="614773"/>
                    <a:pt x="218729" y="792088"/>
                    <a:pt x="0" y="792088"/>
                  </a:cubicBezTo>
                  <a:close/>
                </a:path>
              </a:pathLst>
            </a:custGeom>
            <a:gradFill flip="none" rotWithShape="1">
              <a:gsLst>
                <a:gs pos="10000">
                  <a:schemeClr val="bg1">
                    <a:alpha val="0"/>
                  </a:schemeClr>
                </a:gs>
                <a:gs pos="92000">
                  <a:srgbClr val="00B0F0"/>
                </a:gs>
              </a:gsLst>
              <a:lin ang="8100000" scaled="1"/>
              <a:tileRect/>
            </a:gradFill>
            <a:ln w="6350">
              <a:solidFill>
                <a:schemeClr val="accent5">
                  <a:lumMod val="75000"/>
                </a:schemeClr>
              </a:solidFill>
            </a:ln>
            <a:effectLst>
              <a:innerShdw blurRad="114300">
                <a:schemeClr val="accent5">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0" name="椭圆 2">
              <a:extLst>
                <a:ext uri="{FF2B5EF4-FFF2-40B4-BE49-F238E27FC236}">
                  <a16:creationId xmlns:a16="http://schemas.microsoft.com/office/drawing/2014/main" xmlns="" id="{6A39405C-0A35-419D-BC69-FF1DEA802F63}"/>
                </a:ext>
              </a:extLst>
            </p:cNvPr>
            <p:cNvSpPr/>
            <p:nvPr/>
          </p:nvSpPr>
          <p:spPr bwMode="auto">
            <a:xfrm>
              <a:off x="5527890" y="5496944"/>
              <a:ext cx="243733" cy="701643"/>
            </a:xfrm>
            <a:custGeom>
              <a:avLst/>
              <a:gdLst/>
              <a:ahLst/>
              <a:cxnLst/>
              <a:rect l="l" t="t" r="r" b="b"/>
              <a:pathLst>
                <a:path w="241245" h="695082">
                  <a:moveTo>
                    <a:pt x="0" y="0"/>
                  </a:moveTo>
                  <a:cubicBezTo>
                    <a:pt x="141818" y="60216"/>
                    <a:pt x="241245" y="200784"/>
                    <a:pt x="241245" y="364573"/>
                  </a:cubicBezTo>
                  <a:cubicBezTo>
                    <a:pt x="241245" y="502853"/>
                    <a:pt x="170378" y="624580"/>
                    <a:pt x="62759" y="695082"/>
                  </a:cubicBezTo>
                  <a:cubicBezTo>
                    <a:pt x="122883" y="606911"/>
                    <a:pt x="157947" y="500337"/>
                    <a:pt x="157947" y="385573"/>
                  </a:cubicBezTo>
                  <a:cubicBezTo>
                    <a:pt x="157947" y="235315"/>
                    <a:pt x="97840" y="99096"/>
                    <a:pt x="0" y="0"/>
                  </a:cubicBezTo>
                  <a:close/>
                </a:path>
              </a:pathLst>
            </a:custGeom>
            <a:gradFill flip="none" rotWithShape="1">
              <a:gsLst>
                <a:gs pos="33000">
                  <a:schemeClr val="bg1">
                    <a:alpha val="0"/>
                  </a:schemeClr>
                </a:gs>
                <a:gs pos="92000">
                  <a:schemeClr val="bg1"/>
                </a:gs>
              </a:gsLst>
              <a:lin ang="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6" name="等腰三角形 35">
              <a:extLst>
                <a:ext uri="{FF2B5EF4-FFF2-40B4-BE49-F238E27FC236}">
                  <a16:creationId xmlns:a16="http://schemas.microsoft.com/office/drawing/2014/main" xmlns="" id="{F926F40F-BF12-4435-AD89-5E754753ED6D}"/>
                </a:ext>
              </a:extLst>
            </p:cNvPr>
            <p:cNvSpPr/>
            <p:nvPr/>
          </p:nvSpPr>
          <p:spPr bwMode="auto">
            <a:xfrm rot="5400000">
              <a:off x="5419406" y="5786700"/>
              <a:ext cx="216684" cy="1895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2" name="椭圆 41">
              <a:extLst>
                <a:ext uri="{FF2B5EF4-FFF2-40B4-BE49-F238E27FC236}">
                  <a16:creationId xmlns:a16="http://schemas.microsoft.com/office/drawing/2014/main" xmlns="" id="{8E662832-C04F-47A6-9948-A7311FFB87B3}"/>
                </a:ext>
              </a:extLst>
            </p:cNvPr>
            <p:cNvSpPr/>
            <p:nvPr/>
          </p:nvSpPr>
          <p:spPr bwMode="auto">
            <a:xfrm rot="4460462">
              <a:off x="1859013" y="4015504"/>
              <a:ext cx="174121" cy="12188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3" name="椭圆 42">
              <a:extLst>
                <a:ext uri="{FF2B5EF4-FFF2-40B4-BE49-F238E27FC236}">
                  <a16:creationId xmlns:a16="http://schemas.microsoft.com/office/drawing/2014/main" xmlns="" id="{CF3E211F-4359-4EF2-A8A8-D0CF9BCF6B9F}"/>
                </a:ext>
              </a:extLst>
            </p:cNvPr>
            <p:cNvSpPr/>
            <p:nvPr/>
          </p:nvSpPr>
          <p:spPr bwMode="auto">
            <a:xfrm rot="4460462">
              <a:off x="1874490" y="3630503"/>
              <a:ext cx="143166" cy="12188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5" name="椭圆 44">
              <a:extLst>
                <a:ext uri="{FF2B5EF4-FFF2-40B4-BE49-F238E27FC236}">
                  <a16:creationId xmlns:a16="http://schemas.microsoft.com/office/drawing/2014/main" xmlns="" id="{96DD9C46-BAC5-48D1-83A0-0F53205E426F}"/>
                </a:ext>
              </a:extLst>
            </p:cNvPr>
            <p:cNvSpPr/>
            <p:nvPr/>
          </p:nvSpPr>
          <p:spPr bwMode="auto">
            <a:xfrm rot="5441149">
              <a:off x="1892868" y="4025170"/>
              <a:ext cx="104374" cy="89392"/>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6" name="椭圆 45">
              <a:extLst>
                <a:ext uri="{FF2B5EF4-FFF2-40B4-BE49-F238E27FC236}">
                  <a16:creationId xmlns:a16="http://schemas.microsoft.com/office/drawing/2014/main" xmlns="" id="{F5BB7DA4-242E-485A-96D7-E26188B69B10}"/>
                </a:ext>
              </a:extLst>
            </p:cNvPr>
            <p:cNvSpPr/>
            <p:nvPr/>
          </p:nvSpPr>
          <p:spPr bwMode="auto">
            <a:xfrm rot="5441149">
              <a:off x="1892872" y="3657120"/>
              <a:ext cx="104374" cy="89392"/>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7" name="矩形 46">
              <a:extLst>
                <a:ext uri="{FF2B5EF4-FFF2-40B4-BE49-F238E27FC236}">
                  <a16:creationId xmlns:a16="http://schemas.microsoft.com/office/drawing/2014/main" xmlns="" id="{958FE465-7410-4A75-8997-D38F03F12189}"/>
                </a:ext>
              </a:extLst>
            </p:cNvPr>
            <p:cNvSpPr/>
            <p:nvPr/>
          </p:nvSpPr>
          <p:spPr bwMode="auto">
            <a:xfrm rot="5441149">
              <a:off x="1737129" y="3862662"/>
              <a:ext cx="392739" cy="58041"/>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9" name="椭圆 48">
              <a:extLst>
                <a:ext uri="{FF2B5EF4-FFF2-40B4-BE49-F238E27FC236}">
                  <a16:creationId xmlns:a16="http://schemas.microsoft.com/office/drawing/2014/main" xmlns="" id="{7354DF57-DA2C-442F-8FE8-F6B4AF0DE6CD}"/>
                </a:ext>
              </a:extLst>
            </p:cNvPr>
            <p:cNvSpPr/>
            <p:nvPr/>
          </p:nvSpPr>
          <p:spPr bwMode="auto">
            <a:xfrm rot="4460462">
              <a:off x="2002179" y="4017439"/>
              <a:ext cx="174121" cy="12188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0" name="椭圆 49">
              <a:extLst>
                <a:ext uri="{FF2B5EF4-FFF2-40B4-BE49-F238E27FC236}">
                  <a16:creationId xmlns:a16="http://schemas.microsoft.com/office/drawing/2014/main" xmlns="" id="{47130213-8E9C-4317-B62C-E5EC7319C488}"/>
                </a:ext>
              </a:extLst>
            </p:cNvPr>
            <p:cNvSpPr/>
            <p:nvPr/>
          </p:nvSpPr>
          <p:spPr bwMode="auto">
            <a:xfrm rot="4460462">
              <a:off x="2017656" y="3632438"/>
              <a:ext cx="143166" cy="12188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2" name="椭圆 51">
              <a:extLst>
                <a:ext uri="{FF2B5EF4-FFF2-40B4-BE49-F238E27FC236}">
                  <a16:creationId xmlns:a16="http://schemas.microsoft.com/office/drawing/2014/main" xmlns="" id="{8379DD51-A3C9-4070-8DA7-788DC6E83601}"/>
                </a:ext>
              </a:extLst>
            </p:cNvPr>
            <p:cNvSpPr/>
            <p:nvPr/>
          </p:nvSpPr>
          <p:spPr bwMode="auto">
            <a:xfrm rot="5441149">
              <a:off x="2036034" y="4027105"/>
              <a:ext cx="104374" cy="89392"/>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3" name="椭圆 52">
              <a:extLst>
                <a:ext uri="{FF2B5EF4-FFF2-40B4-BE49-F238E27FC236}">
                  <a16:creationId xmlns:a16="http://schemas.microsoft.com/office/drawing/2014/main" xmlns="" id="{0E6F8F2F-D0EB-4C27-BF7C-05A3E02910F4}"/>
                </a:ext>
              </a:extLst>
            </p:cNvPr>
            <p:cNvSpPr/>
            <p:nvPr/>
          </p:nvSpPr>
          <p:spPr bwMode="auto">
            <a:xfrm rot="5441149">
              <a:off x="2036039" y="3659056"/>
              <a:ext cx="104374" cy="89392"/>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4" name="矩形 53">
              <a:extLst>
                <a:ext uri="{FF2B5EF4-FFF2-40B4-BE49-F238E27FC236}">
                  <a16:creationId xmlns:a16="http://schemas.microsoft.com/office/drawing/2014/main" xmlns="" id="{8425F4A5-BDBC-401F-A427-0D37389A47A6}"/>
                </a:ext>
              </a:extLst>
            </p:cNvPr>
            <p:cNvSpPr/>
            <p:nvPr/>
          </p:nvSpPr>
          <p:spPr bwMode="auto">
            <a:xfrm rot="5441149">
              <a:off x="1880295" y="3864598"/>
              <a:ext cx="392740" cy="58041"/>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6" name="椭圆 55">
              <a:extLst>
                <a:ext uri="{FF2B5EF4-FFF2-40B4-BE49-F238E27FC236}">
                  <a16:creationId xmlns:a16="http://schemas.microsoft.com/office/drawing/2014/main" xmlns="" id="{DBE79718-E7C4-41EB-B156-F8D189BC5D42}"/>
                </a:ext>
              </a:extLst>
            </p:cNvPr>
            <p:cNvSpPr/>
            <p:nvPr/>
          </p:nvSpPr>
          <p:spPr bwMode="auto">
            <a:xfrm rot="4460462">
              <a:off x="4782312" y="4015503"/>
              <a:ext cx="174121" cy="1218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7" name="椭圆 56">
              <a:extLst>
                <a:ext uri="{FF2B5EF4-FFF2-40B4-BE49-F238E27FC236}">
                  <a16:creationId xmlns:a16="http://schemas.microsoft.com/office/drawing/2014/main" xmlns="" id="{120A6689-261D-43CD-9540-134530A32232}"/>
                </a:ext>
              </a:extLst>
            </p:cNvPr>
            <p:cNvSpPr/>
            <p:nvPr/>
          </p:nvSpPr>
          <p:spPr bwMode="auto">
            <a:xfrm rot="4460462">
              <a:off x="4797789" y="3630502"/>
              <a:ext cx="143166" cy="1218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9" name="椭圆 58">
              <a:extLst>
                <a:ext uri="{FF2B5EF4-FFF2-40B4-BE49-F238E27FC236}">
                  <a16:creationId xmlns:a16="http://schemas.microsoft.com/office/drawing/2014/main" xmlns="" id="{D3C3851F-3608-4A80-9AA0-47C2131AF53F}"/>
                </a:ext>
              </a:extLst>
            </p:cNvPr>
            <p:cNvSpPr/>
            <p:nvPr/>
          </p:nvSpPr>
          <p:spPr bwMode="auto">
            <a:xfrm rot="5441149">
              <a:off x="4816167" y="4025171"/>
              <a:ext cx="104374" cy="89393"/>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0" name="椭圆 59">
              <a:extLst>
                <a:ext uri="{FF2B5EF4-FFF2-40B4-BE49-F238E27FC236}">
                  <a16:creationId xmlns:a16="http://schemas.microsoft.com/office/drawing/2014/main" xmlns="" id="{04D2240E-A18A-4FBB-9418-49EBDEAE8CE1}"/>
                </a:ext>
              </a:extLst>
            </p:cNvPr>
            <p:cNvSpPr/>
            <p:nvPr/>
          </p:nvSpPr>
          <p:spPr bwMode="auto">
            <a:xfrm rot="5441149">
              <a:off x="4816171" y="3657120"/>
              <a:ext cx="104374" cy="89393"/>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1" name="矩形 60">
              <a:extLst>
                <a:ext uri="{FF2B5EF4-FFF2-40B4-BE49-F238E27FC236}">
                  <a16:creationId xmlns:a16="http://schemas.microsoft.com/office/drawing/2014/main" xmlns="" id="{AB7B6C9C-82FF-4211-A593-71735FD596EC}"/>
                </a:ext>
              </a:extLst>
            </p:cNvPr>
            <p:cNvSpPr/>
            <p:nvPr/>
          </p:nvSpPr>
          <p:spPr bwMode="auto">
            <a:xfrm rot="5441149">
              <a:off x="4660428" y="3862662"/>
              <a:ext cx="392739" cy="58040"/>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3" name="椭圆 62">
              <a:extLst>
                <a:ext uri="{FF2B5EF4-FFF2-40B4-BE49-F238E27FC236}">
                  <a16:creationId xmlns:a16="http://schemas.microsoft.com/office/drawing/2014/main" xmlns="" id="{C98A2137-BF4F-41C7-929F-46722951EBC5}"/>
                </a:ext>
              </a:extLst>
            </p:cNvPr>
            <p:cNvSpPr/>
            <p:nvPr/>
          </p:nvSpPr>
          <p:spPr bwMode="auto">
            <a:xfrm rot="4460462">
              <a:off x="4925478" y="4017437"/>
              <a:ext cx="174121" cy="1218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4" name="椭圆 63">
              <a:extLst>
                <a:ext uri="{FF2B5EF4-FFF2-40B4-BE49-F238E27FC236}">
                  <a16:creationId xmlns:a16="http://schemas.microsoft.com/office/drawing/2014/main" xmlns="" id="{B0944B91-4A2D-4CAA-85F7-2901A0E49667}"/>
                </a:ext>
              </a:extLst>
            </p:cNvPr>
            <p:cNvSpPr/>
            <p:nvPr/>
          </p:nvSpPr>
          <p:spPr bwMode="auto">
            <a:xfrm rot="4460462">
              <a:off x="4940955" y="3632437"/>
              <a:ext cx="143166" cy="1218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6" name="椭圆 65">
              <a:extLst>
                <a:ext uri="{FF2B5EF4-FFF2-40B4-BE49-F238E27FC236}">
                  <a16:creationId xmlns:a16="http://schemas.microsoft.com/office/drawing/2014/main" xmlns="" id="{C5BA81A2-A6EB-4785-8BEB-D7C89E57B8D1}"/>
                </a:ext>
              </a:extLst>
            </p:cNvPr>
            <p:cNvSpPr/>
            <p:nvPr/>
          </p:nvSpPr>
          <p:spPr bwMode="auto">
            <a:xfrm rot="5441149">
              <a:off x="4959332" y="4027105"/>
              <a:ext cx="104374" cy="89393"/>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7" name="椭圆 66">
              <a:extLst>
                <a:ext uri="{FF2B5EF4-FFF2-40B4-BE49-F238E27FC236}">
                  <a16:creationId xmlns:a16="http://schemas.microsoft.com/office/drawing/2014/main" xmlns="" id="{FE2E546C-3CB7-4625-9A3C-F773190D51B2}"/>
                </a:ext>
              </a:extLst>
            </p:cNvPr>
            <p:cNvSpPr/>
            <p:nvPr/>
          </p:nvSpPr>
          <p:spPr bwMode="auto">
            <a:xfrm rot="5441149">
              <a:off x="4959337" y="3659056"/>
              <a:ext cx="104374" cy="89393"/>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8" name="矩形 67">
              <a:extLst>
                <a:ext uri="{FF2B5EF4-FFF2-40B4-BE49-F238E27FC236}">
                  <a16:creationId xmlns:a16="http://schemas.microsoft.com/office/drawing/2014/main" xmlns="" id="{08E1B205-B382-4391-AF7F-75FFC53C69F8}"/>
                </a:ext>
              </a:extLst>
            </p:cNvPr>
            <p:cNvSpPr/>
            <p:nvPr/>
          </p:nvSpPr>
          <p:spPr bwMode="auto">
            <a:xfrm rot="5441149">
              <a:off x="4803592" y="3864597"/>
              <a:ext cx="392740" cy="58040"/>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0" name="椭圆 69">
              <a:extLst>
                <a:ext uri="{FF2B5EF4-FFF2-40B4-BE49-F238E27FC236}">
                  <a16:creationId xmlns:a16="http://schemas.microsoft.com/office/drawing/2014/main" xmlns="" id="{A8069A36-A880-4824-8938-0695A5A02FF4}"/>
                </a:ext>
              </a:extLst>
            </p:cNvPr>
            <p:cNvSpPr/>
            <p:nvPr/>
          </p:nvSpPr>
          <p:spPr bwMode="auto">
            <a:xfrm rot="4460462">
              <a:off x="1859013" y="5323346"/>
              <a:ext cx="174121" cy="12188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1" name="椭圆 70">
              <a:extLst>
                <a:ext uri="{FF2B5EF4-FFF2-40B4-BE49-F238E27FC236}">
                  <a16:creationId xmlns:a16="http://schemas.microsoft.com/office/drawing/2014/main" xmlns="" id="{10E6A45C-C1C8-4123-96F7-510DA5DFE9EE}"/>
                </a:ext>
              </a:extLst>
            </p:cNvPr>
            <p:cNvSpPr/>
            <p:nvPr/>
          </p:nvSpPr>
          <p:spPr bwMode="auto">
            <a:xfrm rot="4460462">
              <a:off x="1874490" y="4938345"/>
              <a:ext cx="143166" cy="12188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3" name="椭圆 72">
              <a:extLst>
                <a:ext uri="{FF2B5EF4-FFF2-40B4-BE49-F238E27FC236}">
                  <a16:creationId xmlns:a16="http://schemas.microsoft.com/office/drawing/2014/main" xmlns="" id="{B7B8B507-4F1D-4312-9E12-5FCAD17DF283}"/>
                </a:ext>
              </a:extLst>
            </p:cNvPr>
            <p:cNvSpPr/>
            <p:nvPr/>
          </p:nvSpPr>
          <p:spPr bwMode="auto">
            <a:xfrm rot="5441149">
              <a:off x="1892868" y="5333012"/>
              <a:ext cx="104374" cy="89392"/>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4" name="椭圆 73">
              <a:extLst>
                <a:ext uri="{FF2B5EF4-FFF2-40B4-BE49-F238E27FC236}">
                  <a16:creationId xmlns:a16="http://schemas.microsoft.com/office/drawing/2014/main" xmlns="" id="{007E115C-F058-4E57-96AB-F647FDBDDC73}"/>
                </a:ext>
              </a:extLst>
            </p:cNvPr>
            <p:cNvSpPr/>
            <p:nvPr/>
          </p:nvSpPr>
          <p:spPr bwMode="auto">
            <a:xfrm rot="5441149">
              <a:off x="1892872" y="4964962"/>
              <a:ext cx="104374" cy="89392"/>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5" name="矩形 74">
              <a:extLst>
                <a:ext uri="{FF2B5EF4-FFF2-40B4-BE49-F238E27FC236}">
                  <a16:creationId xmlns:a16="http://schemas.microsoft.com/office/drawing/2014/main" xmlns="" id="{81F1EDB2-D7F1-4BD3-8897-1C4237E09FDB}"/>
                </a:ext>
              </a:extLst>
            </p:cNvPr>
            <p:cNvSpPr/>
            <p:nvPr/>
          </p:nvSpPr>
          <p:spPr bwMode="auto">
            <a:xfrm rot="5441149">
              <a:off x="1737129" y="5170504"/>
              <a:ext cx="392739" cy="58041"/>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7" name="椭圆 76">
              <a:extLst>
                <a:ext uri="{FF2B5EF4-FFF2-40B4-BE49-F238E27FC236}">
                  <a16:creationId xmlns:a16="http://schemas.microsoft.com/office/drawing/2014/main" xmlns="" id="{304F08F8-5F14-44F4-8C48-0979B11F7190}"/>
                </a:ext>
              </a:extLst>
            </p:cNvPr>
            <p:cNvSpPr/>
            <p:nvPr/>
          </p:nvSpPr>
          <p:spPr bwMode="auto">
            <a:xfrm rot="4460462">
              <a:off x="2002179" y="5327215"/>
              <a:ext cx="174121" cy="12188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8" name="椭圆 77">
              <a:extLst>
                <a:ext uri="{FF2B5EF4-FFF2-40B4-BE49-F238E27FC236}">
                  <a16:creationId xmlns:a16="http://schemas.microsoft.com/office/drawing/2014/main" xmlns="" id="{DF15712C-DC01-4851-9279-C3E665539257}"/>
                </a:ext>
              </a:extLst>
            </p:cNvPr>
            <p:cNvSpPr/>
            <p:nvPr/>
          </p:nvSpPr>
          <p:spPr bwMode="auto">
            <a:xfrm rot="4460462">
              <a:off x="2017656" y="4942214"/>
              <a:ext cx="143166" cy="12188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0" name="椭圆 79">
              <a:extLst>
                <a:ext uri="{FF2B5EF4-FFF2-40B4-BE49-F238E27FC236}">
                  <a16:creationId xmlns:a16="http://schemas.microsoft.com/office/drawing/2014/main" xmlns="" id="{EEB05B6B-57B1-444D-908D-796340872F35}"/>
                </a:ext>
              </a:extLst>
            </p:cNvPr>
            <p:cNvSpPr/>
            <p:nvPr/>
          </p:nvSpPr>
          <p:spPr bwMode="auto">
            <a:xfrm rot="5441149">
              <a:off x="2036034" y="5336881"/>
              <a:ext cx="104374" cy="89392"/>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1" name="椭圆 80">
              <a:extLst>
                <a:ext uri="{FF2B5EF4-FFF2-40B4-BE49-F238E27FC236}">
                  <a16:creationId xmlns:a16="http://schemas.microsoft.com/office/drawing/2014/main" xmlns="" id="{8C7BCFF4-CCB4-4AFF-B646-16F3169B4F85}"/>
                </a:ext>
              </a:extLst>
            </p:cNvPr>
            <p:cNvSpPr/>
            <p:nvPr/>
          </p:nvSpPr>
          <p:spPr bwMode="auto">
            <a:xfrm rot="5441149">
              <a:off x="2036038" y="4968831"/>
              <a:ext cx="104374" cy="89392"/>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2" name="矩形 81">
              <a:extLst>
                <a:ext uri="{FF2B5EF4-FFF2-40B4-BE49-F238E27FC236}">
                  <a16:creationId xmlns:a16="http://schemas.microsoft.com/office/drawing/2014/main" xmlns="" id="{B29BD957-2544-4918-9B37-88EEB1AED7B6}"/>
                </a:ext>
              </a:extLst>
            </p:cNvPr>
            <p:cNvSpPr/>
            <p:nvPr/>
          </p:nvSpPr>
          <p:spPr bwMode="auto">
            <a:xfrm rot="5441149">
              <a:off x="1880295" y="5174373"/>
              <a:ext cx="392739" cy="58041"/>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4" name="椭圆 83">
              <a:extLst>
                <a:ext uri="{FF2B5EF4-FFF2-40B4-BE49-F238E27FC236}">
                  <a16:creationId xmlns:a16="http://schemas.microsoft.com/office/drawing/2014/main" xmlns="" id="{AAC5BB0A-E354-4EFE-9413-AD8412A7EF74}"/>
                </a:ext>
              </a:extLst>
            </p:cNvPr>
            <p:cNvSpPr/>
            <p:nvPr/>
          </p:nvSpPr>
          <p:spPr bwMode="auto">
            <a:xfrm rot="4460462">
              <a:off x="4782312" y="5323345"/>
              <a:ext cx="174121" cy="1218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5" name="椭圆 84">
              <a:extLst>
                <a:ext uri="{FF2B5EF4-FFF2-40B4-BE49-F238E27FC236}">
                  <a16:creationId xmlns:a16="http://schemas.microsoft.com/office/drawing/2014/main" xmlns="" id="{A2A4831A-59E4-4EB2-9D0A-0F4BC0FC7B47}"/>
                </a:ext>
              </a:extLst>
            </p:cNvPr>
            <p:cNvSpPr/>
            <p:nvPr/>
          </p:nvSpPr>
          <p:spPr bwMode="auto">
            <a:xfrm rot="4460462">
              <a:off x="4797789" y="4938344"/>
              <a:ext cx="143166" cy="1218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7" name="椭圆 86">
              <a:extLst>
                <a:ext uri="{FF2B5EF4-FFF2-40B4-BE49-F238E27FC236}">
                  <a16:creationId xmlns:a16="http://schemas.microsoft.com/office/drawing/2014/main" xmlns="" id="{B8C93245-EAC9-4EC1-A572-920BC57B9ED6}"/>
                </a:ext>
              </a:extLst>
            </p:cNvPr>
            <p:cNvSpPr/>
            <p:nvPr/>
          </p:nvSpPr>
          <p:spPr bwMode="auto">
            <a:xfrm rot="5441149">
              <a:off x="4816167" y="5333013"/>
              <a:ext cx="104374" cy="89393"/>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8" name="椭圆 87">
              <a:extLst>
                <a:ext uri="{FF2B5EF4-FFF2-40B4-BE49-F238E27FC236}">
                  <a16:creationId xmlns:a16="http://schemas.microsoft.com/office/drawing/2014/main" xmlns="" id="{A392F998-32EE-4597-A24F-6C7CD2CA3CE5}"/>
                </a:ext>
              </a:extLst>
            </p:cNvPr>
            <p:cNvSpPr/>
            <p:nvPr/>
          </p:nvSpPr>
          <p:spPr bwMode="auto">
            <a:xfrm rot="5441149">
              <a:off x="4816171" y="4964962"/>
              <a:ext cx="104374" cy="89393"/>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9" name="矩形 88">
              <a:extLst>
                <a:ext uri="{FF2B5EF4-FFF2-40B4-BE49-F238E27FC236}">
                  <a16:creationId xmlns:a16="http://schemas.microsoft.com/office/drawing/2014/main" xmlns="" id="{ABE52832-DEA3-4270-86D2-0CF29A4B5870}"/>
                </a:ext>
              </a:extLst>
            </p:cNvPr>
            <p:cNvSpPr/>
            <p:nvPr/>
          </p:nvSpPr>
          <p:spPr bwMode="auto">
            <a:xfrm rot="5441149">
              <a:off x="4660428" y="5170504"/>
              <a:ext cx="392739" cy="58040"/>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1" name="椭圆 90">
              <a:extLst>
                <a:ext uri="{FF2B5EF4-FFF2-40B4-BE49-F238E27FC236}">
                  <a16:creationId xmlns:a16="http://schemas.microsoft.com/office/drawing/2014/main" xmlns="" id="{1BD6DCCA-7EC4-4A90-A119-230949E965A5}"/>
                </a:ext>
              </a:extLst>
            </p:cNvPr>
            <p:cNvSpPr/>
            <p:nvPr/>
          </p:nvSpPr>
          <p:spPr bwMode="auto">
            <a:xfrm rot="4460462">
              <a:off x="4925478" y="5327214"/>
              <a:ext cx="174121" cy="1218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2" name="椭圆 91">
              <a:extLst>
                <a:ext uri="{FF2B5EF4-FFF2-40B4-BE49-F238E27FC236}">
                  <a16:creationId xmlns:a16="http://schemas.microsoft.com/office/drawing/2014/main" xmlns="" id="{52078D04-E3CC-4AAF-9ED9-396ADC15BFC9}"/>
                </a:ext>
              </a:extLst>
            </p:cNvPr>
            <p:cNvSpPr/>
            <p:nvPr/>
          </p:nvSpPr>
          <p:spPr bwMode="auto">
            <a:xfrm rot="4460462">
              <a:off x="4940955" y="4942213"/>
              <a:ext cx="143166" cy="1218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4" name="椭圆 93">
              <a:extLst>
                <a:ext uri="{FF2B5EF4-FFF2-40B4-BE49-F238E27FC236}">
                  <a16:creationId xmlns:a16="http://schemas.microsoft.com/office/drawing/2014/main" xmlns="" id="{D1D89D2D-D2A0-47E0-B977-D2FEF6AEF671}"/>
                </a:ext>
              </a:extLst>
            </p:cNvPr>
            <p:cNvSpPr/>
            <p:nvPr/>
          </p:nvSpPr>
          <p:spPr bwMode="auto">
            <a:xfrm rot="5441149">
              <a:off x="4959333" y="5336882"/>
              <a:ext cx="104374" cy="89393"/>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5" name="椭圆 94">
              <a:extLst>
                <a:ext uri="{FF2B5EF4-FFF2-40B4-BE49-F238E27FC236}">
                  <a16:creationId xmlns:a16="http://schemas.microsoft.com/office/drawing/2014/main" xmlns="" id="{AF94B324-210B-490E-ACED-D4744AEEF2D4}"/>
                </a:ext>
              </a:extLst>
            </p:cNvPr>
            <p:cNvSpPr/>
            <p:nvPr/>
          </p:nvSpPr>
          <p:spPr bwMode="auto">
            <a:xfrm rot="5441149">
              <a:off x="4959337" y="4968831"/>
              <a:ext cx="104374" cy="89393"/>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6" name="矩形 95">
              <a:extLst>
                <a:ext uri="{FF2B5EF4-FFF2-40B4-BE49-F238E27FC236}">
                  <a16:creationId xmlns:a16="http://schemas.microsoft.com/office/drawing/2014/main" xmlns="" id="{F708B0A9-907B-4DA7-8A28-687CE08C0FF9}"/>
                </a:ext>
              </a:extLst>
            </p:cNvPr>
            <p:cNvSpPr/>
            <p:nvPr/>
          </p:nvSpPr>
          <p:spPr bwMode="auto">
            <a:xfrm rot="5441149">
              <a:off x="4803594" y="5174373"/>
              <a:ext cx="392739" cy="58040"/>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8" name="文本框 2">
              <a:extLst>
                <a:ext uri="{FF2B5EF4-FFF2-40B4-BE49-F238E27FC236}">
                  <a16:creationId xmlns:a16="http://schemas.microsoft.com/office/drawing/2014/main" xmlns="" id="{2E5E41CC-F9A2-4983-901E-8E3543838B1F}"/>
                </a:ext>
              </a:extLst>
            </p:cNvPr>
            <p:cNvSpPr txBox="1">
              <a:spLocks noChangeArrowheads="1"/>
            </p:cNvSpPr>
            <p:nvPr/>
          </p:nvSpPr>
          <p:spPr bwMode="auto">
            <a:xfrm>
              <a:off x="1474985" y="2976617"/>
              <a:ext cx="393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65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dirty="0">
                  <a:solidFill>
                    <a:srgbClr val="000000"/>
                  </a:solidFill>
                  <a:latin typeface="微软雅黑" panose="020B0503020204020204" pitchFamily="34" charset="-122"/>
                </a:rPr>
                <a:t>必须依靠人民群众的力量</a:t>
              </a:r>
              <a:endParaRPr lang="en-US" altLang="zh-CN" sz="2400" dirty="0">
                <a:solidFill>
                  <a:srgbClr val="000000"/>
                </a:solidFill>
                <a:latin typeface="微软雅黑" panose="020B0503020204020204" pitchFamily="34" charset="-122"/>
              </a:endParaRPr>
            </a:p>
          </p:txBody>
        </p:sp>
        <p:sp>
          <p:nvSpPr>
            <p:cNvPr id="99" name="文本框 2">
              <a:extLst>
                <a:ext uri="{FF2B5EF4-FFF2-40B4-BE49-F238E27FC236}">
                  <a16:creationId xmlns:a16="http://schemas.microsoft.com/office/drawing/2014/main" xmlns="" id="{F254DC4C-9C57-468B-A04A-F2CC120D9154}"/>
                </a:ext>
              </a:extLst>
            </p:cNvPr>
            <p:cNvSpPr txBox="1">
              <a:spLocks noChangeArrowheads="1"/>
            </p:cNvSpPr>
            <p:nvPr/>
          </p:nvSpPr>
          <p:spPr bwMode="auto">
            <a:xfrm>
              <a:off x="1474985" y="4320752"/>
              <a:ext cx="393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65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dirty="0">
                  <a:solidFill>
                    <a:srgbClr val="000000"/>
                  </a:solidFill>
                  <a:latin typeface="微软雅黑" panose="020B0503020204020204" pitchFamily="34" charset="-122"/>
                </a:rPr>
                <a:t>集中人民群众的智慧</a:t>
              </a:r>
            </a:p>
          </p:txBody>
        </p:sp>
        <p:sp>
          <p:nvSpPr>
            <p:cNvPr id="100" name="文本框 2">
              <a:extLst>
                <a:ext uri="{FF2B5EF4-FFF2-40B4-BE49-F238E27FC236}">
                  <a16:creationId xmlns:a16="http://schemas.microsoft.com/office/drawing/2014/main" xmlns="" id="{4846ECCB-8432-4D19-99D2-CE7AFA771747}"/>
                </a:ext>
              </a:extLst>
            </p:cNvPr>
            <p:cNvSpPr txBox="1">
              <a:spLocks noChangeArrowheads="1"/>
            </p:cNvSpPr>
            <p:nvPr/>
          </p:nvSpPr>
          <p:spPr bwMode="auto">
            <a:xfrm>
              <a:off x="1474985" y="5629384"/>
              <a:ext cx="393840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65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20000"/>
                </a:lnSpc>
                <a:spcBef>
                  <a:spcPts val="1400"/>
                </a:spcBef>
              </a:pPr>
              <a:r>
                <a:rPr lang="zh-CN" altLang="en-US" sz="2400" dirty="0">
                  <a:solidFill>
                    <a:srgbClr val="000000"/>
                  </a:solidFill>
                  <a:latin typeface="微软雅黑" panose="020B0503020204020204" pitchFamily="34" charset="-122"/>
                </a:rPr>
                <a:t>获取人民群众的信任和支持</a:t>
              </a:r>
            </a:p>
          </p:txBody>
        </p:sp>
      </p:gr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文本框 1">
            <a:extLst>
              <a:ext uri="{FF2B5EF4-FFF2-40B4-BE49-F238E27FC236}">
                <a16:creationId xmlns:a16="http://schemas.microsoft.com/office/drawing/2014/main" xmlns="" id="{A471397B-0B26-40A4-9E71-3ED77419E2D3}"/>
              </a:ext>
            </a:extLst>
          </p:cNvPr>
          <p:cNvSpPr txBox="1">
            <a:spLocks noChangeArrowheads="1"/>
          </p:cNvSpPr>
          <p:nvPr/>
        </p:nvSpPr>
        <p:spPr bwMode="auto">
          <a:xfrm>
            <a:off x="6083300" y="2917249"/>
            <a:ext cx="5613400" cy="335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坚持人与自然和谐共生，建设生态文明，是中华民族永续发展的千年大计。</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28650" algn="just" defTabSz="914400" rtl="0" eaLnBrk="1" fontAlgn="base" latinLnBrk="0" hangingPunct="1">
              <a:lnSpc>
                <a:spcPct val="15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要从自己做起，像爱护眼睛一样爱护生态环境，形成绿色、低碳、环保的生产生活方式，创造良好自然生态环境，建设美丽中国。</a:t>
            </a:r>
          </a:p>
        </p:txBody>
      </p:sp>
      <p:pic>
        <p:nvPicPr>
          <p:cNvPr id="17416" name="图片 5">
            <a:extLst>
              <a:ext uri="{FF2B5EF4-FFF2-40B4-BE49-F238E27FC236}">
                <a16:creationId xmlns:a16="http://schemas.microsoft.com/office/drawing/2014/main" xmlns="" id="{0C374BB2-758E-4958-84DC-EE40691CA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959514"/>
            <a:ext cx="5370286" cy="326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占位符 2">
            <a:extLst>
              <a:ext uri="{FF2B5EF4-FFF2-40B4-BE49-F238E27FC236}">
                <a16:creationId xmlns:a16="http://schemas.microsoft.com/office/drawing/2014/main" xmlns="" id="{9E78CFE2-761C-4833-9F20-14E0E07D0676}"/>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9" name="文本框 2">
            <a:extLst>
              <a:ext uri="{FF2B5EF4-FFF2-40B4-BE49-F238E27FC236}">
                <a16:creationId xmlns:a16="http://schemas.microsoft.com/office/drawing/2014/main" xmlns="" id="{89711C8C-09F3-4D54-9BC1-7FE0AED41218}"/>
              </a:ext>
            </a:extLst>
          </p:cNvPr>
          <p:cNvSpPr txBox="1">
            <a:spLocks noChangeArrowheads="1"/>
          </p:cNvSpPr>
          <p:nvPr/>
        </p:nvSpPr>
        <p:spPr bwMode="auto">
          <a:xfrm>
            <a:off x="453572" y="181133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自然地理环境</a:t>
            </a:r>
          </a:p>
        </p:txBody>
      </p:sp>
      <p:cxnSp>
        <p:nvCxnSpPr>
          <p:cNvPr id="6" name="直接连接符 5">
            <a:extLst>
              <a:ext uri="{FF2B5EF4-FFF2-40B4-BE49-F238E27FC236}">
                <a16:creationId xmlns:a16="http://schemas.microsoft.com/office/drawing/2014/main" xmlns="" id="{185F9B61-DFF5-4BE2-BC59-3297ED769750}"/>
              </a:ext>
            </a:extLst>
          </p:cNvPr>
          <p:cNvCxnSpPr/>
          <p:nvPr/>
        </p:nvCxnSpPr>
        <p:spPr>
          <a:xfrm>
            <a:off x="6083300" y="2927283"/>
            <a:ext cx="5613400" cy="0"/>
          </a:xfrm>
          <a:prstGeom prst="line">
            <a:avLst/>
          </a:prstGeom>
          <a:ln w="38100">
            <a:solidFill>
              <a:srgbClr val="B26A37"/>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7EE46C26-C1C0-41DC-894A-4582C0FDD8AD}"/>
              </a:ext>
            </a:extLst>
          </p:cNvPr>
          <p:cNvCxnSpPr/>
          <p:nvPr/>
        </p:nvCxnSpPr>
        <p:spPr>
          <a:xfrm>
            <a:off x="6083300" y="6281444"/>
            <a:ext cx="5613400" cy="0"/>
          </a:xfrm>
          <a:prstGeom prst="line">
            <a:avLst/>
          </a:prstGeom>
          <a:ln w="38100">
            <a:solidFill>
              <a:srgbClr val="B26A37"/>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xmlns="" id="{64D58A81-5BE2-419E-A9F1-E3A977AC3182}"/>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（二）社会存在</a:t>
            </a:r>
          </a:p>
        </p:txBody>
      </p:sp>
    </p:spTree>
  </p:cSld>
  <p:clrMapOvr>
    <a:masterClrMapping/>
  </p:clrMapOvr>
  <p:transition spd="med">
    <p:pull/>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
            <a:extLst>
              <a:ext uri="{FF2B5EF4-FFF2-40B4-BE49-F238E27FC236}">
                <a16:creationId xmlns:a16="http://schemas.microsoft.com/office/drawing/2014/main" xmlns="" id="{E9EE47F6-D560-4E96-A83A-F92BDBF12756}"/>
              </a:ext>
            </a:extLst>
          </p:cNvPr>
          <p:cNvSpPr txBox="1">
            <a:spLocks noChangeArrowheads="1"/>
          </p:cNvSpPr>
          <p:nvPr/>
        </p:nvSpPr>
        <p:spPr bwMode="auto">
          <a:xfrm>
            <a:off x="635000" y="1968203"/>
            <a:ext cx="5983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r>
              <a:rPr lang="en-US" altLang="zh-CN" sz="2400" b="1" dirty="0">
                <a:solidFill>
                  <a:srgbClr val="AE6836"/>
                </a:solidFill>
                <a:latin typeface="微软雅黑" panose="020B0503020204020204" pitchFamily="34" charset="-122"/>
              </a:rPr>
              <a:t>2.</a:t>
            </a:r>
            <a:r>
              <a:rPr lang="zh-CN" altLang="en-US" sz="2400" b="1" dirty="0">
                <a:solidFill>
                  <a:srgbClr val="AE6836"/>
                </a:solidFill>
                <a:latin typeface="微软雅黑" panose="020B0503020204020204" pitchFamily="34" charset="-122"/>
              </a:rPr>
              <a:t>从群众中来，到群众中去</a:t>
            </a:r>
          </a:p>
        </p:txBody>
      </p:sp>
      <p:sp>
        <p:nvSpPr>
          <p:cNvPr id="15" name="矩形: 圆角 14">
            <a:extLst>
              <a:ext uri="{FF2B5EF4-FFF2-40B4-BE49-F238E27FC236}">
                <a16:creationId xmlns:a16="http://schemas.microsoft.com/office/drawing/2014/main" xmlns="" id="{8979B91F-5A05-4727-866C-C4A3AD1AD588}"/>
              </a:ext>
            </a:extLst>
          </p:cNvPr>
          <p:cNvSpPr/>
          <p:nvPr/>
        </p:nvSpPr>
        <p:spPr>
          <a:xfrm>
            <a:off x="3263153" y="1085397"/>
            <a:ext cx="5665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（三）无产阶级政党的群众路线</a:t>
            </a:r>
          </a:p>
        </p:txBody>
      </p:sp>
      <p:sp>
        <p:nvSpPr>
          <p:cNvPr id="16" name="矩形 15">
            <a:extLst>
              <a:ext uri="{FF2B5EF4-FFF2-40B4-BE49-F238E27FC236}">
                <a16:creationId xmlns:a16="http://schemas.microsoft.com/office/drawing/2014/main" xmlns="" id="{567F857B-C7E7-48FF-A6F1-E2956EBA2293}"/>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sp>
        <p:nvSpPr>
          <p:cNvPr id="156679" name="文本框 2">
            <a:extLst>
              <a:ext uri="{FF2B5EF4-FFF2-40B4-BE49-F238E27FC236}">
                <a16:creationId xmlns:a16="http://schemas.microsoft.com/office/drawing/2014/main" xmlns="" id="{5FE17E5A-4B81-422A-B126-5F8B9A1D064A}"/>
              </a:ext>
            </a:extLst>
          </p:cNvPr>
          <p:cNvSpPr txBox="1">
            <a:spLocks noChangeArrowheads="1"/>
          </p:cNvSpPr>
          <p:nvPr/>
        </p:nvSpPr>
        <p:spPr bwMode="auto">
          <a:xfrm>
            <a:off x="696104" y="4271511"/>
            <a:ext cx="5699125"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65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solidFill>
                  <a:srgbClr val="000000"/>
                </a:solidFill>
                <a:latin typeface="微软雅黑" panose="020B0503020204020204" pitchFamily="34" charset="-122"/>
              </a:rPr>
              <a:t>使群众的意见能够真正及时反映上来，化为领导的意见，又使领导的意见能够为群众所接受，在群众中坚持下去并接受群众的检验。</a:t>
            </a:r>
          </a:p>
        </p:txBody>
      </p:sp>
      <p:grpSp>
        <p:nvGrpSpPr>
          <p:cNvPr id="17" name="组合 16">
            <a:extLst>
              <a:ext uri="{FF2B5EF4-FFF2-40B4-BE49-F238E27FC236}">
                <a16:creationId xmlns:a16="http://schemas.microsoft.com/office/drawing/2014/main" xmlns="" id="{1C3F207F-FAA6-46B6-9899-DD4025C6D60F}"/>
              </a:ext>
            </a:extLst>
          </p:cNvPr>
          <p:cNvGrpSpPr/>
          <p:nvPr/>
        </p:nvGrpSpPr>
        <p:grpSpPr>
          <a:xfrm>
            <a:off x="7341933" y="1844675"/>
            <a:ext cx="3638644" cy="3645652"/>
            <a:chOff x="7563564" y="1467543"/>
            <a:chExt cx="3638644" cy="3645652"/>
          </a:xfrm>
        </p:grpSpPr>
        <p:grpSp>
          <p:nvGrpSpPr>
            <p:cNvPr id="18" name="组合 17">
              <a:extLst>
                <a:ext uri="{FF2B5EF4-FFF2-40B4-BE49-F238E27FC236}">
                  <a16:creationId xmlns:a16="http://schemas.microsoft.com/office/drawing/2014/main" xmlns="" id="{2974AEAA-2CD3-43A4-B56A-9A70A7F8DFE3}"/>
                </a:ext>
              </a:extLst>
            </p:cNvPr>
            <p:cNvGrpSpPr/>
            <p:nvPr/>
          </p:nvGrpSpPr>
          <p:grpSpPr>
            <a:xfrm>
              <a:off x="7563564" y="1467543"/>
              <a:ext cx="3638644" cy="3645652"/>
              <a:chOff x="700836" y="1442043"/>
              <a:chExt cx="2947809" cy="2953487"/>
            </a:xfrm>
          </p:grpSpPr>
          <p:grpSp>
            <p:nvGrpSpPr>
              <p:cNvPr id="20" name="组合">
                <a:extLst>
                  <a:ext uri="{FF2B5EF4-FFF2-40B4-BE49-F238E27FC236}">
                    <a16:creationId xmlns:a16="http://schemas.microsoft.com/office/drawing/2014/main" xmlns="" id="{D47CBE1F-2A9C-4788-A52E-EE73ECBEBF81}"/>
                  </a:ext>
                </a:extLst>
              </p:cNvPr>
              <p:cNvGrpSpPr/>
              <p:nvPr/>
            </p:nvGrpSpPr>
            <p:grpSpPr>
              <a:xfrm rot="2700000">
                <a:off x="697997" y="1444882"/>
                <a:ext cx="2953487" cy="2947809"/>
                <a:chOff x="1985640" y="-544697"/>
                <a:chExt cx="6843660" cy="6830504"/>
              </a:xfrm>
            </p:grpSpPr>
            <p:sp>
              <p:nvSpPr>
                <p:cNvPr id="22" name="空心弧">
                  <a:extLst>
                    <a:ext uri="{FF2B5EF4-FFF2-40B4-BE49-F238E27FC236}">
                      <a16:creationId xmlns:a16="http://schemas.microsoft.com/office/drawing/2014/main" xmlns="" id="{96AA8031-15AA-459B-9A0C-439423E6A493}"/>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3" name="空心弧">
                  <a:extLst>
                    <a:ext uri="{FF2B5EF4-FFF2-40B4-BE49-F238E27FC236}">
                      <a16:creationId xmlns:a16="http://schemas.microsoft.com/office/drawing/2014/main" xmlns="" id="{38C6CAAC-EADA-4223-B1D3-9D35FA8E52F3}"/>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4" name="空心弧">
                  <a:extLst>
                    <a:ext uri="{FF2B5EF4-FFF2-40B4-BE49-F238E27FC236}">
                      <a16:creationId xmlns:a16="http://schemas.microsoft.com/office/drawing/2014/main" xmlns="" id="{8EC5D264-2308-494D-AE5E-A72439DACC9B}"/>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5" name="空心弧">
                  <a:extLst>
                    <a:ext uri="{FF2B5EF4-FFF2-40B4-BE49-F238E27FC236}">
                      <a16:creationId xmlns:a16="http://schemas.microsoft.com/office/drawing/2014/main" xmlns="" id="{F0ACEE7C-61B1-4F91-ACE8-1BAE406480F1}"/>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grpSp>
          <p:pic>
            <p:nvPicPr>
              <p:cNvPr id="21" name="图片 20">
                <a:extLst>
                  <a:ext uri="{FF2B5EF4-FFF2-40B4-BE49-F238E27FC236}">
                    <a16:creationId xmlns:a16="http://schemas.microsoft.com/office/drawing/2014/main" xmlns="" id="{F2B3364B-ED8F-4EDE-8BB2-97262D616633}"/>
                  </a:ext>
                </a:extLst>
              </p:cNvPr>
              <p:cNvPicPr>
                <a:picLocks noChangeAspect="1"/>
              </p:cNvPicPr>
              <p:nvPr/>
            </p:nvPicPr>
            <p:blipFill rotWithShape="1">
              <a:blip r:embed="rId2">
                <a:extLst>
                  <a:ext uri="{28A0092B-C50C-407E-A947-70E740481C1C}">
                    <a14:useLocalDpi xmlns:a14="http://schemas.microsoft.com/office/drawing/2010/main" val="0"/>
                  </a:ext>
                </a:extLst>
              </a:blip>
              <a:srcRect l="21875" r="21875"/>
              <a:stretch/>
            </p:blipFill>
            <p:spPr>
              <a:xfrm>
                <a:off x="906901" y="1661650"/>
                <a:ext cx="2517563" cy="2517564"/>
              </a:xfrm>
              <a:prstGeom prst="ellipse">
                <a:avLst/>
              </a:prstGeom>
            </p:spPr>
          </p:pic>
        </p:grpSp>
        <p:pic>
          <p:nvPicPr>
            <p:cNvPr id="19" name="图片 18">
              <a:hlinkClick r:id="rId3" action="ppaction://hlinkfile"/>
              <a:extLst>
                <a:ext uri="{FF2B5EF4-FFF2-40B4-BE49-F238E27FC236}">
                  <a16:creationId xmlns:a16="http://schemas.microsoft.com/office/drawing/2014/main" xmlns="" id="{A0DA5D42-4461-4893-9D67-130123A1B280}"/>
                </a:ext>
              </a:extLst>
            </p:cNvPr>
            <p:cNvPicPr>
              <a:picLocks noChangeAspect="1"/>
            </p:cNvPicPr>
            <p:nvPr/>
          </p:nvPicPr>
          <p:blipFill>
            <a:blip r:embed="rId4">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8943936" y="2851419"/>
              <a:ext cx="877901" cy="877901"/>
            </a:xfrm>
            <a:prstGeom prst="rect">
              <a:avLst/>
            </a:prstGeom>
          </p:spPr>
        </p:pic>
      </p:grpSp>
      <p:grpSp>
        <p:nvGrpSpPr>
          <p:cNvPr id="26" name="组合 25">
            <a:extLst>
              <a:ext uri="{FF2B5EF4-FFF2-40B4-BE49-F238E27FC236}">
                <a16:creationId xmlns:a16="http://schemas.microsoft.com/office/drawing/2014/main" xmlns="" id="{07DC0295-98DE-4DAF-B3A7-2763864AD459}"/>
              </a:ext>
            </a:extLst>
          </p:cNvPr>
          <p:cNvGrpSpPr/>
          <p:nvPr/>
        </p:nvGrpSpPr>
        <p:grpSpPr>
          <a:xfrm>
            <a:off x="7255895" y="5483760"/>
            <a:ext cx="3335982" cy="1096291"/>
            <a:chOff x="376432" y="5027369"/>
            <a:chExt cx="3335982" cy="1096291"/>
          </a:xfrm>
        </p:grpSpPr>
        <p:sp>
          <p:nvSpPr>
            <p:cNvPr id="27" name="文本">
              <a:extLst>
                <a:ext uri="{FF2B5EF4-FFF2-40B4-BE49-F238E27FC236}">
                  <a16:creationId xmlns:a16="http://schemas.microsoft.com/office/drawing/2014/main" xmlns="" id="{9BC229EB-4589-40B1-A747-AFE381D2699B}"/>
                </a:ext>
              </a:extLst>
            </p:cNvPr>
            <p:cNvSpPr/>
            <p:nvPr/>
          </p:nvSpPr>
          <p:spPr>
            <a:xfrm>
              <a:off x="1563254" y="5232776"/>
              <a:ext cx="2149160" cy="830997"/>
            </a:xfrm>
            <a:prstGeom prst="rect">
              <a:avLst/>
            </a:prstGeom>
          </p:spPr>
          <p:txBody>
            <a:bodyPr wrap="square">
              <a:spAutoFit/>
            </a:bodyPr>
            <a:lstStyle/>
            <a:p>
              <a:pPr lvl="0" algn="just">
                <a:defRPr/>
              </a:pP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总书记问策“十四五”</a:t>
              </a:r>
            </a:p>
          </p:txBody>
        </p:sp>
        <p:pic>
          <p:nvPicPr>
            <p:cNvPr id="29" name="图片 28">
              <a:extLst>
                <a:ext uri="{FF2B5EF4-FFF2-40B4-BE49-F238E27FC236}">
                  <a16:creationId xmlns:a16="http://schemas.microsoft.com/office/drawing/2014/main" xmlns="" id="{8A33E0ED-D50C-449C-A1F4-73B1598A1285}"/>
                </a:ext>
              </a:extLst>
            </p:cNvPr>
            <p:cNvPicPr>
              <a:picLocks noChangeAspect="1"/>
            </p:cNvPicPr>
            <p:nvPr/>
          </p:nvPicPr>
          <p:blipFill rotWithShape="1">
            <a:blip r:embed="rId5"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30" name="直接连接符 29">
              <a:extLst>
                <a:ext uri="{FF2B5EF4-FFF2-40B4-BE49-F238E27FC236}">
                  <a16:creationId xmlns:a16="http://schemas.microsoft.com/office/drawing/2014/main" xmlns="" id="{2D956307-B168-4D4B-B029-AD76C3AECBBD}"/>
                </a:ext>
              </a:extLst>
            </p:cNvPr>
            <p:cNvCxnSpPr>
              <a:cxnSpLocks/>
            </p:cNvCxnSpPr>
            <p:nvPr/>
          </p:nvCxnSpPr>
          <p:spPr>
            <a:xfrm>
              <a:off x="1519933" y="6110213"/>
              <a:ext cx="2192481" cy="0"/>
            </a:xfrm>
            <a:prstGeom prst="line">
              <a:avLst/>
            </a:prstGeom>
            <a:noFill/>
            <a:ln w="6350" cap="flat" cmpd="sng" algn="ctr">
              <a:solidFill>
                <a:srgbClr val="B26A37"/>
              </a:solidFill>
              <a:prstDash val="solid"/>
              <a:miter lim="800000"/>
            </a:ln>
            <a:effectLst/>
          </p:spPr>
        </p:cxnSp>
      </p:grpSp>
      <p:grpSp>
        <p:nvGrpSpPr>
          <p:cNvPr id="3" name="组合 2">
            <a:extLst>
              <a:ext uri="{FF2B5EF4-FFF2-40B4-BE49-F238E27FC236}">
                <a16:creationId xmlns:a16="http://schemas.microsoft.com/office/drawing/2014/main" xmlns="" id="{798C894D-182D-4B0E-88B2-76B6E596A831}"/>
              </a:ext>
            </a:extLst>
          </p:cNvPr>
          <p:cNvGrpSpPr/>
          <p:nvPr/>
        </p:nvGrpSpPr>
        <p:grpSpPr>
          <a:xfrm>
            <a:off x="771966" y="2682437"/>
            <a:ext cx="5919052" cy="1499598"/>
            <a:chOff x="5940152" y="1979613"/>
            <a:chExt cx="2448272" cy="2176270"/>
          </a:xfrm>
        </p:grpSpPr>
        <p:sp>
          <p:nvSpPr>
            <p:cNvPr id="31" name="矩形 30">
              <a:extLst>
                <a:ext uri="{FF2B5EF4-FFF2-40B4-BE49-F238E27FC236}">
                  <a16:creationId xmlns:a16="http://schemas.microsoft.com/office/drawing/2014/main" xmlns="" id="{0DF5F399-8D5F-4E6D-A857-BCEE570BAEAC}"/>
                </a:ext>
              </a:extLst>
            </p:cNvPr>
            <p:cNvSpPr/>
            <p:nvPr/>
          </p:nvSpPr>
          <p:spPr>
            <a:xfrm>
              <a:off x="5940152" y="1988841"/>
              <a:ext cx="2448272" cy="2167042"/>
            </a:xfrm>
            <a:prstGeom prst="rect">
              <a:avLst/>
            </a:prstGeom>
            <a:solidFill>
              <a:srgbClr val="C77D4B"/>
            </a:solidFill>
            <a:ln>
              <a:solidFill>
                <a:srgbClr val="C77D4B"/>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2" name="矩形 46">
              <a:extLst>
                <a:ext uri="{FF2B5EF4-FFF2-40B4-BE49-F238E27FC236}">
                  <a16:creationId xmlns:a16="http://schemas.microsoft.com/office/drawing/2014/main" xmlns="" id="{A7C6B84C-D20E-4B19-9697-4D197E0EED9F}"/>
                </a:ext>
              </a:extLst>
            </p:cNvPr>
            <p:cNvSpPr/>
            <p:nvPr/>
          </p:nvSpPr>
          <p:spPr>
            <a:xfrm>
              <a:off x="5940425" y="1979613"/>
              <a:ext cx="2444750" cy="2176269"/>
            </a:xfrm>
            <a:custGeom>
              <a:avLst/>
              <a:gdLst>
                <a:gd name="connsiteX0" fmla="*/ 0 w 2532312"/>
                <a:gd name="connsiteY0" fmla="*/ 0 h 1573732"/>
                <a:gd name="connsiteX1" fmla="*/ 2532312 w 2532312"/>
                <a:gd name="connsiteY1" fmla="*/ 0 h 1573732"/>
                <a:gd name="connsiteX2" fmla="*/ 2532312 w 2532312"/>
                <a:gd name="connsiteY2" fmla="*/ 1573732 h 1573732"/>
                <a:gd name="connsiteX3" fmla="*/ 0 w 2532312"/>
                <a:gd name="connsiteY3" fmla="*/ 1573732 h 1573732"/>
                <a:gd name="connsiteX4" fmla="*/ 0 w 2532312"/>
                <a:gd name="connsiteY4" fmla="*/ 0 h 1573732"/>
                <a:gd name="connsiteX0-1" fmla="*/ 0 w 2532312"/>
                <a:gd name="connsiteY0-2" fmla="*/ 1573732 h 1573732"/>
                <a:gd name="connsiteX1-3" fmla="*/ 2532312 w 2532312"/>
                <a:gd name="connsiteY1-4" fmla="*/ 0 h 1573732"/>
                <a:gd name="connsiteX2-5" fmla="*/ 2532312 w 2532312"/>
                <a:gd name="connsiteY2-6" fmla="*/ 1573732 h 1573732"/>
                <a:gd name="connsiteX3-7" fmla="*/ 0 w 2532312"/>
                <a:gd name="connsiteY3-8" fmla="*/ 1573732 h 1573732"/>
                <a:gd name="connsiteX0-9" fmla="*/ 0 w 2532312"/>
                <a:gd name="connsiteY0-10" fmla="*/ 3278964 h 3278964"/>
                <a:gd name="connsiteX1-11" fmla="*/ 2433458 w 2532312"/>
                <a:gd name="connsiteY1-12" fmla="*/ 0 h 3278964"/>
                <a:gd name="connsiteX2-13" fmla="*/ 2532312 w 2532312"/>
                <a:gd name="connsiteY2-14" fmla="*/ 3278964 h 3278964"/>
                <a:gd name="connsiteX3-15" fmla="*/ 0 w 2532312"/>
                <a:gd name="connsiteY3-16" fmla="*/ 3278964 h 3278964"/>
                <a:gd name="connsiteX0-17" fmla="*/ 0 w 2532312"/>
                <a:gd name="connsiteY0-18" fmla="*/ 3278964 h 3278964"/>
                <a:gd name="connsiteX1-19" fmla="*/ 2433458 w 2532312"/>
                <a:gd name="connsiteY1-20" fmla="*/ 0 h 3278964"/>
                <a:gd name="connsiteX2-21" fmla="*/ 2474799 w 2532312"/>
                <a:gd name="connsiteY2-22" fmla="*/ 47047 h 3278964"/>
                <a:gd name="connsiteX3-23" fmla="*/ 2532312 w 2532312"/>
                <a:gd name="connsiteY3-24" fmla="*/ 3278964 h 3278964"/>
                <a:gd name="connsiteX4-25" fmla="*/ 0 w 2532312"/>
                <a:gd name="connsiteY4-26" fmla="*/ 3278964 h 3278964"/>
                <a:gd name="connsiteX0-27" fmla="*/ 0 w 2474799"/>
                <a:gd name="connsiteY0-28" fmla="*/ 3278964 h 3278964"/>
                <a:gd name="connsiteX1-29" fmla="*/ 2433458 w 2474799"/>
                <a:gd name="connsiteY1-30" fmla="*/ 0 h 3278964"/>
                <a:gd name="connsiteX2-31" fmla="*/ 2474799 w 2474799"/>
                <a:gd name="connsiteY2-32" fmla="*/ 47047 h 3278964"/>
                <a:gd name="connsiteX3-33" fmla="*/ 2445815 w 2474799"/>
                <a:gd name="connsiteY3-34" fmla="*/ 3278964 h 3278964"/>
                <a:gd name="connsiteX4-35" fmla="*/ 0 w 2474799"/>
                <a:gd name="connsiteY4-36" fmla="*/ 3278964 h 3278964"/>
                <a:gd name="connsiteX0-37" fmla="*/ 0 w 2445815"/>
                <a:gd name="connsiteY0-38" fmla="*/ 3278964 h 3278964"/>
                <a:gd name="connsiteX1-39" fmla="*/ 2433458 w 2445815"/>
                <a:gd name="connsiteY1-40" fmla="*/ 0 h 3278964"/>
                <a:gd name="connsiteX2-41" fmla="*/ 2437729 w 2445815"/>
                <a:gd name="connsiteY2-42" fmla="*/ 47047 h 3278964"/>
                <a:gd name="connsiteX3-43" fmla="*/ 2445815 w 2445815"/>
                <a:gd name="connsiteY3-44" fmla="*/ 3278964 h 3278964"/>
                <a:gd name="connsiteX4-45" fmla="*/ 0 w 2445815"/>
                <a:gd name="connsiteY4-46" fmla="*/ 3278964 h 3278964"/>
                <a:gd name="connsiteX0-47" fmla="*/ 0 w 2445815"/>
                <a:gd name="connsiteY0-48" fmla="*/ 3278964 h 3278964"/>
                <a:gd name="connsiteX1-49" fmla="*/ 2433458 w 2445815"/>
                <a:gd name="connsiteY1-50" fmla="*/ 0 h 3278964"/>
                <a:gd name="connsiteX2-51" fmla="*/ 2437729 w 2445815"/>
                <a:gd name="connsiteY2-52" fmla="*/ 121187 h 3278964"/>
                <a:gd name="connsiteX3-53" fmla="*/ 2445815 w 2445815"/>
                <a:gd name="connsiteY3-54" fmla="*/ 3278964 h 3278964"/>
                <a:gd name="connsiteX4-55" fmla="*/ 0 w 2445815"/>
                <a:gd name="connsiteY4-56" fmla="*/ 3278964 h 3278964"/>
                <a:gd name="connsiteX0-57" fmla="*/ 0 w 2445815"/>
                <a:gd name="connsiteY0-58" fmla="*/ 3229537 h 3229537"/>
                <a:gd name="connsiteX1-59" fmla="*/ 2433458 w 2445815"/>
                <a:gd name="connsiteY1-60" fmla="*/ 0 h 3229537"/>
                <a:gd name="connsiteX2-61" fmla="*/ 2437729 w 2445815"/>
                <a:gd name="connsiteY2-62" fmla="*/ 71760 h 3229537"/>
                <a:gd name="connsiteX3-63" fmla="*/ 2445815 w 2445815"/>
                <a:gd name="connsiteY3-64" fmla="*/ 3229537 h 3229537"/>
                <a:gd name="connsiteX4-65" fmla="*/ 0 w 2445815"/>
                <a:gd name="connsiteY4-66" fmla="*/ 3229537 h 3229537"/>
              </a:gdLst>
              <a:ahLst/>
              <a:cxnLst>
                <a:cxn ang="0">
                  <a:pos x="connsiteX0-1" y="connsiteY0-2"/>
                </a:cxn>
                <a:cxn ang="0">
                  <a:pos x="connsiteX1-3" y="connsiteY1-4"/>
                </a:cxn>
                <a:cxn ang="0">
                  <a:pos x="connsiteX2-5" y="connsiteY2-6"/>
                </a:cxn>
                <a:cxn ang="0">
                  <a:pos x="connsiteX3-7" y="connsiteY3-8"/>
                </a:cxn>
                <a:cxn ang="0">
                  <a:pos x="connsiteX4-25" y="connsiteY4-26"/>
                </a:cxn>
              </a:cxnLst>
              <a:rect l="l" t="t" r="r" b="b"/>
              <a:pathLst>
                <a:path w="2445815" h="3229537">
                  <a:moveTo>
                    <a:pt x="0" y="3229537"/>
                  </a:moveTo>
                  <a:lnTo>
                    <a:pt x="2433458" y="0"/>
                  </a:lnTo>
                  <a:lnTo>
                    <a:pt x="2437729" y="71760"/>
                  </a:lnTo>
                  <a:cubicBezTo>
                    <a:pt x="2440424" y="1149066"/>
                    <a:pt x="2443120" y="2152231"/>
                    <a:pt x="2445815" y="3229537"/>
                  </a:cubicBezTo>
                  <a:lnTo>
                    <a:pt x="0" y="3229537"/>
                  </a:lnTo>
                  <a:close/>
                </a:path>
              </a:pathLst>
            </a:custGeom>
            <a:solidFill>
              <a:srgbClr val="FFFFF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3" name="矩形 32">
              <a:extLst>
                <a:ext uri="{FF2B5EF4-FFF2-40B4-BE49-F238E27FC236}">
                  <a16:creationId xmlns:a16="http://schemas.microsoft.com/office/drawing/2014/main" xmlns="" id="{C9412527-8725-4BD4-A115-D63DA85488CF}"/>
                </a:ext>
              </a:extLst>
            </p:cNvPr>
            <p:cNvSpPr/>
            <p:nvPr/>
          </p:nvSpPr>
          <p:spPr>
            <a:xfrm>
              <a:off x="5965667" y="2926447"/>
              <a:ext cx="2397243" cy="1112347"/>
            </a:xfrm>
            <a:prstGeom prst="rect">
              <a:avLst/>
            </a:prstGeom>
            <a:solidFill>
              <a:schemeClr val="bg1"/>
            </a:solidFill>
            <a:ln>
              <a:no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35" name="文本框 2">
            <a:extLst>
              <a:ext uri="{FF2B5EF4-FFF2-40B4-BE49-F238E27FC236}">
                <a16:creationId xmlns:a16="http://schemas.microsoft.com/office/drawing/2014/main" xmlns="" id="{D3E35ADC-049D-4667-8513-7F2A2B84392D}"/>
              </a:ext>
            </a:extLst>
          </p:cNvPr>
          <p:cNvSpPr txBox="1">
            <a:spLocks noChangeArrowheads="1"/>
          </p:cNvSpPr>
          <p:nvPr/>
        </p:nvSpPr>
        <p:spPr bwMode="auto">
          <a:xfrm>
            <a:off x="771967" y="2776168"/>
            <a:ext cx="5934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65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dirty="0">
                <a:solidFill>
                  <a:schemeClr val="bg1"/>
                </a:solidFill>
                <a:latin typeface="微软雅黑" panose="020B0503020204020204" pitchFamily="34" charset="-122"/>
              </a:rPr>
              <a:t>“从群众中来，到群众中去”的过程</a:t>
            </a:r>
          </a:p>
        </p:txBody>
      </p:sp>
      <p:sp>
        <p:nvSpPr>
          <p:cNvPr id="36" name="文本框 2">
            <a:extLst>
              <a:ext uri="{FF2B5EF4-FFF2-40B4-BE49-F238E27FC236}">
                <a16:creationId xmlns:a16="http://schemas.microsoft.com/office/drawing/2014/main" xmlns="" id="{523CE052-A49B-4111-9B91-13771539B8C3}"/>
              </a:ext>
            </a:extLst>
          </p:cNvPr>
          <p:cNvSpPr txBox="1">
            <a:spLocks noChangeArrowheads="1"/>
          </p:cNvSpPr>
          <p:nvPr/>
        </p:nvSpPr>
        <p:spPr bwMode="auto">
          <a:xfrm>
            <a:off x="771967" y="3538869"/>
            <a:ext cx="5934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65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a:solidFill>
                  <a:srgbClr val="000000"/>
                </a:solidFill>
                <a:latin typeface="微软雅黑" panose="020B0503020204020204" pitchFamily="34" charset="-122"/>
              </a:rPr>
              <a:t>就是领导和群众相结合的过程</a:t>
            </a:r>
            <a:endParaRPr lang="zh-CN" altLang="en-US" sz="2400" dirty="0">
              <a:solidFill>
                <a:schemeClr val="bg1"/>
              </a:solidFill>
              <a:latin typeface="微软雅黑" panose="020B0503020204020204" pitchFamily="34" charset="-122"/>
            </a:endParaRPr>
          </a:p>
        </p:txBody>
      </p:sp>
    </p:spTree>
  </p:cSld>
  <p:clrMapOvr>
    <a:masterClrMapping/>
  </p:clrMapOvr>
  <p:transition spd="med">
    <p:pull/>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FD6716B8-99FC-456D-A5C3-0BE05A7FAB06}"/>
              </a:ext>
            </a:extLst>
          </p:cNvPr>
          <p:cNvGrpSpPr/>
          <p:nvPr/>
        </p:nvGrpSpPr>
        <p:grpSpPr>
          <a:xfrm>
            <a:off x="6157424" y="2486822"/>
            <a:ext cx="4628445" cy="3882621"/>
            <a:chOff x="5630847" y="1993744"/>
            <a:chExt cx="5495925" cy="4610316"/>
          </a:xfrm>
        </p:grpSpPr>
        <p:pic>
          <p:nvPicPr>
            <p:cNvPr id="34" name="Picture 9">
              <a:extLst>
                <a:ext uri="{FF2B5EF4-FFF2-40B4-BE49-F238E27FC236}">
                  <a16:creationId xmlns:a16="http://schemas.microsoft.com/office/drawing/2014/main" xmlns="" id="{6B286D7B-EB62-467E-807B-BBD5DAFFD173}"/>
                </a:ext>
              </a:extLst>
            </p:cNvPr>
            <p:cNvPicPr>
              <a:picLocks noChangeAspect="1" noChangeArrowheads="1"/>
            </p:cNvPicPr>
            <p:nvPr/>
          </p:nvPicPr>
          <p:blipFill rotWithShape="1">
            <a:blip r:embed="rId2" cstate="print"/>
            <a:srcRect r="10340"/>
            <a:stretch>
              <a:fillRect/>
            </a:stretch>
          </p:blipFill>
          <p:spPr bwMode="auto">
            <a:xfrm>
              <a:off x="5630847" y="1993744"/>
              <a:ext cx="3191431" cy="2715773"/>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37" name="Picture 10">
              <a:extLst>
                <a:ext uri="{FF2B5EF4-FFF2-40B4-BE49-F238E27FC236}">
                  <a16:creationId xmlns:a16="http://schemas.microsoft.com/office/drawing/2014/main" xmlns="" id="{522197DF-D0B3-46A6-A0F4-7EE0A29FFDB1}"/>
                </a:ext>
              </a:extLst>
            </p:cNvPr>
            <p:cNvPicPr>
              <a:picLocks noChangeAspect="1" noChangeArrowheads="1"/>
            </p:cNvPicPr>
            <p:nvPr/>
          </p:nvPicPr>
          <p:blipFill>
            <a:blip r:embed="rId3"/>
            <a:srcRect/>
            <a:stretch>
              <a:fillRect/>
            </a:stretch>
          </p:blipFill>
          <p:spPr bwMode="auto">
            <a:xfrm>
              <a:off x="8033385" y="3888287"/>
              <a:ext cx="3093387" cy="2715773"/>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grpSp>
      <p:sp>
        <p:nvSpPr>
          <p:cNvPr id="15" name="文本框 1">
            <a:extLst>
              <a:ext uri="{FF2B5EF4-FFF2-40B4-BE49-F238E27FC236}">
                <a16:creationId xmlns:a16="http://schemas.microsoft.com/office/drawing/2014/main" xmlns="" id="{C548F7B0-C6A4-4A96-ADAA-A379FBDCC0D5}"/>
              </a:ext>
            </a:extLst>
          </p:cNvPr>
          <p:cNvSpPr txBox="1">
            <a:spLocks noChangeArrowheads="1"/>
          </p:cNvSpPr>
          <p:nvPr/>
        </p:nvSpPr>
        <p:spPr bwMode="auto">
          <a:xfrm>
            <a:off x="635000" y="1968203"/>
            <a:ext cx="5983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r>
              <a:rPr lang="en-US" altLang="zh-CN" sz="2400" b="1" dirty="0">
                <a:solidFill>
                  <a:srgbClr val="AE6836"/>
                </a:solidFill>
                <a:latin typeface="微软雅黑" panose="020B0503020204020204" pitchFamily="34" charset="-122"/>
              </a:rPr>
              <a:t>2.</a:t>
            </a:r>
            <a:r>
              <a:rPr lang="zh-CN" altLang="en-US" sz="2400" b="1" dirty="0">
                <a:solidFill>
                  <a:srgbClr val="AE6836"/>
                </a:solidFill>
                <a:latin typeface="微软雅黑" panose="020B0503020204020204" pitchFamily="34" charset="-122"/>
              </a:rPr>
              <a:t>从群众中来，到群众中去</a:t>
            </a:r>
          </a:p>
        </p:txBody>
      </p:sp>
      <p:sp>
        <p:nvSpPr>
          <p:cNvPr id="16" name="矩形: 圆角 15">
            <a:extLst>
              <a:ext uri="{FF2B5EF4-FFF2-40B4-BE49-F238E27FC236}">
                <a16:creationId xmlns:a16="http://schemas.microsoft.com/office/drawing/2014/main" xmlns="" id="{5C889612-DBEA-4D73-BAC9-9C6319E4030F}"/>
              </a:ext>
            </a:extLst>
          </p:cNvPr>
          <p:cNvSpPr/>
          <p:nvPr/>
        </p:nvSpPr>
        <p:spPr>
          <a:xfrm>
            <a:off x="3263153" y="1085397"/>
            <a:ext cx="5665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（三）无产阶级政党的群众路线</a:t>
            </a:r>
          </a:p>
        </p:txBody>
      </p:sp>
      <p:sp>
        <p:nvSpPr>
          <p:cNvPr id="17" name="矩形 16">
            <a:extLst>
              <a:ext uri="{FF2B5EF4-FFF2-40B4-BE49-F238E27FC236}">
                <a16:creationId xmlns:a16="http://schemas.microsoft.com/office/drawing/2014/main" xmlns="" id="{B607C73F-0978-49D2-BF37-AB716EAD6D76}"/>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grpSp>
        <p:nvGrpSpPr>
          <p:cNvPr id="3" name="组合 2">
            <a:extLst>
              <a:ext uri="{FF2B5EF4-FFF2-40B4-BE49-F238E27FC236}">
                <a16:creationId xmlns:a16="http://schemas.microsoft.com/office/drawing/2014/main" xmlns="" id="{43733672-3B20-4609-93F8-0CFD8A0B5DF4}"/>
              </a:ext>
            </a:extLst>
          </p:cNvPr>
          <p:cNvGrpSpPr/>
          <p:nvPr/>
        </p:nvGrpSpPr>
        <p:grpSpPr>
          <a:xfrm>
            <a:off x="1295989" y="2819726"/>
            <a:ext cx="4315967" cy="3549717"/>
            <a:chOff x="744660" y="2679987"/>
            <a:chExt cx="4315967" cy="3549717"/>
          </a:xfrm>
        </p:grpSpPr>
        <p:sp>
          <p:nvSpPr>
            <p:cNvPr id="157703" name="文本框 1">
              <a:extLst>
                <a:ext uri="{FF2B5EF4-FFF2-40B4-BE49-F238E27FC236}">
                  <a16:creationId xmlns:a16="http://schemas.microsoft.com/office/drawing/2014/main" xmlns="" id="{D31BF734-55A6-4680-A4FB-BE9219DA56A2}"/>
                </a:ext>
              </a:extLst>
            </p:cNvPr>
            <p:cNvSpPr txBox="1">
              <a:spLocks noChangeArrowheads="1"/>
            </p:cNvSpPr>
            <p:nvPr/>
          </p:nvSpPr>
          <p:spPr bwMode="auto">
            <a:xfrm>
              <a:off x="744660" y="4540652"/>
              <a:ext cx="428105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1400"/>
                </a:spcBef>
              </a:pPr>
              <a:r>
                <a:rPr lang="zh-CN" altLang="en-US" sz="2400" dirty="0">
                  <a:latin typeface="微软雅黑" panose="020B0503020204020204" pitchFamily="34" charset="-122"/>
                </a:rPr>
                <a:t>是我们党在革命、建设、改革时期不断取得胜利的不可须臾离开的重要法宝</a:t>
              </a:r>
            </a:p>
          </p:txBody>
        </p:sp>
        <p:grpSp>
          <p:nvGrpSpPr>
            <p:cNvPr id="18" name="组合 24">
              <a:extLst>
                <a:ext uri="{FF2B5EF4-FFF2-40B4-BE49-F238E27FC236}">
                  <a16:creationId xmlns:a16="http://schemas.microsoft.com/office/drawing/2014/main" xmlns="" id="{D32B9BA1-7951-4BF4-A871-BF75C4B43A8A}"/>
                </a:ext>
              </a:extLst>
            </p:cNvPr>
            <p:cNvGrpSpPr/>
            <p:nvPr/>
          </p:nvGrpSpPr>
          <p:grpSpPr>
            <a:xfrm>
              <a:off x="778190" y="2679987"/>
              <a:ext cx="4282437" cy="1748146"/>
              <a:chOff x="2483768" y="1628800"/>
              <a:chExt cx="4282437" cy="1748146"/>
            </a:xfrm>
            <a:effectLst>
              <a:reflection blurRad="6350" stA="52000" endA="300" endPos="35000" dir="5400000" sy="-100000" algn="bl" rotWithShape="0"/>
            </a:effectLst>
          </p:grpSpPr>
          <p:sp>
            <p:nvSpPr>
              <p:cNvPr id="19" name="矩形 18">
                <a:extLst>
                  <a:ext uri="{FF2B5EF4-FFF2-40B4-BE49-F238E27FC236}">
                    <a16:creationId xmlns:a16="http://schemas.microsoft.com/office/drawing/2014/main" xmlns="" id="{6594323A-698B-4C1E-B228-AAE9DE9D0517}"/>
                  </a:ext>
                </a:extLst>
              </p:cNvPr>
              <p:cNvSpPr/>
              <p:nvPr/>
            </p:nvSpPr>
            <p:spPr>
              <a:xfrm>
                <a:off x="2483768" y="3360725"/>
                <a:ext cx="4282437" cy="16220"/>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0" name="椭圆 3">
                <a:extLst>
                  <a:ext uri="{FF2B5EF4-FFF2-40B4-BE49-F238E27FC236}">
                    <a16:creationId xmlns:a16="http://schemas.microsoft.com/office/drawing/2014/main" xmlns="" id="{0142B56D-56AD-4FDF-9CEA-FA11B9F4B0C6}"/>
                  </a:ext>
                </a:extLst>
              </p:cNvPr>
              <p:cNvSpPr/>
              <p:nvPr/>
            </p:nvSpPr>
            <p:spPr>
              <a:xfrm>
                <a:off x="2613539" y="3180252"/>
                <a:ext cx="4022895" cy="183301"/>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C77D4B"/>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1" name="椭圆 6">
                <a:extLst>
                  <a:ext uri="{FF2B5EF4-FFF2-40B4-BE49-F238E27FC236}">
                    <a16:creationId xmlns:a16="http://schemas.microsoft.com/office/drawing/2014/main" xmlns="" id="{E1266592-1E4A-4B79-884D-83850C1E896F}"/>
                  </a:ext>
                </a:extLst>
              </p:cNvPr>
              <p:cNvSpPr/>
              <p:nvPr/>
            </p:nvSpPr>
            <p:spPr>
              <a:xfrm>
                <a:off x="3393472" y="1628800"/>
                <a:ext cx="2206104" cy="1734754"/>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2" name="椭圆 6">
                <a:extLst>
                  <a:ext uri="{FF2B5EF4-FFF2-40B4-BE49-F238E27FC236}">
                    <a16:creationId xmlns:a16="http://schemas.microsoft.com/office/drawing/2014/main" xmlns="" id="{15F958EE-5539-445D-9D97-2E4F0452CA37}"/>
                  </a:ext>
                </a:extLst>
              </p:cNvPr>
              <p:cNvSpPr/>
              <p:nvPr/>
            </p:nvSpPr>
            <p:spPr>
              <a:xfrm>
                <a:off x="3458358" y="1724778"/>
                <a:ext cx="2080450" cy="1635947"/>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C77D4B"/>
              </a:solidFill>
              <a:ln>
                <a:noFill/>
              </a:ln>
              <a:effectLst>
                <a:innerShdw blurRad="114300">
                  <a:srgbClr val="7C3B06"/>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3" name="椭圆 6">
                <a:extLst>
                  <a:ext uri="{FF2B5EF4-FFF2-40B4-BE49-F238E27FC236}">
                    <a16:creationId xmlns:a16="http://schemas.microsoft.com/office/drawing/2014/main" xmlns="" id="{6D270E2B-698E-4C4F-859E-2FB103DB538D}"/>
                  </a:ext>
                </a:extLst>
              </p:cNvPr>
              <p:cNvSpPr/>
              <p:nvPr/>
            </p:nvSpPr>
            <p:spPr>
              <a:xfrm>
                <a:off x="3478478" y="1916832"/>
                <a:ext cx="2029626" cy="1460114"/>
              </a:xfrm>
              <a:custGeom>
                <a:avLst/>
                <a:gdLst/>
                <a:ahLst/>
                <a:cxnLst/>
                <a:rect l="l" t="t" r="r" b="b"/>
                <a:pathLst>
                  <a:path w="2029626" h="1543927">
                    <a:moveTo>
                      <a:pt x="1014813" y="0"/>
                    </a:moveTo>
                    <a:cubicBezTo>
                      <a:pt x="1575279" y="0"/>
                      <a:pt x="2029626" y="454347"/>
                      <a:pt x="2029626" y="1014813"/>
                    </a:cubicBezTo>
                    <a:cubicBezTo>
                      <a:pt x="2029626" y="1209411"/>
                      <a:pt x="1974854" y="1391215"/>
                      <a:pt x="1877153" y="1543927"/>
                    </a:cubicBezTo>
                    <a:lnTo>
                      <a:pt x="152474" y="1543927"/>
                    </a:lnTo>
                    <a:cubicBezTo>
                      <a:pt x="54772" y="1391215"/>
                      <a:pt x="0" y="1209411"/>
                      <a:pt x="0" y="1014813"/>
                    </a:cubicBezTo>
                    <a:cubicBezTo>
                      <a:pt x="0" y="454347"/>
                      <a:pt x="454347" y="0"/>
                      <a:pt x="1014813" y="0"/>
                    </a:cubicBezTo>
                    <a:close/>
                  </a:path>
                </a:pathLst>
              </a:custGeom>
              <a:solidFill>
                <a:schemeClr val="bg1"/>
              </a:solidFill>
              <a:ln>
                <a:noFill/>
              </a:ln>
              <a:effectLst>
                <a:innerShdw blurRad="114300">
                  <a:srgbClr val="7C3B06"/>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24" name="文本框 1">
              <a:extLst>
                <a:ext uri="{FF2B5EF4-FFF2-40B4-BE49-F238E27FC236}">
                  <a16:creationId xmlns:a16="http://schemas.microsoft.com/office/drawing/2014/main" xmlns="" id="{A3CE4C09-C1FC-4D23-8263-AB040549E18E}"/>
                </a:ext>
              </a:extLst>
            </p:cNvPr>
            <p:cNvSpPr txBox="1">
              <a:spLocks noChangeArrowheads="1"/>
            </p:cNvSpPr>
            <p:nvPr/>
          </p:nvSpPr>
          <p:spPr bwMode="auto">
            <a:xfrm>
              <a:off x="1772900" y="3517205"/>
              <a:ext cx="2029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spcBef>
                  <a:spcPts val="1400"/>
                </a:spcBef>
              </a:pPr>
              <a:r>
                <a:rPr lang="zh-CN" altLang="en-US" sz="2400" b="1" dirty="0">
                  <a:solidFill>
                    <a:srgbClr val="C77D4B"/>
                  </a:solidFill>
                  <a:latin typeface="微软雅黑" panose="020B0503020204020204" pitchFamily="34" charset="-122"/>
                </a:rPr>
                <a:t>群众路线</a:t>
              </a:r>
            </a:p>
          </p:txBody>
        </p:sp>
      </p:grpSp>
    </p:spTree>
  </p:cSld>
  <p:clrMapOvr>
    <a:masterClrMapping/>
  </p:clrMapOvr>
  <p:transition spd="med">
    <p:pull/>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37D84F13-3444-4E1F-A40D-8C1A89195E94}"/>
              </a:ext>
            </a:extLst>
          </p:cNvPr>
          <p:cNvGrpSpPr/>
          <p:nvPr/>
        </p:nvGrpSpPr>
        <p:grpSpPr>
          <a:xfrm>
            <a:off x="726196" y="2533090"/>
            <a:ext cx="10739608" cy="3800475"/>
            <a:chOff x="726196" y="2143125"/>
            <a:chExt cx="10739608" cy="3800475"/>
          </a:xfrm>
        </p:grpSpPr>
        <p:sp>
          <p:nvSpPr>
            <p:cNvPr id="16" name="圆角矩形 1">
              <a:extLst>
                <a:ext uri="{FF2B5EF4-FFF2-40B4-BE49-F238E27FC236}">
                  <a16:creationId xmlns:a16="http://schemas.microsoft.com/office/drawing/2014/main" xmlns="" id="{14D0010B-884E-4167-BAFF-68981A6772EC}"/>
                </a:ext>
              </a:extLst>
            </p:cNvPr>
            <p:cNvSpPr/>
            <p:nvPr/>
          </p:nvSpPr>
          <p:spPr>
            <a:xfrm>
              <a:off x="726196" y="2143125"/>
              <a:ext cx="10739608" cy="3800475"/>
            </a:xfrm>
            <a:prstGeom prst="roundRect">
              <a:avLst>
                <a:gd name="adj" fmla="val 5329"/>
              </a:avLst>
            </a:prstGeom>
            <a:gradFill flip="none" rotWithShape="1">
              <a:gsLst>
                <a:gs pos="0">
                  <a:schemeClr val="bg1">
                    <a:lumMod val="85000"/>
                  </a:schemeClr>
                </a:gs>
                <a:gs pos="50000">
                  <a:schemeClr val="bg1">
                    <a:lumMod val="95000"/>
                  </a:schemeClr>
                </a:gs>
                <a:gs pos="100000">
                  <a:schemeClr val="bg1">
                    <a:lumMod val="95000"/>
                    <a:shade val="100000"/>
                    <a:satMod val="115000"/>
                  </a:schemeClr>
                </a:gs>
              </a:gsLst>
              <a:lin ang="13500000" scaled="1"/>
              <a:tileRect/>
            </a:gradFill>
            <a:ln w="12700">
              <a:solidFill>
                <a:schemeClr val="bg2">
                  <a:lumMod val="9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58725" name="文本框 1">
              <a:extLst>
                <a:ext uri="{FF2B5EF4-FFF2-40B4-BE49-F238E27FC236}">
                  <a16:creationId xmlns:a16="http://schemas.microsoft.com/office/drawing/2014/main" xmlns="" id="{14248B9F-B9C5-471E-8485-A4E32FB3AE9F}"/>
                </a:ext>
              </a:extLst>
            </p:cNvPr>
            <p:cNvSpPr txBox="1">
              <a:spLocks noChangeArrowheads="1"/>
            </p:cNvSpPr>
            <p:nvPr/>
          </p:nvSpPr>
          <p:spPr bwMode="auto">
            <a:xfrm>
              <a:off x="1035424" y="2242021"/>
              <a:ext cx="10351966" cy="353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b="1" dirty="0">
                  <a:solidFill>
                    <a:srgbClr val="000000"/>
                  </a:solidFill>
                  <a:latin typeface="微软雅黑" panose="020B0503020204020204" pitchFamily="34" charset="-122"/>
                </a:rPr>
                <a:t>群众路线是我们党的生命线和根本工作路线。</a:t>
              </a:r>
              <a:r>
                <a:rPr lang="zh-CN" altLang="en-US" sz="2400" dirty="0">
                  <a:solidFill>
                    <a:srgbClr val="000000"/>
                  </a:solidFill>
                  <a:latin typeface="微软雅黑" panose="020B0503020204020204" pitchFamily="34" charset="-122"/>
                </a:rPr>
                <a:t>开展党的群众路线教育实践活动，是我们党在新形势下坚持党要管党、从严治党的重大决策，是顺应群众期盼、加强学习型服务型创新型马克思主义执政党建设的重大部署，是推进中国特色社会主义的重大举措，对保持党的先进性和纯洁性、巩固党的执政基础和执政地位，对全面建成小康社会，具有重大而深远的意义。</a:t>
              </a:r>
              <a:endParaRPr lang="en-US" altLang="zh-CN" sz="2400" dirty="0">
                <a:solidFill>
                  <a:srgbClr val="000000"/>
                </a:solidFill>
                <a:latin typeface="微软雅黑" panose="020B0503020204020204" pitchFamily="34" charset="-122"/>
              </a:endParaRPr>
            </a:p>
            <a:p>
              <a:pPr algn="r" eaLnBrk="1" hangingPunct="1">
                <a:lnSpc>
                  <a:spcPct val="150000"/>
                </a:lnSpc>
                <a:spcBef>
                  <a:spcPts val="1400"/>
                </a:spcBef>
              </a:pP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习近平谈治国理政</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第一卷，外文出版社</a:t>
              </a:r>
              <a:r>
                <a:rPr lang="en-US" altLang="zh-CN" sz="2400" dirty="0">
                  <a:solidFill>
                    <a:srgbClr val="000000"/>
                  </a:solidFill>
                  <a:latin typeface="微软雅黑" panose="020B0503020204020204" pitchFamily="34" charset="-122"/>
                </a:rPr>
                <a:t>2018</a:t>
              </a:r>
              <a:r>
                <a:rPr lang="zh-CN" altLang="en-US" sz="2400" dirty="0">
                  <a:solidFill>
                    <a:srgbClr val="000000"/>
                  </a:solidFill>
                  <a:latin typeface="微软雅黑" panose="020B0503020204020204" pitchFamily="34" charset="-122"/>
                </a:rPr>
                <a:t>年版，第</a:t>
              </a:r>
              <a:r>
                <a:rPr lang="en-US" altLang="zh-CN" sz="2400" dirty="0">
                  <a:solidFill>
                    <a:srgbClr val="000000"/>
                  </a:solidFill>
                  <a:latin typeface="微软雅黑" panose="020B0503020204020204" pitchFamily="34" charset="-122"/>
                </a:rPr>
                <a:t>365</a:t>
              </a:r>
              <a:r>
                <a:rPr lang="zh-CN" altLang="en-US" sz="2400" dirty="0">
                  <a:solidFill>
                    <a:srgbClr val="000000"/>
                  </a:solidFill>
                  <a:latin typeface="微软雅黑" panose="020B0503020204020204" pitchFamily="34" charset="-122"/>
                </a:rPr>
                <a:t>页</a:t>
              </a:r>
            </a:p>
          </p:txBody>
        </p:sp>
      </p:grpSp>
      <p:pic>
        <p:nvPicPr>
          <p:cNvPr id="158727" name="图片 2">
            <a:extLst>
              <a:ext uri="{FF2B5EF4-FFF2-40B4-BE49-F238E27FC236}">
                <a16:creationId xmlns:a16="http://schemas.microsoft.com/office/drawing/2014/main" xmlns="" id="{2072FCB3-9374-4193-9BB5-42D491D3C4E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735" b="6128"/>
          <a:stretch/>
        </p:blipFill>
        <p:spPr bwMode="auto">
          <a:xfrm>
            <a:off x="160225" y="1308858"/>
            <a:ext cx="1441170" cy="171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圆角 12">
            <a:extLst>
              <a:ext uri="{FF2B5EF4-FFF2-40B4-BE49-F238E27FC236}">
                <a16:creationId xmlns:a16="http://schemas.microsoft.com/office/drawing/2014/main" xmlns="" id="{27758240-63BD-4DDB-854D-1387EC3AA97F}"/>
              </a:ext>
            </a:extLst>
          </p:cNvPr>
          <p:cNvSpPr/>
          <p:nvPr/>
        </p:nvSpPr>
        <p:spPr>
          <a:xfrm>
            <a:off x="3263153" y="1085397"/>
            <a:ext cx="5665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（三）无产阶级政党的群众路线</a:t>
            </a:r>
          </a:p>
        </p:txBody>
      </p:sp>
      <p:sp>
        <p:nvSpPr>
          <p:cNvPr id="15" name="矩形 14">
            <a:extLst>
              <a:ext uri="{FF2B5EF4-FFF2-40B4-BE49-F238E27FC236}">
                <a16:creationId xmlns:a16="http://schemas.microsoft.com/office/drawing/2014/main" xmlns="" id="{5525A43C-4F9F-4A68-8D35-62C198EC79D6}"/>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一、人民群众是历史的创造者</a:t>
            </a:r>
          </a:p>
        </p:txBody>
      </p:sp>
    </p:spTree>
  </p:cSld>
  <p:clrMapOvr>
    <a:masterClrMapping/>
  </p:clrMapOvr>
  <p:transition spd="med">
    <p:pull/>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846DCF23-E801-43F5-AD9B-39CF1BDAADE1}"/>
              </a:ext>
            </a:extLst>
          </p:cNvPr>
          <p:cNvPicPr>
            <a:picLocks noChangeAspect="1"/>
          </p:cNvPicPr>
          <p:nvPr/>
        </p:nvPicPr>
        <p:blipFill rotWithShape="1">
          <a:blip r:embed="rId2"/>
          <a:srcRect b="9664"/>
          <a:stretch/>
        </p:blipFill>
        <p:spPr>
          <a:xfrm>
            <a:off x="2952750" y="1858846"/>
            <a:ext cx="9239250" cy="4698066"/>
          </a:xfrm>
          <a:prstGeom prst="rect">
            <a:avLst/>
          </a:prstGeom>
        </p:spPr>
      </p:pic>
      <p:sp>
        <p:nvSpPr>
          <p:cNvPr id="13" name="矩形: 圆角 12">
            <a:extLst>
              <a:ext uri="{FF2B5EF4-FFF2-40B4-BE49-F238E27FC236}">
                <a16:creationId xmlns:a16="http://schemas.microsoft.com/office/drawing/2014/main" xmlns="" id="{BA076D4E-30F4-4541-814B-8C9EC775C56C}"/>
              </a:ext>
            </a:extLst>
          </p:cNvPr>
          <p:cNvSpPr/>
          <p:nvPr/>
        </p:nvSpPr>
        <p:spPr>
          <a:xfrm>
            <a:off x="3720353" y="1085397"/>
            <a:ext cx="47512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（一）杰出人物的历史作用</a:t>
            </a:r>
          </a:p>
        </p:txBody>
      </p:sp>
      <p:sp>
        <p:nvSpPr>
          <p:cNvPr id="14" name="矩形 13">
            <a:extLst>
              <a:ext uri="{FF2B5EF4-FFF2-40B4-BE49-F238E27FC236}">
                <a16:creationId xmlns:a16="http://schemas.microsoft.com/office/drawing/2014/main" xmlns="" id="{DC93840B-3373-4350-97A4-43AAD2D08878}"/>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二、个人在社会历史中的作用</a:t>
            </a:r>
          </a:p>
        </p:txBody>
      </p:sp>
      <p:grpSp>
        <p:nvGrpSpPr>
          <p:cNvPr id="2" name="组合 1">
            <a:extLst>
              <a:ext uri="{FF2B5EF4-FFF2-40B4-BE49-F238E27FC236}">
                <a16:creationId xmlns:a16="http://schemas.microsoft.com/office/drawing/2014/main" xmlns="" id="{29BBF3F3-2FC1-4549-9E44-CC83DFC718E4}"/>
              </a:ext>
            </a:extLst>
          </p:cNvPr>
          <p:cNvGrpSpPr/>
          <p:nvPr/>
        </p:nvGrpSpPr>
        <p:grpSpPr>
          <a:xfrm>
            <a:off x="403319" y="2145831"/>
            <a:ext cx="6844646" cy="1947773"/>
            <a:chOff x="1505978" y="2301497"/>
            <a:chExt cx="6844646" cy="1947773"/>
          </a:xfrm>
        </p:grpSpPr>
        <p:sp>
          <p:nvSpPr>
            <p:cNvPr id="16" name="圆角矩形 2">
              <a:extLst>
                <a:ext uri="{FF2B5EF4-FFF2-40B4-BE49-F238E27FC236}">
                  <a16:creationId xmlns:a16="http://schemas.microsoft.com/office/drawing/2014/main" xmlns="" id="{101FD8BA-2CCE-46A9-B2A2-03B0023E1B93}"/>
                </a:ext>
              </a:extLst>
            </p:cNvPr>
            <p:cNvSpPr/>
            <p:nvPr/>
          </p:nvSpPr>
          <p:spPr>
            <a:xfrm>
              <a:off x="1505978" y="2724203"/>
              <a:ext cx="6844646" cy="1525067"/>
            </a:xfrm>
            <a:prstGeom prst="roundRect">
              <a:avLst>
                <a:gd name="adj" fmla="val 3181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7" name="椭圆 3">
              <a:extLst>
                <a:ext uri="{FF2B5EF4-FFF2-40B4-BE49-F238E27FC236}">
                  <a16:creationId xmlns:a16="http://schemas.microsoft.com/office/drawing/2014/main" xmlns="" id="{68E5B0FC-A6AE-44F1-B27C-FB7B7BA5B2D9}"/>
                </a:ext>
              </a:extLst>
            </p:cNvPr>
            <p:cNvSpPr/>
            <p:nvPr/>
          </p:nvSpPr>
          <p:spPr>
            <a:xfrm>
              <a:off x="1787067" y="2301497"/>
              <a:ext cx="2169452" cy="700968"/>
            </a:xfrm>
            <a:custGeom>
              <a:avLst/>
              <a:gdLst/>
              <a:ahLst/>
              <a:cxnLst/>
              <a:rect l="l" t="t" r="r" b="b"/>
              <a:pathLst>
                <a:path w="2351938" h="759728">
                  <a:moveTo>
                    <a:pt x="888713" y="0"/>
                  </a:moveTo>
                  <a:cubicBezTo>
                    <a:pt x="989142" y="0"/>
                    <a:pt x="1080300" y="39692"/>
                    <a:pt x="1146929" y="104688"/>
                  </a:cubicBezTo>
                  <a:cubicBezTo>
                    <a:pt x="1213558" y="39692"/>
                    <a:pt x="1304716" y="0"/>
                    <a:pt x="1405145" y="0"/>
                  </a:cubicBezTo>
                  <a:cubicBezTo>
                    <a:pt x="1521252" y="0"/>
                    <a:pt x="1624968" y="53053"/>
                    <a:pt x="1692052" y="137326"/>
                  </a:cubicBezTo>
                  <a:cubicBezTo>
                    <a:pt x="1759136" y="53053"/>
                    <a:pt x="1862852" y="0"/>
                    <a:pt x="1978959" y="0"/>
                  </a:cubicBezTo>
                  <a:cubicBezTo>
                    <a:pt x="2184950" y="0"/>
                    <a:pt x="2351938" y="166988"/>
                    <a:pt x="2351938" y="372979"/>
                  </a:cubicBezTo>
                  <a:cubicBezTo>
                    <a:pt x="2351938" y="578970"/>
                    <a:pt x="2184950" y="745958"/>
                    <a:pt x="1978959" y="745958"/>
                  </a:cubicBezTo>
                  <a:cubicBezTo>
                    <a:pt x="1862852" y="745958"/>
                    <a:pt x="1759136" y="692905"/>
                    <a:pt x="1692052" y="608632"/>
                  </a:cubicBezTo>
                  <a:cubicBezTo>
                    <a:pt x="1624968" y="692905"/>
                    <a:pt x="1521252" y="745958"/>
                    <a:pt x="1405145" y="745958"/>
                  </a:cubicBezTo>
                  <a:cubicBezTo>
                    <a:pt x="1304716" y="745958"/>
                    <a:pt x="1213558" y="706266"/>
                    <a:pt x="1146929" y="641270"/>
                  </a:cubicBezTo>
                  <a:cubicBezTo>
                    <a:pt x="1080300" y="706266"/>
                    <a:pt x="989142" y="745958"/>
                    <a:pt x="888713" y="745958"/>
                  </a:cubicBezTo>
                  <a:cubicBezTo>
                    <a:pt x="792121" y="745958"/>
                    <a:pt x="704104" y="709240"/>
                    <a:pt x="638721" y="648055"/>
                  </a:cubicBezTo>
                  <a:cubicBezTo>
                    <a:pt x="571263" y="717061"/>
                    <a:pt x="477103" y="759728"/>
                    <a:pt x="372979" y="759728"/>
                  </a:cubicBezTo>
                  <a:cubicBezTo>
                    <a:pt x="166988" y="759728"/>
                    <a:pt x="0" y="592740"/>
                    <a:pt x="0" y="386749"/>
                  </a:cubicBezTo>
                  <a:cubicBezTo>
                    <a:pt x="0" y="180758"/>
                    <a:pt x="166988" y="13770"/>
                    <a:pt x="372979" y="13770"/>
                  </a:cubicBezTo>
                  <a:cubicBezTo>
                    <a:pt x="469571" y="13770"/>
                    <a:pt x="557588" y="50488"/>
                    <a:pt x="622972" y="111673"/>
                  </a:cubicBezTo>
                  <a:cubicBezTo>
                    <a:pt x="690430" y="42667"/>
                    <a:pt x="784589" y="0"/>
                    <a:pt x="888713"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latin typeface="微软雅黑" panose="020B0503020204020204" pitchFamily="34" charset="-122"/>
                </a:rPr>
                <a:t>杰 出 人  物</a:t>
              </a:r>
              <a:endParaRPr lang="zh-CN" altLang="en-US" sz="2800" b="1" dirty="0">
                <a:solidFill>
                  <a:prstClr val="white"/>
                </a:solidFill>
              </a:endParaRPr>
            </a:p>
          </p:txBody>
        </p:sp>
        <p:sp>
          <p:nvSpPr>
            <p:cNvPr id="159751" name="文本框 1">
              <a:extLst>
                <a:ext uri="{FF2B5EF4-FFF2-40B4-BE49-F238E27FC236}">
                  <a16:creationId xmlns:a16="http://schemas.microsoft.com/office/drawing/2014/main" xmlns="" id="{CC00B635-9F2E-4C58-B6AC-237D8E0C3AF7}"/>
                </a:ext>
              </a:extLst>
            </p:cNvPr>
            <p:cNvSpPr txBox="1">
              <a:spLocks noChangeArrowheads="1"/>
            </p:cNvSpPr>
            <p:nvPr/>
          </p:nvSpPr>
          <p:spPr bwMode="auto">
            <a:xfrm>
              <a:off x="2037137" y="2919209"/>
              <a:ext cx="578232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latin typeface="微软雅黑" panose="020B0503020204020204" pitchFamily="34" charset="-122"/>
                </a:rPr>
                <a:t>历史人物中对推动历史发展作出重要贡献或起重要作用的人</a:t>
              </a:r>
              <a:endParaRPr lang="en-US" altLang="zh-CN" sz="2400" dirty="0">
                <a:latin typeface="微软雅黑" panose="020B0503020204020204" pitchFamily="34" charset="-122"/>
              </a:endParaRPr>
            </a:p>
          </p:txBody>
        </p:sp>
      </p:grpSp>
      <p:pic>
        <p:nvPicPr>
          <p:cNvPr id="19" name="图片 8">
            <a:hlinkClick r:id="rId3" action="ppaction://hlinksldjump"/>
            <a:extLst>
              <a:ext uri="{FF2B5EF4-FFF2-40B4-BE49-F238E27FC236}">
                <a16:creationId xmlns:a16="http://schemas.microsoft.com/office/drawing/2014/main" xmlns="" id="{B3DB451A-F095-4891-B0CE-39A47ADA84E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4" name="文本框 1">
            <a:extLst>
              <a:ext uri="{FF2B5EF4-FFF2-40B4-BE49-F238E27FC236}">
                <a16:creationId xmlns:a16="http://schemas.microsoft.com/office/drawing/2014/main" xmlns="" id="{FA7257D6-D262-457F-943D-2EC04EFDE326}"/>
              </a:ext>
            </a:extLst>
          </p:cNvPr>
          <p:cNvSpPr txBox="1">
            <a:spLocks noChangeArrowheads="1"/>
          </p:cNvSpPr>
          <p:nvPr/>
        </p:nvSpPr>
        <p:spPr bwMode="auto">
          <a:xfrm>
            <a:off x="753036" y="3291472"/>
            <a:ext cx="5427197"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eaLnBrk="1" hangingPunct="1">
              <a:lnSpc>
                <a:spcPct val="150000"/>
              </a:lnSpc>
            </a:pPr>
            <a:r>
              <a:rPr lang="zh-CN" altLang="en-US" sz="2400" b="1" dirty="0">
                <a:solidFill>
                  <a:srgbClr val="000000"/>
                </a:solidFill>
                <a:latin typeface="微软雅黑" panose="020B0503020204020204" pitchFamily="34" charset="-122"/>
              </a:rPr>
              <a:t>特别是无产阶级的领袖人物</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提出的思想能够成为社会变革的先导，为群众指明革命斗争的方向，在革命斗争中起着领导核心的作用。</a:t>
            </a:r>
            <a:endParaRPr lang="en-US" altLang="zh-CN" sz="2400" dirty="0">
              <a:solidFill>
                <a:srgbClr val="000000"/>
              </a:solidFill>
              <a:latin typeface="微软雅黑" panose="020B0503020204020204" pitchFamily="34" charset="-122"/>
            </a:endParaRPr>
          </a:p>
        </p:txBody>
      </p:sp>
      <p:sp>
        <p:nvSpPr>
          <p:cNvPr id="13" name="矩形: 圆角 12">
            <a:extLst>
              <a:ext uri="{FF2B5EF4-FFF2-40B4-BE49-F238E27FC236}">
                <a16:creationId xmlns:a16="http://schemas.microsoft.com/office/drawing/2014/main" xmlns="" id="{D0DB7BFB-A906-49DF-90BF-B226C7121886}"/>
              </a:ext>
            </a:extLst>
          </p:cNvPr>
          <p:cNvSpPr/>
          <p:nvPr/>
        </p:nvSpPr>
        <p:spPr>
          <a:xfrm>
            <a:off x="3720353" y="1085397"/>
            <a:ext cx="47512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（一）杰出人物的历史作用</a:t>
            </a:r>
          </a:p>
        </p:txBody>
      </p:sp>
      <p:sp>
        <p:nvSpPr>
          <p:cNvPr id="14" name="矩形 13">
            <a:extLst>
              <a:ext uri="{FF2B5EF4-FFF2-40B4-BE49-F238E27FC236}">
                <a16:creationId xmlns:a16="http://schemas.microsoft.com/office/drawing/2014/main" xmlns="" id="{06077EEE-2FAB-46BF-A233-5DE98715C46F}"/>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二、个人在社会历史中的作用</a:t>
            </a:r>
          </a:p>
        </p:txBody>
      </p:sp>
      <p:grpSp>
        <p:nvGrpSpPr>
          <p:cNvPr id="2" name="组合 1">
            <a:extLst>
              <a:ext uri="{FF2B5EF4-FFF2-40B4-BE49-F238E27FC236}">
                <a16:creationId xmlns:a16="http://schemas.microsoft.com/office/drawing/2014/main" xmlns="" id="{18F4E551-A887-4713-8332-7F8AB9569CDC}"/>
              </a:ext>
            </a:extLst>
          </p:cNvPr>
          <p:cNvGrpSpPr/>
          <p:nvPr/>
        </p:nvGrpSpPr>
        <p:grpSpPr>
          <a:xfrm>
            <a:off x="633506" y="2383125"/>
            <a:ext cx="8483600" cy="663406"/>
            <a:chOff x="660400" y="678032"/>
            <a:chExt cx="8483600" cy="663406"/>
          </a:xfrm>
        </p:grpSpPr>
        <p:sp>
          <p:nvSpPr>
            <p:cNvPr id="15" name="矩形 14">
              <a:extLst>
                <a:ext uri="{FF2B5EF4-FFF2-40B4-BE49-F238E27FC236}">
                  <a16:creationId xmlns:a16="http://schemas.microsoft.com/office/drawing/2014/main" xmlns="" id="{B4709228-7FB9-4EBB-BEE0-D206AF356BA5}"/>
                </a:ext>
              </a:extLst>
            </p:cNvPr>
            <p:cNvSpPr/>
            <p:nvPr/>
          </p:nvSpPr>
          <p:spPr bwMode="auto">
            <a:xfrm>
              <a:off x="779930" y="678032"/>
              <a:ext cx="4312024" cy="507831"/>
            </a:xfrm>
            <a:prstGeom prst="rect">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prstClr val="white"/>
                  </a:solidFill>
                  <a:latin typeface="微软雅黑" panose="020B0503020204020204" pitchFamily="34" charset="-122"/>
                </a:rPr>
                <a:t>先进阶级的</a:t>
              </a:r>
              <a:r>
                <a:rPr lang="zh-CN" altLang="en-US" sz="2400" b="1" dirty="0">
                  <a:solidFill>
                    <a:prstClr val="white"/>
                  </a:solidFill>
                  <a:latin typeface="微软雅黑" panose="020B0503020204020204" pitchFamily="34" charset="-122"/>
                </a:rPr>
                <a:t>政治代表人物</a:t>
              </a:r>
            </a:p>
          </p:txBody>
        </p:sp>
        <p:cxnSp>
          <p:nvCxnSpPr>
            <p:cNvPr id="16" name="直接连接符 15">
              <a:extLst>
                <a:ext uri="{FF2B5EF4-FFF2-40B4-BE49-F238E27FC236}">
                  <a16:creationId xmlns:a16="http://schemas.microsoft.com/office/drawing/2014/main" xmlns="" id="{F00910FC-35B7-4A16-99CD-E53D9A6A48E3}"/>
                </a:ext>
              </a:extLst>
            </p:cNvPr>
            <p:cNvCxnSpPr>
              <a:cxnSpLocks/>
              <a:stCxn id="15" idx="3"/>
            </p:cNvCxnSpPr>
            <p:nvPr/>
          </p:nvCxnSpPr>
          <p:spPr bwMode="auto">
            <a:xfrm flipH="1">
              <a:off x="4518212" y="931948"/>
              <a:ext cx="573742" cy="25391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5BF37C89-D6E2-488B-8D78-C686CF321273}"/>
                </a:ext>
              </a:extLst>
            </p:cNvPr>
            <p:cNvCxnSpPr/>
            <p:nvPr/>
          </p:nvCxnSpPr>
          <p:spPr bwMode="auto">
            <a:xfrm>
              <a:off x="660400" y="1341438"/>
              <a:ext cx="84836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60775" name="图片 4">
            <a:extLst>
              <a:ext uri="{FF2B5EF4-FFF2-40B4-BE49-F238E27FC236}">
                <a16:creationId xmlns:a16="http://schemas.microsoft.com/office/drawing/2014/main" xmlns="" id="{62B594F1-354C-4C57-A58B-469EA049D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41" y="2272974"/>
            <a:ext cx="3195825" cy="402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xmlns="" id="{F5E7B902-1D6B-4A96-B10B-5D15127D728A}"/>
              </a:ext>
            </a:extLst>
          </p:cNvPr>
          <p:cNvSpPr/>
          <p:nvPr/>
        </p:nvSpPr>
        <p:spPr>
          <a:xfrm>
            <a:off x="3720353" y="1085397"/>
            <a:ext cx="47512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（一）杰出人物的历史作用</a:t>
            </a:r>
          </a:p>
        </p:txBody>
      </p:sp>
      <p:sp>
        <p:nvSpPr>
          <p:cNvPr id="16" name="矩形 15">
            <a:extLst>
              <a:ext uri="{FF2B5EF4-FFF2-40B4-BE49-F238E27FC236}">
                <a16:creationId xmlns:a16="http://schemas.microsoft.com/office/drawing/2014/main" xmlns="" id="{E5CB218F-D0CA-46D0-88B6-4C5B2312E04D}"/>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二、个人在社会历史中的作用</a:t>
            </a:r>
          </a:p>
        </p:txBody>
      </p:sp>
      <p:grpSp>
        <p:nvGrpSpPr>
          <p:cNvPr id="6" name="组合 5">
            <a:extLst>
              <a:ext uri="{FF2B5EF4-FFF2-40B4-BE49-F238E27FC236}">
                <a16:creationId xmlns:a16="http://schemas.microsoft.com/office/drawing/2014/main" xmlns="" id="{CC6C8774-2EB9-4E79-99B1-9904DF29D4DF}"/>
              </a:ext>
            </a:extLst>
          </p:cNvPr>
          <p:cNvGrpSpPr/>
          <p:nvPr/>
        </p:nvGrpSpPr>
        <p:grpSpPr>
          <a:xfrm>
            <a:off x="847784" y="2168556"/>
            <a:ext cx="10496432" cy="3979265"/>
            <a:chOff x="1695568" y="1993744"/>
            <a:chExt cx="10496432" cy="3979265"/>
          </a:xfrm>
        </p:grpSpPr>
        <p:pic>
          <p:nvPicPr>
            <p:cNvPr id="161799" name="图片 1">
              <a:extLst>
                <a:ext uri="{FF2B5EF4-FFF2-40B4-BE49-F238E27FC236}">
                  <a16:creationId xmlns:a16="http://schemas.microsoft.com/office/drawing/2014/main" xmlns="" id="{AEF156E8-7AA2-45C2-9EBA-53384D891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9270" y="1993744"/>
              <a:ext cx="4172730" cy="372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xmlns="" id="{926A5989-DA59-46B2-82BC-28632552182F}"/>
                </a:ext>
              </a:extLst>
            </p:cNvPr>
            <p:cNvGrpSpPr/>
            <p:nvPr/>
          </p:nvGrpSpPr>
          <p:grpSpPr>
            <a:xfrm>
              <a:off x="1695568" y="1997218"/>
              <a:ext cx="10429876" cy="3975791"/>
              <a:chOff x="1823840" y="-665860"/>
              <a:chExt cx="6299200" cy="3975791"/>
            </a:xfrm>
          </p:grpSpPr>
          <p:sp>
            <p:nvSpPr>
              <p:cNvPr id="17" name="Rectangle 4">
                <a:extLst>
                  <a:ext uri="{FF2B5EF4-FFF2-40B4-BE49-F238E27FC236}">
                    <a16:creationId xmlns:a16="http://schemas.microsoft.com/office/drawing/2014/main" xmlns="" id="{29E38C30-3C98-48CE-AC7A-61693380A334}"/>
                  </a:ext>
                </a:extLst>
              </p:cNvPr>
              <p:cNvSpPr>
                <a:spLocks noChangeArrowheads="1"/>
              </p:cNvSpPr>
              <p:nvPr/>
            </p:nvSpPr>
            <p:spPr bwMode="gray">
              <a:xfrm>
                <a:off x="1823840" y="3211526"/>
                <a:ext cx="6299200" cy="98405"/>
              </a:xfrm>
              <a:prstGeom prst="rect">
                <a:avLst/>
              </a:prstGeom>
              <a:gradFill>
                <a:gsLst>
                  <a:gs pos="33000">
                    <a:srgbClr val="F9F9F9"/>
                  </a:gs>
                  <a:gs pos="100000">
                    <a:srgbClr val="D7D7D7"/>
                  </a:gs>
                </a:gsLst>
                <a:lin ang="5400000" scaled="0"/>
              </a:gradFill>
              <a:ln w="3175" cap="flat" cmpd="sng" algn="ctr">
                <a:noFill/>
                <a:prstDash val="solid"/>
              </a:ln>
              <a:effectLst>
                <a:outerShdw blurRad="63500" sx="102000" sy="102000" algn="ctr" rotWithShape="0">
                  <a:prstClr val="black">
                    <a:alpha val="20000"/>
                  </a:prstClr>
                </a:outerShdw>
              </a:effectLst>
            </p:spPr>
            <p:txBody>
              <a:bodyPr anchor="ctr"/>
              <a:lstStyle/>
              <a:p>
                <a:pPr fontAlgn="auto">
                  <a:lnSpc>
                    <a:spcPct val="120000"/>
                  </a:lnSpc>
                  <a:spcBef>
                    <a:spcPts val="0"/>
                  </a:spcBef>
                  <a:spcAft>
                    <a:spcPts val="0"/>
                  </a:spcAft>
                  <a:defRPr/>
                </a:pPr>
                <a:endParaRPr lang="zh-CN" altLang="en-US" sz="1200" kern="0">
                  <a:solidFill>
                    <a:srgbClr val="4D4D4D"/>
                  </a:solidFill>
                  <a:latin typeface="微软雅黑" panose="020B0503020204020204" pitchFamily="34" charset="-122"/>
                  <a:ea typeface="微软雅黑" panose="020B0503020204020204" pitchFamily="34" charset="-122"/>
                </a:endParaRPr>
              </a:p>
            </p:txBody>
          </p:sp>
          <p:sp>
            <p:nvSpPr>
              <p:cNvPr id="18" name="AutoShape 6">
                <a:extLst>
                  <a:ext uri="{FF2B5EF4-FFF2-40B4-BE49-F238E27FC236}">
                    <a16:creationId xmlns:a16="http://schemas.microsoft.com/office/drawing/2014/main" xmlns="" id="{13B6DC7F-79B1-4CEC-8BE2-791E0C7AA587}"/>
                  </a:ext>
                </a:extLst>
              </p:cNvPr>
              <p:cNvSpPr>
                <a:spLocks noChangeArrowheads="1"/>
              </p:cNvSpPr>
              <p:nvPr/>
            </p:nvSpPr>
            <p:spPr bwMode="ltGray">
              <a:xfrm>
                <a:off x="3379703" y="-665860"/>
                <a:ext cx="2203620" cy="3728245"/>
              </a:xfrm>
              <a:prstGeom prst="roundRect">
                <a:avLst>
                  <a:gd name="adj" fmla="val 2259"/>
                </a:avLst>
              </a:prstGeom>
              <a:gradFill flip="none" rotWithShape="1">
                <a:gsLst>
                  <a:gs pos="0">
                    <a:srgbClr val="C77D4B"/>
                  </a:gs>
                  <a:gs pos="100000">
                    <a:srgbClr val="E8E8E8">
                      <a:gamma/>
                      <a:shade val="85882"/>
                      <a:invGamma/>
                      <a:alpha val="0"/>
                    </a:srgbClr>
                  </a:gs>
                </a:gsLst>
                <a:path path="circle">
                  <a:fillToRect l="100000" t="100000"/>
                </a:path>
                <a:tileRect r="-100000" b="-100000"/>
              </a:gradFill>
              <a:ln>
                <a:noFill/>
              </a:ln>
              <a:effectLst/>
            </p:spPr>
            <p:txBody>
              <a:bodyPr wrap="none" anchor="ctr"/>
              <a:lstStyle/>
              <a:p>
                <a:pPr algn="ctr" fontAlgn="auto">
                  <a:spcBef>
                    <a:spcPts val="0"/>
                  </a:spcBef>
                  <a:spcAft>
                    <a:spcPts val="0"/>
                  </a:spcAft>
                  <a:defRPr/>
                </a:pPr>
                <a:endParaRPr lang="zh-CN" altLang="en-US" sz="1600" b="1" kern="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xmlns="" id="{D7941A5E-07B5-4FAB-85E3-50C0E4953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569" y="1993744"/>
              <a:ext cx="2399061" cy="3735009"/>
            </a:xfrm>
            <a:prstGeom prst="rect">
              <a:avLst/>
            </a:prstGeom>
          </p:spPr>
        </p:pic>
        <p:sp>
          <p:nvSpPr>
            <p:cNvPr id="161798" name="文本框 1">
              <a:extLst>
                <a:ext uri="{FF2B5EF4-FFF2-40B4-BE49-F238E27FC236}">
                  <a16:creationId xmlns:a16="http://schemas.microsoft.com/office/drawing/2014/main" xmlns="" id="{3EA29BBC-B880-4AA3-A2F2-87FA8C455D56}"/>
                </a:ext>
              </a:extLst>
            </p:cNvPr>
            <p:cNvSpPr txBox="1">
              <a:spLocks noChangeArrowheads="1"/>
            </p:cNvSpPr>
            <p:nvPr/>
          </p:nvSpPr>
          <p:spPr bwMode="auto">
            <a:xfrm>
              <a:off x="4471147" y="2119596"/>
              <a:ext cx="3249706"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rPr>
                <a:t>       杰出的</a:t>
              </a:r>
              <a:r>
                <a:rPr lang="zh-CN" altLang="en-US" sz="2400" b="1" dirty="0">
                  <a:solidFill>
                    <a:srgbClr val="000000"/>
                  </a:solidFill>
                  <a:latin typeface="微软雅黑" panose="020B0503020204020204" pitchFamily="34" charset="-122"/>
                </a:rPr>
                <a:t>科学家、思想家、艺术家、教育家</a:t>
              </a:r>
              <a:r>
                <a:rPr lang="zh-CN" altLang="en-US" sz="2400" dirty="0">
                  <a:solidFill>
                    <a:srgbClr val="000000"/>
                  </a:solidFill>
                  <a:latin typeface="微软雅黑" panose="020B0503020204020204" pitchFamily="34" charset="-122"/>
                </a:rPr>
                <a:t>等的创造性活动，对于人类科学文化的发展和社会进步有着巨大的推动作用。</a:t>
              </a:r>
            </a:p>
          </p:txBody>
        </p:sp>
      </p:grpSp>
    </p:spTree>
  </p:cSld>
  <p:clrMapOvr>
    <a:masterClrMapping/>
  </p:clrMapOvr>
  <p:transition spd="med">
    <p:pull/>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7">
            <a:extLst>
              <a:ext uri="{FF2B5EF4-FFF2-40B4-BE49-F238E27FC236}">
                <a16:creationId xmlns:a16="http://schemas.microsoft.com/office/drawing/2014/main" xmlns="" id="{2A000F12-94FD-462B-B13D-567CE3EA2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9218" y="4332726"/>
            <a:ext cx="2814638"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文本框 1">
            <a:extLst>
              <a:ext uri="{FF2B5EF4-FFF2-40B4-BE49-F238E27FC236}">
                <a16:creationId xmlns:a16="http://schemas.microsoft.com/office/drawing/2014/main" xmlns="" id="{3BD25843-2A69-4622-ADEC-7FE642EF418D}"/>
              </a:ext>
            </a:extLst>
          </p:cNvPr>
          <p:cNvSpPr txBox="1">
            <a:spLocks noChangeArrowheads="1"/>
          </p:cNvSpPr>
          <p:nvPr/>
        </p:nvSpPr>
        <p:spPr bwMode="auto">
          <a:xfrm>
            <a:off x="1870262" y="2247900"/>
            <a:ext cx="6700838" cy="1868739"/>
          </a:xfrm>
          <a:prstGeom prst="round2DiagRect">
            <a:avLst/>
          </a:prstGeom>
          <a:gradFill>
            <a:gsLst>
              <a:gs pos="0">
                <a:srgbClr val="7C4926"/>
              </a:gs>
              <a:gs pos="100000">
                <a:srgbClr val="C87E4C"/>
              </a:gs>
            </a:gsLst>
            <a:lin ang="5400000" scaled="1"/>
          </a:gradFill>
          <a:ln>
            <a:noFill/>
          </a:ln>
          <a:effectLst/>
        </p:spPr>
        <p:txBody>
          <a:bodyPr>
            <a:spAutoFit/>
          </a:bodyPr>
          <a:lstStyle>
            <a:lvl1pPr indent="6238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defRPr/>
            </a:pPr>
            <a:r>
              <a:rPr lang="zh-CN" altLang="en-US" sz="2400" dirty="0">
                <a:solidFill>
                  <a:schemeClr val="bg1"/>
                </a:solidFill>
                <a:latin typeface="+mn-ea"/>
                <a:ea typeface="+mn-ea"/>
              </a:rPr>
              <a:t>任何历史人物的出现都体现了必然性与偶然性的统一。时势造英雄，杰出人物的出现具有必然性。</a:t>
            </a:r>
          </a:p>
        </p:txBody>
      </p:sp>
      <p:sp>
        <p:nvSpPr>
          <p:cNvPr id="16" name="矩形: 圆角 15">
            <a:extLst>
              <a:ext uri="{FF2B5EF4-FFF2-40B4-BE49-F238E27FC236}">
                <a16:creationId xmlns:a16="http://schemas.microsoft.com/office/drawing/2014/main" xmlns="" id="{C4235AE6-5A64-4CE6-A735-225EB5759BFB}"/>
              </a:ext>
            </a:extLst>
          </p:cNvPr>
          <p:cNvSpPr/>
          <p:nvPr/>
        </p:nvSpPr>
        <p:spPr>
          <a:xfrm>
            <a:off x="2537012" y="1085397"/>
            <a:ext cx="71179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（二）辩证地理解和评价个人的历史作用</a:t>
            </a:r>
          </a:p>
        </p:txBody>
      </p:sp>
      <p:sp>
        <p:nvSpPr>
          <p:cNvPr id="18" name="矩形 17">
            <a:extLst>
              <a:ext uri="{FF2B5EF4-FFF2-40B4-BE49-F238E27FC236}">
                <a16:creationId xmlns:a16="http://schemas.microsoft.com/office/drawing/2014/main" xmlns="" id="{587021D6-DED0-47E0-8B9A-2462A7F69231}"/>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二、个人在社会历史中的作用</a:t>
            </a:r>
          </a:p>
        </p:txBody>
      </p:sp>
      <p:sp>
        <p:nvSpPr>
          <p:cNvPr id="3" name="矩形 2">
            <a:extLst>
              <a:ext uri="{FF2B5EF4-FFF2-40B4-BE49-F238E27FC236}">
                <a16:creationId xmlns:a16="http://schemas.microsoft.com/office/drawing/2014/main" xmlns="" id="{96A98FF8-297A-42D1-BD98-EEBC343D8BE4}"/>
              </a:ext>
            </a:extLst>
          </p:cNvPr>
          <p:cNvSpPr/>
          <p:nvPr/>
        </p:nvSpPr>
        <p:spPr>
          <a:xfrm>
            <a:off x="1083469" y="4422198"/>
            <a:ext cx="6096000" cy="1135054"/>
          </a:xfrm>
          <a:prstGeom prst="rect">
            <a:avLst/>
          </a:prstGeom>
        </p:spPr>
        <p:txBody>
          <a:bodyPr>
            <a:spAutoFit/>
          </a:bodyPr>
          <a:lstStyle/>
          <a:p>
            <a:pPr lvl="0" algn="ctr" eaLnBrk="1" hangingPunct="1">
              <a:lnSpc>
                <a:spcPct val="150000"/>
              </a:lnSpc>
              <a:spcBef>
                <a:spcPts val="1400"/>
              </a:spcBef>
              <a:defRPr/>
            </a:pPr>
            <a:r>
              <a:rPr lang="zh-CN" altLang="en-US" sz="2400" b="1" dirty="0">
                <a:latin typeface="+mn-ea"/>
                <a:ea typeface="+mn-ea"/>
              </a:rPr>
              <a:t>根据历史人物所具有的历史特征和阶级特点，唯物史观主张评价历史人物时</a:t>
            </a:r>
          </a:p>
        </p:txBody>
      </p:sp>
      <p:sp>
        <p:nvSpPr>
          <p:cNvPr id="20" name="矩形 19">
            <a:extLst>
              <a:ext uri="{FF2B5EF4-FFF2-40B4-BE49-F238E27FC236}">
                <a16:creationId xmlns:a16="http://schemas.microsoft.com/office/drawing/2014/main" xmlns="" id="{816F71D7-10AB-4C5F-8CA3-8208C6BC4527}"/>
              </a:ext>
            </a:extLst>
          </p:cNvPr>
          <p:cNvSpPr/>
          <p:nvPr/>
        </p:nvSpPr>
        <p:spPr bwMode="auto">
          <a:xfrm>
            <a:off x="2243231" y="5808756"/>
            <a:ext cx="2288801" cy="480919"/>
          </a:xfrm>
          <a:prstGeom prst="rect">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prstClr val="white"/>
                </a:solidFill>
                <a:latin typeface="微软雅黑" panose="020B0503020204020204" pitchFamily="34" charset="-122"/>
              </a:rPr>
              <a:t>历史分析方法</a:t>
            </a:r>
          </a:p>
        </p:txBody>
      </p:sp>
      <p:sp>
        <p:nvSpPr>
          <p:cNvPr id="21" name="矩形 20">
            <a:extLst>
              <a:ext uri="{FF2B5EF4-FFF2-40B4-BE49-F238E27FC236}">
                <a16:creationId xmlns:a16="http://schemas.microsoft.com/office/drawing/2014/main" xmlns="" id="{BF185BB7-32D6-40AE-8F43-FB61C9E7AD35}"/>
              </a:ext>
            </a:extLst>
          </p:cNvPr>
          <p:cNvSpPr/>
          <p:nvPr/>
        </p:nvSpPr>
        <p:spPr bwMode="auto">
          <a:xfrm>
            <a:off x="4694705" y="5808756"/>
            <a:ext cx="2288801" cy="480919"/>
          </a:xfrm>
          <a:prstGeom prst="rect">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prstClr val="white"/>
                </a:solidFill>
                <a:latin typeface="微软雅黑" panose="020B0503020204020204" pitchFamily="34" charset="-122"/>
              </a:rPr>
              <a:t>阶级分析方法</a:t>
            </a:r>
          </a:p>
        </p:txBody>
      </p:sp>
      <p:sp>
        <p:nvSpPr>
          <p:cNvPr id="5" name="矩形 4">
            <a:extLst>
              <a:ext uri="{FF2B5EF4-FFF2-40B4-BE49-F238E27FC236}">
                <a16:creationId xmlns:a16="http://schemas.microsoft.com/office/drawing/2014/main" xmlns="" id="{BC816745-B6B5-4A77-987E-FA3D0A0B227A}"/>
              </a:ext>
            </a:extLst>
          </p:cNvPr>
          <p:cNvSpPr/>
          <p:nvPr/>
        </p:nvSpPr>
        <p:spPr>
          <a:xfrm>
            <a:off x="781050" y="5832105"/>
            <a:ext cx="1415772" cy="461665"/>
          </a:xfrm>
          <a:prstGeom prst="rect">
            <a:avLst/>
          </a:prstGeom>
        </p:spPr>
        <p:txBody>
          <a:bodyPr wrap="none">
            <a:spAutoFit/>
          </a:bodyPr>
          <a:lstStyle/>
          <a:p>
            <a:r>
              <a:rPr lang="zh-CN" altLang="en-US" sz="2400" b="1" dirty="0">
                <a:solidFill>
                  <a:srgbClr val="C77D4B"/>
                </a:solidFill>
                <a:latin typeface="Microsoft YaHei"/>
                <a:ea typeface="Microsoft YaHei"/>
              </a:rPr>
              <a:t>应该坚持</a:t>
            </a:r>
            <a:endParaRPr lang="zh-CN" altLang="en-US" b="1" dirty="0">
              <a:solidFill>
                <a:srgbClr val="C77D4B"/>
              </a:solidFill>
            </a:endParaRPr>
          </a:p>
        </p:txBody>
      </p:sp>
      <p:pic>
        <p:nvPicPr>
          <p:cNvPr id="162819" name="Picture 9">
            <a:extLst>
              <a:ext uri="{FF2B5EF4-FFF2-40B4-BE49-F238E27FC236}">
                <a16:creationId xmlns:a16="http://schemas.microsoft.com/office/drawing/2014/main" xmlns="" id="{129C9A2A-AD8C-4B77-8BB7-9B563BD95D0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84166" y="978506"/>
            <a:ext cx="2619931" cy="17640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xmlns="" id="{25360BC6-80BB-43C3-9E03-3D53186FB491}"/>
              </a:ext>
            </a:extLst>
          </p:cNvPr>
          <p:cNvSpPr/>
          <p:nvPr/>
        </p:nvSpPr>
        <p:spPr>
          <a:xfrm>
            <a:off x="2537012" y="1085397"/>
            <a:ext cx="71179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（二）辩证地理解和评价个人的历史作用</a:t>
            </a:r>
          </a:p>
        </p:txBody>
      </p:sp>
      <p:sp>
        <p:nvSpPr>
          <p:cNvPr id="16" name="矩形 15">
            <a:extLst>
              <a:ext uri="{FF2B5EF4-FFF2-40B4-BE49-F238E27FC236}">
                <a16:creationId xmlns:a16="http://schemas.microsoft.com/office/drawing/2014/main" xmlns="" id="{FF374646-5AF0-46E8-860A-751D26B7D857}"/>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二、个人在社会历史中的作用</a:t>
            </a:r>
          </a:p>
        </p:txBody>
      </p:sp>
      <p:grpSp>
        <p:nvGrpSpPr>
          <p:cNvPr id="3" name="组合 2">
            <a:extLst>
              <a:ext uri="{FF2B5EF4-FFF2-40B4-BE49-F238E27FC236}">
                <a16:creationId xmlns:a16="http://schemas.microsoft.com/office/drawing/2014/main" xmlns="" id="{2351B300-D259-4CAC-AA00-9D369E5E5D36}"/>
              </a:ext>
            </a:extLst>
          </p:cNvPr>
          <p:cNvGrpSpPr/>
          <p:nvPr/>
        </p:nvGrpSpPr>
        <p:grpSpPr>
          <a:xfrm>
            <a:off x="844504" y="2335251"/>
            <a:ext cx="10502992" cy="3393196"/>
            <a:chOff x="510429" y="2335251"/>
            <a:chExt cx="10502992" cy="3393196"/>
          </a:xfrm>
        </p:grpSpPr>
        <p:grpSp>
          <p:nvGrpSpPr>
            <p:cNvPr id="2" name="组合 1">
              <a:extLst>
                <a:ext uri="{FF2B5EF4-FFF2-40B4-BE49-F238E27FC236}">
                  <a16:creationId xmlns:a16="http://schemas.microsoft.com/office/drawing/2014/main" xmlns="" id="{934A3CF4-D95E-42DF-A520-2A15358EA514}"/>
                </a:ext>
              </a:extLst>
            </p:cNvPr>
            <p:cNvGrpSpPr/>
            <p:nvPr/>
          </p:nvGrpSpPr>
          <p:grpSpPr>
            <a:xfrm>
              <a:off x="510429" y="2335251"/>
              <a:ext cx="5083548" cy="3393196"/>
              <a:chOff x="510429" y="2335251"/>
              <a:chExt cx="5083548" cy="3393196"/>
            </a:xfrm>
          </p:grpSpPr>
          <p:sp>
            <p:nvSpPr>
              <p:cNvPr id="17" name="矩形 16">
                <a:extLst>
                  <a:ext uri="{FF2B5EF4-FFF2-40B4-BE49-F238E27FC236}">
                    <a16:creationId xmlns:a16="http://schemas.microsoft.com/office/drawing/2014/main" xmlns="" id="{252424AB-8488-48DD-8701-83BAADD8D1D7}"/>
                  </a:ext>
                </a:extLst>
              </p:cNvPr>
              <p:cNvSpPr/>
              <p:nvPr/>
            </p:nvSpPr>
            <p:spPr>
              <a:xfrm>
                <a:off x="510429" y="2335251"/>
                <a:ext cx="5083548" cy="3393196"/>
              </a:xfrm>
              <a:prstGeom prst="rect">
                <a:avLst/>
              </a:prstGeom>
              <a:solidFill>
                <a:schemeClr val="accent2">
                  <a:lumMod val="20000"/>
                  <a:lumOff val="80000"/>
                </a:schemeClr>
              </a:solidFill>
              <a:ln>
                <a:solidFill>
                  <a:schemeClr val="bg1"/>
                </a:solidFill>
              </a:ln>
              <a:effectLst>
                <a:outerShdw blurRad="508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 name="矩形 17">
                <a:extLst>
                  <a:ext uri="{FF2B5EF4-FFF2-40B4-BE49-F238E27FC236}">
                    <a16:creationId xmlns:a16="http://schemas.microsoft.com/office/drawing/2014/main" xmlns="" id="{7607B190-4A28-493B-9836-9076923FEAF9}"/>
                  </a:ext>
                </a:extLst>
              </p:cNvPr>
              <p:cNvSpPr/>
              <p:nvPr/>
            </p:nvSpPr>
            <p:spPr bwMode="auto">
              <a:xfrm>
                <a:off x="737907" y="2565213"/>
                <a:ext cx="2314575" cy="473822"/>
              </a:xfrm>
              <a:prstGeom prst="rect">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微软雅黑" panose="020B0503020204020204" pitchFamily="34" charset="-122"/>
                  </a:rPr>
                  <a:t>历史分析方法</a:t>
                </a:r>
                <a:endParaRPr lang="zh-CN" altLang="en-US" sz="2400" b="1" dirty="0">
                  <a:solidFill>
                    <a:prstClr val="white"/>
                  </a:solidFill>
                  <a:latin typeface="微软雅黑" panose="020B0503020204020204" pitchFamily="34" charset="-122"/>
                </a:endParaRPr>
              </a:p>
            </p:txBody>
          </p:sp>
          <p:sp>
            <p:nvSpPr>
              <p:cNvPr id="19" name="文本框 1">
                <a:extLst>
                  <a:ext uri="{FF2B5EF4-FFF2-40B4-BE49-F238E27FC236}">
                    <a16:creationId xmlns:a16="http://schemas.microsoft.com/office/drawing/2014/main" xmlns="" id="{94553151-2C9A-4599-83CD-55C926568FC5}"/>
                  </a:ext>
                </a:extLst>
              </p:cNvPr>
              <p:cNvSpPr txBox="1">
                <a:spLocks noChangeArrowheads="1"/>
              </p:cNvSpPr>
              <p:nvPr/>
            </p:nvSpPr>
            <p:spPr bwMode="auto">
              <a:xfrm>
                <a:off x="737906" y="3118930"/>
                <a:ext cx="4589909"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111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rPr>
                  <a:t> 要求从特定的历史背景出发，根据当时的历史条件，对历史人物的是非功过进行具体的、全面的考察。</a:t>
                </a:r>
              </a:p>
            </p:txBody>
          </p:sp>
        </p:grpSp>
        <p:grpSp>
          <p:nvGrpSpPr>
            <p:cNvPr id="20" name="组合 19">
              <a:extLst>
                <a:ext uri="{FF2B5EF4-FFF2-40B4-BE49-F238E27FC236}">
                  <a16:creationId xmlns:a16="http://schemas.microsoft.com/office/drawing/2014/main" xmlns="" id="{A0B2E8A4-716A-4939-BCE6-2DB9C9597BCA}"/>
                </a:ext>
              </a:extLst>
            </p:cNvPr>
            <p:cNvGrpSpPr/>
            <p:nvPr/>
          </p:nvGrpSpPr>
          <p:grpSpPr>
            <a:xfrm>
              <a:off x="5929873" y="2335251"/>
              <a:ext cx="5083548" cy="3393196"/>
              <a:chOff x="510429" y="2335251"/>
              <a:chExt cx="5083548" cy="3393196"/>
            </a:xfrm>
          </p:grpSpPr>
          <p:sp>
            <p:nvSpPr>
              <p:cNvPr id="21" name="矩形 20">
                <a:extLst>
                  <a:ext uri="{FF2B5EF4-FFF2-40B4-BE49-F238E27FC236}">
                    <a16:creationId xmlns:a16="http://schemas.microsoft.com/office/drawing/2014/main" xmlns="" id="{2B4311DE-D0F2-4E97-9ED6-00C0E7DCA8F6}"/>
                  </a:ext>
                </a:extLst>
              </p:cNvPr>
              <p:cNvSpPr/>
              <p:nvPr/>
            </p:nvSpPr>
            <p:spPr>
              <a:xfrm>
                <a:off x="510429" y="2335251"/>
                <a:ext cx="5083548" cy="3393196"/>
              </a:xfrm>
              <a:prstGeom prst="rect">
                <a:avLst/>
              </a:prstGeom>
              <a:solidFill>
                <a:schemeClr val="accent2">
                  <a:lumMod val="20000"/>
                  <a:lumOff val="80000"/>
                </a:schemeClr>
              </a:solidFill>
              <a:ln>
                <a:solidFill>
                  <a:schemeClr val="bg1"/>
                </a:solidFill>
              </a:ln>
              <a:effectLst>
                <a:outerShdw blurRad="508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2" name="矩形 21">
                <a:extLst>
                  <a:ext uri="{FF2B5EF4-FFF2-40B4-BE49-F238E27FC236}">
                    <a16:creationId xmlns:a16="http://schemas.microsoft.com/office/drawing/2014/main" xmlns="" id="{3E87B030-19D1-4A54-8CA6-91460FAC6EBD}"/>
                  </a:ext>
                </a:extLst>
              </p:cNvPr>
              <p:cNvSpPr/>
              <p:nvPr/>
            </p:nvSpPr>
            <p:spPr bwMode="auto">
              <a:xfrm>
                <a:off x="737907" y="2565213"/>
                <a:ext cx="2314575" cy="473822"/>
              </a:xfrm>
              <a:prstGeom prst="rect">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微软雅黑" panose="020B0503020204020204" pitchFamily="34" charset="-122"/>
                  </a:rPr>
                  <a:t>阶级分析方法</a:t>
                </a:r>
                <a:endParaRPr lang="zh-CN" altLang="en-US" sz="2400" b="1" dirty="0">
                  <a:solidFill>
                    <a:prstClr val="white"/>
                  </a:solidFill>
                  <a:latin typeface="微软雅黑" panose="020B0503020204020204" pitchFamily="34" charset="-122"/>
                </a:endParaRPr>
              </a:p>
            </p:txBody>
          </p:sp>
          <p:sp>
            <p:nvSpPr>
              <p:cNvPr id="23" name="文本框 1">
                <a:extLst>
                  <a:ext uri="{FF2B5EF4-FFF2-40B4-BE49-F238E27FC236}">
                    <a16:creationId xmlns:a16="http://schemas.microsoft.com/office/drawing/2014/main" xmlns="" id="{EB9C138D-F3EC-4104-9569-675A1486B832}"/>
                  </a:ext>
                </a:extLst>
              </p:cNvPr>
              <p:cNvSpPr txBox="1">
                <a:spLocks noChangeArrowheads="1"/>
              </p:cNvSpPr>
              <p:nvPr/>
            </p:nvSpPr>
            <p:spPr bwMode="auto">
              <a:xfrm>
                <a:off x="737907" y="3118930"/>
                <a:ext cx="442576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111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latin typeface="微软雅黑" panose="020B0503020204020204" pitchFamily="34" charset="-122"/>
                  </a:rPr>
                  <a:t>  要求把历史人物置于一定的阶级关系中，同他们所属的阶级联系起来加以考察和评价。</a:t>
                </a:r>
              </a:p>
            </p:txBody>
          </p:sp>
        </p:grpSp>
      </p:grpSp>
    </p:spTree>
  </p:cSld>
  <p:clrMapOvr>
    <a:masterClrMapping/>
  </p:clrMapOvr>
  <p:transition spd="med">
    <p:pull/>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xmlns="" id="{E1F50029-3A7E-4EB0-9284-3B6BF15D7C9F}"/>
              </a:ext>
            </a:extLst>
          </p:cNvPr>
          <p:cNvSpPr/>
          <p:nvPr/>
        </p:nvSpPr>
        <p:spPr>
          <a:xfrm>
            <a:off x="2537012" y="1085397"/>
            <a:ext cx="71179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（二）辩证地理解和评价个人的历史作用</a:t>
            </a:r>
          </a:p>
        </p:txBody>
      </p:sp>
      <p:sp>
        <p:nvSpPr>
          <p:cNvPr id="16" name="矩形 15">
            <a:extLst>
              <a:ext uri="{FF2B5EF4-FFF2-40B4-BE49-F238E27FC236}">
                <a16:creationId xmlns:a16="http://schemas.microsoft.com/office/drawing/2014/main" xmlns="" id="{83E2A017-C35B-48C5-B832-B75A168BB764}"/>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二、个人在社会历史中的作用</a:t>
            </a:r>
          </a:p>
        </p:txBody>
      </p:sp>
      <p:grpSp>
        <p:nvGrpSpPr>
          <p:cNvPr id="5" name="组合 4">
            <a:extLst>
              <a:ext uri="{FF2B5EF4-FFF2-40B4-BE49-F238E27FC236}">
                <a16:creationId xmlns:a16="http://schemas.microsoft.com/office/drawing/2014/main" xmlns="" id="{2CD04990-B29B-4A3D-9CE6-47E7E41C7BEC}"/>
              </a:ext>
            </a:extLst>
          </p:cNvPr>
          <p:cNvGrpSpPr/>
          <p:nvPr/>
        </p:nvGrpSpPr>
        <p:grpSpPr>
          <a:xfrm>
            <a:off x="1189411" y="2186584"/>
            <a:ext cx="9813179" cy="4093193"/>
            <a:chOff x="1189410" y="2186584"/>
            <a:chExt cx="9813179" cy="4093193"/>
          </a:xfrm>
        </p:grpSpPr>
        <p:grpSp>
          <p:nvGrpSpPr>
            <p:cNvPr id="4" name="组合 3">
              <a:extLst>
                <a:ext uri="{FF2B5EF4-FFF2-40B4-BE49-F238E27FC236}">
                  <a16:creationId xmlns:a16="http://schemas.microsoft.com/office/drawing/2014/main" xmlns="" id="{36E7A3B1-5FA8-4747-881E-4942B708F318}"/>
                </a:ext>
              </a:extLst>
            </p:cNvPr>
            <p:cNvGrpSpPr/>
            <p:nvPr/>
          </p:nvGrpSpPr>
          <p:grpSpPr>
            <a:xfrm>
              <a:off x="1189410" y="2191871"/>
              <a:ext cx="9813179" cy="4087906"/>
              <a:chOff x="-2746796" y="2218766"/>
              <a:chExt cx="9813179" cy="4087906"/>
            </a:xfrm>
          </p:grpSpPr>
          <p:grpSp>
            <p:nvGrpSpPr>
              <p:cNvPr id="3" name="组合 2">
                <a:extLst>
                  <a:ext uri="{FF2B5EF4-FFF2-40B4-BE49-F238E27FC236}">
                    <a16:creationId xmlns:a16="http://schemas.microsoft.com/office/drawing/2014/main" xmlns="" id="{4D18A655-2FB7-4D12-BE0D-21912DB26AEE}"/>
                  </a:ext>
                </a:extLst>
              </p:cNvPr>
              <p:cNvGrpSpPr/>
              <p:nvPr/>
            </p:nvGrpSpPr>
            <p:grpSpPr>
              <a:xfrm>
                <a:off x="-2746796" y="2218766"/>
                <a:ext cx="9813179" cy="4087906"/>
                <a:chOff x="678615" y="2218766"/>
                <a:chExt cx="2962358" cy="4087906"/>
              </a:xfrm>
            </p:grpSpPr>
            <p:sp>
              <p:nvSpPr>
                <p:cNvPr id="17" name="矩形 16">
                  <a:extLst>
                    <a:ext uri="{FF2B5EF4-FFF2-40B4-BE49-F238E27FC236}">
                      <a16:creationId xmlns:a16="http://schemas.microsoft.com/office/drawing/2014/main" xmlns="" id="{343339EE-E77D-4EB1-9ABF-BB492209653F}"/>
                    </a:ext>
                  </a:extLst>
                </p:cNvPr>
                <p:cNvSpPr/>
                <p:nvPr/>
              </p:nvSpPr>
              <p:spPr>
                <a:xfrm>
                  <a:off x="678615" y="2218766"/>
                  <a:ext cx="2962357" cy="1354697"/>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8" name="矩形 17">
                  <a:extLst>
                    <a:ext uri="{FF2B5EF4-FFF2-40B4-BE49-F238E27FC236}">
                      <a16:creationId xmlns:a16="http://schemas.microsoft.com/office/drawing/2014/main" xmlns="" id="{D4B41E9A-2227-497E-BBA8-7832A7956AD4}"/>
                    </a:ext>
                  </a:extLst>
                </p:cNvPr>
                <p:cNvSpPr/>
                <p:nvPr/>
              </p:nvSpPr>
              <p:spPr>
                <a:xfrm>
                  <a:off x="678616" y="3573464"/>
                  <a:ext cx="2962357" cy="2733208"/>
                </a:xfrm>
                <a:prstGeom prst="rect">
                  <a:avLst/>
                </a:prstGeom>
                <a:gradFill flip="none" rotWithShape="1">
                  <a:gsLst>
                    <a:gs pos="0">
                      <a:schemeClr val="bg1">
                        <a:lumMod val="85000"/>
                      </a:schemeClr>
                    </a:gs>
                    <a:gs pos="64000">
                      <a:schemeClr val="bg1">
                        <a:lumMod val="95000"/>
                      </a:schemeClr>
                    </a:gs>
                    <a:gs pos="100000">
                      <a:schemeClr val="bg1">
                        <a:lumMod val="95000"/>
                        <a:shade val="100000"/>
                        <a:satMod val="115000"/>
                      </a:schemeClr>
                    </a:gs>
                  </a:gsLst>
                  <a:lin ang="16200000" scaled="1"/>
                  <a:tileRect/>
                </a:gra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19" name="组合 5">
                <a:extLst>
                  <a:ext uri="{FF2B5EF4-FFF2-40B4-BE49-F238E27FC236}">
                    <a16:creationId xmlns:a16="http://schemas.microsoft.com/office/drawing/2014/main" xmlns="" id="{85FF8E4B-A4B3-4776-828C-439E86940951}"/>
                  </a:ext>
                </a:extLst>
              </p:cNvPr>
              <p:cNvGrpSpPr>
                <a:grpSpLocks/>
              </p:cNvGrpSpPr>
              <p:nvPr/>
            </p:nvGrpSpPr>
            <p:grpSpPr bwMode="auto">
              <a:xfrm>
                <a:off x="1055688" y="3403600"/>
                <a:ext cx="77787" cy="301625"/>
                <a:chOff x="2026635" y="1988840"/>
                <a:chExt cx="118132" cy="457890"/>
              </a:xfrm>
            </p:grpSpPr>
            <p:sp>
              <p:nvSpPr>
                <p:cNvPr id="20" name="椭圆 19">
                  <a:extLst>
                    <a:ext uri="{FF2B5EF4-FFF2-40B4-BE49-F238E27FC236}">
                      <a16:creationId xmlns:a16="http://schemas.microsoft.com/office/drawing/2014/main" xmlns="" id="{FF79FBF1-20D4-4C7E-8BAA-2393D77F1C78}"/>
                    </a:ext>
                  </a:extLst>
                </p:cNvPr>
                <p:cNvSpPr/>
                <p:nvPr/>
              </p:nvSpPr>
              <p:spPr>
                <a:xfrm>
                  <a:off x="2026635" y="1988840"/>
                  <a:ext cx="118132" cy="118088"/>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1" name="椭圆 20">
                  <a:extLst>
                    <a:ext uri="{FF2B5EF4-FFF2-40B4-BE49-F238E27FC236}">
                      <a16:creationId xmlns:a16="http://schemas.microsoft.com/office/drawing/2014/main" xmlns="" id="{ED3969F1-A400-4A38-9652-E7CA8D08C8CD}"/>
                    </a:ext>
                  </a:extLst>
                </p:cNvPr>
                <p:cNvSpPr/>
                <p:nvPr/>
              </p:nvSpPr>
              <p:spPr>
                <a:xfrm>
                  <a:off x="2026635" y="2321413"/>
                  <a:ext cx="118132" cy="118088"/>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22" name="组合 8">
                  <a:extLst>
                    <a:ext uri="{FF2B5EF4-FFF2-40B4-BE49-F238E27FC236}">
                      <a16:creationId xmlns:a16="http://schemas.microsoft.com/office/drawing/2014/main" xmlns="" id="{D08B8C08-513C-40B8-862F-E8638567814F}"/>
                    </a:ext>
                  </a:extLst>
                </p:cNvPr>
                <p:cNvGrpSpPr>
                  <a:grpSpLocks/>
                </p:cNvGrpSpPr>
                <p:nvPr/>
              </p:nvGrpSpPr>
              <p:grpSpPr bwMode="auto">
                <a:xfrm>
                  <a:off x="2044749" y="2001079"/>
                  <a:ext cx="100018" cy="445651"/>
                  <a:chOff x="1378219" y="929859"/>
                  <a:chExt cx="177416" cy="553851"/>
                </a:xfrm>
              </p:grpSpPr>
              <p:sp>
                <p:nvSpPr>
                  <p:cNvPr id="23" name="椭圆 22">
                    <a:extLst>
                      <a:ext uri="{FF2B5EF4-FFF2-40B4-BE49-F238E27FC236}">
                        <a16:creationId xmlns:a16="http://schemas.microsoft.com/office/drawing/2014/main" xmlns="" id="{33E2B81C-E44E-4CFE-842A-CEAFFA5CBE21}"/>
                      </a:ext>
                    </a:extLst>
                  </p:cNvPr>
                  <p:cNvSpPr/>
                  <p:nvPr/>
                </p:nvSpPr>
                <p:spPr>
                  <a:xfrm rot="4460462">
                    <a:off x="1379614" y="1307687"/>
                    <a:ext cx="176708" cy="1753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4" name="椭圆 23">
                    <a:extLst>
                      <a:ext uri="{FF2B5EF4-FFF2-40B4-BE49-F238E27FC236}">
                        <a16:creationId xmlns:a16="http://schemas.microsoft.com/office/drawing/2014/main" xmlns="" id="{0D5ABD7B-77BF-43EA-9E60-9FD3A7289811}"/>
                      </a:ext>
                    </a:extLst>
                  </p:cNvPr>
                  <p:cNvSpPr/>
                  <p:nvPr/>
                </p:nvSpPr>
                <p:spPr>
                  <a:xfrm rot="4460462">
                    <a:off x="1394588" y="915335"/>
                    <a:ext cx="146757" cy="1753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25" name="组合 11">
                    <a:extLst>
                      <a:ext uri="{FF2B5EF4-FFF2-40B4-BE49-F238E27FC236}">
                        <a16:creationId xmlns:a16="http://schemas.microsoft.com/office/drawing/2014/main" xmlns="" id="{8058B51E-E3B7-4F7A-8B77-60C8BA76154F}"/>
                      </a:ext>
                    </a:extLst>
                  </p:cNvPr>
                  <p:cNvGrpSpPr>
                    <a:grpSpLocks/>
                  </p:cNvGrpSpPr>
                  <p:nvPr/>
                </p:nvGrpSpPr>
                <p:grpSpPr bwMode="auto">
                  <a:xfrm rot="5441149">
                    <a:off x="1224814" y="1132570"/>
                    <a:ext cx="481266" cy="136527"/>
                    <a:chOff x="4345372" y="2103010"/>
                    <a:chExt cx="433994" cy="112935"/>
                  </a:xfrm>
                </p:grpSpPr>
                <p:sp>
                  <p:nvSpPr>
                    <p:cNvPr id="26" name="椭圆 25">
                      <a:extLst>
                        <a:ext uri="{FF2B5EF4-FFF2-40B4-BE49-F238E27FC236}">
                          <a16:creationId xmlns:a16="http://schemas.microsoft.com/office/drawing/2014/main" xmlns="" id="{B59C5FB8-31B7-4D1E-93C6-35EADFB260DB}"/>
                        </a:ext>
                      </a:extLst>
                    </p:cNvPr>
                    <p:cNvSpPr/>
                    <p:nvPr/>
                  </p:nvSpPr>
                  <p:spPr>
                    <a:xfrm>
                      <a:off x="4683477" y="2103010"/>
                      <a:ext cx="95889" cy="107636"/>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7" name="椭圆 26">
                      <a:extLst>
                        <a:ext uri="{FF2B5EF4-FFF2-40B4-BE49-F238E27FC236}">
                          <a16:creationId xmlns:a16="http://schemas.microsoft.com/office/drawing/2014/main" xmlns="" id="{E7DAE09A-A31E-4EC8-A2EA-F00C6B7F2B2C}"/>
                        </a:ext>
                      </a:extLst>
                    </p:cNvPr>
                    <p:cNvSpPr/>
                    <p:nvPr/>
                  </p:nvSpPr>
                  <p:spPr>
                    <a:xfrm>
                      <a:off x="4345372" y="2108309"/>
                      <a:ext cx="95889" cy="107636"/>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8" name="矩形 27">
                      <a:extLst>
                        <a:ext uri="{FF2B5EF4-FFF2-40B4-BE49-F238E27FC236}">
                          <a16:creationId xmlns:a16="http://schemas.microsoft.com/office/drawing/2014/main" xmlns="" id="{DC6365CF-ABDB-453B-B8B5-2559F239DF29}"/>
                        </a:ext>
                      </a:extLst>
                    </p:cNvPr>
                    <p:cNvSpPr/>
                    <p:nvPr/>
                  </p:nvSpPr>
                  <p:spPr>
                    <a:xfrm>
                      <a:off x="4385528" y="2144949"/>
                      <a:ext cx="361917" cy="74289"/>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grpSp>
          <p:grpSp>
            <p:nvGrpSpPr>
              <p:cNvPr id="29" name="组合 35">
                <a:extLst>
                  <a:ext uri="{FF2B5EF4-FFF2-40B4-BE49-F238E27FC236}">
                    <a16:creationId xmlns:a16="http://schemas.microsoft.com/office/drawing/2014/main" xmlns="" id="{11688FAE-E1CB-4583-BECB-367BCF69D068}"/>
                  </a:ext>
                </a:extLst>
              </p:cNvPr>
              <p:cNvGrpSpPr>
                <a:grpSpLocks/>
              </p:cNvGrpSpPr>
              <p:nvPr/>
            </p:nvGrpSpPr>
            <p:grpSpPr bwMode="auto">
              <a:xfrm>
                <a:off x="3162300" y="3395663"/>
                <a:ext cx="77788" cy="301625"/>
                <a:chOff x="2026635" y="1988840"/>
                <a:chExt cx="118132" cy="457890"/>
              </a:xfrm>
            </p:grpSpPr>
            <p:sp>
              <p:nvSpPr>
                <p:cNvPr id="30" name="椭圆 29">
                  <a:extLst>
                    <a:ext uri="{FF2B5EF4-FFF2-40B4-BE49-F238E27FC236}">
                      <a16:creationId xmlns:a16="http://schemas.microsoft.com/office/drawing/2014/main" xmlns="" id="{8F56E426-8671-458C-A758-B63B7D77E44C}"/>
                    </a:ext>
                  </a:extLst>
                </p:cNvPr>
                <p:cNvSpPr/>
                <p:nvPr/>
              </p:nvSpPr>
              <p:spPr>
                <a:xfrm>
                  <a:off x="2026635" y="1988840"/>
                  <a:ext cx="118132" cy="11808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1" name="椭圆 30">
                  <a:extLst>
                    <a:ext uri="{FF2B5EF4-FFF2-40B4-BE49-F238E27FC236}">
                      <a16:creationId xmlns:a16="http://schemas.microsoft.com/office/drawing/2014/main" xmlns="" id="{42ECB695-6A64-4C7E-9726-81FE612C1C24}"/>
                    </a:ext>
                  </a:extLst>
                </p:cNvPr>
                <p:cNvSpPr/>
                <p:nvPr/>
              </p:nvSpPr>
              <p:spPr>
                <a:xfrm>
                  <a:off x="2026635" y="2321413"/>
                  <a:ext cx="118132" cy="11808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2" name="组合 38">
                  <a:extLst>
                    <a:ext uri="{FF2B5EF4-FFF2-40B4-BE49-F238E27FC236}">
                      <a16:creationId xmlns:a16="http://schemas.microsoft.com/office/drawing/2014/main" xmlns="" id="{903A9F0B-45EE-4DB7-8A40-82D0156FC964}"/>
                    </a:ext>
                  </a:extLst>
                </p:cNvPr>
                <p:cNvGrpSpPr>
                  <a:grpSpLocks/>
                </p:cNvGrpSpPr>
                <p:nvPr/>
              </p:nvGrpSpPr>
              <p:grpSpPr bwMode="auto">
                <a:xfrm>
                  <a:off x="2044749" y="2001079"/>
                  <a:ext cx="100018" cy="445651"/>
                  <a:chOff x="1378219" y="929859"/>
                  <a:chExt cx="177416" cy="553851"/>
                </a:xfrm>
              </p:grpSpPr>
              <p:sp>
                <p:nvSpPr>
                  <p:cNvPr id="33" name="椭圆 32">
                    <a:extLst>
                      <a:ext uri="{FF2B5EF4-FFF2-40B4-BE49-F238E27FC236}">
                        <a16:creationId xmlns:a16="http://schemas.microsoft.com/office/drawing/2014/main" xmlns="" id="{9BDDB0BC-D599-4616-AB4F-D8B004473C1C}"/>
                      </a:ext>
                    </a:extLst>
                  </p:cNvPr>
                  <p:cNvSpPr/>
                  <p:nvPr/>
                </p:nvSpPr>
                <p:spPr>
                  <a:xfrm rot="4460462">
                    <a:off x="1379611" y="1307688"/>
                    <a:ext cx="176709" cy="1753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4" name="椭圆 33">
                    <a:extLst>
                      <a:ext uri="{FF2B5EF4-FFF2-40B4-BE49-F238E27FC236}">
                        <a16:creationId xmlns:a16="http://schemas.microsoft.com/office/drawing/2014/main" xmlns="" id="{0EFEF2E7-C98A-4A8B-840B-071084F6C84A}"/>
                      </a:ext>
                    </a:extLst>
                  </p:cNvPr>
                  <p:cNvSpPr/>
                  <p:nvPr/>
                </p:nvSpPr>
                <p:spPr>
                  <a:xfrm rot="4460462">
                    <a:off x="1394587" y="915334"/>
                    <a:ext cx="146759" cy="1753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5" name="组合 41">
                    <a:extLst>
                      <a:ext uri="{FF2B5EF4-FFF2-40B4-BE49-F238E27FC236}">
                        <a16:creationId xmlns:a16="http://schemas.microsoft.com/office/drawing/2014/main" xmlns="" id="{DC423885-3525-49AB-893E-6E2612115B6B}"/>
                      </a:ext>
                    </a:extLst>
                  </p:cNvPr>
                  <p:cNvGrpSpPr>
                    <a:grpSpLocks/>
                  </p:cNvGrpSpPr>
                  <p:nvPr/>
                </p:nvGrpSpPr>
                <p:grpSpPr bwMode="auto">
                  <a:xfrm rot="5441149">
                    <a:off x="1224814" y="1132570"/>
                    <a:ext cx="481266" cy="136527"/>
                    <a:chOff x="4345372" y="2103010"/>
                    <a:chExt cx="433994" cy="112935"/>
                  </a:xfrm>
                </p:grpSpPr>
                <p:sp>
                  <p:nvSpPr>
                    <p:cNvPr id="36" name="椭圆 35">
                      <a:extLst>
                        <a:ext uri="{FF2B5EF4-FFF2-40B4-BE49-F238E27FC236}">
                          <a16:creationId xmlns:a16="http://schemas.microsoft.com/office/drawing/2014/main" xmlns="" id="{9AD4E4CA-4A21-417F-A11D-91BE43E0BA88}"/>
                        </a:ext>
                      </a:extLst>
                    </p:cNvPr>
                    <p:cNvSpPr/>
                    <p:nvPr/>
                  </p:nvSpPr>
                  <p:spPr>
                    <a:xfrm>
                      <a:off x="4683477" y="2103010"/>
                      <a:ext cx="95889" cy="107636"/>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7" name="椭圆 36">
                      <a:extLst>
                        <a:ext uri="{FF2B5EF4-FFF2-40B4-BE49-F238E27FC236}">
                          <a16:creationId xmlns:a16="http://schemas.microsoft.com/office/drawing/2014/main" xmlns="" id="{290BBF5F-87B2-4EF2-A966-492B86CB1CDC}"/>
                        </a:ext>
                      </a:extLst>
                    </p:cNvPr>
                    <p:cNvSpPr/>
                    <p:nvPr/>
                  </p:nvSpPr>
                  <p:spPr>
                    <a:xfrm>
                      <a:off x="4345372" y="2108309"/>
                      <a:ext cx="95889" cy="107636"/>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8" name="矩形 37">
                      <a:extLst>
                        <a:ext uri="{FF2B5EF4-FFF2-40B4-BE49-F238E27FC236}">
                          <a16:creationId xmlns:a16="http://schemas.microsoft.com/office/drawing/2014/main" xmlns="" id="{4B4230A9-23F8-433E-A57E-ED115972A811}"/>
                        </a:ext>
                      </a:extLst>
                    </p:cNvPr>
                    <p:cNvSpPr/>
                    <p:nvPr/>
                  </p:nvSpPr>
                  <p:spPr>
                    <a:xfrm>
                      <a:off x="4385527" y="2144950"/>
                      <a:ext cx="361917" cy="74286"/>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grpSp>
        </p:grpSp>
        <p:sp>
          <p:nvSpPr>
            <p:cNvPr id="44" name="文本框 1">
              <a:extLst>
                <a:ext uri="{FF2B5EF4-FFF2-40B4-BE49-F238E27FC236}">
                  <a16:creationId xmlns:a16="http://schemas.microsoft.com/office/drawing/2014/main" xmlns="" id="{44090CE3-5C23-4033-81F6-1DBDD7BD9469}"/>
                </a:ext>
              </a:extLst>
            </p:cNvPr>
            <p:cNvSpPr txBox="1">
              <a:spLocks noChangeArrowheads="1"/>
            </p:cNvSpPr>
            <p:nvPr/>
          </p:nvSpPr>
          <p:spPr bwMode="auto">
            <a:xfrm>
              <a:off x="1332940" y="2186584"/>
              <a:ext cx="9296400" cy="121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111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eaLnBrk="1" hangingPunct="1">
                <a:lnSpc>
                  <a:spcPct val="150000"/>
                </a:lnSpc>
                <a:spcBef>
                  <a:spcPts val="600"/>
                </a:spcBef>
              </a:pPr>
              <a:r>
                <a:rPr lang="zh-CN" altLang="en-US" sz="2400" dirty="0">
                  <a:solidFill>
                    <a:schemeClr val="bg1"/>
                  </a:solidFill>
                  <a:latin typeface="微软雅黑" panose="020B0503020204020204" pitchFamily="34" charset="-122"/>
                </a:rPr>
                <a:t>习近平在纪念毛泽东同志诞辰</a:t>
              </a:r>
              <a:r>
                <a:rPr lang="en-US" altLang="zh-CN" sz="2400" dirty="0">
                  <a:solidFill>
                    <a:schemeClr val="bg1"/>
                  </a:solidFill>
                  <a:latin typeface="微软雅黑" panose="020B0503020204020204" pitchFamily="34" charset="-122"/>
                </a:rPr>
                <a:t>120</a:t>
              </a:r>
              <a:r>
                <a:rPr lang="zh-CN" altLang="en-US" sz="2400" dirty="0">
                  <a:solidFill>
                    <a:schemeClr val="bg1"/>
                  </a:solidFill>
                  <a:latin typeface="微软雅黑" panose="020B0503020204020204" pitchFamily="34" charset="-122"/>
                </a:rPr>
                <a:t>周年座谈会上的讲话中，</a:t>
              </a:r>
              <a:endParaRPr lang="en-US" altLang="zh-CN" sz="2400" dirty="0">
                <a:solidFill>
                  <a:schemeClr val="bg1"/>
                </a:solidFill>
                <a:latin typeface="微软雅黑" panose="020B0503020204020204" pitchFamily="34" charset="-122"/>
              </a:endParaRPr>
            </a:p>
            <a:p>
              <a:pPr indent="0" algn="ctr" eaLnBrk="1" hangingPunct="1">
                <a:lnSpc>
                  <a:spcPct val="150000"/>
                </a:lnSpc>
                <a:spcBef>
                  <a:spcPts val="600"/>
                </a:spcBef>
              </a:pPr>
              <a:r>
                <a:rPr lang="zh-CN" altLang="en-US" sz="2400" dirty="0">
                  <a:solidFill>
                    <a:schemeClr val="bg1"/>
                  </a:solidFill>
                  <a:latin typeface="微软雅黑" panose="020B0503020204020204" pitchFamily="34" charset="-122"/>
                </a:rPr>
                <a:t>对运用历史唯物主义方法评价历史人物作了精辟论述</a:t>
              </a:r>
              <a:endParaRPr lang="en-US" altLang="zh-CN" sz="2400" dirty="0">
                <a:solidFill>
                  <a:schemeClr val="bg1"/>
                </a:solidFill>
                <a:latin typeface="微软雅黑" panose="020B0503020204020204" pitchFamily="34" charset="-122"/>
              </a:endParaRPr>
            </a:p>
          </p:txBody>
        </p:sp>
        <p:sp>
          <p:nvSpPr>
            <p:cNvPr id="164866" name="文本框 1">
              <a:extLst>
                <a:ext uri="{FF2B5EF4-FFF2-40B4-BE49-F238E27FC236}">
                  <a16:creationId xmlns:a16="http://schemas.microsoft.com/office/drawing/2014/main" xmlns="" id="{076F7524-7E70-47E3-8C92-388CB2ED26AE}"/>
                </a:ext>
              </a:extLst>
            </p:cNvPr>
            <p:cNvSpPr txBox="1">
              <a:spLocks noChangeArrowheads="1"/>
            </p:cNvSpPr>
            <p:nvPr/>
          </p:nvSpPr>
          <p:spPr bwMode="auto">
            <a:xfrm>
              <a:off x="1627888" y="3778158"/>
              <a:ext cx="893622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111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eaLnBrk="1" hangingPunct="1">
                <a:lnSpc>
                  <a:spcPct val="150000"/>
                </a:lnSpc>
                <a:spcBef>
                  <a:spcPts val="1400"/>
                </a:spcBef>
              </a:pPr>
              <a:r>
                <a:rPr lang="zh-CN" altLang="en-US" sz="2400" dirty="0">
                  <a:solidFill>
                    <a:srgbClr val="000000"/>
                  </a:solidFill>
                  <a:latin typeface="微软雅黑" panose="020B0503020204020204" pitchFamily="34" charset="-122"/>
                </a:rPr>
                <a:t>“不能把历史顺境中的成功简单归功于个人，也不能把历史逆境中的挫折简单归咎于个人。不能用今天的时代条件、发展水平、认识水平去衡量和要求前人，不能苛求前人干出只有后人才能干出的业绩来。”</a:t>
              </a:r>
            </a:p>
          </p:txBody>
        </p:sp>
      </p:grpSp>
    </p:spTree>
  </p:cSld>
  <p:clrMapOvr>
    <a:masterClrMapping/>
  </p:clrMapOvr>
  <p:transition spd="med">
    <p:pull/>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a:extLst>
              <a:ext uri="{FF2B5EF4-FFF2-40B4-BE49-F238E27FC236}">
                <a16:creationId xmlns:a16="http://schemas.microsoft.com/office/drawing/2014/main" xmlns="" id="{C4DDBDD1-1D93-48DF-9C95-A3CCF7435BF1}"/>
              </a:ext>
            </a:extLst>
          </p:cNvPr>
          <p:cNvSpPr/>
          <p:nvPr/>
        </p:nvSpPr>
        <p:spPr>
          <a:xfrm>
            <a:off x="2537012" y="1085397"/>
            <a:ext cx="71179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微软雅黑" panose="020B0503020204020204" pitchFamily="34" charset="-122"/>
              </a:rPr>
              <a:t>（二）辩证地理解和评价个人的历史作用</a:t>
            </a:r>
          </a:p>
        </p:txBody>
      </p:sp>
      <p:sp>
        <p:nvSpPr>
          <p:cNvPr id="16" name="矩形 15">
            <a:extLst>
              <a:ext uri="{FF2B5EF4-FFF2-40B4-BE49-F238E27FC236}">
                <a16:creationId xmlns:a16="http://schemas.microsoft.com/office/drawing/2014/main" xmlns="" id="{3B724C6F-FD16-4AE0-A0FB-CC23631862DA}"/>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二、个人在社会历史中的作用</a:t>
            </a:r>
          </a:p>
        </p:txBody>
      </p:sp>
      <p:grpSp>
        <p:nvGrpSpPr>
          <p:cNvPr id="4" name="组合 3">
            <a:extLst>
              <a:ext uri="{FF2B5EF4-FFF2-40B4-BE49-F238E27FC236}">
                <a16:creationId xmlns:a16="http://schemas.microsoft.com/office/drawing/2014/main" xmlns="" id="{CD6CB63A-8FA4-4972-8D1E-601A9E15CAB7}"/>
              </a:ext>
            </a:extLst>
          </p:cNvPr>
          <p:cNvGrpSpPr/>
          <p:nvPr/>
        </p:nvGrpSpPr>
        <p:grpSpPr>
          <a:xfrm>
            <a:off x="2202423" y="2093353"/>
            <a:ext cx="7787155" cy="4192588"/>
            <a:chOff x="1034115" y="2093353"/>
            <a:chExt cx="7787155" cy="4192588"/>
          </a:xfrm>
        </p:grpSpPr>
        <p:sp>
          <p:nvSpPr>
            <p:cNvPr id="165890" name="文本框 1">
              <a:extLst>
                <a:ext uri="{FF2B5EF4-FFF2-40B4-BE49-F238E27FC236}">
                  <a16:creationId xmlns:a16="http://schemas.microsoft.com/office/drawing/2014/main" xmlns="" id="{1970CADA-3035-43D2-A8A9-9D60E832FAA2}"/>
                </a:ext>
              </a:extLst>
            </p:cNvPr>
            <p:cNvSpPr txBox="1">
              <a:spLocks noChangeArrowheads="1"/>
            </p:cNvSpPr>
            <p:nvPr/>
          </p:nvSpPr>
          <p:spPr bwMode="auto">
            <a:xfrm>
              <a:off x="1196788" y="2161616"/>
              <a:ext cx="3966884"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111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400" dirty="0">
                  <a:solidFill>
                    <a:srgbClr val="000000"/>
                  </a:solidFill>
                  <a:latin typeface="微软雅黑" panose="020B0503020204020204" pitchFamily="34" charset="-122"/>
                </a:rPr>
                <a:t> “不能因为他们伟大就把他们像神那样顶礼膜拜，不容许提出并纠正他们的失误和错误；也不能因为他们有失误和错误就全盘否定，抹杀他们的历史功绩，陷入虚无主义的泥潭。”</a:t>
              </a:r>
            </a:p>
          </p:txBody>
        </p:sp>
        <p:pic>
          <p:nvPicPr>
            <p:cNvPr id="165895" name="图片 2">
              <a:extLst>
                <a:ext uri="{FF2B5EF4-FFF2-40B4-BE49-F238E27FC236}">
                  <a16:creationId xmlns:a16="http://schemas.microsoft.com/office/drawing/2014/main" xmlns="" id="{2676CC2F-D7DB-4BF8-85BC-B94F349FC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638" y="2326820"/>
              <a:ext cx="3171994" cy="368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xmlns="" id="{3BD26A2D-E458-4550-94EA-D5022752FEBD}"/>
                </a:ext>
              </a:extLst>
            </p:cNvPr>
            <p:cNvGrpSpPr/>
            <p:nvPr/>
          </p:nvGrpSpPr>
          <p:grpSpPr>
            <a:xfrm>
              <a:off x="1034115" y="2093353"/>
              <a:ext cx="7787155" cy="4192588"/>
              <a:chOff x="1908175" y="1108075"/>
              <a:chExt cx="3662363" cy="4192588"/>
            </a:xfrm>
          </p:grpSpPr>
          <p:cxnSp>
            <p:nvCxnSpPr>
              <p:cNvPr id="17" name="直接连接符 16">
                <a:extLst>
                  <a:ext uri="{FF2B5EF4-FFF2-40B4-BE49-F238E27FC236}">
                    <a16:creationId xmlns:a16="http://schemas.microsoft.com/office/drawing/2014/main" xmlns="" id="{934E2585-0BD0-4618-961E-7D1886F2D972}"/>
                  </a:ext>
                </a:extLst>
              </p:cNvPr>
              <p:cNvCxnSpPr/>
              <p:nvPr/>
            </p:nvCxnSpPr>
            <p:spPr>
              <a:xfrm>
                <a:off x="1908175" y="1108075"/>
                <a:ext cx="3662363" cy="17463"/>
              </a:xfrm>
              <a:prstGeom prst="line">
                <a:avLst/>
              </a:prstGeom>
              <a:ln w="19050">
                <a:solidFill>
                  <a:srgbClr val="C77D4B"/>
                </a:solidFill>
                <a:prstDash val="dashDot"/>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45F95B40-41E1-4098-8BB4-019FCBC56AC3}"/>
                  </a:ext>
                </a:extLst>
              </p:cNvPr>
              <p:cNvCxnSpPr>
                <a:cxnSpLocks/>
              </p:cNvCxnSpPr>
              <p:nvPr/>
            </p:nvCxnSpPr>
            <p:spPr>
              <a:xfrm>
                <a:off x="1908175" y="1125538"/>
                <a:ext cx="0" cy="4175125"/>
              </a:xfrm>
              <a:prstGeom prst="line">
                <a:avLst/>
              </a:prstGeom>
              <a:ln w="19050">
                <a:solidFill>
                  <a:srgbClr val="C77D4B"/>
                </a:solidFill>
                <a:prstDash val="dashDot"/>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8CFBE5D2-51D8-4703-AFA1-A3131A5901B7}"/>
                  </a:ext>
                </a:extLst>
              </p:cNvPr>
              <p:cNvCxnSpPr/>
              <p:nvPr/>
            </p:nvCxnSpPr>
            <p:spPr>
              <a:xfrm>
                <a:off x="1942964" y="5300663"/>
                <a:ext cx="3378200" cy="0"/>
              </a:xfrm>
              <a:prstGeom prst="line">
                <a:avLst/>
              </a:prstGeom>
              <a:ln w="19050">
                <a:solidFill>
                  <a:srgbClr val="C77D4B"/>
                </a:solidFill>
                <a:prstDash val="dashDot"/>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2">
            <a:extLst>
              <a:ext uri="{FF2B5EF4-FFF2-40B4-BE49-F238E27FC236}">
                <a16:creationId xmlns:a16="http://schemas.microsoft.com/office/drawing/2014/main" xmlns="" id="{CECB673B-D6B3-411C-B2B4-641DE6898EA9}"/>
              </a:ext>
            </a:extLst>
          </p:cNvPr>
          <p:cNvSpPr txBox="1">
            <a:spLocks noChangeArrowheads="1"/>
          </p:cNvSpPr>
          <p:nvPr/>
        </p:nvSpPr>
        <p:spPr bwMode="auto">
          <a:xfrm>
            <a:off x="453572" y="181133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人口因素</a:t>
            </a:r>
          </a:p>
        </p:txBody>
      </p:sp>
      <p:sp>
        <p:nvSpPr>
          <p:cNvPr id="18439" name="文本框 1">
            <a:extLst>
              <a:ext uri="{FF2B5EF4-FFF2-40B4-BE49-F238E27FC236}">
                <a16:creationId xmlns:a16="http://schemas.microsoft.com/office/drawing/2014/main" xmlns="" id="{4BDBD35E-FEC8-4BB6-AA6C-E16B204AA65F}"/>
              </a:ext>
            </a:extLst>
          </p:cNvPr>
          <p:cNvSpPr txBox="1">
            <a:spLocks noChangeArrowheads="1"/>
          </p:cNvSpPr>
          <p:nvPr/>
        </p:nvSpPr>
        <p:spPr bwMode="auto">
          <a:xfrm>
            <a:off x="482600" y="2933700"/>
            <a:ext cx="5758543" cy="335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3888" algn="just" defTabSz="914400" rtl="0" eaLnBrk="1" fontAlgn="base" latinLnBrk="0" hangingPunct="1">
              <a:lnSpc>
                <a:spcPct val="15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人口</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包含人口数量、质量、构成、分布、迁移、自然变动和社会变动等诸多因素的综合范畴，是由人类社会的一切有生命的个人构成的总和。</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23888" algn="just" defTabSz="914400" rtl="0" eaLnBrk="1" fontAlgn="base" latinLnBrk="0" hangingPunct="1">
              <a:lnSpc>
                <a:spcPct val="15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人口的数量、质量和结构等因素对生产发展和社会进步起加速或延缓的作用。</a:t>
            </a:r>
          </a:p>
        </p:txBody>
      </p:sp>
      <p:pic>
        <p:nvPicPr>
          <p:cNvPr id="13" name="Picture 2">
            <a:extLst>
              <a:ext uri="{FF2B5EF4-FFF2-40B4-BE49-F238E27FC236}">
                <a16:creationId xmlns:a16="http://schemas.microsoft.com/office/drawing/2014/main" xmlns="" id="{70B8D7E0-D3AC-45C4-8F5A-9AF9D186B9C3}"/>
              </a:ext>
            </a:extLst>
          </p:cNvPr>
          <p:cNvPicPr>
            <a:picLocks noChangeAspect="1" noChangeArrowheads="1"/>
          </p:cNvPicPr>
          <p:nvPr/>
        </p:nvPicPr>
        <p:blipFill>
          <a:blip r:embed="rId2">
            <a:clrChange>
              <a:clrFrom>
                <a:srgbClr val="FFFFFF"/>
              </a:clrFrom>
              <a:clrTo>
                <a:srgbClr val="FFFFFF">
                  <a:alpha val="0"/>
                </a:srgbClr>
              </a:clrTo>
            </a:clrChange>
          </a:blip>
          <a:srcRect b="7422"/>
          <a:stretch>
            <a:fillRect/>
          </a:stretch>
        </p:blipFill>
        <p:spPr bwMode="auto">
          <a:xfrm>
            <a:off x="6495139" y="2782484"/>
            <a:ext cx="5584825" cy="3652837"/>
          </a:xfrm>
          <a:prstGeom prst="rect">
            <a:avLst/>
          </a:prstGeom>
          <a:ln>
            <a:noFill/>
          </a:ln>
          <a:effectLst>
            <a:outerShdw blurRad="292100" dist="139700" dir="2700000" algn="tl" rotWithShape="0">
              <a:srgbClr val="333333">
                <a:alpha val="65000"/>
              </a:srgbClr>
            </a:outerShdw>
          </a:effectLst>
        </p:spPr>
      </p:pic>
      <p:sp>
        <p:nvSpPr>
          <p:cNvPr id="16" name="文本占位符 2">
            <a:extLst>
              <a:ext uri="{FF2B5EF4-FFF2-40B4-BE49-F238E27FC236}">
                <a16:creationId xmlns:a16="http://schemas.microsoft.com/office/drawing/2014/main" xmlns="" id="{112FAF3F-529D-462A-B2B7-B9CED2C9180A}"/>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8" name="矩形: 圆角 7">
            <a:extLst>
              <a:ext uri="{FF2B5EF4-FFF2-40B4-BE49-F238E27FC236}">
                <a16:creationId xmlns:a16="http://schemas.microsoft.com/office/drawing/2014/main" xmlns="" id="{9FFFDBF9-74AD-4FE2-88B6-630B05E646CE}"/>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（二）社会存在</a:t>
            </a:r>
          </a:p>
        </p:txBody>
      </p:sp>
    </p:spTree>
  </p:cSld>
  <p:clrMapOvr>
    <a:masterClrMapping/>
  </p:clrMapOvr>
  <p:transition spd="med">
    <p:pull/>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7" name="文本框 1">
            <a:extLst>
              <a:ext uri="{FF2B5EF4-FFF2-40B4-BE49-F238E27FC236}">
                <a16:creationId xmlns:a16="http://schemas.microsoft.com/office/drawing/2014/main" xmlns="" id="{4DFF6FDB-F288-45BB-A25A-0E08469AA65C}"/>
              </a:ext>
            </a:extLst>
          </p:cNvPr>
          <p:cNvSpPr txBox="1">
            <a:spLocks noChangeArrowheads="1"/>
          </p:cNvSpPr>
          <p:nvPr/>
        </p:nvSpPr>
        <p:spPr bwMode="auto">
          <a:xfrm>
            <a:off x="789408" y="2218705"/>
            <a:ext cx="5304210"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rPr>
              <a:t>       为了更好地理解和把握人民群众创造历史的作用和个人在历史上的作用，特别是为了更好地发挥无产阶级政党的领导作用，需要</a:t>
            </a:r>
            <a:r>
              <a:rPr lang="zh-CN" altLang="en-US" sz="2400" b="1" dirty="0">
                <a:solidFill>
                  <a:srgbClr val="000000"/>
                </a:solidFill>
                <a:latin typeface="微软雅黑" panose="020B0503020204020204" pitchFamily="34" charset="-122"/>
              </a:rPr>
              <a:t>正确认识和处理群众、阶级、政党、领袖的关系</a:t>
            </a:r>
            <a:r>
              <a:rPr lang="zh-CN" altLang="en-US" sz="2400" dirty="0">
                <a:solidFill>
                  <a:srgbClr val="000000"/>
                </a:solidFill>
                <a:latin typeface="微软雅黑" panose="020B0503020204020204" pitchFamily="34" charset="-122"/>
              </a:rPr>
              <a:t>。</a:t>
            </a:r>
          </a:p>
        </p:txBody>
      </p:sp>
      <p:sp>
        <p:nvSpPr>
          <p:cNvPr id="14" name="矩形 13">
            <a:extLst>
              <a:ext uri="{FF2B5EF4-FFF2-40B4-BE49-F238E27FC236}">
                <a16:creationId xmlns:a16="http://schemas.microsoft.com/office/drawing/2014/main" xmlns="" id="{3AC5B5FF-5D45-4F27-9E00-523C211FE7BB}"/>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三、群众、阶级、政党、领袖的关系</a:t>
            </a:r>
          </a:p>
        </p:txBody>
      </p:sp>
      <p:grpSp>
        <p:nvGrpSpPr>
          <p:cNvPr id="15" name="组合 4">
            <a:extLst>
              <a:ext uri="{FF2B5EF4-FFF2-40B4-BE49-F238E27FC236}">
                <a16:creationId xmlns:a16="http://schemas.microsoft.com/office/drawing/2014/main" xmlns="" id="{A57C0107-46D0-4FB0-82B8-21B03AA57A37}"/>
              </a:ext>
            </a:extLst>
          </p:cNvPr>
          <p:cNvGrpSpPr>
            <a:grpSpLocks/>
          </p:cNvGrpSpPr>
          <p:nvPr/>
        </p:nvGrpSpPr>
        <p:grpSpPr bwMode="auto">
          <a:xfrm>
            <a:off x="-4763" y="1842247"/>
            <a:ext cx="12196763" cy="3852116"/>
            <a:chOff x="0" y="360"/>
            <a:chExt cx="19200" cy="10500"/>
          </a:xfrm>
        </p:grpSpPr>
        <p:cxnSp>
          <p:nvCxnSpPr>
            <p:cNvPr id="16" name="直接连接符 15">
              <a:extLst>
                <a:ext uri="{FF2B5EF4-FFF2-40B4-BE49-F238E27FC236}">
                  <a16:creationId xmlns:a16="http://schemas.microsoft.com/office/drawing/2014/main" xmlns="" id="{2905C072-624B-4A91-A3FE-81FF0437A0CF}"/>
                </a:ext>
              </a:extLst>
            </p:cNvPr>
            <p:cNvCxnSpPr/>
            <p:nvPr/>
          </p:nvCxnSpPr>
          <p:spPr>
            <a:xfrm>
              <a:off x="0" y="360"/>
              <a:ext cx="7622" cy="0"/>
            </a:xfrm>
            <a:prstGeom prst="line">
              <a:avLst/>
            </a:prstGeom>
            <a:ln w="127000">
              <a:solidFill>
                <a:srgbClr val="C77D4B"/>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xmlns="" id="{73FFDC84-15B8-4CAA-8AC5-C1C3846C50C5}"/>
                </a:ext>
              </a:extLst>
            </p:cNvPr>
            <p:cNvSpPr/>
            <p:nvPr/>
          </p:nvSpPr>
          <p:spPr>
            <a:xfrm>
              <a:off x="0" y="10439"/>
              <a:ext cx="19200" cy="421"/>
            </a:xfrm>
            <a:prstGeom prst="rect">
              <a:avLst/>
            </a:prstGeom>
            <a:gradFill flip="none" rotWithShape="1">
              <a:gsLst>
                <a:gs pos="0">
                  <a:schemeClr val="accent2">
                    <a:lumMod val="20000"/>
                    <a:lumOff val="80000"/>
                  </a:schemeClr>
                </a:gs>
                <a:gs pos="100000">
                  <a:srgbClr val="AE683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pic>
        <p:nvPicPr>
          <p:cNvPr id="2" name="图片 1">
            <a:extLst>
              <a:ext uri="{FF2B5EF4-FFF2-40B4-BE49-F238E27FC236}">
                <a16:creationId xmlns:a16="http://schemas.microsoft.com/office/drawing/2014/main" xmlns="" id="{8ABCCE37-A86D-40CD-8AB9-8334A557C98B}"/>
              </a:ext>
            </a:extLst>
          </p:cNvPr>
          <p:cNvPicPr>
            <a:picLocks noChangeAspect="1"/>
          </p:cNvPicPr>
          <p:nvPr/>
        </p:nvPicPr>
        <p:blipFill>
          <a:blip r:embed="rId2"/>
          <a:stretch>
            <a:fillRect/>
          </a:stretch>
        </p:blipFill>
        <p:spPr>
          <a:xfrm>
            <a:off x="7130303" y="1547950"/>
            <a:ext cx="4019337" cy="3762099"/>
          </a:xfrm>
          <a:prstGeom prst="rect">
            <a:avLst/>
          </a:prstGeom>
        </p:spPr>
      </p:pic>
      <p:pic>
        <p:nvPicPr>
          <p:cNvPr id="19" name="图片 8">
            <a:hlinkClick r:id="rId3" action="ppaction://hlinksldjump"/>
            <a:extLst>
              <a:ext uri="{FF2B5EF4-FFF2-40B4-BE49-F238E27FC236}">
                <a16:creationId xmlns:a16="http://schemas.microsoft.com/office/drawing/2014/main" xmlns="" id="{8013CA2F-3520-4EE0-87CC-EE76EC078D47}"/>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A72375FA-A60B-443B-9E7B-14708DFA8D9C}"/>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三、群众、阶级、政党、领袖的关系</a:t>
            </a:r>
          </a:p>
        </p:txBody>
      </p:sp>
      <p:grpSp>
        <p:nvGrpSpPr>
          <p:cNvPr id="3" name="组合 2">
            <a:extLst>
              <a:ext uri="{FF2B5EF4-FFF2-40B4-BE49-F238E27FC236}">
                <a16:creationId xmlns:a16="http://schemas.microsoft.com/office/drawing/2014/main" xmlns="" id="{69CBAF18-40D5-44A5-9EA0-11BF3F230FF3}"/>
              </a:ext>
            </a:extLst>
          </p:cNvPr>
          <p:cNvGrpSpPr/>
          <p:nvPr/>
        </p:nvGrpSpPr>
        <p:grpSpPr>
          <a:xfrm>
            <a:off x="-383090" y="1370402"/>
            <a:ext cx="12139784" cy="5147763"/>
            <a:chOff x="934722" y="1370402"/>
            <a:chExt cx="12139784" cy="5147763"/>
          </a:xfrm>
        </p:grpSpPr>
        <p:sp>
          <p:nvSpPr>
            <p:cNvPr id="167941" name="文本框 1">
              <a:extLst>
                <a:ext uri="{FF2B5EF4-FFF2-40B4-BE49-F238E27FC236}">
                  <a16:creationId xmlns:a16="http://schemas.microsoft.com/office/drawing/2014/main" xmlns="" id="{6275090A-BBCD-41D1-A61B-96ECE6F8C6CB}"/>
                </a:ext>
              </a:extLst>
            </p:cNvPr>
            <p:cNvSpPr txBox="1">
              <a:spLocks noChangeArrowheads="1"/>
            </p:cNvSpPr>
            <p:nvPr/>
          </p:nvSpPr>
          <p:spPr bwMode="auto">
            <a:xfrm>
              <a:off x="2929520" y="1714762"/>
              <a:ext cx="6004840" cy="44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rPr>
                <a:t>       </a:t>
              </a:r>
              <a:r>
                <a:rPr lang="zh-CN" altLang="en-US" sz="2400" b="1" dirty="0">
                  <a:solidFill>
                    <a:srgbClr val="000000"/>
                  </a:solidFill>
                  <a:latin typeface="微软雅黑" panose="020B0503020204020204" pitchFamily="34" charset="-122"/>
                </a:rPr>
                <a:t>群众</a:t>
              </a:r>
              <a:r>
                <a:rPr lang="zh-CN" altLang="en-US" sz="2400" dirty="0">
                  <a:solidFill>
                    <a:srgbClr val="000000"/>
                  </a:solidFill>
                  <a:latin typeface="微软雅黑" panose="020B0503020204020204" pitchFamily="34" charset="-122"/>
                </a:rPr>
                <a:t>是划分为阶级的</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在通常情况下，在多数场合，至少在现代的文明国家内，</a:t>
              </a:r>
              <a:r>
                <a:rPr lang="zh-CN" altLang="en-US" sz="2400" b="1" dirty="0">
                  <a:solidFill>
                    <a:srgbClr val="000000"/>
                  </a:solidFill>
                  <a:latin typeface="微软雅黑" panose="020B0503020204020204" pitchFamily="34" charset="-122"/>
                </a:rPr>
                <a:t>阶级</a:t>
              </a:r>
              <a:r>
                <a:rPr lang="zh-CN" altLang="en-US" sz="2400" dirty="0">
                  <a:solidFill>
                    <a:srgbClr val="000000"/>
                  </a:solidFill>
                  <a:latin typeface="微软雅黑" panose="020B0503020204020204" pitchFamily="34" charset="-122"/>
                </a:rPr>
                <a:t>是由</a:t>
              </a:r>
              <a:r>
                <a:rPr lang="zh-CN" altLang="en-US" sz="2400" b="1" dirty="0">
                  <a:solidFill>
                    <a:srgbClr val="000000"/>
                  </a:solidFill>
                  <a:latin typeface="微软雅黑" panose="020B0503020204020204" pitchFamily="34" charset="-122"/>
                </a:rPr>
                <a:t>政党</a:t>
              </a:r>
              <a:r>
                <a:rPr lang="zh-CN" altLang="en-US" sz="2400" dirty="0">
                  <a:solidFill>
                    <a:srgbClr val="000000"/>
                  </a:solidFill>
                  <a:latin typeface="微软雅黑" panose="020B0503020204020204" pitchFamily="34" charset="-122"/>
                </a:rPr>
                <a:t>来领导的；政党通常是由最有威信、最有影响、最有经验、被选出担任最重要职务而称为</a:t>
              </a:r>
              <a:r>
                <a:rPr lang="zh-CN" altLang="en-US" sz="2400" b="1" dirty="0">
                  <a:solidFill>
                    <a:srgbClr val="000000"/>
                  </a:solidFill>
                  <a:latin typeface="微软雅黑" panose="020B0503020204020204" pitchFamily="34" charset="-122"/>
                </a:rPr>
                <a:t>领袖</a:t>
              </a:r>
              <a:r>
                <a:rPr lang="zh-CN" altLang="en-US" sz="2400" dirty="0">
                  <a:solidFill>
                    <a:srgbClr val="000000"/>
                  </a:solidFill>
                  <a:latin typeface="微软雅黑" panose="020B0503020204020204" pitchFamily="34" charset="-122"/>
                </a:rPr>
                <a:t>的人们所组成的比较稳定的集团来主持的。</a:t>
              </a:r>
              <a:endParaRPr lang="en-US" altLang="zh-CN" sz="2400" dirty="0">
                <a:solidFill>
                  <a:srgbClr val="000000"/>
                </a:solidFill>
                <a:latin typeface="微软雅黑" panose="020B0503020204020204" pitchFamily="34" charset="-122"/>
              </a:endParaRPr>
            </a:p>
            <a:p>
              <a:pPr algn="r" eaLnBrk="1" hangingPunct="1">
                <a:lnSpc>
                  <a:spcPct val="150000"/>
                </a:lnSpc>
              </a:pP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列宁：</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共产主义运动中的“左派”幼稚病</a:t>
              </a: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（节选）</a:t>
              </a:r>
            </a:p>
          </p:txBody>
        </p:sp>
        <p:pic>
          <p:nvPicPr>
            <p:cNvPr id="167942" name="图片 2">
              <a:extLst>
                <a:ext uri="{FF2B5EF4-FFF2-40B4-BE49-F238E27FC236}">
                  <a16:creationId xmlns:a16="http://schemas.microsoft.com/office/drawing/2014/main" xmlns="" id="{A86795E4-0B56-4A27-B24A-CF2ECD5A8E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11769" y="1852137"/>
              <a:ext cx="2962737" cy="43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xmlns="" id="{D03D46E6-A1EE-47A1-A5DE-4717C7479099}"/>
                </a:ext>
              </a:extLst>
            </p:cNvPr>
            <p:cNvGrpSpPr/>
            <p:nvPr/>
          </p:nvGrpSpPr>
          <p:grpSpPr>
            <a:xfrm>
              <a:off x="934722" y="1370402"/>
              <a:ext cx="10441490" cy="5147763"/>
              <a:chOff x="1014413" y="2258426"/>
              <a:chExt cx="7440612" cy="3668299"/>
            </a:xfrm>
          </p:grpSpPr>
          <p:cxnSp>
            <p:nvCxnSpPr>
              <p:cNvPr id="14" name="MH_Other_1">
                <a:extLst>
                  <a:ext uri="{FF2B5EF4-FFF2-40B4-BE49-F238E27FC236}">
                    <a16:creationId xmlns:a16="http://schemas.microsoft.com/office/drawing/2014/main" xmlns="" id="{52016368-EB63-4867-A635-0A0682926CD1}"/>
                  </a:ext>
                </a:extLst>
              </p:cNvPr>
              <p:cNvCxnSpPr>
                <a:cxnSpLocks/>
              </p:cNvCxnSpPr>
              <p:nvPr>
                <p:custDataLst>
                  <p:tags r:id="rId1"/>
                </p:custDataLst>
              </p:nvPr>
            </p:nvCxnSpPr>
            <p:spPr>
              <a:xfrm flipV="1">
                <a:off x="1209543" y="4993678"/>
                <a:ext cx="1159205" cy="590645"/>
              </a:xfrm>
              <a:prstGeom prst="line">
                <a:avLst/>
              </a:prstGeom>
              <a:ln>
                <a:solidFill>
                  <a:srgbClr val="C77D4B"/>
                </a:solidFill>
              </a:ln>
            </p:spPr>
            <p:style>
              <a:lnRef idx="1">
                <a:schemeClr val="accent1"/>
              </a:lnRef>
              <a:fillRef idx="0">
                <a:schemeClr val="accent1"/>
              </a:fillRef>
              <a:effectRef idx="0">
                <a:schemeClr val="accent1"/>
              </a:effectRef>
              <a:fontRef idx="minor">
                <a:schemeClr val="tx1"/>
              </a:fontRef>
            </p:style>
          </p:cxnSp>
          <p:cxnSp>
            <p:nvCxnSpPr>
              <p:cNvPr id="15" name="MH_Other_2">
                <a:extLst>
                  <a:ext uri="{FF2B5EF4-FFF2-40B4-BE49-F238E27FC236}">
                    <a16:creationId xmlns:a16="http://schemas.microsoft.com/office/drawing/2014/main" xmlns="" id="{75DE44E8-1432-4BC1-9B99-FB8A89A19B30}"/>
                  </a:ext>
                </a:extLst>
              </p:cNvPr>
              <p:cNvCxnSpPr/>
              <p:nvPr>
                <p:custDataLst>
                  <p:tags r:id="rId2"/>
                </p:custDataLst>
              </p:nvPr>
            </p:nvCxnSpPr>
            <p:spPr>
              <a:xfrm rot="19980000">
                <a:off x="1014413" y="4918075"/>
                <a:ext cx="1982787" cy="0"/>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MH_Other_3">
                <a:extLst>
                  <a:ext uri="{FF2B5EF4-FFF2-40B4-BE49-F238E27FC236}">
                    <a16:creationId xmlns:a16="http://schemas.microsoft.com/office/drawing/2014/main" xmlns="" id="{F9D6D311-EA99-4A73-9CB1-1B1182DA4501}"/>
                  </a:ext>
                </a:extLst>
              </p:cNvPr>
              <p:cNvCxnSpPr/>
              <p:nvPr>
                <p:custDataLst>
                  <p:tags r:id="rId3"/>
                </p:custDataLst>
              </p:nvPr>
            </p:nvCxnSpPr>
            <p:spPr>
              <a:xfrm rot="19980000">
                <a:off x="6754813" y="2376488"/>
                <a:ext cx="1700212" cy="0"/>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MH_Other_4">
                <a:extLst>
                  <a:ext uri="{FF2B5EF4-FFF2-40B4-BE49-F238E27FC236}">
                    <a16:creationId xmlns:a16="http://schemas.microsoft.com/office/drawing/2014/main" xmlns="" id="{292C2962-169A-4430-92C1-783C14D11343}"/>
                  </a:ext>
                </a:extLst>
              </p:cNvPr>
              <p:cNvCxnSpPr/>
              <p:nvPr>
                <p:custDataLst>
                  <p:tags r:id="rId4"/>
                </p:custDataLst>
              </p:nvPr>
            </p:nvCxnSpPr>
            <p:spPr>
              <a:xfrm rot="19980000">
                <a:off x="6726238" y="2376488"/>
                <a:ext cx="992187" cy="0"/>
              </a:xfrm>
              <a:prstGeom prst="line">
                <a:avLst/>
              </a:prstGeom>
              <a:ln>
                <a:solidFill>
                  <a:srgbClr val="C77D4B"/>
                </a:solidFill>
              </a:ln>
            </p:spPr>
            <p:style>
              <a:lnRef idx="1">
                <a:schemeClr val="accent1"/>
              </a:lnRef>
              <a:fillRef idx="0">
                <a:schemeClr val="accent1"/>
              </a:fillRef>
              <a:effectRef idx="0">
                <a:schemeClr val="accent1"/>
              </a:effectRef>
              <a:fontRef idx="minor">
                <a:schemeClr val="tx1"/>
              </a:fontRef>
            </p:style>
          </p:cxnSp>
          <p:sp>
            <p:nvSpPr>
              <p:cNvPr id="18" name="MH_Desc_1">
                <a:extLst>
                  <a:ext uri="{FF2B5EF4-FFF2-40B4-BE49-F238E27FC236}">
                    <a16:creationId xmlns:a16="http://schemas.microsoft.com/office/drawing/2014/main" xmlns="" id="{756ED368-1134-4093-A23D-EADBD939AC85}"/>
                  </a:ext>
                </a:extLst>
              </p:cNvPr>
              <p:cNvSpPr/>
              <p:nvPr>
                <p:custDataLst>
                  <p:tags r:id="rId5"/>
                </p:custDataLst>
              </p:nvPr>
            </p:nvSpPr>
            <p:spPr>
              <a:xfrm>
                <a:off x="2113231" y="2258426"/>
                <a:ext cx="4971514" cy="3668299"/>
              </a:xfrm>
              <a:custGeom>
                <a:avLst/>
                <a:gdLst>
                  <a:gd name="connsiteX0" fmla="*/ 0 w 2160000"/>
                  <a:gd name="connsiteY0" fmla="*/ 1377240 h 1593240"/>
                  <a:gd name="connsiteX1" fmla="*/ 54000 w 2160000"/>
                  <a:gd name="connsiteY1" fmla="*/ 1377240 h 1593240"/>
                  <a:gd name="connsiteX2" fmla="*/ 54000 w 2160000"/>
                  <a:gd name="connsiteY2" fmla="*/ 1539240 h 1593240"/>
                  <a:gd name="connsiteX3" fmla="*/ 2106000 w 2160000"/>
                  <a:gd name="connsiteY3" fmla="*/ 1539240 h 1593240"/>
                  <a:gd name="connsiteX4" fmla="*/ 2106000 w 2160000"/>
                  <a:gd name="connsiteY4" fmla="*/ 1377240 h 1593240"/>
                  <a:gd name="connsiteX5" fmla="*/ 2160000 w 2160000"/>
                  <a:gd name="connsiteY5" fmla="*/ 1377240 h 1593240"/>
                  <a:gd name="connsiteX6" fmla="*/ 2160000 w 2160000"/>
                  <a:gd name="connsiteY6" fmla="*/ 1539240 h 1593240"/>
                  <a:gd name="connsiteX7" fmla="*/ 2160000 w 2160000"/>
                  <a:gd name="connsiteY7" fmla="*/ 1593240 h 1593240"/>
                  <a:gd name="connsiteX8" fmla="*/ 2106000 w 2160000"/>
                  <a:gd name="connsiteY8" fmla="*/ 1593240 h 1593240"/>
                  <a:gd name="connsiteX9" fmla="*/ 54000 w 2160000"/>
                  <a:gd name="connsiteY9" fmla="*/ 1593240 h 1593240"/>
                  <a:gd name="connsiteX10" fmla="*/ 0 w 2160000"/>
                  <a:gd name="connsiteY10" fmla="*/ 1593240 h 1593240"/>
                  <a:gd name="connsiteX11" fmla="*/ 0 w 2160000"/>
                  <a:gd name="connsiteY11" fmla="*/ 1539240 h 1593240"/>
                  <a:gd name="connsiteX12" fmla="*/ 1800000 w 2160000"/>
                  <a:gd name="connsiteY12" fmla="*/ 0 h 1593240"/>
                  <a:gd name="connsiteX13" fmla="*/ 2106000 w 2160000"/>
                  <a:gd name="connsiteY13" fmla="*/ 0 h 1593240"/>
                  <a:gd name="connsiteX14" fmla="*/ 2160000 w 2160000"/>
                  <a:gd name="connsiteY14" fmla="*/ 0 h 1593240"/>
                  <a:gd name="connsiteX15" fmla="*/ 2160000 w 2160000"/>
                  <a:gd name="connsiteY15" fmla="*/ 54000 h 1593240"/>
                  <a:gd name="connsiteX16" fmla="*/ 2160000 w 2160000"/>
                  <a:gd name="connsiteY16" fmla="*/ 216000 h 1593240"/>
                  <a:gd name="connsiteX17" fmla="*/ 2106000 w 2160000"/>
                  <a:gd name="connsiteY17" fmla="*/ 216000 h 1593240"/>
                  <a:gd name="connsiteX18" fmla="*/ 2106000 w 2160000"/>
                  <a:gd name="connsiteY18" fmla="*/ 54000 h 1593240"/>
                  <a:gd name="connsiteX19" fmla="*/ 1800000 w 2160000"/>
                  <a:gd name="connsiteY19" fmla="*/ 54000 h 1593240"/>
                  <a:gd name="connsiteX20" fmla="*/ 0 w 2160000"/>
                  <a:gd name="connsiteY20" fmla="*/ 0 h 1593240"/>
                  <a:gd name="connsiteX21" fmla="*/ 54000 w 2160000"/>
                  <a:gd name="connsiteY21" fmla="*/ 0 h 1593240"/>
                  <a:gd name="connsiteX22" fmla="*/ 360000 w 2160000"/>
                  <a:gd name="connsiteY22" fmla="*/ 0 h 1593240"/>
                  <a:gd name="connsiteX23" fmla="*/ 360000 w 2160000"/>
                  <a:gd name="connsiteY23" fmla="*/ 54000 h 1593240"/>
                  <a:gd name="connsiteX24" fmla="*/ 54000 w 2160000"/>
                  <a:gd name="connsiteY24" fmla="*/ 54000 h 1593240"/>
                  <a:gd name="connsiteX25" fmla="*/ 54000 w 2160000"/>
                  <a:gd name="connsiteY25" fmla="*/ 216000 h 1593240"/>
                  <a:gd name="connsiteX26" fmla="*/ 0 w 2160000"/>
                  <a:gd name="connsiteY26" fmla="*/ 216000 h 1593240"/>
                  <a:gd name="connsiteX27" fmla="*/ 0 w 2160000"/>
                  <a:gd name="connsiteY27" fmla="*/ 54000 h 15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000" h="1593240">
                    <a:moveTo>
                      <a:pt x="0" y="1377240"/>
                    </a:moveTo>
                    <a:lnTo>
                      <a:pt x="54000" y="1377240"/>
                    </a:lnTo>
                    <a:lnTo>
                      <a:pt x="54000" y="1539240"/>
                    </a:lnTo>
                    <a:lnTo>
                      <a:pt x="2106000" y="1539240"/>
                    </a:lnTo>
                    <a:lnTo>
                      <a:pt x="2106000" y="1377240"/>
                    </a:lnTo>
                    <a:lnTo>
                      <a:pt x="2160000" y="1377240"/>
                    </a:lnTo>
                    <a:lnTo>
                      <a:pt x="2160000" y="1539240"/>
                    </a:lnTo>
                    <a:lnTo>
                      <a:pt x="2160000" y="1593240"/>
                    </a:lnTo>
                    <a:lnTo>
                      <a:pt x="2106000" y="1593240"/>
                    </a:lnTo>
                    <a:lnTo>
                      <a:pt x="54000" y="1593240"/>
                    </a:lnTo>
                    <a:lnTo>
                      <a:pt x="0" y="1593240"/>
                    </a:lnTo>
                    <a:lnTo>
                      <a:pt x="0" y="1539240"/>
                    </a:lnTo>
                    <a:close/>
                    <a:moveTo>
                      <a:pt x="1800000" y="0"/>
                    </a:moveTo>
                    <a:lnTo>
                      <a:pt x="2106000" y="0"/>
                    </a:lnTo>
                    <a:lnTo>
                      <a:pt x="2160000" y="0"/>
                    </a:lnTo>
                    <a:lnTo>
                      <a:pt x="2160000" y="54000"/>
                    </a:lnTo>
                    <a:lnTo>
                      <a:pt x="2160000" y="216000"/>
                    </a:lnTo>
                    <a:lnTo>
                      <a:pt x="2106000" y="216000"/>
                    </a:lnTo>
                    <a:lnTo>
                      <a:pt x="2106000" y="54000"/>
                    </a:lnTo>
                    <a:lnTo>
                      <a:pt x="1800000" y="54000"/>
                    </a:lnTo>
                    <a:close/>
                    <a:moveTo>
                      <a:pt x="0" y="0"/>
                    </a:moveTo>
                    <a:lnTo>
                      <a:pt x="54000" y="0"/>
                    </a:lnTo>
                    <a:lnTo>
                      <a:pt x="360000" y="0"/>
                    </a:lnTo>
                    <a:lnTo>
                      <a:pt x="360000" y="54000"/>
                    </a:lnTo>
                    <a:lnTo>
                      <a:pt x="54000" y="54000"/>
                    </a:lnTo>
                    <a:lnTo>
                      <a:pt x="54000" y="216000"/>
                    </a:lnTo>
                    <a:lnTo>
                      <a:pt x="0" y="216000"/>
                    </a:lnTo>
                    <a:lnTo>
                      <a:pt x="0" y="54000"/>
                    </a:lnTo>
                    <a:close/>
                  </a:path>
                </a:pathLst>
              </a:custGeom>
              <a:solidFill>
                <a:srgbClr val="C87E4C"/>
              </a:solidFill>
            </p:spPr>
            <p:txBody>
              <a:bodyPr lIns="180000" tIns="144000" rIns="180000" anchor="ctr">
                <a:normAutofit/>
              </a:bodyPr>
              <a:lstStyle/>
              <a:p>
                <a:pPr algn="just" eaLnBrk="1" fontAlgn="auto" hangingPunct="1">
                  <a:lnSpc>
                    <a:spcPct val="120000"/>
                  </a:lnSpc>
                  <a:spcBef>
                    <a:spcPts val="0"/>
                  </a:spcBef>
                  <a:spcAft>
                    <a:spcPts val="0"/>
                  </a:spcAft>
                  <a:defRPr/>
                </a:pPr>
                <a:endParaRPr lang="zh-CN" altLang="en-US" dirty="0" err="1">
                  <a:solidFill>
                    <a:schemeClr val="tx1">
                      <a:lumMod val="65000"/>
                      <a:lumOff val="35000"/>
                    </a:schemeClr>
                  </a:solidFill>
                  <a:ea typeface="微软雅黑" panose="020B0503020204020204" pitchFamily="34" charset="-122"/>
                </a:endParaRPr>
              </a:p>
            </p:txBody>
          </p:sp>
        </p:grpSp>
      </p:grpSp>
    </p:spTree>
  </p:cSld>
  <p:clrMapOvr>
    <a:masterClrMapping/>
  </p:clrMapOvr>
  <p:transition spd="med">
    <p:pull/>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xmlns="" id="{0BA22C44-0D4F-4720-BFD0-3672522E64CA}"/>
              </a:ext>
            </a:extLst>
          </p:cNvPr>
          <p:cNvSpPr/>
          <p:nvPr/>
        </p:nvSpPr>
        <p:spPr>
          <a:xfrm>
            <a:off x="6290235" y="1908097"/>
            <a:ext cx="4734614" cy="4008600"/>
          </a:xfrm>
          <a:prstGeom prst="rect">
            <a:avLst/>
          </a:prstGeom>
          <a:solidFill>
            <a:sysClr val="window" lastClr="FFFFFF"/>
          </a:solidFill>
          <a:ln w="12700" cap="flat" cmpd="sng" algn="ctr">
            <a:solidFill>
              <a:sysClr val="window" lastClr="FFFFFF">
                <a:lumMod val="85000"/>
              </a:sysClr>
            </a:solidFill>
            <a:prstDash val="solid"/>
            <a:miter lim="800000"/>
          </a:ln>
          <a:effectLst/>
        </p:spPr>
        <p:txBody>
          <a:bodyPr lIns="360000" anchor="ctr"/>
          <a:lstStyle/>
          <a:p>
            <a:pPr algn="just" eaLnBrk="1" fontAlgn="auto" hangingPunct="1">
              <a:lnSpc>
                <a:spcPct val="130000"/>
              </a:lnSpc>
              <a:spcBef>
                <a:spcPts val="0"/>
              </a:spcBef>
              <a:spcAft>
                <a:spcPts val="0"/>
              </a:spcAft>
              <a:defRPr/>
            </a:pPr>
            <a:endParaRPr lang="zh-CN" altLang="en-US" sz="1400" kern="0" dirty="0">
              <a:solidFill>
                <a:prstClr val="black">
                  <a:lumMod val="50000"/>
                  <a:lumOff val="50000"/>
                </a:prstClr>
              </a:solidFill>
              <a:latin typeface="+mn-ea"/>
              <a:ea typeface="+mn-ea"/>
            </a:endParaRPr>
          </a:p>
        </p:txBody>
      </p:sp>
      <p:sp>
        <p:nvSpPr>
          <p:cNvPr id="168965" name="文本框 1">
            <a:extLst>
              <a:ext uri="{FF2B5EF4-FFF2-40B4-BE49-F238E27FC236}">
                <a16:creationId xmlns:a16="http://schemas.microsoft.com/office/drawing/2014/main" xmlns="" id="{601A6AEB-D0F2-4FC2-A592-90D378C20908}"/>
              </a:ext>
            </a:extLst>
          </p:cNvPr>
          <p:cNvSpPr txBox="1">
            <a:spLocks noChangeArrowheads="1"/>
          </p:cNvSpPr>
          <p:nvPr/>
        </p:nvSpPr>
        <p:spPr bwMode="auto">
          <a:xfrm>
            <a:off x="6512736" y="2236874"/>
            <a:ext cx="4289612"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mn-ea"/>
                <a:ea typeface="+mn-ea"/>
              </a:rPr>
              <a:t>       对群众在社会历史发展中的作用，要进行具体的阶级分析，并通过这种阶级分析说明在群众中</a:t>
            </a:r>
            <a:r>
              <a:rPr lang="zh-CN" altLang="en-US" sz="2400" b="1" dirty="0">
                <a:solidFill>
                  <a:srgbClr val="000000"/>
                </a:solidFill>
                <a:latin typeface="+mn-ea"/>
                <a:ea typeface="+mn-ea"/>
              </a:rPr>
              <a:t>究竟哪个阶级是新的生产力和先进生产关系的代表</a:t>
            </a:r>
            <a:r>
              <a:rPr lang="zh-CN" altLang="en-US" sz="2400" dirty="0">
                <a:solidFill>
                  <a:srgbClr val="000000"/>
                </a:solidFill>
                <a:latin typeface="+mn-ea"/>
                <a:ea typeface="+mn-ea"/>
              </a:rPr>
              <a:t>，是</a:t>
            </a:r>
            <a:r>
              <a:rPr lang="zh-CN" altLang="en-US" sz="2400" b="1" dirty="0">
                <a:solidFill>
                  <a:srgbClr val="000000"/>
                </a:solidFill>
                <a:latin typeface="+mn-ea"/>
                <a:ea typeface="+mn-ea"/>
              </a:rPr>
              <a:t>革命和建设的领导阶级</a:t>
            </a:r>
            <a:r>
              <a:rPr lang="zh-CN" altLang="en-US" sz="2400" dirty="0">
                <a:solidFill>
                  <a:srgbClr val="000000"/>
                </a:solidFill>
                <a:latin typeface="+mn-ea"/>
                <a:ea typeface="+mn-ea"/>
              </a:rPr>
              <a:t>。</a:t>
            </a:r>
          </a:p>
        </p:txBody>
      </p:sp>
      <p:sp>
        <p:nvSpPr>
          <p:cNvPr id="13" name="矩形 12">
            <a:extLst>
              <a:ext uri="{FF2B5EF4-FFF2-40B4-BE49-F238E27FC236}">
                <a16:creationId xmlns:a16="http://schemas.microsoft.com/office/drawing/2014/main" xmlns="" id="{B18CDB05-F113-46BF-B00D-968FCA2C4F53}"/>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三、群众、阶级、政党、领袖的关系</a:t>
            </a:r>
          </a:p>
        </p:txBody>
      </p:sp>
      <p:grpSp>
        <p:nvGrpSpPr>
          <p:cNvPr id="6" name="组合 5">
            <a:extLst>
              <a:ext uri="{FF2B5EF4-FFF2-40B4-BE49-F238E27FC236}">
                <a16:creationId xmlns:a16="http://schemas.microsoft.com/office/drawing/2014/main" xmlns="" id="{A18B576E-FD21-4A07-8117-1AE49635EB5E}"/>
              </a:ext>
            </a:extLst>
          </p:cNvPr>
          <p:cNvGrpSpPr/>
          <p:nvPr/>
        </p:nvGrpSpPr>
        <p:grpSpPr>
          <a:xfrm>
            <a:off x="1131151" y="1513975"/>
            <a:ext cx="3790473" cy="1480757"/>
            <a:chOff x="1131151" y="1513975"/>
            <a:chExt cx="3790473" cy="1480757"/>
          </a:xfrm>
        </p:grpSpPr>
        <p:grpSp>
          <p:nvGrpSpPr>
            <p:cNvPr id="2" name="组合 1">
              <a:extLst>
                <a:ext uri="{FF2B5EF4-FFF2-40B4-BE49-F238E27FC236}">
                  <a16:creationId xmlns:a16="http://schemas.microsoft.com/office/drawing/2014/main" xmlns="" id="{01AD7FFB-140D-43BE-BCE3-8F15C7A98386}"/>
                </a:ext>
              </a:extLst>
            </p:cNvPr>
            <p:cNvGrpSpPr/>
            <p:nvPr/>
          </p:nvGrpSpPr>
          <p:grpSpPr>
            <a:xfrm>
              <a:off x="1131151" y="1513975"/>
              <a:ext cx="3790473" cy="1480757"/>
              <a:chOff x="1991763" y="3557928"/>
              <a:chExt cx="3790473" cy="1480757"/>
            </a:xfrm>
          </p:grpSpPr>
          <p:cxnSp>
            <p:nvCxnSpPr>
              <p:cNvPr id="14" name="直接连接符 13">
                <a:extLst>
                  <a:ext uri="{FF2B5EF4-FFF2-40B4-BE49-F238E27FC236}">
                    <a16:creationId xmlns:a16="http://schemas.microsoft.com/office/drawing/2014/main" xmlns="" id="{1DBBEC7B-7F22-492A-BCAB-99F54DFC358B}"/>
                  </a:ext>
                </a:extLst>
              </p:cNvPr>
              <p:cNvCxnSpPr>
                <a:cxnSpLocks/>
              </p:cNvCxnSpPr>
              <p:nvPr>
                <p:custDataLst>
                  <p:tags r:id="rId1"/>
                </p:custDataLst>
              </p:nvPr>
            </p:nvCxnSpPr>
            <p:spPr>
              <a:xfrm>
                <a:off x="1991763" y="4185139"/>
                <a:ext cx="3790473" cy="0"/>
              </a:xfrm>
              <a:prstGeom prst="line">
                <a:avLst/>
              </a:prstGeom>
              <a:ln w="22225">
                <a:solidFill>
                  <a:srgbClr val="C77D4B"/>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xmlns="" id="{1314166C-DD2B-4EC8-AF08-688B30BABDA6}"/>
                  </a:ext>
                </a:extLst>
              </p:cNvPr>
              <p:cNvGrpSpPr/>
              <p:nvPr>
                <p:custDataLst>
                  <p:tags r:id="rId2"/>
                </p:custDataLst>
              </p:nvPr>
            </p:nvGrpSpPr>
            <p:grpSpPr>
              <a:xfrm>
                <a:off x="2261169" y="3557928"/>
                <a:ext cx="1536894" cy="1480757"/>
                <a:chOff x="1289314" y="3241405"/>
                <a:chExt cx="1536894" cy="1480757"/>
              </a:xfrm>
            </p:grpSpPr>
            <p:sp>
              <p:nvSpPr>
                <p:cNvPr id="17" name="任意多边形 48">
                  <a:extLst>
                    <a:ext uri="{FF2B5EF4-FFF2-40B4-BE49-F238E27FC236}">
                      <a16:creationId xmlns:a16="http://schemas.microsoft.com/office/drawing/2014/main" xmlns="" id="{415123F7-5698-4D96-8357-C17ADDC7AE80}"/>
                    </a:ext>
                  </a:extLst>
                </p:cNvPr>
                <p:cNvSpPr/>
                <p:nvPr>
                  <p:custDataLst>
                    <p:tags r:id="rId3"/>
                  </p:custDataLst>
                </p:nvPr>
              </p:nvSpPr>
              <p:spPr>
                <a:xfrm rot="2871886">
                  <a:off x="1701429" y="2904871"/>
                  <a:ext cx="788245" cy="1461313"/>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l"/>
                  <a:endParaRPr lang="zh-CN" altLang="en-US" sz="2000" dirty="0">
                    <a:solidFill>
                      <a:schemeClr val="bg1"/>
                    </a:solidFill>
                  </a:endParaRPr>
                </a:p>
              </p:txBody>
            </p:sp>
            <p:sp>
              <p:nvSpPr>
                <p:cNvPr id="18" name="矩形 17">
                  <a:extLst>
                    <a:ext uri="{FF2B5EF4-FFF2-40B4-BE49-F238E27FC236}">
                      <a16:creationId xmlns:a16="http://schemas.microsoft.com/office/drawing/2014/main" xmlns="" id="{DF099223-6721-44CE-ADBA-FFE1F0D7FA5A}"/>
                    </a:ext>
                  </a:extLst>
                </p:cNvPr>
                <p:cNvSpPr/>
                <p:nvPr>
                  <p:custDataLst>
                    <p:tags r:id="rId4"/>
                  </p:custDataLst>
                </p:nvPr>
              </p:nvSpPr>
              <p:spPr>
                <a:xfrm>
                  <a:off x="1289314" y="3930162"/>
                  <a:ext cx="36000" cy="792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grpSp>
        <p:sp>
          <p:nvSpPr>
            <p:cNvPr id="4" name="矩形 3">
              <a:extLst>
                <a:ext uri="{FF2B5EF4-FFF2-40B4-BE49-F238E27FC236}">
                  <a16:creationId xmlns:a16="http://schemas.microsoft.com/office/drawing/2014/main" xmlns="" id="{DCFFDC1C-72EF-4D67-BB26-E2173CF1B04E}"/>
                </a:ext>
              </a:extLst>
            </p:cNvPr>
            <p:cNvSpPr/>
            <p:nvPr/>
          </p:nvSpPr>
          <p:spPr>
            <a:xfrm>
              <a:off x="1892865" y="1513985"/>
              <a:ext cx="902811" cy="523220"/>
            </a:xfrm>
            <a:prstGeom prst="rect">
              <a:avLst/>
            </a:prstGeom>
          </p:spPr>
          <p:txBody>
            <a:bodyPr wrap="none">
              <a:spAutoFit/>
            </a:bodyPr>
            <a:lstStyle/>
            <a:p>
              <a:r>
                <a:rPr lang="zh-CN" altLang="en-US" sz="2800" b="1" dirty="0">
                  <a:solidFill>
                    <a:prstClr val="white"/>
                  </a:solidFill>
                  <a:latin typeface="+mn-ea"/>
                  <a:ea typeface="+mn-ea"/>
                </a:rPr>
                <a:t>首先</a:t>
              </a:r>
              <a:endParaRPr lang="zh-CN" altLang="en-US" dirty="0">
                <a:latin typeface="+mn-ea"/>
                <a:ea typeface="+mn-ea"/>
              </a:endParaRPr>
            </a:p>
          </p:txBody>
        </p:sp>
        <p:sp>
          <p:nvSpPr>
            <p:cNvPr id="20" name="文本框 1">
              <a:extLst>
                <a:ext uri="{FF2B5EF4-FFF2-40B4-BE49-F238E27FC236}">
                  <a16:creationId xmlns:a16="http://schemas.microsoft.com/office/drawing/2014/main" xmlns="" id="{BBC04FFA-D250-4AC1-AB96-10CE23CEB7BB}"/>
                </a:ext>
              </a:extLst>
            </p:cNvPr>
            <p:cNvSpPr txBox="1">
              <a:spLocks noChangeArrowheads="1"/>
            </p:cNvSpPr>
            <p:nvPr/>
          </p:nvSpPr>
          <p:spPr bwMode="auto">
            <a:xfrm>
              <a:off x="1566209" y="2244630"/>
              <a:ext cx="335541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b="1" dirty="0">
                  <a:solidFill>
                    <a:srgbClr val="000000"/>
                  </a:solidFill>
                  <a:latin typeface="微软雅黑" panose="020B0503020204020204" pitchFamily="34" charset="-122"/>
                </a:rPr>
                <a:t>群众是划分为阶级的</a:t>
              </a:r>
            </a:p>
          </p:txBody>
        </p:sp>
      </p:grpSp>
      <p:pic>
        <p:nvPicPr>
          <p:cNvPr id="7" name="图片 6">
            <a:extLst>
              <a:ext uri="{FF2B5EF4-FFF2-40B4-BE49-F238E27FC236}">
                <a16:creationId xmlns:a16="http://schemas.microsoft.com/office/drawing/2014/main" xmlns="" id="{01EEF511-BE05-4B9E-9044-49C27E66A1D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5216" y="3475086"/>
            <a:ext cx="3984180" cy="2096663"/>
          </a:xfrm>
          <a:prstGeom prst="rect">
            <a:avLst/>
          </a:prstGeom>
        </p:spPr>
      </p:pic>
      <p:pic>
        <p:nvPicPr>
          <p:cNvPr id="5" name="图片 4">
            <a:extLst>
              <a:ext uri="{FF2B5EF4-FFF2-40B4-BE49-F238E27FC236}">
                <a16:creationId xmlns:a16="http://schemas.microsoft.com/office/drawing/2014/main" xmlns="" id="{C9EAE175-E419-495A-ACE8-491EADE0406C}"/>
              </a:ext>
            </a:extLst>
          </p:cNvPr>
          <p:cNvPicPr>
            <a:picLocks noChangeAspect="1"/>
          </p:cNvPicPr>
          <p:nvPr/>
        </p:nvPicPr>
        <p:blipFill>
          <a:blip r:embed="rId7"/>
          <a:stretch>
            <a:fillRect/>
          </a:stretch>
        </p:blipFill>
        <p:spPr>
          <a:xfrm>
            <a:off x="4565222" y="3475086"/>
            <a:ext cx="1419627" cy="2096661"/>
          </a:xfrm>
          <a:prstGeom prst="rect">
            <a:avLst/>
          </a:prstGeom>
        </p:spPr>
      </p:pic>
    </p:spTree>
  </p:cSld>
  <p:clrMapOvr>
    <a:masterClrMapping/>
  </p:clrMapOvr>
  <p:transition spd="med">
    <p:pull/>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xmlns="" id="{2EBE5150-0F74-4E7C-A063-256163E8CD27}"/>
              </a:ext>
            </a:extLst>
          </p:cNvPr>
          <p:cNvSpPr/>
          <p:nvPr/>
        </p:nvSpPr>
        <p:spPr>
          <a:xfrm>
            <a:off x="7810500" y="1353424"/>
            <a:ext cx="4381500" cy="1508776"/>
          </a:xfrm>
          <a:prstGeom prst="rect">
            <a:avLst/>
          </a:prstGeom>
          <a:solidFill>
            <a:sysClr val="window" lastClr="FFFFFF"/>
          </a:solidFill>
          <a:ln w="12700" cap="flat" cmpd="sng" algn="ctr">
            <a:solidFill>
              <a:sysClr val="window" lastClr="FFFFFF">
                <a:lumMod val="85000"/>
              </a:sysClr>
            </a:solidFill>
            <a:prstDash val="solid"/>
            <a:miter lim="800000"/>
          </a:ln>
          <a:effectLst/>
        </p:spPr>
        <p:txBody>
          <a:bodyPr lIns="360000" anchor="ctr"/>
          <a:lstStyle/>
          <a:p>
            <a:pPr algn="just" eaLnBrk="1" fontAlgn="auto" hangingPunct="1">
              <a:lnSpc>
                <a:spcPct val="130000"/>
              </a:lnSpc>
              <a:spcBef>
                <a:spcPts val="0"/>
              </a:spcBef>
              <a:spcAft>
                <a:spcPts val="0"/>
              </a:spcAft>
              <a:defRPr/>
            </a:pPr>
            <a:endParaRPr lang="zh-CN" altLang="en-US" sz="1400" kern="0" dirty="0">
              <a:solidFill>
                <a:prstClr val="black">
                  <a:lumMod val="50000"/>
                  <a:lumOff val="50000"/>
                </a:prstClr>
              </a:solidFill>
              <a:latin typeface="幼圆" panose="02010509060101010101" pitchFamily="49" charset="-122"/>
              <a:ea typeface="幼圆" panose="02010509060101010101" pitchFamily="49" charset="-122"/>
            </a:endParaRPr>
          </a:p>
        </p:txBody>
      </p:sp>
      <p:sp>
        <p:nvSpPr>
          <p:cNvPr id="169989" name="文本框 1">
            <a:extLst>
              <a:ext uri="{FF2B5EF4-FFF2-40B4-BE49-F238E27FC236}">
                <a16:creationId xmlns:a16="http://schemas.microsoft.com/office/drawing/2014/main" xmlns="" id="{F4A2F682-95A9-4364-A287-498B27D36B48}"/>
              </a:ext>
            </a:extLst>
          </p:cNvPr>
          <p:cNvSpPr txBox="1">
            <a:spLocks noChangeArrowheads="1"/>
          </p:cNvSpPr>
          <p:nvPr/>
        </p:nvSpPr>
        <p:spPr bwMode="auto">
          <a:xfrm>
            <a:off x="1010118" y="3599924"/>
            <a:ext cx="689815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eaLnBrk="1" hangingPunct="1">
              <a:lnSpc>
                <a:spcPct val="150000"/>
              </a:lnSpc>
            </a:pPr>
            <a:r>
              <a:rPr lang="zh-CN" altLang="en-US" sz="2400" dirty="0">
                <a:solidFill>
                  <a:srgbClr val="000000"/>
                </a:solidFill>
                <a:latin typeface="+mn-ea"/>
                <a:ea typeface="+mn-ea"/>
              </a:rPr>
              <a:t>阶级只有在自己的政党领导之下，才能形成统一的意志和行动，才能使活动和事业更有成效。</a:t>
            </a:r>
            <a:endParaRPr lang="en-US" altLang="zh-CN" sz="2400" dirty="0">
              <a:solidFill>
                <a:srgbClr val="000000"/>
              </a:solidFill>
              <a:latin typeface="+mn-ea"/>
              <a:ea typeface="+mn-ea"/>
            </a:endParaRPr>
          </a:p>
        </p:txBody>
      </p:sp>
      <p:pic>
        <p:nvPicPr>
          <p:cNvPr id="169991" name="图片 5">
            <a:extLst>
              <a:ext uri="{FF2B5EF4-FFF2-40B4-BE49-F238E27FC236}">
                <a16:creationId xmlns:a16="http://schemas.microsoft.com/office/drawing/2014/main" xmlns="" id="{C7B87D14-5003-4354-B054-65BAD3DFE82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0651"/>
          <a:stretch/>
        </p:blipFill>
        <p:spPr bwMode="auto">
          <a:xfrm>
            <a:off x="8585455" y="3056290"/>
            <a:ext cx="2651965" cy="3357376"/>
          </a:xfrm>
          <a:prstGeom prst="roundRect">
            <a:avLst>
              <a:gd name="adj" fmla="val 1127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93" name="图片 12">
            <a:extLst>
              <a:ext uri="{FF2B5EF4-FFF2-40B4-BE49-F238E27FC236}">
                <a16:creationId xmlns:a16="http://schemas.microsoft.com/office/drawing/2014/main" xmlns="" id="{2EFF96A2-3959-48EE-9CB1-87F836B3AB7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30286" y="1338200"/>
            <a:ext cx="29686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xmlns="" id="{4F79F1B9-A013-40DA-A537-B4B0F1B6A284}"/>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三、群众、阶级、政党、领袖的关系</a:t>
            </a:r>
          </a:p>
        </p:txBody>
      </p:sp>
      <p:grpSp>
        <p:nvGrpSpPr>
          <p:cNvPr id="17" name="组合 16">
            <a:extLst>
              <a:ext uri="{FF2B5EF4-FFF2-40B4-BE49-F238E27FC236}">
                <a16:creationId xmlns:a16="http://schemas.microsoft.com/office/drawing/2014/main" xmlns="" id="{9D022DE6-8B64-4CB7-B04C-BE371C64B3E4}"/>
              </a:ext>
            </a:extLst>
          </p:cNvPr>
          <p:cNvGrpSpPr/>
          <p:nvPr/>
        </p:nvGrpSpPr>
        <p:grpSpPr>
          <a:xfrm>
            <a:off x="602618" y="1513975"/>
            <a:ext cx="4225531" cy="1480757"/>
            <a:chOff x="1131151" y="1513975"/>
            <a:chExt cx="4225531" cy="1480757"/>
          </a:xfrm>
        </p:grpSpPr>
        <p:grpSp>
          <p:nvGrpSpPr>
            <p:cNvPr id="18" name="组合 17">
              <a:extLst>
                <a:ext uri="{FF2B5EF4-FFF2-40B4-BE49-F238E27FC236}">
                  <a16:creationId xmlns:a16="http://schemas.microsoft.com/office/drawing/2014/main" xmlns="" id="{9C16B9B5-2668-42D0-BF15-E461498ABCD8}"/>
                </a:ext>
              </a:extLst>
            </p:cNvPr>
            <p:cNvGrpSpPr/>
            <p:nvPr/>
          </p:nvGrpSpPr>
          <p:grpSpPr>
            <a:xfrm>
              <a:off x="1131151" y="1513975"/>
              <a:ext cx="3790473" cy="1480757"/>
              <a:chOff x="1991763" y="3557928"/>
              <a:chExt cx="3790473" cy="1480757"/>
            </a:xfrm>
          </p:grpSpPr>
          <p:cxnSp>
            <p:nvCxnSpPr>
              <p:cNvPr id="21" name="直接连接符 20">
                <a:extLst>
                  <a:ext uri="{FF2B5EF4-FFF2-40B4-BE49-F238E27FC236}">
                    <a16:creationId xmlns:a16="http://schemas.microsoft.com/office/drawing/2014/main" xmlns="" id="{DF35DB00-59A6-42E4-BD2F-DDF6126FDF0B}"/>
                  </a:ext>
                </a:extLst>
              </p:cNvPr>
              <p:cNvCxnSpPr>
                <a:cxnSpLocks/>
              </p:cNvCxnSpPr>
              <p:nvPr>
                <p:custDataLst>
                  <p:tags r:id="rId1"/>
                </p:custDataLst>
              </p:nvPr>
            </p:nvCxnSpPr>
            <p:spPr>
              <a:xfrm>
                <a:off x="1991763" y="4185139"/>
                <a:ext cx="3790473" cy="0"/>
              </a:xfrm>
              <a:prstGeom prst="line">
                <a:avLst/>
              </a:prstGeom>
              <a:ln w="22225">
                <a:solidFill>
                  <a:srgbClr val="C77D4B"/>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xmlns="" id="{DB8FCF4D-5CBB-4552-95A3-5F36F76C6636}"/>
                  </a:ext>
                </a:extLst>
              </p:cNvPr>
              <p:cNvGrpSpPr/>
              <p:nvPr>
                <p:custDataLst>
                  <p:tags r:id="rId2"/>
                </p:custDataLst>
              </p:nvPr>
            </p:nvGrpSpPr>
            <p:grpSpPr>
              <a:xfrm>
                <a:off x="2261169" y="3557928"/>
                <a:ext cx="1536894" cy="1480757"/>
                <a:chOff x="1289314" y="3241405"/>
                <a:chExt cx="1536894" cy="1480757"/>
              </a:xfrm>
            </p:grpSpPr>
            <p:sp>
              <p:nvSpPr>
                <p:cNvPr id="23" name="任意多边形 48">
                  <a:extLst>
                    <a:ext uri="{FF2B5EF4-FFF2-40B4-BE49-F238E27FC236}">
                      <a16:creationId xmlns:a16="http://schemas.microsoft.com/office/drawing/2014/main" xmlns="" id="{07905EC7-10BA-4E7C-A78E-6C32CE6C5D01}"/>
                    </a:ext>
                  </a:extLst>
                </p:cNvPr>
                <p:cNvSpPr/>
                <p:nvPr>
                  <p:custDataLst>
                    <p:tags r:id="rId3"/>
                  </p:custDataLst>
                </p:nvPr>
              </p:nvSpPr>
              <p:spPr>
                <a:xfrm rot="2871886">
                  <a:off x="1701429" y="2904871"/>
                  <a:ext cx="788245" cy="1461313"/>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l"/>
                  <a:endParaRPr lang="zh-CN" altLang="en-US" sz="2000" dirty="0">
                    <a:solidFill>
                      <a:schemeClr val="bg1"/>
                    </a:solidFill>
                  </a:endParaRPr>
                </a:p>
              </p:txBody>
            </p:sp>
            <p:sp>
              <p:nvSpPr>
                <p:cNvPr id="24" name="矩形 23">
                  <a:extLst>
                    <a:ext uri="{FF2B5EF4-FFF2-40B4-BE49-F238E27FC236}">
                      <a16:creationId xmlns:a16="http://schemas.microsoft.com/office/drawing/2014/main" xmlns="" id="{576597C1-E8C2-4992-87F7-6ECB9FA949E9}"/>
                    </a:ext>
                  </a:extLst>
                </p:cNvPr>
                <p:cNvSpPr/>
                <p:nvPr>
                  <p:custDataLst>
                    <p:tags r:id="rId4"/>
                  </p:custDataLst>
                </p:nvPr>
              </p:nvSpPr>
              <p:spPr>
                <a:xfrm>
                  <a:off x="1289314" y="3930162"/>
                  <a:ext cx="36000" cy="792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grpSp>
        <p:sp>
          <p:nvSpPr>
            <p:cNvPr id="19" name="矩形 18">
              <a:extLst>
                <a:ext uri="{FF2B5EF4-FFF2-40B4-BE49-F238E27FC236}">
                  <a16:creationId xmlns:a16="http://schemas.microsoft.com/office/drawing/2014/main" xmlns="" id="{208517FA-6A1B-4AFB-8D13-9AFD4A17B940}"/>
                </a:ext>
              </a:extLst>
            </p:cNvPr>
            <p:cNvSpPr/>
            <p:nvPr/>
          </p:nvSpPr>
          <p:spPr>
            <a:xfrm>
              <a:off x="1892865" y="1513985"/>
              <a:ext cx="902811" cy="523220"/>
            </a:xfrm>
            <a:prstGeom prst="rect">
              <a:avLst/>
            </a:prstGeom>
          </p:spPr>
          <p:txBody>
            <a:bodyPr wrap="none">
              <a:spAutoFit/>
            </a:bodyPr>
            <a:lstStyle/>
            <a:p>
              <a:r>
                <a:rPr lang="zh-CN" altLang="en-US" sz="2800" b="1" dirty="0">
                  <a:solidFill>
                    <a:prstClr val="white"/>
                  </a:solidFill>
                  <a:latin typeface="+mn-ea"/>
                  <a:ea typeface="+mn-ea"/>
                </a:rPr>
                <a:t>其次</a:t>
              </a:r>
              <a:endParaRPr lang="zh-CN" altLang="en-US" dirty="0">
                <a:latin typeface="+mn-ea"/>
                <a:ea typeface="+mn-ea"/>
              </a:endParaRPr>
            </a:p>
          </p:txBody>
        </p:sp>
        <p:sp>
          <p:nvSpPr>
            <p:cNvPr id="20" name="文本框 1">
              <a:extLst>
                <a:ext uri="{FF2B5EF4-FFF2-40B4-BE49-F238E27FC236}">
                  <a16:creationId xmlns:a16="http://schemas.microsoft.com/office/drawing/2014/main" xmlns="" id="{20A6892E-47C0-45D7-8334-7E67493CEA87}"/>
                </a:ext>
              </a:extLst>
            </p:cNvPr>
            <p:cNvSpPr txBox="1">
              <a:spLocks noChangeArrowheads="1"/>
            </p:cNvSpPr>
            <p:nvPr/>
          </p:nvSpPr>
          <p:spPr bwMode="auto">
            <a:xfrm>
              <a:off x="1566209" y="2244630"/>
              <a:ext cx="3790473"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b="1" dirty="0">
                  <a:solidFill>
                    <a:srgbClr val="000000"/>
                  </a:solidFill>
                  <a:latin typeface="微软雅黑" panose="020B0503020204020204" pitchFamily="34" charset="-122"/>
                </a:rPr>
                <a:t>阶级通常是由政党领导的</a:t>
              </a:r>
            </a:p>
          </p:txBody>
        </p:sp>
      </p:grpSp>
      <p:sp>
        <p:nvSpPr>
          <p:cNvPr id="25" name="文本框 1">
            <a:extLst>
              <a:ext uri="{FF2B5EF4-FFF2-40B4-BE49-F238E27FC236}">
                <a16:creationId xmlns:a16="http://schemas.microsoft.com/office/drawing/2014/main" xmlns="" id="{AEFEB620-703E-4AAF-BA8A-918E60184EA2}"/>
              </a:ext>
            </a:extLst>
          </p:cNvPr>
          <p:cNvSpPr txBox="1">
            <a:spLocks noChangeArrowheads="1"/>
          </p:cNvSpPr>
          <p:nvPr/>
        </p:nvSpPr>
        <p:spPr bwMode="auto">
          <a:xfrm>
            <a:off x="7944783" y="1469678"/>
            <a:ext cx="393331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eaLnBrk="1" hangingPunct="1">
              <a:lnSpc>
                <a:spcPct val="150000"/>
              </a:lnSpc>
            </a:pPr>
            <a:r>
              <a:rPr lang="zh-CN" altLang="en-US" sz="2400" dirty="0">
                <a:solidFill>
                  <a:srgbClr val="000000"/>
                </a:solidFill>
                <a:latin typeface="微软雅黑" panose="020B0503020204020204" pitchFamily="34" charset="-122"/>
              </a:rPr>
              <a:t>政党是阶级组织最集中、最严密、最高级的形式。</a:t>
            </a:r>
            <a:endParaRPr lang="en-US" altLang="zh-CN" sz="2400" dirty="0">
              <a:solidFill>
                <a:srgbClr val="000000"/>
              </a:solidFill>
              <a:latin typeface="微软雅黑" panose="020B0503020204020204" pitchFamily="34" charset="-122"/>
            </a:endParaRPr>
          </a:p>
        </p:txBody>
      </p:sp>
      <p:sp>
        <p:nvSpPr>
          <p:cNvPr id="27" name="任意多边形 32">
            <a:extLst>
              <a:ext uri="{FF2B5EF4-FFF2-40B4-BE49-F238E27FC236}">
                <a16:creationId xmlns:a16="http://schemas.microsoft.com/office/drawing/2014/main" xmlns="" id="{A2F6ECA3-ACED-43A0-8F4C-632377457B5E}"/>
              </a:ext>
            </a:extLst>
          </p:cNvPr>
          <p:cNvSpPr/>
          <p:nvPr/>
        </p:nvSpPr>
        <p:spPr>
          <a:xfrm>
            <a:off x="1010118" y="5125629"/>
            <a:ext cx="844550" cy="971550"/>
          </a:xfrm>
          <a:custGeom>
            <a:avLst/>
            <a:gdLst>
              <a:gd name="connsiteX0" fmla="*/ 486054 w 844684"/>
              <a:gd name="connsiteY0" fmla="*/ 0 h 972108"/>
              <a:gd name="connsiteX1" fmla="*/ 829746 w 844684"/>
              <a:gd name="connsiteY1" fmla="*/ 142362 h 972108"/>
              <a:gd name="connsiteX2" fmla="*/ 844684 w 844684"/>
              <a:gd name="connsiteY2" fmla="*/ 160467 h 972108"/>
              <a:gd name="connsiteX3" fmla="*/ 832222 w 844684"/>
              <a:gd name="connsiteY3" fmla="*/ 150185 h 972108"/>
              <a:gd name="connsiteX4" fmla="*/ 605757 w 844684"/>
              <a:gd name="connsiteY4" fmla="*/ 81009 h 972108"/>
              <a:gd name="connsiteX5" fmla="*/ 200712 w 844684"/>
              <a:gd name="connsiteY5" fmla="*/ 486054 h 972108"/>
              <a:gd name="connsiteX6" fmla="*/ 605757 w 844684"/>
              <a:gd name="connsiteY6" fmla="*/ 891099 h 972108"/>
              <a:gd name="connsiteX7" fmla="*/ 832222 w 844684"/>
              <a:gd name="connsiteY7" fmla="*/ 821924 h 972108"/>
              <a:gd name="connsiteX8" fmla="*/ 844684 w 844684"/>
              <a:gd name="connsiteY8" fmla="*/ 811641 h 972108"/>
              <a:gd name="connsiteX9" fmla="*/ 829746 w 844684"/>
              <a:gd name="connsiteY9" fmla="*/ 829746 h 972108"/>
              <a:gd name="connsiteX10" fmla="*/ 486054 w 844684"/>
              <a:gd name="connsiteY10" fmla="*/ 972108 h 972108"/>
              <a:gd name="connsiteX11" fmla="*/ 0 w 844684"/>
              <a:gd name="connsiteY11" fmla="*/ 486054 h 972108"/>
              <a:gd name="connsiteX12" fmla="*/ 486054 w 844684"/>
              <a:gd name="connsiteY12" fmla="*/ 0 h 97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684" h="972108">
                <a:moveTo>
                  <a:pt x="486054" y="0"/>
                </a:moveTo>
                <a:cubicBezTo>
                  <a:pt x="620274" y="0"/>
                  <a:pt x="741788" y="54404"/>
                  <a:pt x="829746" y="142362"/>
                </a:cubicBezTo>
                <a:lnTo>
                  <a:pt x="844684" y="160467"/>
                </a:lnTo>
                <a:lnTo>
                  <a:pt x="832222" y="150185"/>
                </a:lnTo>
                <a:cubicBezTo>
                  <a:pt x="767576" y="106511"/>
                  <a:pt x="689645" y="81009"/>
                  <a:pt x="605757" y="81009"/>
                </a:cubicBezTo>
                <a:cubicBezTo>
                  <a:pt x="382057" y="81009"/>
                  <a:pt x="200712" y="262354"/>
                  <a:pt x="200712" y="486054"/>
                </a:cubicBezTo>
                <a:cubicBezTo>
                  <a:pt x="200712" y="709754"/>
                  <a:pt x="382057" y="891099"/>
                  <a:pt x="605757" y="891099"/>
                </a:cubicBezTo>
                <a:cubicBezTo>
                  <a:pt x="689645" y="891099"/>
                  <a:pt x="767576" y="865598"/>
                  <a:pt x="832222" y="821924"/>
                </a:cubicBezTo>
                <a:lnTo>
                  <a:pt x="844684" y="811641"/>
                </a:lnTo>
                <a:lnTo>
                  <a:pt x="829746" y="829746"/>
                </a:lnTo>
                <a:cubicBezTo>
                  <a:pt x="741788" y="917705"/>
                  <a:pt x="620274" y="972108"/>
                  <a:pt x="486054" y="972108"/>
                </a:cubicBezTo>
                <a:cubicBezTo>
                  <a:pt x="217614" y="972108"/>
                  <a:pt x="0" y="754494"/>
                  <a:pt x="0" y="486054"/>
                </a:cubicBezTo>
                <a:cubicBezTo>
                  <a:pt x="0" y="217614"/>
                  <a:pt x="217614" y="0"/>
                  <a:pt x="486054" y="0"/>
                </a:cubicBezTo>
                <a:close/>
              </a:path>
            </a:pathLst>
          </a:custGeom>
          <a:solidFill>
            <a:srgbClr val="C87E4C"/>
          </a:solidFill>
          <a:ln w="25400" cap="flat" cmpd="sng" algn="ctr">
            <a:noFill/>
            <a:prstDash val="solid"/>
          </a:ln>
          <a:effectLst/>
        </p:spPr>
        <p:txBody>
          <a:bodyPr anchor="ctr"/>
          <a:lstStyle/>
          <a:p>
            <a:pPr algn="ctr" eaLnBrk="1" fontAlgn="auto" hangingPunct="1">
              <a:spcBef>
                <a:spcPts val="0"/>
              </a:spcBef>
              <a:spcAft>
                <a:spcPts val="0"/>
              </a:spcAft>
              <a:defRPr/>
            </a:pPr>
            <a:endParaRPr lang="en-US" sz="1350" kern="0">
              <a:solidFill>
                <a:sysClr val="window" lastClr="FFFFFF"/>
              </a:solidFill>
              <a:latin typeface="+mn-lt"/>
              <a:ea typeface="+mn-ea"/>
            </a:endParaRPr>
          </a:p>
        </p:txBody>
      </p:sp>
      <p:sp>
        <p:nvSpPr>
          <p:cNvPr id="28" name="圆角矩形 33">
            <a:extLst>
              <a:ext uri="{FF2B5EF4-FFF2-40B4-BE49-F238E27FC236}">
                <a16:creationId xmlns:a16="http://schemas.microsoft.com/office/drawing/2014/main" xmlns="" id="{E6C88977-534A-4CE0-8F4F-A65413230FDE}"/>
              </a:ext>
            </a:extLst>
          </p:cNvPr>
          <p:cNvSpPr/>
          <p:nvPr/>
        </p:nvSpPr>
        <p:spPr>
          <a:xfrm>
            <a:off x="1291687" y="5308192"/>
            <a:ext cx="7502689" cy="595312"/>
          </a:xfrm>
          <a:prstGeom prst="roundRect">
            <a:avLst>
              <a:gd name="adj" fmla="val 50000"/>
            </a:avLst>
          </a:prstGeom>
          <a:solidFill>
            <a:srgbClr val="D34817">
              <a:lumMod val="20000"/>
              <a:lumOff val="80000"/>
            </a:srgbClr>
          </a:solidFill>
          <a:ln w="2540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r>
              <a:rPr lang="zh-CN" altLang="en-US" sz="2400" dirty="0">
                <a:solidFill>
                  <a:srgbClr val="000000"/>
                </a:solidFill>
                <a:latin typeface="+mn-ea"/>
                <a:ea typeface="+mn-ea"/>
              </a:rPr>
              <a:t>中国革命、建设、改革的伟大成就充分证明了这一点</a:t>
            </a:r>
            <a:endParaRPr lang="zh-CN" altLang="en-US" sz="1350" kern="0" dirty="0">
              <a:solidFill>
                <a:prstClr val="black">
                  <a:lumMod val="65000"/>
                  <a:lumOff val="35000"/>
                </a:prstClr>
              </a:solidFill>
              <a:latin typeface="+mn-ea"/>
              <a:ea typeface="+mn-ea"/>
            </a:endParaRPr>
          </a:p>
        </p:txBody>
      </p:sp>
    </p:spTree>
  </p:cSld>
  <p:clrMapOvr>
    <a:masterClrMapping/>
  </p:clrMapOvr>
  <p:transition spd="med">
    <p:pull/>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F9C22EAC-835A-4AF6-8316-DC5DCF8FA270}"/>
              </a:ext>
            </a:extLst>
          </p:cNvPr>
          <p:cNvGrpSpPr/>
          <p:nvPr/>
        </p:nvGrpSpPr>
        <p:grpSpPr>
          <a:xfrm>
            <a:off x="4666614" y="1089212"/>
            <a:ext cx="7418294" cy="5603470"/>
            <a:chOff x="4773706" y="1089212"/>
            <a:chExt cx="7418294" cy="5603470"/>
          </a:xfrm>
        </p:grpSpPr>
        <p:sp>
          <p:nvSpPr>
            <p:cNvPr id="24" name="Round Same Side Corner Rectangle 22">
              <a:extLst>
                <a:ext uri="{FF2B5EF4-FFF2-40B4-BE49-F238E27FC236}">
                  <a16:creationId xmlns:a16="http://schemas.microsoft.com/office/drawing/2014/main" xmlns="" id="{D97C6128-B8F8-43D6-BCFB-101BFE1F27E8}"/>
                </a:ext>
              </a:extLst>
            </p:cNvPr>
            <p:cNvSpPr/>
            <p:nvPr/>
          </p:nvSpPr>
          <p:spPr>
            <a:xfrm>
              <a:off x="4773706" y="1089212"/>
              <a:ext cx="7418294" cy="5603443"/>
            </a:xfrm>
            <a:prstGeom prst="round2SameRect">
              <a:avLst>
                <a:gd name="adj1" fmla="val 15179"/>
                <a:gd name="adj2" fmla="val 0"/>
              </a:avLst>
            </a:prstGeom>
            <a:solidFill>
              <a:schemeClr val="accent2">
                <a:lumMod val="20000"/>
                <a:lumOff val="80000"/>
              </a:schemeClr>
            </a:solidFill>
            <a:ln w="9525" cap="flat" cmpd="sng" algn="ctr">
              <a:solidFill>
                <a:srgbClr val="F79646">
                  <a:lumMod val="50000"/>
                </a:srgbClr>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lumOff val="50000"/>
                  </a:prstClr>
                </a:solidFill>
                <a:effectLst/>
                <a:uLnTx/>
                <a:uFillTx/>
                <a:latin typeface="Arial"/>
                <a:ea typeface="黑体"/>
                <a:cs typeface="+mn-cs"/>
              </a:endParaRPr>
            </a:p>
          </p:txBody>
        </p:sp>
        <p:sp>
          <p:nvSpPr>
            <p:cNvPr id="171013" name="文本框 1">
              <a:extLst>
                <a:ext uri="{FF2B5EF4-FFF2-40B4-BE49-F238E27FC236}">
                  <a16:creationId xmlns:a16="http://schemas.microsoft.com/office/drawing/2014/main" xmlns="" id="{C4355163-550B-4AD7-89B2-4CC4D34B4724}"/>
                </a:ext>
              </a:extLst>
            </p:cNvPr>
            <p:cNvSpPr txBox="1">
              <a:spLocks noChangeArrowheads="1"/>
            </p:cNvSpPr>
            <p:nvPr/>
          </p:nvSpPr>
          <p:spPr bwMode="auto">
            <a:xfrm>
              <a:off x="4847514" y="1125645"/>
              <a:ext cx="7122481" cy="55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rPr>
                <a:t>       中华民族近代以来</a:t>
              </a:r>
              <a:r>
                <a:rPr lang="en-US" altLang="zh-CN" sz="2400" dirty="0">
                  <a:solidFill>
                    <a:srgbClr val="000000"/>
                  </a:solidFill>
                  <a:latin typeface="微软雅黑" panose="020B0503020204020204" pitchFamily="34" charset="-122"/>
                </a:rPr>
                <a:t>180</a:t>
              </a:r>
              <a:r>
                <a:rPr lang="zh-CN" altLang="en-US" sz="2400" dirty="0">
                  <a:solidFill>
                    <a:srgbClr val="000000"/>
                  </a:solidFill>
                  <a:latin typeface="微软雅黑" panose="020B0503020204020204" pitchFamily="34" charset="-122"/>
                </a:rPr>
                <a:t>多年的历史、中国共产党成立以来</a:t>
              </a:r>
              <a:r>
                <a:rPr lang="en-US" altLang="zh-CN" sz="2400" dirty="0">
                  <a:solidFill>
                    <a:srgbClr val="000000"/>
                  </a:solidFill>
                  <a:latin typeface="微软雅黑" panose="020B0503020204020204" pitchFamily="34" charset="-122"/>
                </a:rPr>
                <a:t>100</a:t>
              </a:r>
              <a:r>
                <a:rPr lang="zh-CN" altLang="en-US" sz="2400" dirty="0">
                  <a:solidFill>
                    <a:srgbClr val="000000"/>
                  </a:solidFill>
                  <a:latin typeface="微软雅黑" panose="020B0503020204020204" pitchFamily="34" charset="-122"/>
                </a:rPr>
                <a:t>年的历史、中华人民共和国成立以来</a:t>
              </a:r>
              <a:r>
                <a:rPr lang="en-US" altLang="zh-CN" sz="2400" dirty="0">
                  <a:solidFill>
                    <a:srgbClr val="000000"/>
                  </a:solidFill>
                  <a:latin typeface="微软雅黑" panose="020B0503020204020204" pitchFamily="34" charset="-122"/>
                </a:rPr>
                <a:t>70</a:t>
              </a:r>
              <a:r>
                <a:rPr lang="zh-CN" altLang="en-US" sz="2400" dirty="0">
                  <a:solidFill>
                    <a:srgbClr val="000000"/>
                  </a:solidFill>
                  <a:latin typeface="微软雅黑" panose="020B0503020204020204" pitchFamily="34" charset="-122"/>
                </a:rPr>
                <a:t>多年的历史都充分证明，没有中国共产党，就没有新中国，就没有中华民族伟大复兴。</a:t>
              </a:r>
              <a:r>
                <a:rPr lang="zh-CN" altLang="en-US" sz="2400" b="1" dirty="0">
                  <a:solidFill>
                    <a:srgbClr val="000000"/>
                  </a:solidFill>
                  <a:latin typeface="微软雅黑" panose="020B0503020204020204" pitchFamily="34" charset="-122"/>
                </a:rPr>
                <a:t>历史和人民选择了中国共产党。</a:t>
              </a:r>
              <a:r>
                <a:rPr lang="zh-CN" altLang="en-US" sz="2400" dirty="0">
                  <a:solidFill>
                    <a:srgbClr val="000000"/>
                  </a:solidFill>
                  <a:latin typeface="微软雅黑" panose="020B0503020204020204" pitchFamily="34" charset="-122"/>
                </a:rPr>
                <a:t>中国共产党领导是中国特色社会主义最本质的特征，是中国特色社会主义制度的最大优势，是党和国家的根本所在、命脉所在，是全国各族人民的利益所系、命运所系。</a:t>
              </a:r>
              <a:endParaRPr lang="en-US" altLang="zh-CN" sz="2400" dirty="0">
                <a:solidFill>
                  <a:srgbClr val="000000"/>
                </a:solidFill>
                <a:latin typeface="微软雅黑" panose="020B0503020204020204" pitchFamily="34" charset="-122"/>
              </a:endParaRPr>
            </a:p>
            <a:p>
              <a:pPr algn="r" eaLnBrk="1" hangingPunct="1">
                <a:lnSpc>
                  <a:spcPct val="150000"/>
                </a:lnSpc>
              </a:pPr>
              <a:r>
                <a:rPr lang="en-US" altLang="zh-CN" sz="2400" dirty="0">
                  <a:solidFill>
                    <a:srgbClr val="000000"/>
                  </a:solidFill>
                  <a:latin typeface="微软雅黑" panose="020B0503020204020204" pitchFamily="34" charset="-122"/>
                </a:rPr>
                <a:t>——</a:t>
              </a:r>
              <a:r>
                <a:rPr lang="zh-CN" altLang="en-US" sz="2400" dirty="0">
                  <a:solidFill>
                    <a:srgbClr val="000000"/>
                  </a:solidFill>
                  <a:latin typeface="微软雅黑" panose="020B0503020204020204" pitchFamily="34" charset="-122"/>
                </a:rPr>
                <a:t>习近平总书记在庆祝中国共产党成立</a:t>
              </a:r>
              <a:r>
                <a:rPr lang="en-US" altLang="zh-CN" sz="2400" dirty="0">
                  <a:solidFill>
                    <a:srgbClr val="000000"/>
                  </a:solidFill>
                  <a:latin typeface="微软雅黑" panose="020B0503020204020204" pitchFamily="34" charset="-122"/>
                </a:rPr>
                <a:t>100</a:t>
              </a:r>
              <a:r>
                <a:rPr lang="zh-CN" altLang="en-US" sz="2400" dirty="0">
                  <a:solidFill>
                    <a:srgbClr val="000000"/>
                  </a:solidFill>
                  <a:latin typeface="微软雅黑" panose="020B0503020204020204" pitchFamily="34" charset="-122"/>
                </a:rPr>
                <a:t>周年大会上的讲话</a:t>
              </a:r>
            </a:p>
          </p:txBody>
        </p:sp>
      </p:grpSp>
      <p:pic>
        <p:nvPicPr>
          <p:cNvPr id="171015" name="图片 13">
            <a:extLst>
              <a:ext uri="{FF2B5EF4-FFF2-40B4-BE49-F238E27FC236}">
                <a16:creationId xmlns:a16="http://schemas.microsoft.com/office/drawing/2014/main" xmlns="" id="{86B9667C-A6A4-415F-AB10-C6F7AC868EF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165663" y="3078890"/>
            <a:ext cx="3103642" cy="340125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xmlns="" id="{ACAB8885-3B30-4089-9275-8F0923AACE2F}"/>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三、群众、阶级、政党、领袖的关系</a:t>
            </a:r>
          </a:p>
        </p:txBody>
      </p:sp>
      <p:grpSp>
        <p:nvGrpSpPr>
          <p:cNvPr id="14" name="组合 13">
            <a:extLst>
              <a:ext uri="{FF2B5EF4-FFF2-40B4-BE49-F238E27FC236}">
                <a16:creationId xmlns:a16="http://schemas.microsoft.com/office/drawing/2014/main" xmlns="" id="{80F37E1A-D9FF-4113-9F7D-CE8A3CC73856}"/>
              </a:ext>
            </a:extLst>
          </p:cNvPr>
          <p:cNvGrpSpPr/>
          <p:nvPr/>
        </p:nvGrpSpPr>
        <p:grpSpPr>
          <a:xfrm>
            <a:off x="602618" y="1513975"/>
            <a:ext cx="4225531" cy="1480757"/>
            <a:chOff x="1131151" y="1513975"/>
            <a:chExt cx="4225531" cy="1480757"/>
          </a:xfrm>
        </p:grpSpPr>
        <p:grpSp>
          <p:nvGrpSpPr>
            <p:cNvPr id="15" name="组合 14">
              <a:extLst>
                <a:ext uri="{FF2B5EF4-FFF2-40B4-BE49-F238E27FC236}">
                  <a16:creationId xmlns:a16="http://schemas.microsoft.com/office/drawing/2014/main" xmlns="" id="{AF3A799E-5295-491F-B681-D923ED71AA26}"/>
                </a:ext>
              </a:extLst>
            </p:cNvPr>
            <p:cNvGrpSpPr/>
            <p:nvPr/>
          </p:nvGrpSpPr>
          <p:grpSpPr>
            <a:xfrm>
              <a:off x="1131151" y="1513975"/>
              <a:ext cx="3790473" cy="1480757"/>
              <a:chOff x="1991763" y="3557928"/>
              <a:chExt cx="3790473" cy="1480757"/>
            </a:xfrm>
          </p:grpSpPr>
          <p:cxnSp>
            <p:nvCxnSpPr>
              <p:cNvPr id="19" name="直接连接符 18">
                <a:extLst>
                  <a:ext uri="{FF2B5EF4-FFF2-40B4-BE49-F238E27FC236}">
                    <a16:creationId xmlns:a16="http://schemas.microsoft.com/office/drawing/2014/main" xmlns="" id="{6C6A7933-0447-4EC3-B6D6-F314186F46D0}"/>
                  </a:ext>
                </a:extLst>
              </p:cNvPr>
              <p:cNvCxnSpPr>
                <a:cxnSpLocks/>
              </p:cNvCxnSpPr>
              <p:nvPr>
                <p:custDataLst>
                  <p:tags r:id="rId1"/>
                </p:custDataLst>
              </p:nvPr>
            </p:nvCxnSpPr>
            <p:spPr>
              <a:xfrm>
                <a:off x="1991763" y="4185139"/>
                <a:ext cx="3790473" cy="0"/>
              </a:xfrm>
              <a:prstGeom prst="line">
                <a:avLst/>
              </a:prstGeom>
              <a:ln w="22225">
                <a:solidFill>
                  <a:srgbClr val="C77D4B"/>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xmlns="" id="{9AA63E78-A088-4091-9474-15A871F66533}"/>
                  </a:ext>
                </a:extLst>
              </p:cNvPr>
              <p:cNvGrpSpPr/>
              <p:nvPr>
                <p:custDataLst>
                  <p:tags r:id="rId2"/>
                </p:custDataLst>
              </p:nvPr>
            </p:nvGrpSpPr>
            <p:grpSpPr>
              <a:xfrm>
                <a:off x="2261169" y="3557928"/>
                <a:ext cx="1536894" cy="1480757"/>
                <a:chOff x="1289314" y="3241405"/>
                <a:chExt cx="1536894" cy="1480757"/>
              </a:xfrm>
            </p:grpSpPr>
            <p:sp>
              <p:nvSpPr>
                <p:cNvPr id="21" name="任意多边形 48">
                  <a:extLst>
                    <a:ext uri="{FF2B5EF4-FFF2-40B4-BE49-F238E27FC236}">
                      <a16:creationId xmlns:a16="http://schemas.microsoft.com/office/drawing/2014/main" xmlns="" id="{6F0982B8-99D4-4A6B-8B13-63DA999AAE5F}"/>
                    </a:ext>
                  </a:extLst>
                </p:cNvPr>
                <p:cNvSpPr/>
                <p:nvPr>
                  <p:custDataLst>
                    <p:tags r:id="rId3"/>
                  </p:custDataLst>
                </p:nvPr>
              </p:nvSpPr>
              <p:spPr>
                <a:xfrm rot="2871886">
                  <a:off x="1701429" y="2904871"/>
                  <a:ext cx="788245" cy="1461313"/>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l"/>
                  <a:endParaRPr lang="zh-CN" altLang="en-US" sz="2000" dirty="0">
                    <a:solidFill>
                      <a:schemeClr val="bg1"/>
                    </a:solidFill>
                  </a:endParaRPr>
                </a:p>
              </p:txBody>
            </p:sp>
            <p:sp>
              <p:nvSpPr>
                <p:cNvPr id="22" name="矩形 21">
                  <a:extLst>
                    <a:ext uri="{FF2B5EF4-FFF2-40B4-BE49-F238E27FC236}">
                      <a16:creationId xmlns:a16="http://schemas.microsoft.com/office/drawing/2014/main" xmlns="" id="{0CE39780-3A12-48CB-8152-4F363B63380E}"/>
                    </a:ext>
                  </a:extLst>
                </p:cNvPr>
                <p:cNvSpPr/>
                <p:nvPr>
                  <p:custDataLst>
                    <p:tags r:id="rId4"/>
                  </p:custDataLst>
                </p:nvPr>
              </p:nvSpPr>
              <p:spPr>
                <a:xfrm>
                  <a:off x="1289314" y="3930162"/>
                  <a:ext cx="36000" cy="792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grpSp>
        <p:sp>
          <p:nvSpPr>
            <p:cNvPr id="17" name="矩形 16">
              <a:extLst>
                <a:ext uri="{FF2B5EF4-FFF2-40B4-BE49-F238E27FC236}">
                  <a16:creationId xmlns:a16="http://schemas.microsoft.com/office/drawing/2014/main" xmlns="" id="{0A765903-4CF6-4516-8EBD-DD5F85C630D3}"/>
                </a:ext>
              </a:extLst>
            </p:cNvPr>
            <p:cNvSpPr/>
            <p:nvPr/>
          </p:nvSpPr>
          <p:spPr>
            <a:xfrm>
              <a:off x="1892865" y="1513985"/>
              <a:ext cx="902811" cy="523220"/>
            </a:xfrm>
            <a:prstGeom prst="rect">
              <a:avLst/>
            </a:prstGeom>
          </p:spPr>
          <p:txBody>
            <a:bodyPr wrap="none">
              <a:spAutoFit/>
            </a:bodyPr>
            <a:lstStyle/>
            <a:p>
              <a:r>
                <a:rPr lang="zh-CN" altLang="en-US" sz="2800" b="1" dirty="0">
                  <a:solidFill>
                    <a:prstClr val="white"/>
                  </a:solidFill>
                  <a:latin typeface="+mn-ea"/>
                  <a:ea typeface="+mn-ea"/>
                </a:rPr>
                <a:t>其次</a:t>
              </a:r>
              <a:endParaRPr lang="zh-CN" altLang="en-US" dirty="0">
                <a:latin typeface="+mn-ea"/>
                <a:ea typeface="+mn-ea"/>
              </a:endParaRPr>
            </a:p>
          </p:txBody>
        </p:sp>
        <p:sp>
          <p:nvSpPr>
            <p:cNvPr id="18" name="文本框 1">
              <a:extLst>
                <a:ext uri="{FF2B5EF4-FFF2-40B4-BE49-F238E27FC236}">
                  <a16:creationId xmlns:a16="http://schemas.microsoft.com/office/drawing/2014/main" xmlns="" id="{49DCFD34-316E-40A8-868E-A8C229D89BBE}"/>
                </a:ext>
              </a:extLst>
            </p:cNvPr>
            <p:cNvSpPr txBox="1">
              <a:spLocks noChangeArrowheads="1"/>
            </p:cNvSpPr>
            <p:nvPr/>
          </p:nvSpPr>
          <p:spPr bwMode="auto">
            <a:xfrm>
              <a:off x="1566209" y="2244630"/>
              <a:ext cx="3790473"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b="1" dirty="0">
                  <a:solidFill>
                    <a:srgbClr val="000000"/>
                  </a:solidFill>
                  <a:latin typeface="微软雅黑" panose="020B0503020204020204" pitchFamily="34" charset="-122"/>
                </a:rPr>
                <a:t>阶级通常是由政党领导的</a:t>
              </a:r>
            </a:p>
          </p:txBody>
        </p:sp>
      </p:grpSp>
    </p:spTree>
  </p:cSld>
  <p:clrMapOvr>
    <a:masterClrMapping/>
  </p:clrMapOvr>
  <p:transition spd="med">
    <p:pull/>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7" name="文本框 1">
            <a:extLst>
              <a:ext uri="{FF2B5EF4-FFF2-40B4-BE49-F238E27FC236}">
                <a16:creationId xmlns:a16="http://schemas.microsoft.com/office/drawing/2014/main" xmlns="" id="{FAA99100-FA50-49DE-ADD4-856D5F73753C}"/>
              </a:ext>
            </a:extLst>
          </p:cNvPr>
          <p:cNvSpPr txBox="1">
            <a:spLocks noChangeArrowheads="1"/>
          </p:cNvSpPr>
          <p:nvPr/>
        </p:nvSpPr>
        <p:spPr bwMode="auto">
          <a:xfrm>
            <a:off x="4820903" y="1623288"/>
            <a:ext cx="2853073" cy="44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rPr>
              <a:t>       无产阶级革命领袖是在长期的群众斗争、群众实践中产生的，是无产阶级和人民群众利益的忠实代表，其历史作用和历史贡献是重大而深远的。</a:t>
            </a:r>
          </a:p>
        </p:txBody>
      </p:sp>
      <p:pic>
        <p:nvPicPr>
          <p:cNvPr id="172039" name="图片 2">
            <a:extLst>
              <a:ext uri="{FF2B5EF4-FFF2-40B4-BE49-F238E27FC236}">
                <a16:creationId xmlns:a16="http://schemas.microsoft.com/office/drawing/2014/main" xmlns="" id="{67C339A9-AB63-4EDF-8615-CB51CBAE1E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0201"/>
          <a:stretch/>
        </p:blipFill>
        <p:spPr bwMode="auto">
          <a:xfrm>
            <a:off x="8117682" y="1417342"/>
            <a:ext cx="3573181" cy="499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1" name="图片 5">
            <a:extLst>
              <a:ext uri="{FF2B5EF4-FFF2-40B4-BE49-F238E27FC236}">
                <a16:creationId xmlns:a16="http://schemas.microsoft.com/office/drawing/2014/main" xmlns="" id="{CA55512F-0A1B-40A2-868E-BF10DC9796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047" y="3616074"/>
            <a:ext cx="417195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xmlns="" id="{1E7AADD1-A5AA-4360-82F3-74F084C3ED19}"/>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三、群众、阶级、政党、领袖的关系</a:t>
            </a:r>
          </a:p>
        </p:txBody>
      </p:sp>
      <p:grpSp>
        <p:nvGrpSpPr>
          <p:cNvPr id="17" name="组合 16">
            <a:extLst>
              <a:ext uri="{FF2B5EF4-FFF2-40B4-BE49-F238E27FC236}">
                <a16:creationId xmlns:a16="http://schemas.microsoft.com/office/drawing/2014/main" xmlns="" id="{1D18172F-6482-402D-B00F-314DF55CB154}"/>
              </a:ext>
            </a:extLst>
          </p:cNvPr>
          <p:cNvGrpSpPr/>
          <p:nvPr/>
        </p:nvGrpSpPr>
        <p:grpSpPr>
          <a:xfrm>
            <a:off x="602618" y="1513975"/>
            <a:ext cx="4225531" cy="1480757"/>
            <a:chOff x="1131151" y="1513975"/>
            <a:chExt cx="4225531" cy="1480757"/>
          </a:xfrm>
        </p:grpSpPr>
        <p:grpSp>
          <p:nvGrpSpPr>
            <p:cNvPr id="18" name="组合 17">
              <a:extLst>
                <a:ext uri="{FF2B5EF4-FFF2-40B4-BE49-F238E27FC236}">
                  <a16:creationId xmlns:a16="http://schemas.microsoft.com/office/drawing/2014/main" xmlns="" id="{57B59E83-7EC6-4DAA-8293-46BB0D116708}"/>
                </a:ext>
              </a:extLst>
            </p:cNvPr>
            <p:cNvGrpSpPr/>
            <p:nvPr/>
          </p:nvGrpSpPr>
          <p:grpSpPr>
            <a:xfrm>
              <a:off x="1131151" y="1513975"/>
              <a:ext cx="3790473" cy="1480757"/>
              <a:chOff x="1991763" y="3557928"/>
              <a:chExt cx="3790473" cy="1480757"/>
            </a:xfrm>
          </p:grpSpPr>
          <p:cxnSp>
            <p:nvCxnSpPr>
              <p:cNvPr id="21" name="直接连接符 20">
                <a:extLst>
                  <a:ext uri="{FF2B5EF4-FFF2-40B4-BE49-F238E27FC236}">
                    <a16:creationId xmlns:a16="http://schemas.microsoft.com/office/drawing/2014/main" xmlns="" id="{FC656E51-3E43-423D-A4DD-757DC8861051}"/>
                  </a:ext>
                </a:extLst>
              </p:cNvPr>
              <p:cNvCxnSpPr>
                <a:cxnSpLocks/>
              </p:cNvCxnSpPr>
              <p:nvPr>
                <p:custDataLst>
                  <p:tags r:id="rId1"/>
                </p:custDataLst>
              </p:nvPr>
            </p:nvCxnSpPr>
            <p:spPr>
              <a:xfrm>
                <a:off x="1991763" y="4185139"/>
                <a:ext cx="3790473" cy="0"/>
              </a:xfrm>
              <a:prstGeom prst="line">
                <a:avLst/>
              </a:prstGeom>
              <a:ln w="22225">
                <a:solidFill>
                  <a:srgbClr val="C77D4B"/>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xmlns="" id="{3D5DC132-DE90-4CF4-B3D6-38DC59B795D4}"/>
                  </a:ext>
                </a:extLst>
              </p:cNvPr>
              <p:cNvGrpSpPr/>
              <p:nvPr>
                <p:custDataLst>
                  <p:tags r:id="rId2"/>
                </p:custDataLst>
              </p:nvPr>
            </p:nvGrpSpPr>
            <p:grpSpPr>
              <a:xfrm>
                <a:off x="2261169" y="3557928"/>
                <a:ext cx="1536894" cy="1480757"/>
                <a:chOff x="1289314" y="3241405"/>
                <a:chExt cx="1536894" cy="1480757"/>
              </a:xfrm>
            </p:grpSpPr>
            <p:sp>
              <p:nvSpPr>
                <p:cNvPr id="23" name="任意多边形 48">
                  <a:extLst>
                    <a:ext uri="{FF2B5EF4-FFF2-40B4-BE49-F238E27FC236}">
                      <a16:creationId xmlns:a16="http://schemas.microsoft.com/office/drawing/2014/main" xmlns="" id="{AC6310F9-6068-4FE5-8536-A24E76146141}"/>
                    </a:ext>
                  </a:extLst>
                </p:cNvPr>
                <p:cNvSpPr/>
                <p:nvPr>
                  <p:custDataLst>
                    <p:tags r:id="rId3"/>
                  </p:custDataLst>
                </p:nvPr>
              </p:nvSpPr>
              <p:spPr>
                <a:xfrm rot="2871886">
                  <a:off x="1701429" y="2904871"/>
                  <a:ext cx="788245" cy="1461313"/>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l"/>
                  <a:endParaRPr lang="zh-CN" altLang="en-US" sz="2000" dirty="0">
                    <a:solidFill>
                      <a:schemeClr val="bg1"/>
                    </a:solidFill>
                  </a:endParaRPr>
                </a:p>
              </p:txBody>
            </p:sp>
            <p:sp>
              <p:nvSpPr>
                <p:cNvPr id="24" name="矩形 23">
                  <a:extLst>
                    <a:ext uri="{FF2B5EF4-FFF2-40B4-BE49-F238E27FC236}">
                      <a16:creationId xmlns:a16="http://schemas.microsoft.com/office/drawing/2014/main" xmlns="" id="{8AB0D0B1-60F2-4870-A15A-563276CF9D5B}"/>
                    </a:ext>
                  </a:extLst>
                </p:cNvPr>
                <p:cNvSpPr/>
                <p:nvPr>
                  <p:custDataLst>
                    <p:tags r:id="rId4"/>
                  </p:custDataLst>
                </p:nvPr>
              </p:nvSpPr>
              <p:spPr>
                <a:xfrm>
                  <a:off x="1289314" y="3930162"/>
                  <a:ext cx="36000" cy="792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grpSp>
        </p:grpSp>
        <p:sp>
          <p:nvSpPr>
            <p:cNvPr id="19" name="矩形 18">
              <a:extLst>
                <a:ext uri="{FF2B5EF4-FFF2-40B4-BE49-F238E27FC236}">
                  <a16:creationId xmlns:a16="http://schemas.microsoft.com/office/drawing/2014/main" xmlns="" id="{C2792917-27F5-4676-B72D-D5221281C266}"/>
                </a:ext>
              </a:extLst>
            </p:cNvPr>
            <p:cNvSpPr/>
            <p:nvPr/>
          </p:nvSpPr>
          <p:spPr>
            <a:xfrm>
              <a:off x="1892865" y="1513985"/>
              <a:ext cx="902811" cy="523220"/>
            </a:xfrm>
            <a:prstGeom prst="rect">
              <a:avLst/>
            </a:prstGeom>
          </p:spPr>
          <p:txBody>
            <a:bodyPr wrap="none">
              <a:spAutoFit/>
            </a:bodyPr>
            <a:lstStyle/>
            <a:p>
              <a:r>
                <a:rPr lang="zh-CN" altLang="en-US" sz="2800" b="1" dirty="0">
                  <a:solidFill>
                    <a:prstClr val="white"/>
                  </a:solidFill>
                  <a:latin typeface="+mn-ea"/>
                  <a:ea typeface="+mn-ea"/>
                </a:rPr>
                <a:t>最后</a:t>
              </a:r>
              <a:endParaRPr lang="zh-CN" altLang="en-US" dirty="0">
                <a:latin typeface="+mn-ea"/>
                <a:ea typeface="+mn-ea"/>
              </a:endParaRPr>
            </a:p>
          </p:txBody>
        </p:sp>
        <p:sp>
          <p:nvSpPr>
            <p:cNvPr id="20" name="文本框 1">
              <a:extLst>
                <a:ext uri="{FF2B5EF4-FFF2-40B4-BE49-F238E27FC236}">
                  <a16:creationId xmlns:a16="http://schemas.microsoft.com/office/drawing/2014/main" xmlns="" id="{0CC3EC72-264F-48C5-8710-9AC3400BCBC1}"/>
                </a:ext>
              </a:extLst>
            </p:cNvPr>
            <p:cNvSpPr txBox="1">
              <a:spLocks noChangeArrowheads="1"/>
            </p:cNvSpPr>
            <p:nvPr/>
          </p:nvSpPr>
          <p:spPr bwMode="auto">
            <a:xfrm>
              <a:off x="1566209" y="2244630"/>
              <a:ext cx="3790473"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b="1" dirty="0">
                  <a:solidFill>
                    <a:srgbClr val="000000"/>
                  </a:solidFill>
                  <a:latin typeface="微软雅黑" panose="020B0503020204020204" pitchFamily="34" charset="-122"/>
                </a:rPr>
                <a:t>政党是由领袖来主持的</a:t>
              </a:r>
            </a:p>
          </p:txBody>
        </p:sp>
      </p:grpSp>
    </p:spTree>
  </p:cSld>
  <p:clrMapOvr>
    <a:masterClrMapping/>
  </p:clrMapOvr>
  <p:transition spd="med">
    <p:pull/>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062" name="组合 1">
            <a:extLst>
              <a:ext uri="{FF2B5EF4-FFF2-40B4-BE49-F238E27FC236}">
                <a16:creationId xmlns:a16="http://schemas.microsoft.com/office/drawing/2014/main" xmlns="" id="{4DBF53A8-F166-4DC0-8D64-9D3FD9441A1F}"/>
              </a:ext>
            </a:extLst>
          </p:cNvPr>
          <p:cNvGrpSpPr>
            <a:grpSpLocks/>
          </p:cNvGrpSpPr>
          <p:nvPr/>
        </p:nvGrpSpPr>
        <p:grpSpPr bwMode="auto">
          <a:xfrm>
            <a:off x="817563" y="1531097"/>
            <a:ext cx="10493375" cy="1454150"/>
            <a:chOff x="948536" y="1974850"/>
            <a:chExt cx="10491788" cy="1454150"/>
          </a:xfrm>
        </p:grpSpPr>
        <p:sp>
          <p:nvSpPr>
            <p:cNvPr id="15" name="矩形: 圆角 14">
              <a:extLst>
                <a:ext uri="{FF2B5EF4-FFF2-40B4-BE49-F238E27FC236}">
                  <a16:creationId xmlns:a16="http://schemas.microsoft.com/office/drawing/2014/main" xmlns="" id="{B47CF689-6EC3-4188-8C8E-6005022E904B}"/>
                </a:ext>
              </a:extLst>
            </p:cNvPr>
            <p:cNvSpPr/>
            <p:nvPr/>
          </p:nvSpPr>
          <p:spPr>
            <a:xfrm>
              <a:off x="948536" y="1974850"/>
              <a:ext cx="10491788" cy="1454150"/>
            </a:xfrm>
            <a:prstGeom prst="roundRect">
              <a:avLst/>
            </a:prstGeom>
            <a:solidFill>
              <a:schemeClr val="accent2">
                <a:lumMod val="20000"/>
                <a:lumOff val="80000"/>
              </a:schemeClr>
            </a:solidFill>
            <a:ln>
              <a:solidFill>
                <a:srgbClr val="C77D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endParaRPr lang="zh-CN" altLang="en-US">
                <a:solidFill>
                  <a:srgbClr val="FFFFFF"/>
                </a:solidFill>
              </a:endParaRPr>
            </a:p>
          </p:txBody>
        </p:sp>
        <p:sp>
          <p:nvSpPr>
            <p:cNvPr id="173064" name="文本框 1">
              <a:extLst>
                <a:ext uri="{FF2B5EF4-FFF2-40B4-BE49-F238E27FC236}">
                  <a16:creationId xmlns:a16="http://schemas.microsoft.com/office/drawing/2014/main" xmlns="" id="{F139EAE7-DADD-4BD0-821A-E6E6EFB52360}"/>
                </a:ext>
              </a:extLst>
            </p:cNvPr>
            <p:cNvSpPr txBox="1">
              <a:spLocks noChangeArrowheads="1"/>
            </p:cNvSpPr>
            <p:nvPr/>
          </p:nvSpPr>
          <p:spPr bwMode="auto">
            <a:xfrm>
              <a:off x="1077897" y="2155825"/>
              <a:ext cx="10233064"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pPr>
              <a:r>
                <a:rPr lang="zh-CN" altLang="en-US" sz="2300" dirty="0">
                  <a:latin typeface="微软雅黑" panose="020B0503020204020204" pitchFamily="34" charset="-122"/>
                </a:rPr>
                <a:t>群众、阶级、政党、领袖环环相扣、相互依存，构成一个有机整体，任何时候都不应该把它们割裂开来。</a:t>
              </a:r>
            </a:p>
          </p:txBody>
        </p:sp>
      </p:grpSp>
      <p:sp>
        <p:nvSpPr>
          <p:cNvPr id="13" name="矩形 12">
            <a:extLst>
              <a:ext uri="{FF2B5EF4-FFF2-40B4-BE49-F238E27FC236}">
                <a16:creationId xmlns:a16="http://schemas.microsoft.com/office/drawing/2014/main" xmlns="" id="{981774CA-884D-4EF9-B4FE-A50453BAC8D0}"/>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三、群众、阶级、政党、领袖的关系</a:t>
            </a:r>
          </a:p>
        </p:txBody>
      </p:sp>
      <p:grpSp>
        <p:nvGrpSpPr>
          <p:cNvPr id="3" name="组合 2">
            <a:extLst>
              <a:ext uri="{FF2B5EF4-FFF2-40B4-BE49-F238E27FC236}">
                <a16:creationId xmlns:a16="http://schemas.microsoft.com/office/drawing/2014/main" xmlns="" id="{411266E0-EA2B-4355-8E43-A9B4F8A39FF4}"/>
              </a:ext>
            </a:extLst>
          </p:cNvPr>
          <p:cNvGrpSpPr/>
          <p:nvPr/>
        </p:nvGrpSpPr>
        <p:grpSpPr>
          <a:xfrm>
            <a:off x="1201407" y="3866235"/>
            <a:ext cx="5817959" cy="2305194"/>
            <a:chOff x="2075465" y="3556953"/>
            <a:chExt cx="5817959" cy="2305194"/>
          </a:xfrm>
        </p:grpSpPr>
        <p:sp>
          <p:nvSpPr>
            <p:cNvPr id="173061" name="文本框 1">
              <a:extLst>
                <a:ext uri="{FF2B5EF4-FFF2-40B4-BE49-F238E27FC236}">
                  <a16:creationId xmlns:a16="http://schemas.microsoft.com/office/drawing/2014/main" xmlns="" id="{2DB1BDE0-15D1-4F54-81C9-279D935B3079}"/>
                </a:ext>
              </a:extLst>
            </p:cNvPr>
            <p:cNvSpPr txBox="1">
              <a:spLocks noChangeArrowheads="1"/>
            </p:cNvSpPr>
            <p:nvPr/>
          </p:nvSpPr>
          <p:spPr bwMode="auto">
            <a:xfrm>
              <a:off x="3208895" y="4173095"/>
              <a:ext cx="457741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eaLnBrk="1" hangingPunct="1">
                <a:lnSpc>
                  <a:spcPct val="150000"/>
                </a:lnSpc>
              </a:pPr>
              <a:r>
                <a:rPr lang="zh-CN" altLang="en-US" sz="2400" dirty="0">
                  <a:solidFill>
                    <a:srgbClr val="000000"/>
                  </a:solidFill>
                  <a:latin typeface="+mn-ea"/>
                  <a:ea typeface="+mn-ea"/>
                </a:rPr>
                <a:t>很大程度上取决于我们党能否正确处理群众、阶级、政党、领袖的相互关系。</a:t>
              </a:r>
            </a:p>
          </p:txBody>
        </p:sp>
        <p:grpSp>
          <p:nvGrpSpPr>
            <p:cNvPr id="2" name="组合 1">
              <a:extLst>
                <a:ext uri="{FF2B5EF4-FFF2-40B4-BE49-F238E27FC236}">
                  <a16:creationId xmlns:a16="http://schemas.microsoft.com/office/drawing/2014/main" xmlns="" id="{82E1A142-B6BE-4032-805D-8E9E2B777106}"/>
                </a:ext>
              </a:extLst>
            </p:cNvPr>
            <p:cNvGrpSpPr/>
            <p:nvPr/>
          </p:nvGrpSpPr>
          <p:grpSpPr>
            <a:xfrm>
              <a:off x="2075465" y="3556953"/>
              <a:ext cx="5817959" cy="2124761"/>
              <a:chOff x="2075465" y="3556953"/>
              <a:chExt cx="5817959" cy="2124761"/>
            </a:xfrm>
          </p:grpSpPr>
          <p:sp>
            <p:nvSpPr>
              <p:cNvPr id="14" name="矩形 13">
                <a:extLst>
                  <a:ext uri="{FF2B5EF4-FFF2-40B4-BE49-F238E27FC236}">
                    <a16:creationId xmlns:a16="http://schemas.microsoft.com/office/drawing/2014/main" xmlns="" id="{47E6FD6D-2289-4C06-82CA-21C68EBD5D6A}"/>
                  </a:ext>
                </a:extLst>
              </p:cNvPr>
              <p:cNvSpPr/>
              <p:nvPr>
                <p:custDataLst>
                  <p:tags r:id="rId1"/>
                </p:custDataLst>
              </p:nvPr>
            </p:nvSpPr>
            <p:spPr>
              <a:xfrm>
                <a:off x="3101782" y="3556953"/>
                <a:ext cx="4791642" cy="563418"/>
              </a:xfrm>
              <a:prstGeom prst="rect">
                <a:avLst/>
              </a:prstGeom>
              <a:solidFill>
                <a:srgbClr val="C87E4C"/>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zh-CN" altLang="en-US" sz="2400" b="1" kern="0" dirty="0">
                    <a:solidFill>
                      <a:srgbClr val="FFFFFF"/>
                    </a:solidFill>
                    <a:latin typeface="+mn-ea"/>
                    <a:ea typeface="+mn-ea"/>
                    <a:sym typeface="Arial" panose="020B0604020202020204" pitchFamily="34" charset="0"/>
                  </a:rPr>
                  <a:t>中国社会主义事业能否顺利发展</a:t>
                </a:r>
                <a:endParaRPr lang="da-DK" altLang="zh-CN" sz="2400" b="1" kern="0" dirty="0">
                  <a:solidFill>
                    <a:srgbClr val="FFFFFF"/>
                  </a:solidFill>
                  <a:latin typeface="+mn-ea"/>
                  <a:ea typeface="+mn-ea"/>
                  <a:sym typeface="Arial" panose="020B0604020202020204" pitchFamily="34" charset="0"/>
                </a:endParaRPr>
              </a:p>
            </p:txBody>
          </p:sp>
          <p:sp>
            <p:nvSpPr>
              <p:cNvPr id="16" name="任意多边形 39">
                <a:extLst>
                  <a:ext uri="{FF2B5EF4-FFF2-40B4-BE49-F238E27FC236}">
                    <a16:creationId xmlns:a16="http://schemas.microsoft.com/office/drawing/2014/main" xmlns="" id="{D9E6ED10-007C-4966-8380-50B43D68989C}"/>
                  </a:ext>
                </a:extLst>
              </p:cNvPr>
              <p:cNvSpPr/>
              <p:nvPr>
                <p:custDataLst>
                  <p:tags r:id="rId2"/>
                </p:custDataLst>
              </p:nvPr>
            </p:nvSpPr>
            <p:spPr>
              <a:xfrm rot="16200000">
                <a:off x="1468641" y="4199337"/>
                <a:ext cx="2089201" cy="875554"/>
              </a:xfrm>
              <a:custGeom>
                <a:avLst/>
                <a:gdLst>
                  <a:gd name="connsiteX0" fmla="*/ 2109422 w 4218844"/>
                  <a:gd name="connsiteY0" fmla="*/ 0 h 1882060"/>
                  <a:gd name="connsiteX1" fmla="*/ 4190463 w 4218844"/>
                  <a:gd name="connsiteY1" fmla="*/ 1696097 h 1882060"/>
                  <a:gd name="connsiteX2" fmla="*/ 4218844 w 4218844"/>
                  <a:gd name="connsiteY2" fmla="*/ 1882060 h 1882060"/>
                  <a:gd name="connsiteX3" fmla="*/ 4096194 w 4218844"/>
                  <a:gd name="connsiteY3" fmla="*/ 1882060 h 1882060"/>
                  <a:gd name="connsiteX4" fmla="*/ 4071546 w 4218844"/>
                  <a:gd name="connsiteY4" fmla="*/ 1720560 h 1882060"/>
                  <a:gd name="connsiteX5" fmla="*/ 2109422 w 4218844"/>
                  <a:gd name="connsiteY5" fmla="*/ 121383 h 1882060"/>
                  <a:gd name="connsiteX6" fmla="*/ 147298 w 4218844"/>
                  <a:gd name="connsiteY6" fmla="*/ 1720560 h 1882060"/>
                  <a:gd name="connsiteX7" fmla="*/ 122650 w 4218844"/>
                  <a:gd name="connsiteY7" fmla="*/ 1882060 h 1882060"/>
                  <a:gd name="connsiteX8" fmla="*/ 0 w 4218844"/>
                  <a:gd name="connsiteY8" fmla="*/ 1882060 h 1882060"/>
                  <a:gd name="connsiteX9" fmla="*/ 28381 w 4218844"/>
                  <a:gd name="connsiteY9" fmla="*/ 1696097 h 1882060"/>
                  <a:gd name="connsiteX10" fmla="*/ 2109422 w 4218844"/>
                  <a:gd name="connsiteY10" fmla="*/ 0 h 188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8844" h="1882060">
                    <a:moveTo>
                      <a:pt x="2109422" y="0"/>
                    </a:moveTo>
                    <a:cubicBezTo>
                      <a:pt x="3135939" y="0"/>
                      <a:pt x="3992390" y="728136"/>
                      <a:pt x="4190463" y="1696097"/>
                    </a:cubicBezTo>
                    <a:lnTo>
                      <a:pt x="4218844" y="1882060"/>
                    </a:lnTo>
                    <a:lnTo>
                      <a:pt x="4096194" y="1882060"/>
                    </a:lnTo>
                    <a:lnTo>
                      <a:pt x="4071546" y="1720560"/>
                    </a:lnTo>
                    <a:cubicBezTo>
                      <a:pt x="3884791" y="807912"/>
                      <a:pt x="3077280" y="121383"/>
                      <a:pt x="2109422" y="121383"/>
                    </a:cubicBezTo>
                    <a:cubicBezTo>
                      <a:pt x="1141564" y="121383"/>
                      <a:pt x="334053" y="807912"/>
                      <a:pt x="147298" y="1720560"/>
                    </a:cubicBezTo>
                    <a:lnTo>
                      <a:pt x="122650" y="1882060"/>
                    </a:lnTo>
                    <a:lnTo>
                      <a:pt x="0" y="1882060"/>
                    </a:lnTo>
                    <a:lnTo>
                      <a:pt x="28381" y="1696097"/>
                    </a:lnTo>
                    <a:cubicBezTo>
                      <a:pt x="226455" y="728136"/>
                      <a:pt x="1082906" y="0"/>
                      <a:pt x="2109422" y="0"/>
                    </a:cubicBezTo>
                    <a:close/>
                  </a:path>
                </a:pathLst>
              </a:custGeom>
              <a:solidFill>
                <a:srgbClr val="C87E4C"/>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latin typeface="+mn-ea"/>
                  <a:ea typeface="+mn-ea"/>
                  <a:sym typeface="Arial" panose="020B0604020202020204" pitchFamily="34" charset="0"/>
                </a:endParaRPr>
              </a:p>
            </p:txBody>
          </p:sp>
        </p:grpSp>
      </p:grpSp>
      <p:pic>
        <p:nvPicPr>
          <p:cNvPr id="5" name="图片 4">
            <a:extLst>
              <a:ext uri="{FF2B5EF4-FFF2-40B4-BE49-F238E27FC236}">
                <a16:creationId xmlns:a16="http://schemas.microsoft.com/office/drawing/2014/main" xmlns="" id="{4123E4B9-2822-42EB-854E-6EC57F90D0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9366" y="3077254"/>
            <a:ext cx="3738283" cy="3738283"/>
          </a:xfrm>
          <a:prstGeom prst="rect">
            <a:avLst/>
          </a:prstGeom>
        </p:spPr>
      </p:pic>
    </p:spTree>
  </p:cSld>
  <p:clrMapOvr>
    <a:masterClrMapping/>
  </p:clrMapOvr>
  <p:transition spd="med">
    <p:pull/>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6" name="图片 3">
            <a:extLst>
              <a:ext uri="{FF2B5EF4-FFF2-40B4-BE49-F238E27FC236}">
                <a16:creationId xmlns:a16="http://schemas.microsoft.com/office/drawing/2014/main" xmlns="" id="{D532F913-FA45-40CD-8FB6-FD57B7140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953" y="1231259"/>
            <a:ext cx="7862047" cy="513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xmlns="" id="{06288330-A017-4EE8-9747-530F32659D7E}"/>
              </a:ext>
            </a:extLst>
          </p:cNvPr>
          <p:cNvSpPr/>
          <p:nvPr/>
        </p:nvSpPr>
        <p:spPr>
          <a:xfrm>
            <a:off x="66963" y="299456"/>
            <a:ext cx="840468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三、群众、阶级、政党、领袖的关系</a:t>
            </a:r>
          </a:p>
        </p:txBody>
      </p:sp>
      <p:sp>
        <p:nvSpPr>
          <p:cNvPr id="14" name="矩形: 一个圆顶角，剪去另一个顶角 13">
            <a:extLst>
              <a:ext uri="{FF2B5EF4-FFF2-40B4-BE49-F238E27FC236}">
                <a16:creationId xmlns:a16="http://schemas.microsoft.com/office/drawing/2014/main" xmlns="" id="{3B1C99AF-DD6D-473C-A575-450565ADA011}"/>
              </a:ext>
            </a:extLst>
          </p:cNvPr>
          <p:cNvSpPr/>
          <p:nvPr/>
        </p:nvSpPr>
        <p:spPr>
          <a:xfrm>
            <a:off x="188259" y="1517847"/>
            <a:ext cx="5148000" cy="4610392"/>
          </a:xfrm>
          <a:prstGeom prst="snipRoundRect">
            <a:avLst>
              <a:gd name="adj1" fmla="val 39417"/>
              <a:gd name="adj2" fmla="val 0"/>
            </a:avLst>
          </a:prstGeom>
          <a:gradFill>
            <a:gsLst>
              <a:gs pos="1000">
                <a:schemeClr val="accent2">
                  <a:lumMod val="40000"/>
                  <a:lumOff val="60000"/>
                </a:schemeClr>
              </a:gs>
              <a:gs pos="100000">
                <a:srgbClr val="AE683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46800" anchor="ctr"/>
          <a:lstStyle/>
          <a:p>
            <a:pPr algn="just" eaLnBrk="1" fontAlgn="auto" hangingPunct="1">
              <a:lnSpc>
                <a:spcPct val="140000"/>
              </a:lnSpc>
              <a:spcBef>
                <a:spcPts val="0"/>
              </a:spcBef>
              <a:spcAft>
                <a:spcPts val="600"/>
              </a:spcAft>
              <a:defRPr/>
            </a:pPr>
            <a:endParaRPr lang="zh-CN" altLang="en-US" sz="1400" dirty="0">
              <a:solidFill>
                <a:schemeClr val="bg1"/>
              </a:solidFill>
              <a:latin typeface="微软雅黑" panose="020B0503020204020204" pitchFamily="34" charset="-122"/>
            </a:endParaRPr>
          </a:p>
        </p:txBody>
      </p:sp>
      <p:grpSp>
        <p:nvGrpSpPr>
          <p:cNvPr id="3" name="组合 2">
            <a:extLst>
              <a:ext uri="{FF2B5EF4-FFF2-40B4-BE49-F238E27FC236}">
                <a16:creationId xmlns:a16="http://schemas.microsoft.com/office/drawing/2014/main" xmlns="" id="{2241F422-1C82-4DF0-93DC-4A99555CAF11}"/>
              </a:ext>
            </a:extLst>
          </p:cNvPr>
          <p:cNvGrpSpPr/>
          <p:nvPr/>
        </p:nvGrpSpPr>
        <p:grpSpPr>
          <a:xfrm>
            <a:off x="3846722" y="1314123"/>
            <a:ext cx="1309113" cy="1456218"/>
            <a:chOff x="3590365" y="1256185"/>
            <a:chExt cx="1527622" cy="1699281"/>
          </a:xfrm>
        </p:grpSpPr>
        <p:sp>
          <p:nvSpPr>
            <p:cNvPr id="15" name="直角三角形 14">
              <a:extLst>
                <a:ext uri="{FF2B5EF4-FFF2-40B4-BE49-F238E27FC236}">
                  <a16:creationId xmlns:a16="http://schemas.microsoft.com/office/drawing/2014/main" xmlns="" id="{EA0CB881-F5C9-4A04-A25F-E7A8E4CFBB42}"/>
                </a:ext>
              </a:extLst>
            </p:cNvPr>
            <p:cNvSpPr/>
            <p:nvPr/>
          </p:nvSpPr>
          <p:spPr>
            <a:xfrm rot="19326473">
              <a:off x="4065162" y="1256185"/>
              <a:ext cx="598475" cy="1699281"/>
            </a:xfrm>
            <a:prstGeom prst="rtTriangle">
              <a:avLst/>
            </a:prstGeom>
            <a:gradFill flip="none" rotWithShape="1">
              <a:gsLst>
                <a:gs pos="7000">
                  <a:schemeClr val="bg1">
                    <a:lumMod val="0"/>
                  </a:schemeClr>
                </a:gs>
                <a:gs pos="66000">
                  <a:schemeClr val="bg1"/>
                </a:gs>
                <a:gs pos="100000">
                  <a:schemeClr val="bg1">
                    <a:lumMod val="37000"/>
                    <a:lumOff val="63000"/>
                    <a:alpha val="47000"/>
                  </a:schemeClr>
                </a:gs>
              </a:gsLst>
              <a:lin ang="8100000" scaled="1"/>
              <a:tileRect/>
            </a:gradFill>
            <a:ln>
              <a:noFill/>
            </a:ln>
            <a:effectLst>
              <a:outerShdw blurRad="292100" dist="38100" dir="16200000"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p>
          </p:txBody>
        </p:sp>
        <p:sp>
          <p:nvSpPr>
            <p:cNvPr id="16" name="任意多边形 21">
              <a:extLst>
                <a:ext uri="{FF2B5EF4-FFF2-40B4-BE49-F238E27FC236}">
                  <a16:creationId xmlns:a16="http://schemas.microsoft.com/office/drawing/2014/main" xmlns="" id="{3F702DF1-9400-4634-87FB-A5E0A3DEAAC2}"/>
                </a:ext>
              </a:extLst>
            </p:cNvPr>
            <p:cNvSpPr/>
            <p:nvPr/>
          </p:nvSpPr>
          <p:spPr>
            <a:xfrm>
              <a:off x="3590365" y="1647598"/>
              <a:ext cx="1527622" cy="974853"/>
            </a:xfrm>
            <a:custGeom>
              <a:avLst/>
              <a:gdLst>
                <a:gd name="connsiteX0" fmla="*/ 0 w 1742190"/>
                <a:gd name="connsiteY0" fmla="*/ 0 h 1008113"/>
                <a:gd name="connsiteX1" fmla="*/ 1742190 w 1742190"/>
                <a:gd name="connsiteY1" fmla="*/ 0 h 1008113"/>
                <a:gd name="connsiteX2" fmla="*/ 1742190 w 1742190"/>
                <a:gd name="connsiteY2" fmla="*/ 1008113 h 1008113"/>
              </a:gdLst>
              <a:ahLst/>
              <a:cxnLst>
                <a:cxn ang="0">
                  <a:pos x="connsiteX0" y="connsiteY0"/>
                </a:cxn>
                <a:cxn ang="0">
                  <a:pos x="connsiteX1" y="connsiteY1"/>
                </a:cxn>
                <a:cxn ang="0">
                  <a:pos x="connsiteX2" y="connsiteY2"/>
                </a:cxn>
              </a:cxnLst>
              <a:rect l="l" t="t" r="r" b="b"/>
              <a:pathLst>
                <a:path w="1742190" h="1008113">
                  <a:moveTo>
                    <a:pt x="0" y="0"/>
                  </a:moveTo>
                  <a:lnTo>
                    <a:pt x="1742190" y="0"/>
                  </a:lnTo>
                  <a:lnTo>
                    <a:pt x="1742190" y="1008113"/>
                  </a:lnTo>
                  <a:close/>
                </a:path>
              </a:pathLst>
            </a:custGeom>
            <a:solidFill>
              <a:schemeClr val="bg1"/>
            </a:solidFill>
            <a:ln>
              <a:noFill/>
            </a:ln>
            <a:effectLst>
              <a:innerShdw blurRad="63500" dist="25400" dir="8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00000" tIns="0" rIns="0" bIns="360000" anchor="ctr"/>
            <a:lstStyle/>
            <a:p>
              <a:pPr algn="ctr" eaLnBrk="1" fontAlgn="auto" hangingPunct="1">
                <a:spcBef>
                  <a:spcPts val="0"/>
                </a:spcBef>
                <a:spcAft>
                  <a:spcPts val="0"/>
                </a:spcAft>
                <a:defRPr/>
              </a:pPr>
              <a:endParaRPr lang="zh-CN" altLang="en-US" sz="2800" dirty="0">
                <a:solidFill>
                  <a:srgbClr val="92D050"/>
                </a:solidFill>
              </a:endParaRPr>
            </a:p>
          </p:txBody>
        </p:sp>
      </p:grpSp>
      <p:sp>
        <p:nvSpPr>
          <p:cNvPr id="174085" name="文本框 1">
            <a:extLst>
              <a:ext uri="{FF2B5EF4-FFF2-40B4-BE49-F238E27FC236}">
                <a16:creationId xmlns:a16="http://schemas.microsoft.com/office/drawing/2014/main" xmlns="" id="{9FFD146E-EA4E-463C-A72A-E9F8970B2D87}"/>
              </a:ext>
            </a:extLst>
          </p:cNvPr>
          <p:cNvSpPr txBox="1">
            <a:spLocks noChangeArrowheads="1"/>
          </p:cNvSpPr>
          <p:nvPr/>
        </p:nvSpPr>
        <p:spPr bwMode="auto">
          <a:xfrm>
            <a:off x="379862" y="2638042"/>
            <a:ext cx="4635890"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rPr>
              <a:t>       要始终坚持党的</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群众</a:t>
            </a: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rPr>
              <a:t>观点和群众路线，不断巩固党的</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阶级</a:t>
            </a: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rPr>
              <a:t>基础和群众基础，确保</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党</a:t>
            </a: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rPr>
              <a:t>的坚强领导核心地位，更好发挥人民</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领袖</a:t>
            </a: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rPr>
              <a:t>的领导作用，不断把中国特色社会主义伟大事业推向前进。</a:t>
            </a:r>
          </a:p>
        </p:txBody>
      </p:sp>
    </p:spTree>
  </p:cSld>
  <p:clrMapOvr>
    <a:masterClrMapping/>
  </p:clrMapOvr>
  <p:transition spd="med">
    <p:pull/>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xmlns="" id="{0DD3A6C3-132A-4774-9BBE-18AFABAEC310}"/>
              </a:ext>
            </a:extLst>
          </p:cNvPr>
          <p:cNvSpPr/>
          <p:nvPr/>
        </p:nvSpPr>
        <p:spPr>
          <a:xfrm>
            <a:off x="539956" y="2973932"/>
            <a:ext cx="2196519" cy="1292658"/>
          </a:xfrm>
          <a:custGeom>
            <a:avLst/>
            <a:gdLst>
              <a:gd name="connsiteX0" fmla="*/ 0 w 3668502"/>
              <a:gd name="connsiteY0" fmla="*/ 0 h 313383"/>
              <a:gd name="connsiteX1" fmla="*/ 3668502 w 3668502"/>
              <a:gd name="connsiteY1" fmla="*/ 0 h 313383"/>
              <a:gd name="connsiteX2" fmla="*/ 3668502 w 3668502"/>
              <a:gd name="connsiteY2" fmla="*/ 313383 h 313383"/>
              <a:gd name="connsiteX3" fmla="*/ 0 w 3668502"/>
              <a:gd name="connsiteY3" fmla="*/ 313383 h 313383"/>
              <a:gd name="connsiteX4" fmla="*/ 0 w 3668502"/>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8502" h="313383">
                <a:moveTo>
                  <a:pt x="0" y="0"/>
                </a:moveTo>
                <a:lnTo>
                  <a:pt x="3668502" y="0"/>
                </a:lnTo>
                <a:lnTo>
                  <a:pt x="3668502" y="313383"/>
                </a:lnTo>
                <a:lnTo>
                  <a:pt x="0" y="313383"/>
                </a:lnTo>
                <a:lnTo>
                  <a:pt x="0" y="0"/>
                </a:lnTo>
                <a:close/>
              </a:path>
            </a:pathLst>
          </a:custGeom>
          <a:solidFill>
            <a:srgbClr val="AE6836"/>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800100" rtl="0" eaLnBrk="0" fontAlgn="base" latinLnBrk="0" hangingPunct="0">
              <a:lnSpc>
                <a:spcPct val="9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人类社会及其</a:t>
            </a:r>
            <a:endParaRPr kumimoji="0" lang="en-US" altLang="zh-CN" sz="1800" b="1" i="0" u="none" strike="noStrike" kern="1200" cap="none" spc="0" normalizeH="0" baseline="0" noProof="0" dirty="0">
              <a:ln>
                <a:noFill/>
              </a:ln>
              <a:solidFill>
                <a:prstClr val="white"/>
              </a:solidFill>
              <a:effectLst/>
              <a:uLnTx/>
              <a:uFillTx/>
              <a:latin typeface="Arial"/>
              <a:ea typeface="Microsoft YaHei"/>
              <a:cs typeface="+mn-cs"/>
            </a:endParaRPr>
          </a:p>
          <a:p>
            <a:pPr marL="0" marR="0" lvl="0" indent="0" algn="ctr" defTabSz="800100" rtl="0" eaLnBrk="0" fontAlgn="base" latinLnBrk="0" hangingPunct="0">
              <a:lnSpc>
                <a:spcPct val="9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发展规律</a:t>
            </a:r>
          </a:p>
        </p:txBody>
      </p:sp>
      <p:sp>
        <p:nvSpPr>
          <p:cNvPr id="16" name="任意多边形: 形状 15">
            <a:extLst>
              <a:ext uri="{FF2B5EF4-FFF2-40B4-BE49-F238E27FC236}">
                <a16:creationId xmlns:a16="http://schemas.microsoft.com/office/drawing/2014/main" xmlns="" id="{D7F2A874-9B65-4AB5-8CA4-19B950D20B7C}"/>
              </a:ext>
            </a:extLst>
          </p:cNvPr>
          <p:cNvSpPr/>
          <p:nvPr/>
        </p:nvSpPr>
        <p:spPr>
          <a:xfrm>
            <a:off x="2942055" y="1254506"/>
            <a:ext cx="3275100" cy="470086"/>
          </a:xfrm>
          <a:custGeom>
            <a:avLst/>
            <a:gdLst>
              <a:gd name="connsiteX0" fmla="*/ 0 w 2825096"/>
              <a:gd name="connsiteY0" fmla="*/ 0 h 313383"/>
              <a:gd name="connsiteX1" fmla="*/ 2825096 w 2825096"/>
              <a:gd name="connsiteY1" fmla="*/ 0 h 313383"/>
              <a:gd name="connsiteX2" fmla="*/ 2825096 w 2825096"/>
              <a:gd name="connsiteY2" fmla="*/ 313383 h 313383"/>
              <a:gd name="connsiteX3" fmla="*/ 0 w 2825096"/>
              <a:gd name="connsiteY3" fmla="*/ 313383 h 313383"/>
              <a:gd name="connsiteX4" fmla="*/ 0 w 282509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096" h="313383">
                <a:moveTo>
                  <a:pt x="0" y="0"/>
                </a:moveTo>
                <a:lnTo>
                  <a:pt x="2825096" y="0"/>
                </a:lnTo>
                <a:lnTo>
                  <a:pt x="282509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defTabSz="800100">
              <a:spcAft>
                <a:spcPct val="35000"/>
              </a:spcAft>
              <a:defRPr/>
            </a:pPr>
            <a:r>
              <a:rPr lang="zh-CN" altLang="en-US" b="1" dirty="0">
                <a:solidFill>
                  <a:prstClr val="white"/>
                </a:solidFill>
              </a:rPr>
              <a:t>人类社会的存在与发展</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sp>
        <p:nvSpPr>
          <p:cNvPr id="20" name="任意多边形: 形状 19">
            <a:extLst>
              <a:ext uri="{FF2B5EF4-FFF2-40B4-BE49-F238E27FC236}">
                <a16:creationId xmlns:a16="http://schemas.microsoft.com/office/drawing/2014/main" xmlns="" id="{052F670F-0BE5-4C05-BEDD-E73555EFB5E8}"/>
              </a:ext>
            </a:extLst>
          </p:cNvPr>
          <p:cNvSpPr/>
          <p:nvPr/>
        </p:nvSpPr>
        <p:spPr>
          <a:xfrm>
            <a:off x="2942057" y="3447270"/>
            <a:ext cx="3275100" cy="470086"/>
          </a:xfrm>
          <a:custGeom>
            <a:avLst/>
            <a:gdLst>
              <a:gd name="connsiteX0" fmla="*/ 0 w 3906651"/>
              <a:gd name="connsiteY0" fmla="*/ 0 h 313383"/>
              <a:gd name="connsiteX1" fmla="*/ 3906651 w 3906651"/>
              <a:gd name="connsiteY1" fmla="*/ 0 h 313383"/>
              <a:gd name="connsiteX2" fmla="*/ 3906651 w 3906651"/>
              <a:gd name="connsiteY2" fmla="*/ 313383 h 313383"/>
              <a:gd name="connsiteX3" fmla="*/ 0 w 3906651"/>
              <a:gd name="connsiteY3" fmla="*/ 313383 h 313383"/>
              <a:gd name="connsiteX4" fmla="*/ 0 w 3906651"/>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651" h="313383">
                <a:moveTo>
                  <a:pt x="0" y="0"/>
                </a:moveTo>
                <a:lnTo>
                  <a:pt x="3906651" y="0"/>
                </a:lnTo>
                <a:lnTo>
                  <a:pt x="3906651"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defTabSz="800100">
              <a:spcAft>
                <a:spcPct val="35000"/>
              </a:spcAft>
              <a:defRPr/>
            </a:pPr>
            <a:r>
              <a:rPr lang="zh-CN" altLang="en-US" b="1" dirty="0">
                <a:solidFill>
                  <a:prstClr val="white"/>
                </a:solidFill>
              </a:rPr>
              <a:t>社会历史发展的动力</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sp>
        <p:nvSpPr>
          <p:cNvPr id="23" name="任意多边形: 形状 22">
            <a:extLst>
              <a:ext uri="{FF2B5EF4-FFF2-40B4-BE49-F238E27FC236}">
                <a16:creationId xmlns:a16="http://schemas.microsoft.com/office/drawing/2014/main" xmlns="" id="{FDC0B46D-DDBA-41F9-AFF9-DE340980F884}"/>
              </a:ext>
            </a:extLst>
          </p:cNvPr>
          <p:cNvSpPr/>
          <p:nvPr/>
        </p:nvSpPr>
        <p:spPr>
          <a:xfrm>
            <a:off x="2942055" y="5514986"/>
            <a:ext cx="3275100" cy="470086"/>
          </a:xfrm>
          <a:custGeom>
            <a:avLst/>
            <a:gdLst>
              <a:gd name="connsiteX0" fmla="*/ 0 w 3433006"/>
              <a:gd name="connsiteY0" fmla="*/ 0 h 313383"/>
              <a:gd name="connsiteX1" fmla="*/ 3433006 w 3433006"/>
              <a:gd name="connsiteY1" fmla="*/ 0 h 313383"/>
              <a:gd name="connsiteX2" fmla="*/ 3433006 w 3433006"/>
              <a:gd name="connsiteY2" fmla="*/ 313383 h 313383"/>
              <a:gd name="connsiteX3" fmla="*/ 0 w 3433006"/>
              <a:gd name="connsiteY3" fmla="*/ 313383 h 313383"/>
              <a:gd name="connsiteX4" fmla="*/ 0 w 34330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006" h="313383">
                <a:moveTo>
                  <a:pt x="0" y="0"/>
                </a:moveTo>
                <a:lnTo>
                  <a:pt x="3433006" y="0"/>
                </a:lnTo>
                <a:lnTo>
                  <a:pt x="34330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defTabSz="800100">
              <a:spcAft>
                <a:spcPct val="35000"/>
              </a:spcAft>
              <a:defRPr/>
            </a:pPr>
            <a:r>
              <a:rPr lang="zh-CN" altLang="en-US" b="1" dirty="0">
                <a:solidFill>
                  <a:prstClr val="white"/>
                </a:solidFill>
              </a:rPr>
              <a:t>人民群众在历史发展中的作用</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grpSp>
        <p:nvGrpSpPr>
          <p:cNvPr id="6" name="组合 5">
            <a:extLst>
              <a:ext uri="{FF2B5EF4-FFF2-40B4-BE49-F238E27FC236}">
                <a16:creationId xmlns:a16="http://schemas.microsoft.com/office/drawing/2014/main" xmlns="" id="{E81C85F2-8C2D-4A26-8DA1-93CCC0277110}"/>
              </a:ext>
            </a:extLst>
          </p:cNvPr>
          <p:cNvGrpSpPr/>
          <p:nvPr/>
        </p:nvGrpSpPr>
        <p:grpSpPr>
          <a:xfrm>
            <a:off x="6524536" y="4938092"/>
            <a:ext cx="3432929" cy="1645305"/>
            <a:chOff x="7108073" y="4938092"/>
            <a:chExt cx="3432929" cy="1645305"/>
          </a:xfrm>
        </p:grpSpPr>
        <p:sp>
          <p:nvSpPr>
            <p:cNvPr id="24" name="任意多边形: 形状 23">
              <a:extLst>
                <a:ext uri="{FF2B5EF4-FFF2-40B4-BE49-F238E27FC236}">
                  <a16:creationId xmlns:a16="http://schemas.microsoft.com/office/drawing/2014/main" xmlns="" id="{48D1AEA7-F67D-47B9-9CF4-6A6B145FCC5F}"/>
                </a:ext>
              </a:extLst>
            </p:cNvPr>
            <p:cNvSpPr>
              <a:spLocks/>
            </p:cNvSpPr>
            <p:nvPr/>
          </p:nvSpPr>
          <p:spPr>
            <a:xfrm>
              <a:off x="7108073" y="4938092"/>
              <a:ext cx="3432929"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algn="just" defTabSz="800100">
                <a:lnSpc>
                  <a:spcPct val="90000"/>
                </a:lnSpc>
                <a:spcAft>
                  <a:spcPct val="35000"/>
                </a:spcAft>
                <a:defRPr/>
              </a:pPr>
              <a:r>
                <a:rPr lang="zh-CN" altLang="en-US" dirty="0">
                  <a:solidFill>
                    <a:prstClr val="white"/>
                  </a:solidFill>
                </a:rPr>
                <a:t>人民群众是历史的创造者</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sp>
          <p:nvSpPr>
            <p:cNvPr id="25" name="任意多边形: 形状 24">
              <a:extLst>
                <a:ext uri="{FF2B5EF4-FFF2-40B4-BE49-F238E27FC236}">
                  <a16:creationId xmlns:a16="http://schemas.microsoft.com/office/drawing/2014/main" xmlns="" id="{AF294BCE-D5EE-4C89-93B0-0970768CFD6C}"/>
                </a:ext>
              </a:extLst>
            </p:cNvPr>
            <p:cNvSpPr>
              <a:spLocks/>
            </p:cNvSpPr>
            <p:nvPr/>
          </p:nvSpPr>
          <p:spPr>
            <a:xfrm>
              <a:off x="7108073" y="5525701"/>
              <a:ext cx="3432929"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algn="just" defTabSz="800100">
                <a:lnSpc>
                  <a:spcPct val="90000"/>
                </a:lnSpc>
                <a:spcAft>
                  <a:spcPct val="35000"/>
                </a:spcAft>
                <a:defRPr/>
              </a:pPr>
              <a:r>
                <a:rPr lang="zh-CN" altLang="en-US" dirty="0">
                  <a:solidFill>
                    <a:prstClr val="white"/>
                  </a:solidFill>
                </a:rPr>
                <a:t>个人在社会历史中的作用</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sp>
          <p:nvSpPr>
            <p:cNvPr id="26" name="任意多边形: 形状 25">
              <a:extLst>
                <a:ext uri="{FF2B5EF4-FFF2-40B4-BE49-F238E27FC236}">
                  <a16:creationId xmlns:a16="http://schemas.microsoft.com/office/drawing/2014/main" xmlns="" id="{74B62956-3541-4E70-9143-3C18517AF0BF}"/>
                </a:ext>
              </a:extLst>
            </p:cNvPr>
            <p:cNvSpPr>
              <a:spLocks/>
            </p:cNvSpPr>
            <p:nvPr/>
          </p:nvSpPr>
          <p:spPr>
            <a:xfrm>
              <a:off x="7108074" y="6113311"/>
              <a:ext cx="3432928"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algn="just" defTabSz="800100">
                <a:lnSpc>
                  <a:spcPct val="90000"/>
                </a:lnSpc>
                <a:spcAft>
                  <a:spcPct val="35000"/>
                </a:spcAft>
                <a:defRPr/>
              </a:pPr>
              <a:r>
                <a:rPr lang="zh-CN" altLang="en-US" dirty="0">
                  <a:solidFill>
                    <a:prstClr val="white"/>
                  </a:solidFill>
                </a:rPr>
                <a:t>群众、阶级、政党、领袖的关系</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grpSp>
      <p:sp>
        <p:nvSpPr>
          <p:cNvPr id="32" name="左大括号 31">
            <a:extLst>
              <a:ext uri="{FF2B5EF4-FFF2-40B4-BE49-F238E27FC236}">
                <a16:creationId xmlns:a16="http://schemas.microsoft.com/office/drawing/2014/main" xmlns="" id="{9ABFD4BB-108C-41E1-A931-7476C2645823}"/>
              </a:ext>
            </a:extLst>
          </p:cNvPr>
          <p:cNvSpPr/>
          <p:nvPr/>
        </p:nvSpPr>
        <p:spPr>
          <a:xfrm>
            <a:off x="2736478" y="1486361"/>
            <a:ext cx="205577" cy="4271502"/>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3" name="左大括号 32">
            <a:extLst>
              <a:ext uri="{FF2B5EF4-FFF2-40B4-BE49-F238E27FC236}">
                <a16:creationId xmlns:a16="http://schemas.microsoft.com/office/drawing/2014/main" xmlns="" id="{601428B7-9261-4E24-B1BD-C4B452453CDF}"/>
              </a:ext>
            </a:extLst>
          </p:cNvPr>
          <p:cNvSpPr/>
          <p:nvPr/>
        </p:nvSpPr>
        <p:spPr>
          <a:xfrm>
            <a:off x="6217156" y="647700"/>
            <a:ext cx="307382" cy="1594662"/>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4" name="左大括号 33">
            <a:extLst>
              <a:ext uri="{FF2B5EF4-FFF2-40B4-BE49-F238E27FC236}">
                <a16:creationId xmlns:a16="http://schemas.microsoft.com/office/drawing/2014/main" xmlns="" id="{F9E83CE1-89BA-45B4-82EE-FA9D482AA7DE}"/>
              </a:ext>
            </a:extLst>
          </p:cNvPr>
          <p:cNvSpPr/>
          <p:nvPr/>
        </p:nvSpPr>
        <p:spPr>
          <a:xfrm>
            <a:off x="6217156" y="2939657"/>
            <a:ext cx="307382" cy="1566295"/>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5" name="左大括号 34">
            <a:extLst>
              <a:ext uri="{FF2B5EF4-FFF2-40B4-BE49-F238E27FC236}">
                <a16:creationId xmlns:a16="http://schemas.microsoft.com/office/drawing/2014/main" xmlns="" id="{A69F43B5-B8EA-4E1D-9DE1-88D671BCC806}"/>
              </a:ext>
            </a:extLst>
          </p:cNvPr>
          <p:cNvSpPr/>
          <p:nvPr/>
        </p:nvSpPr>
        <p:spPr>
          <a:xfrm>
            <a:off x="6217156" y="5154820"/>
            <a:ext cx="307382" cy="1190418"/>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nvGrpSpPr>
          <p:cNvPr id="36" name="Group 1_1">
            <a:extLst>
              <a:ext uri="{FF2B5EF4-FFF2-40B4-BE49-F238E27FC236}">
                <a16:creationId xmlns:a16="http://schemas.microsoft.com/office/drawing/2014/main" xmlns="" id="{8F97BB9B-B6D0-48E0-90CB-130162C8D297}"/>
              </a:ext>
            </a:extLst>
          </p:cNvPr>
          <p:cNvGrpSpPr/>
          <p:nvPr/>
        </p:nvGrpSpPr>
        <p:grpSpPr>
          <a:xfrm>
            <a:off x="-3388115" y="-3953034"/>
            <a:ext cx="6815335" cy="5162551"/>
            <a:chOff x="-3388115" y="-3953034"/>
            <a:chExt cx="6815335" cy="5162551"/>
          </a:xfrm>
        </p:grpSpPr>
        <p:grpSp>
          <p:nvGrpSpPr>
            <p:cNvPr id="37" name="组合 36">
              <a:extLst>
                <a:ext uri="{FF2B5EF4-FFF2-40B4-BE49-F238E27FC236}">
                  <a16:creationId xmlns:a16="http://schemas.microsoft.com/office/drawing/2014/main" xmlns="" id="{BEA69D1A-53E9-47C2-8C9E-856947BA7567}"/>
                </a:ext>
              </a:extLst>
            </p:cNvPr>
            <p:cNvGrpSpPr/>
            <p:nvPr/>
          </p:nvGrpSpPr>
          <p:grpSpPr>
            <a:xfrm>
              <a:off x="-3388115" y="-3953034"/>
              <a:ext cx="5509195" cy="5162551"/>
              <a:chOff x="9432402" y="-3331242"/>
              <a:chExt cx="5509195" cy="5162551"/>
            </a:xfrm>
          </p:grpSpPr>
          <p:sp>
            <p:nvSpPr>
              <p:cNvPr id="40" name="椭圆 39">
                <a:extLst>
                  <a:ext uri="{FF2B5EF4-FFF2-40B4-BE49-F238E27FC236}">
                    <a16:creationId xmlns:a16="http://schemas.microsoft.com/office/drawing/2014/main" xmlns="" id="{35583D4A-F075-42CA-A52C-DF3E25BAC3B6}"/>
                  </a:ext>
                </a:extLst>
              </p:cNvPr>
              <p:cNvSpPr/>
              <p:nvPr/>
            </p:nvSpPr>
            <p:spPr>
              <a:xfrm>
                <a:off x="9679725" y="-3331242"/>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椭圆 40">
                <a:extLst>
                  <a:ext uri="{FF2B5EF4-FFF2-40B4-BE49-F238E27FC236}">
                    <a16:creationId xmlns:a16="http://schemas.microsoft.com/office/drawing/2014/main" xmlns="" id="{442B9E5D-08AF-4992-84D9-4253BF2CB131}"/>
                  </a:ext>
                </a:extLst>
              </p:cNvPr>
              <p:cNvSpPr/>
              <p:nvPr/>
            </p:nvSpPr>
            <p:spPr>
              <a:xfrm>
                <a:off x="10538140" y="-3268830"/>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椭圆 41">
                <a:extLst>
                  <a:ext uri="{FF2B5EF4-FFF2-40B4-BE49-F238E27FC236}">
                    <a16:creationId xmlns:a16="http://schemas.microsoft.com/office/drawing/2014/main" xmlns="" id="{77EFD6DD-CB27-4186-8F62-605F13950688}"/>
                  </a:ext>
                </a:extLst>
              </p:cNvPr>
              <p:cNvSpPr/>
              <p:nvPr/>
            </p:nvSpPr>
            <p:spPr>
              <a:xfrm>
                <a:off x="9432402" y="-2950945"/>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3" name="椭圆 42">
                <a:extLst>
                  <a:ext uri="{FF2B5EF4-FFF2-40B4-BE49-F238E27FC236}">
                    <a16:creationId xmlns:a16="http://schemas.microsoft.com/office/drawing/2014/main" xmlns="" id="{52C0A1FF-2BB8-441D-981A-123774ED782D}"/>
                  </a:ext>
                </a:extLst>
              </p:cNvPr>
              <p:cNvSpPr/>
              <p:nvPr/>
            </p:nvSpPr>
            <p:spPr>
              <a:xfrm>
                <a:off x="10196064" y="-2808701"/>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 name="椭圆 43">
                <a:extLst>
                  <a:ext uri="{FF2B5EF4-FFF2-40B4-BE49-F238E27FC236}">
                    <a16:creationId xmlns:a16="http://schemas.microsoft.com/office/drawing/2014/main" xmlns="" id="{62574015-F3E0-4E47-9F5D-54F3A11E8626}"/>
                  </a:ext>
                </a:extLst>
              </p:cNvPr>
              <p:cNvSpPr/>
              <p:nvPr/>
            </p:nvSpPr>
            <p:spPr>
              <a:xfrm>
                <a:off x="10021801" y="-2572148"/>
                <a:ext cx="4403457" cy="4403457"/>
              </a:xfrm>
              <a:prstGeom prst="ellipse">
                <a:avLst/>
              </a:prstGeom>
              <a:solidFill>
                <a:srgbClr val="7C492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38" name="文本框 4">
              <a:extLst>
                <a:ext uri="{FF2B5EF4-FFF2-40B4-BE49-F238E27FC236}">
                  <a16:creationId xmlns:a16="http://schemas.microsoft.com/office/drawing/2014/main" xmlns="" id="{60C6FB18-912F-47F1-B971-929BE7EC88C1}"/>
                </a:ext>
              </a:extLst>
            </p:cNvPr>
            <p:cNvSpPr txBox="1"/>
            <p:nvPr/>
          </p:nvSpPr>
          <p:spPr>
            <a:xfrm>
              <a:off x="885373" y="351333"/>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a:noFill/>
                  </a:ln>
                  <a:solidFill>
                    <a:srgbClr val="AE6836"/>
                  </a:solid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sp>
          <p:nvSpPr>
            <p:cNvPr id="39" name="文本框 4">
              <a:extLst>
                <a:ext uri="{FF2B5EF4-FFF2-40B4-BE49-F238E27FC236}">
                  <a16:creationId xmlns:a16="http://schemas.microsoft.com/office/drawing/2014/main" xmlns="" id="{09C3916E-FB1D-4D0E-94EE-6F52F474A5A0}"/>
                </a:ext>
              </a:extLst>
            </p:cNvPr>
            <p:cNvSpPr txBox="1"/>
            <p:nvPr/>
          </p:nvSpPr>
          <p:spPr>
            <a:xfrm>
              <a:off x="850156" y="468877"/>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w="19050">
                    <a:gradFill>
                      <a:gsLst>
                        <a:gs pos="78000">
                          <a:srgbClr val="AE6836"/>
                        </a:gs>
                        <a:gs pos="70000">
                          <a:srgbClr val="AE6836">
                            <a:alpha val="0"/>
                          </a:srgbClr>
                        </a:gs>
                      </a:gsLst>
                      <a:lin ang="5400000" scaled="1"/>
                    </a:gradFill>
                  </a:ln>
                  <a:no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grpSp>
      <p:grpSp>
        <p:nvGrpSpPr>
          <p:cNvPr id="5" name="组合 4">
            <a:extLst>
              <a:ext uri="{FF2B5EF4-FFF2-40B4-BE49-F238E27FC236}">
                <a16:creationId xmlns:a16="http://schemas.microsoft.com/office/drawing/2014/main" xmlns="" id="{45A5726E-3D08-4C3E-B731-DA653CE90F56}"/>
              </a:ext>
            </a:extLst>
          </p:cNvPr>
          <p:cNvGrpSpPr/>
          <p:nvPr/>
        </p:nvGrpSpPr>
        <p:grpSpPr>
          <a:xfrm>
            <a:off x="6548017" y="434841"/>
            <a:ext cx="4543969" cy="2047366"/>
            <a:chOff x="7131554" y="583566"/>
            <a:chExt cx="4543969" cy="2047366"/>
          </a:xfrm>
        </p:grpSpPr>
        <p:sp>
          <p:nvSpPr>
            <p:cNvPr id="17" name="任意多边形: 形状 16">
              <a:extLst>
                <a:ext uri="{FF2B5EF4-FFF2-40B4-BE49-F238E27FC236}">
                  <a16:creationId xmlns:a16="http://schemas.microsoft.com/office/drawing/2014/main" xmlns="" id="{3DA48F67-CB69-449C-BE14-912F20094419}"/>
                </a:ext>
              </a:extLst>
            </p:cNvPr>
            <p:cNvSpPr>
              <a:spLocks/>
            </p:cNvSpPr>
            <p:nvPr/>
          </p:nvSpPr>
          <p:spPr>
            <a:xfrm>
              <a:off x="7131554" y="583566"/>
              <a:ext cx="4543969"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algn="just" defTabSz="800100">
                <a:lnSpc>
                  <a:spcPct val="90000"/>
                </a:lnSpc>
                <a:spcAft>
                  <a:spcPct val="35000"/>
                </a:spcAft>
                <a:defRPr/>
              </a:pPr>
              <a:r>
                <a:rPr lang="zh-CN" altLang="en-US" dirty="0">
                  <a:solidFill>
                    <a:prstClr val="white"/>
                  </a:solidFill>
                </a:rPr>
                <a:t>社会存在与社会意识</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sp>
          <p:nvSpPr>
            <p:cNvPr id="18" name="任意多边形: 形状 17">
              <a:extLst>
                <a:ext uri="{FF2B5EF4-FFF2-40B4-BE49-F238E27FC236}">
                  <a16:creationId xmlns:a16="http://schemas.microsoft.com/office/drawing/2014/main" xmlns="" id="{9AD23F0D-93CA-4199-A380-AFD9410685C1}"/>
                </a:ext>
              </a:extLst>
            </p:cNvPr>
            <p:cNvSpPr>
              <a:spLocks/>
            </p:cNvSpPr>
            <p:nvPr/>
          </p:nvSpPr>
          <p:spPr>
            <a:xfrm>
              <a:off x="7131554" y="1109326"/>
              <a:ext cx="4543969"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algn="just" defTabSz="800100">
                <a:lnSpc>
                  <a:spcPct val="90000"/>
                </a:lnSpc>
                <a:spcAft>
                  <a:spcPct val="35000"/>
                </a:spcAft>
                <a:defRPr/>
              </a:pPr>
              <a:r>
                <a:rPr lang="zh-CN" altLang="en-US" dirty="0">
                  <a:solidFill>
                    <a:prstClr val="white"/>
                  </a:solidFill>
                </a:rPr>
                <a:t>社会基本矛盾及其运动规律</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sp>
          <p:nvSpPr>
            <p:cNvPr id="19" name="任意多边形: 形状 18">
              <a:extLst>
                <a:ext uri="{FF2B5EF4-FFF2-40B4-BE49-F238E27FC236}">
                  <a16:creationId xmlns:a16="http://schemas.microsoft.com/office/drawing/2014/main" xmlns="" id="{C91D6D09-6C6A-4B94-B8BA-105490CB36CA}"/>
                </a:ext>
              </a:extLst>
            </p:cNvPr>
            <p:cNvSpPr>
              <a:spLocks/>
            </p:cNvSpPr>
            <p:nvPr/>
          </p:nvSpPr>
          <p:spPr>
            <a:xfrm>
              <a:off x="7131554" y="1635086"/>
              <a:ext cx="4543969"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algn="just" defTabSz="800100">
                <a:lnSpc>
                  <a:spcPct val="90000"/>
                </a:lnSpc>
                <a:spcAft>
                  <a:spcPct val="35000"/>
                </a:spcAft>
                <a:defRPr/>
              </a:pPr>
              <a:r>
                <a:rPr lang="zh-CN" altLang="en-US" dirty="0">
                  <a:solidFill>
                    <a:prstClr val="white"/>
                  </a:solidFill>
                </a:rPr>
                <a:t>人类普遍交往与世界历史的形成发展</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sp>
          <p:nvSpPr>
            <p:cNvPr id="31" name="任意多边形: 形状 30">
              <a:extLst>
                <a:ext uri="{FF2B5EF4-FFF2-40B4-BE49-F238E27FC236}">
                  <a16:creationId xmlns:a16="http://schemas.microsoft.com/office/drawing/2014/main" xmlns="" id="{21FEAE77-9793-4C3A-B863-BD2D1EB34813}"/>
                </a:ext>
              </a:extLst>
            </p:cNvPr>
            <p:cNvSpPr>
              <a:spLocks/>
            </p:cNvSpPr>
            <p:nvPr/>
          </p:nvSpPr>
          <p:spPr>
            <a:xfrm>
              <a:off x="7131554" y="2160846"/>
              <a:ext cx="4543969" cy="470086"/>
            </a:xfrm>
            <a:custGeom>
              <a:avLst/>
              <a:gdLst>
                <a:gd name="connsiteX0" fmla="*/ 0 w 4543969"/>
                <a:gd name="connsiteY0" fmla="*/ 0 h 313383"/>
                <a:gd name="connsiteX1" fmla="*/ 4543969 w 4543969"/>
                <a:gd name="connsiteY1" fmla="*/ 0 h 313383"/>
                <a:gd name="connsiteX2" fmla="*/ 4543969 w 4543969"/>
                <a:gd name="connsiteY2" fmla="*/ 313383 h 313383"/>
                <a:gd name="connsiteX3" fmla="*/ 0 w 4543969"/>
                <a:gd name="connsiteY3" fmla="*/ 313383 h 313383"/>
                <a:gd name="connsiteX4" fmla="*/ 0 w 4543969"/>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69" h="313383">
                  <a:moveTo>
                    <a:pt x="0" y="0"/>
                  </a:moveTo>
                  <a:lnTo>
                    <a:pt x="4543969" y="0"/>
                  </a:lnTo>
                  <a:lnTo>
                    <a:pt x="4543969"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algn="just" defTabSz="800100">
                <a:lnSpc>
                  <a:spcPct val="90000"/>
                </a:lnSpc>
                <a:spcAft>
                  <a:spcPct val="35000"/>
                </a:spcAft>
                <a:defRPr/>
              </a:pPr>
              <a:r>
                <a:rPr lang="zh-CN" altLang="en-US" dirty="0">
                  <a:solidFill>
                    <a:prstClr val="white"/>
                  </a:solidFill>
                </a:rPr>
                <a:t>社会形态更替的一般规律及特殊形式</a:t>
              </a:r>
            </a:p>
          </p:txBody>
        </p:sp>
      </p:grpSp>
      <p:grpSp>
        <p:nvGrpSpPr>
          <p:cNvPr id="4" name="组合 3">
            <a:extLst>
              <a:ext uri="{FF2B5EF4-FFF2-40B4-BE49-F238E27FC236}">
                <a16:creationId xmlns:a16="http://schemas.microsoft.com/office/drawing/2014/main" xmlns="" id="{8818B515-3FBB-4770-8EBB-FC1DE09353DE}"/>
              </a:ext>
            </a:extLst>
          </p:cNvPr>
          <p:cNvGrpSpPr/>
          <p:nvPr/>
        </p:nvGrpSpPr>
        <p:grpSpPr>
          <a:xfrm>
            <a:off x="6548017" y="2686467"/>
            <a:ext cx="4844441" cy="2047365"/>
            <a:chOff x="7131554" y="2723709"/>
            <a:chExt cx="4844441" cy="2047365"/>
          </a:xfrm>
        </p:grpSpPr>
        <p:sp>
          <p:nvSpPr>
            <p:cNvPr id="21" name="任意多边形: 形状 20">
              <a:extLst>
                <a:ext uri="{FF2B5EF4-FFF2-40B4-BE49-F238E27FC236}">
                  <a16:creationId xmlns:a16="http://schemas.microsoft.com/office/drawing/2014/main" xmlns="" id="{194ADB73-1CC8-4DB7-BA00-18B8C7451A9A}"/>
                </a:ext>
              </a:extLst>
            </p:cNvPr>
            <p:cNvSpPr>
              <a:spLocks/>
            </p:cNvSpPr>
            <p:nvPr/>
          </p:nvSpPr>
          <p:spPr>
            <a:xfrm>
              <a:off x="7131554" y="2723709"/>
              <a:ext cx="4844441" cy="470086"/>
            </a:xfrm>
            <a:custGeom>
              <a:avLst/>
              <a:gdLst>
                <a:gd name="connsiteX0" fmla="*/ 0 w 4543969"/>
                <a:gd name="connsiteY0" fmla="*/ 0 h 313383"/>
                <a:gd name="connsiteX1" fmla="*/ 4543969 w 4543969"/>
                <a:gd name="connsiteY1" fmla="*/ 0 h 313383"/>
                <a:gd name="connsiteX2" fmla="*/ 4543969 w 4543969"/>
                <a:gd name="connsiteY2" fmla="*/ 313383 h 313383"/>
                <a:gd name="connsiteX3" fmla="*/ 0 w 4543969"/>
                <a:gd name="connsiteY3" fmla="*/ 313383 h 313383"/>
                <a:gd name="connsiteX4" fmla="*/ 0 w 4543969"/>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69" h="313383">
                  <a:moveTo>
                    <a:pt x="0" y="0"/>
                  </a:moveTo>
                  <a:lnTo>
                    <a:pt x="4543969" y="0"/>
                  </a:lnTo>
                  <a:lnTo>
                    <a:pt x="4543969"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algn="just" defTabSz="800100">
                <a:spcAft>
                  <a:spcPct val="35000"/>
                </a:spcAft>
                <a:defRPr/>
              </a:pPr>
              <a:r>
                <a:rPr lang="zh-CN" altLang="en-US" dirty="0">
                  <a:solidFill>
                    <a:prstClr val="white"/>
                  </a:solidFill>
                </a:rPr>
                <a:t>社会基本矛盾在历史发展中的作用</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sp>
          <p:nvSpPr>
            <p:cNvPr id="22" name="任意多边形: 形状 21">
              <a:extLst>
                <a:ext uri="{FF2B5EF4-FFF2-40B4-BE49-F238E27FC236}">
                  <a16:creationId xmlns:a16="http://schemas.microsoft.com/office/drawing/2014/main" xmlns="" id="{84D4FEC8-5A05-4DE3-8BF8-9E8B223CA16E}"/>
                </a:ext>
              </a:extLst>
            </p:cNvPr>
            <p:cNvSpPr>
              <a:spLocks/>
            </p:cNvSpPr>
            <p:nvPr/>
          </p:nvSpPr>
          <p:spPr>
            <a:xfrm>
              <a:off x="7131554" y="3249469"/>
              <a:ext cx="4844441" cy="470086"/>
            </a:xfrm>
            <a:custGeom>
              <a:avLst/>
              <a:gdLst>
                <a:gd name="connsiteX0" fmla="*/ 0 w 5998486"/>
                <a:gd name="connsiteY0" fmla="*/ 0 h 313383"/>
                <a:gd name="connsiteX1" fmla="*/ 5998486 w 5998486"/>
                <a:gd name="connsiteY1" fmla="*/ 0 h 313383"/>
                <a:gd name="connsiteX2" fmla="*/ 5998486 w 5998486"/>
                <a:gd name="connsiteY2" fmla="*/ 313383 h 313383"/>
                <a:gd name="connsiteX3" fmla="*/ 0 w 5998486"/>
                <a:gd name="connsiteY3" fmla="*/ 313383 h 313383"/>
                <a:gd name="connsiteX4" fmla="*/ 0 w 599848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486" h="313383">
                  <a:moveTo>
                    <a:pt x="0" y="0"/>
                  </a:moveTo>
                  <a:lnTo>
                    <a:pt x="5998486" y="0"/>
                  </a:lnTo>
                  <a:lnTo>
                    <a:pt x="599848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algn="just" defTabSz="800100">
                <a:spcAft>
                  <a:spcPts val="0"/>
                </a:spcAft>
                <a:defRPr/>
              </a:pPr>
              <a:r>
                <a:rPr lang="zh-CN" altLang="en-US" dirty="0">
                  <a:solidFill>
                    <a:prstClr val="white"/>
                  </a:solidFill>
                </a:rPr>
                <a:t>阶级斗争和社会革命在阶级社会发展中的作用</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sp>
          <p:nvSpPr>
            <p:cNvPr id="45" name="任意多边形: 形状 44">
              <a:extLst>
                <a:ext uri="{FF2B5EF4-FFF2-40B4-BE49-F238E27FC236}">
                  <a16:creationId xmlns:a16="http://schemas.microsoft.com/office/drawing/2014/main" xmlns="" id="{D5C9C174-7C05-4970-8E4F-54DF9925E0EB}"/>
                </a:ext>
              </a:extLst>
            </p:cNvPr>
            <p:cNvSpPr>
              <a:spLocks/>
            </p:cNvSpPr>
            <p:nvPr/>
          </p:nvSpPr>
          <p:spPr>
            <a:xfrm>
              <a:off x="7131554" y="3775229"/>
              <a:ext cx="4844441" cy="470086"/>
            </a:xfrm>
            <a:custGeom>
              <a:avLst/>
              <a:gdLst>
                <a:gd name="connsiteX0" fmla="*/ 0 w 5998486"/>
                <a:gd name="connsiteY0" fmla="*/ 0 h 313383"/>
                <a:gd name="connsiteX1" fmla="*/ 5998486 w 5998486"/>
                <a:gd name="connsiteY1" fmla="*/ 0 h 313383"/>
                <a:gd name="connsiteX2" fmla="*/ 5998486 w 5998486"/>
                <a:gd name="connsiteY2" fmla="*/ 313383 h 313383"/>
                <a:gd name="connsiteX3" fmla="*/ 0 w 5998486"/>
                <a:gd name="connsiteY3" fmla="*/ 313383 h 313383"/>
                <a:gd name="connsiteX4" fmla="*/ 0 w 599848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486" h="313383">
                  <a:moveTo>
                    <a:pt x="0" y="0"/>
                  </a:moveTo>
                  <a:lnTo>
                    <a:pt x="5998486" y="0"/>
                  </a:lnTo>
                  <a:lnTo>
                    <a:pt x="599848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algn="just" defTabSz="800100">
                <a:spcAft>
                  <a:spcPts val="0"/>
                </a:spcAft>
                <a:defRPr/>
              </a:pPr>
              <a:r>
                <a:rPr lang="zh-CN" altLang="en-US" dirty="0">
                  <a:solidFill>
                    <a:prstClr val="white"/>
                  </a:solidFill>
                </a:rPr>
                <a:t>改革在社会发展中的作用</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sp>
          <p:nvSpPr>
            <p:cNvPr id="47" name="任意多边形: 形状 46">
              <a:extLst>
                <a:ext uri="{FF2B5EF4-FFF2-40B4-BE49-F238E27FC236}">
                  <a16:creationId xmlns:a16="http://schemas.microsoft.com/office/drawing/2014/main" xmlns="" id="{B88F4290-435D-40E6-A3E8-4BD736D63E71}"/>
                </a:ext>
              </a:extLst>
            </p:cNvPr>
            <p:cNvSpPr>
              <a:spLocks/>
            </p:cNvSpPr>
            <p:nvPr/>
          </p:nvSpPr>
          <p:spPr>
            <a:xfrm>
              <a:off x="7131554" y="4300988"/>
              <a:ext cx="4844441" cy="470086"/>
            </a:xfrm>
            <a:custGeom>
              <a:avLst/>
              <a:gdLst>
                <a:gd name="connsiteX0" fmla="*/ 0 w 5998486"/>
                <a:gd name="connsiteY0" fmla="*/ 0 h 313383"/>
                <a:gd name="connsiteX1" fmla="*/ 5998486 w 5998486"/>
                <a:gd name="connsiteY1" fmla="*/ 0 h 313383"/>
                <a:gd name="connsiteX2" fmla="*/ 5998486 w 5998486"/>
                <a:gd name="connsiteY2" fmla="*/ 313383 h 313383"/>
                <a:gd name="connsiteX3" fmla="*/ 0 w 5998486"/>
                <a:gd name="connsiteY3" fmla="*/ 313383 h 313383"/>
                <a:gd name="connsiteX4" fmla="*/ 0 w 599848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486" h="313383">
                  <a:moveTo>
                    <a:pt x="0" y="0"/>
                  </a:moveTo>
                  <a:lnTo>
                    <a:pt x="5998486" y="0"/>
                  </a:lnTo>
                  <a:lnTo>
                    <a:pt x="599848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lvl="0" algn="just" defTabSz="800100">
                <a:spcAft>
                  <a:spcPts val="0"/>
                </a:spcAft>
                <a:defRPr/>
              </a:pPr>
              <a:r>
                <a:rPr lang="zh-CN" altLang="en-US" dirty="0">
                  <a:solidFill>
                    <a:prstClr val="white"/>
                  </a:solidFill>
                </a:rPr>
                <a:t>科学技术在社会发展中的作用</a:t>
              </a: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endParaRPr>
            </a:p>
          </p:txBody>
        </p:sp>
      </p:grpSp>
    </p:spTree>
    <p:extLst>
      <p:ext uri="{BB962C8B-B14F-4D97-AF65-F5344CB8AC3E}">
        <p14:creationId xmlns:p14="http://schemas.microsoft.com/office/powerpoint/2010/main" val="21533125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
            <a:extLst>
              <a:ext uri="{FF2B5EF4-FFF2-40B4-BE49-F238E27FC236}">
                <a16:creationId xmlns:a16="http://schemas.microsoft.com/office/drawing/2014/main" xmlns="" id="{72423A52-3C6D-4786-9B0E-5E3F5F7F9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786" y="0"/>
            <a:ext cx="2977134" cy="6853617"/>
          </a:xfrm>
          <a:prstGeom prst="rect">
            <a:avLst/>
          </a:prstGeom>
        </p:spPr>
      </p:pic>
      <p:sp>
        <p:nvSpPr>
          <p:cNvPr id="3" name="Rectangle">
            <a:extLst>
              <a:ext uri="{FF2B5EF4-FFF2-40B4-BE49-F238E27FC236}">
                <a16:creationId xmlns:a16="http://schemas.microsoft.com/office/drawing/2014/main" xmlns="" id="{3875C004-BFBB-4A4F-A818-4C76CDD59DB7}"/>
              </a:ext>
            </a:extLst>
          </p:cNvPr>
          <p:cNvSpPr/>
          <p:nvPr/>
        </p:nvSpPr>
        <p:spPr>
          <a:xfrm>
            <a:off x="9689709" y="1053587"/>
            <a:ext cx="2237720" cy="4920620"/>
          </a:xfrm>
          <a:prstGeom prst="rect">
            <a:avLst/>
          </a:prstGeom>
          <a:ln w="88900">
            <a:solidFill>
              <a:srgbClr val="C77D4B"/>
            </a:solidFill>
            <a:miter lim="400000"/>
          </a:ln>
        </p:spPr>
        <p:txBody>
          <a:bodyPr lIns="19050" tIns="19050" rIns="19050" bIns="19050" anchor="ct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Light"/>
              <a:sym typeface="思源宋体 CN Medium" panose="02020500000000000000" pitchFamily="18" charset="-122"/>
            </a:endParaRPr>
          </a:p>
        </p:txBody>
      </p:sp>
      <p:sp>
        <p:nvSpPr>
          <p:cNvPr id="14" name="矩形 13">
            <a:extLst>
              <a:ext uri="{FF2B5EF4-FFF2-40B4-BE49-F238E27FC236}">
                <a16:creationId xmlns:a16="http://schemas.microsoft.com/office/drawing/2014/main" xmlns="" id="{18AC34FE-1D2E-40D0-A843-3BE631FF22CD}"/>
              </a:ext>
            </a:extLst>
          </p:cNvPr>
          <p:cNvSpPr/>
          <p:nvPr/>
        </p:nvSpPr>
        <p:spPr>
          <a:xfrm>
            <a:off x="0" y="2115707"/>
            <a:ext cx="8418786" cy="454342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cs"/>
            </a:endParaRPr>
          </a:p>
        </p:txBody>
      </p:sp>
      <p:sp>
        <p:nvSpPr>
          <p:cNvPr id="15" name="矩形 4">
            <a:extLst>
              <a:ext uri="{FF2B5EF4-FFF2-40B4-BE49-F238E27FC236}">
                <a16:creationId xmlns:a16="http://schemas.microsoft.com/office/drawing/2014/main" xmlns="" id="{99B4D1BE-D0B1-4DCC-BA18-254FDAB8D308}"/>
              </a:ext>
            </a:extLst>
          </p:cNvPr>
          <p:cNvSpPr>
            <a:spLocks noChangeArrowheads="1"/>
          </p:cNvSpPr>
          <p:nvPr/>
        </p:nvSpPr>
        <p:spPr bwMode="auto">
          <a:xfrm>
            <a:off x="216088" y="2739183"/>
            <a:ext cx="7986610" cy="280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lvl="0" indent="-342900" algn="just">
              <a:lnSpc>
                <a:spcPct val="150000"/>
              </a:lnSpc>
              <a:spcBef>
                <a:spcPct val="0"/>
              </a:spcBef>
              <a:buFont typeface="Wingdings" panose="05000000000000000000" pitchFamily="2" charset="2"/>
              <a:buChar char="n"/>
              <a:defRPr/>
            </a:pPr>
            <a:r>
              <a:rPr lang="zh-CN" altLang="en-US" sz="2000" b="1" dirty="0">
                <a:solidFill>
                  <a:schemeClr val="bg1"/>
                </a:solidFill>
              </a:rPr>
              <a:t>本章围绕人类社会及其发展规律解析了马克思主义唯物史观的基本原理，更加深刻地阐明了来自人民、依靠人民、为了人民，是</a:t>
            </a:r>
            <a:r>
              <a:rPr lang="en-US" altLang="zh-CN" sz="2000" b="1" dirty="0">
                <a:solidFill>
                  <a:schemeClr val="bg1"/>
                </a:solidFill>
              </a:rPr>
              <a:t>100</a:t>
            </a:r>
            <a:r>
              <a:rPr lang="zh-CN" altLang="en-US" sz="2000" b="1" dirty="0">
                <a:solidFill>
                  <a:schemeClr val="bg1"/>
                </a:solidFill>
              </a:rPr>
              <a:t>年来中国共产党的发展逻辑和胜利密码。</a:t>
            </a:r>
            <a:endParaRPr lang="en-US" altLang="zh-CN" sz="2000" b="1" dirty="0">
              <a:solidFill>
                <a:schemeClr val="bg1"/>
              </a:solidFill>
            </a:endParaRPr>
          </a:p>
          <a:p>
            <a:pPr marL="342900" lvl="0" indent="-342900" algn="just">
              <a:lnSpc>
                <a:spcPct val="150000"/>
              </a:lnSpc>
              <a:spcBef>
                <a:spcPct val="0"/>
              </a:spcBef>
              <a:buFont typeface="Wingdings" panose="05000000000000000000" pitchFamily="2" charset="2"/>
              <a:buChar char="n"/>
              <a:defRPr/>
            </a:pPr>
            <a:r>
              <a:rPr lang="zh-CN" altLang="en-US" sz="2000" b="1" dirty="0">
                <a:solidFill>
                  <a:schemeClr val="bg1"/>
                </a:solidFill>
              </a:rPr>
              <a:t>参照本节课内容，你是否有了为人民幸福而奋斗的职业选择？</a:t>
            </a:r>
            <a:endParaRPr lang="en-US" altLang="zh-CN" sz="2000" b="1" dirty="0">
              <a:solidFill>
                <a:schemeClr val="bg1"/>
              </a:solidFill>
            </a:endParaRPr>
          </a:p>
          <a:p>
            <a:pPr marL="342900" lvl="0" indent="-342900" algn="just">
              <a:lnSpc>
                <a:spcPct val="150000"/>
              </a:lnSpc>
              <a:spcBef>
                <a:spcPct val="0"/>
              </a:spcBef>
              <a:buFont typeface="Wingdings" panose="05000000000000000000" pitchFamily="2" charset="2"/>
              <a:buChar char="n"/>
              <a:defRPr/>
            </a:pPr>
            <a:r>
              <a:rPr lang="zh-CN" altLang="en-US" sz="2000" b="1" dirty="0">
                <a:solidFill>
                  <a:schemeClr val="bg1"/>
                </a:solidFill>
              </a:rPr>
              <a:t>结合本节课内容，你如何理解中国共产党领导是中国特色社会主义最本质的特征，是中国特色社会主义制度的最大优势？</a:t>
            </a:r>
          </a:p>
        </p:txBody>
      </p:sp>
      <p:grpSp>
        <p:nvGrpSpPr>
          <p:cNvPr id="16" name="Group 1_1">
            <a:extLst>
              <a:ext uri="{FF2B5EF4-FFF2-40B4-BE49-F238E27FC236}">
                <a16:creationId xmlns:a16="http://schemas.microsoft.com/office/drawing/2014/main" xmlns="" id="{4D8FA62C-380B-46D6-A408-D553819E0554}"/>
              </a:ext>
            </a:extLst>
          </p:cNvPr>
          <p:cNvGrpSpPr/>
          <p:nvPr/>
        </p:nvGrpSpPr>
        <p:grpSpPr>
          <a:xfrm>
            <a:off x="-3388115" y="-3953034"/>
            <a:ext cx="6815335" cy="5162551"/>
            <a:chOff x="-3388115" y="-3953034"/>
            <a:chExt cx="6815335" cy="5162551"/>
          </a:xfrm>
        </p:grpSpPr>
        <p:grpSp>
          <p:nvGrpSpPr>
            <p:cNvPr id="18" name="组合 17">
              <a:extLst>
                <a:ext uri="{FF2B5EF4-FFF2-40B4-BE49-F238E27FC236}">
                  <a16:creationId xmlns:a16="http://schemas.microsoft.com/office/drawing/2014/main" xmlns="" id="{A8C96174-F02D-47DC-9927-4E05FCD7548E}"/>
                </a:ext>
              </a:extLst>
            </p:cNvPr>
            <p:cNvGrpSpPr/>
            <p:nvPr/>
          </p:nvGrpSpPr>
          <p:grpSpPr>
            <a:xfrm>
              <a:off x="-3388115" y="-3953034"/>
              <a:ext cx="5509195" cy="5162551"/>
              <a:chOff x="9432402" y="-3331242"/>
              <a:chExt cx="5509195" cy="5162551"/>
            </a:xfrm>
          </p:grpSpPr>
          <p:sp>
            <p:nvSpPr>
              <p:cNvPr id="21" name="椭圆 20">
                <a:extLst>
                  <a:ext uri="{FF2B5EF4-FFF2-40B4-BE49-F238E27FC236}">
                    <a16:creationId xmlns:a16="http://schemas.microsoft.com/office/drawing/2014/main" xmlns="" id="{FC4116D1-7583-4D98-9DF4-D4DBD2A13FE7}"/>
                  </a:ext>
                </a:extLst>
              </p:cNvPr>
              <p:cNvSpPr/>
              <p:nvPr/>
            </p:nvSpPr>
            <p:spPr>
              <a:xfrm>
                <a:off x="9679725" y="-3331242"/>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xmlns="" id="{DC003700-C67A-4FA1-AB5D-F7B8113A99B2}"/>
                  </a:ext>
                </a:extLst>
              </p:cNvPr>
              <p:cNvSpPr/>
              <p:nvPr/>
            </p:nvSpPr>
            <p:spPr>
              <a:xfrm>
                <a:off x="10538140" y="-3268830"/>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xmlns="" id="{6F25D441-B7A1-445D-81D3-A6B141ECCDAD}"/>
                  </a:ext>
                </a:extLst>
              </p:cNvPr>
              <p:cNvSpPr/>
              <p:nvPr/>
            </p:nvSpPr>
            <p:spPr>
              <a:xfrm>
                <a:off x="9432402" y="-2950945"/>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4" name="椭圆 23">
                <a:extLst>
                  <a:ext uri="{FF2B5EF4-FFF2-40B4-BE49-F238E27FC236}">
                    <a16:creationId xmlns:a16="http://schemas.microsoft.com/office/drawing/2014/main" xmlns="" id="{AFADF1EB-20B6-4917-8489-3828305A64FF}"/>
                  </a:ext>
                </a:extLst>
              </p:cNvPr>
              <p:cNvSpPr/>
              <p:nvPr/>
            </p:nvSpPr>
            <p:spPr>
              <a:xfrm>
                <a:off x="10196064" y="-2808701"/>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椭圆 24">
                <a:extLst>
                  <a:ext uri="{FF2B5EF4-FFF2-40B4-BE49-F238E27FC236}">
                    <a16:creationId xmlns:a16="http://schemas.microsoft.com/office/drawing/2014/main" xmlns="" id="{69CF6B42-4FB2-4097-B715-8DB7C65838EF}"/>
                  </a:ext>
                </a:extLst>
              </p:cNvPr>
              <p:cNvSpPr/>
              <p:nvPr/>
            </p:nvSpPr>
            <p:spPr>
              <a:xfrm>
                <a:off x="10021801" y="-2572148"/>
                <a:ext cx="4403457" cy="4403457"/>
              </a:xfrm>
              <a:prstGeom prst="ellipse">
                <a:avLst/>
              </a:prstGeom>
              <a:solidFill>
                <a:srgbClr val="7C492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框 4">
              <a:extLst>
                <a:ext uri="{FF2B5EF4-FFF2-40B4-BE49-F238E27FC236}">
                  <a16:creationId xmlns:a16="http://schemas.microsoft.com/office/drawing/2014/main" xmlns="" id="{6A720739-4817-4ABC-8038-DB9794ACBA8D}"/>
                </a:ext>
              </a:extLst>
            </p:cNvPr>
            <p:cNvSpPr txBox="1"/>
            <p:nvPr/>
          </p:nvSpPr>
          <p:spPr>
            <a:xfrm>
              <a:off x="885373" y="351333"/>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a:noFill/>
                  </a:ln>
                  <a:solidFill>
                    <a:srgbClr val="AE6836"/>
                  </a:solid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sp>
          <p:nvSpPr>
            <p:cNvPr id="20" name="文本框 4">
              <a:extLst>
                <a:ext uri="{FF2B5EF4-FFF2-40B4-BE49-F238E27FC236}">
                  <a16:creationId xmlns:a16="http://schemas.microsoft.com/office/drawing/2014/main" xmlns="" id="{24DA82E6-71C0-4DD4-B7EC-A2932F58AB7F}"/>
                </a:ext>
              </a:extLst>
            </p:cNvPr>
            <p:cNvSpPr txBox="1"/>
            <p:nvPr/>
          </p:nvSpPr>
          <p:spPr>
            <a:xfrm>
              <a:off x="850156" y="468877"/>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w="19050">
                    <a:gradFill>
                      <a:gsLst>
                        <a:gs pos="78000">
                          <a:srgbClr val="AE6836"/>
                        </a:gs>
                        <a:gs pos="70000">
                          <a:srgbClr val="AE6836">
                            <a:alpha val="0"/>
                          </a:srgbClr>
                        </a:gs>
                      </a:gsLst>
                      <a:lin ang="5400000" scaled="1"/>
                    </a:gradFill>
                  </a:ln>
                  <a:no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grpSp>
    </p:spTree>
    <p:extLst>
      <p:ext uri="{BB962C8B-B14F-4D97-AF65-F5344CB8AC3E}">
        <p14:creationId xmlns:p14="http://schemas.microsoft.com/office/powerpoint/2010/main" val="40631093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2">
            <a:extLst>
              <a:ext uri="{FF2B5EF4-FFF2-40B4-BE49-F238E27FC236}">
                <a16:creationId xmlns:a16="http://schemas.microsoft.com/office/drawing/2014/main" xmlns="" id="{ECEF917F-AB21-4D71-8220-93663542D5C2}"/>
              </a:ext>
            </a:extLst>
          </p:cNvPr>
          <p:cNvSpPr txBox="1">
            <a:spLocks noChangeArrowheads="1"/>
          </p:cNvSpPr>
          <p:nvPr/>
        </p:nvSpPr>
        <p:spPr bwMode="auto">
          <a:xfrm>
            <a:off x="453572" y="181133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物质生产方式</a:t>
            </a:r>
          </a:p>
        </p:txBody>
      </p:sp>
      <p:sp>
        <p:nvSpPr>
          <p:cNvPr id="19463" name="文本框 1">
            <a:extLst>
              <a:ext uri="{FF2B5EF4-FFF2-40B4-BE49-F238E27FC236}">
                <a16:creationId xmlns:a16="http://schemas.microsoft.com/office/drawing/2014/main" xmlns="" id="{ACA2A785-BD0E-494C-AF4B-10DCF6F253B8}"/>
              </a:ext>
            </a:extLst>
          </p:cNvPr>
          <p:cNvSpPr txBox="1">
            <a:spLocks noChangeArrowheads="1"/>
          </p:cNvSpPr>
          <p:nvPr/>
        </p:nvSpPr>
        <p:spPr bwMode="auto">
          <a:xfrm>
            <a:off x="468086" y="3144838"/>
            <a:ext cx="6643914"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388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人们为获取物质生活资料而进行的生产活动的方式，是生产力和生产关系的统一体。</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19464" name="图片 12">
            <a:extLst>
              <a:ext uri="{FF2B5EF4-FFF2-40B4-BE49-F238E27FC236}">
                <a16:creationId xmlns:a16="http://schemas.microsoft.com/office/drawing/2014/main" xmlns="" id="{1AFEE6B0-CE02-45E1-AD0B-87B43E3DBC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61" t="7515" r="8161"/>
          <a:stretch/>
        </p:blipFill>
        <p:spPr bwMode="auto">
          <a:xfrm>
            <a:off x="8009597" y="1152399"/>
            <a:ext cx="2753142" cy="541345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占位符 2">
            <a:extLst>
              <a:ext uri="{FF2B5EF4-FFF2-40B4-BE49-F238E27FC236}">
                <a16:creationId xmlns:a16="http://schemas.microsoft.com/office/drawing/2014/main" xmlns="" id="{37059186-A97D-481D-96C2-94312EF24F84}"/>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20" name="文本框 1">
            <a:extLst>
              <a:ext uri="{FF2B5EF4-FFF2-40B4-BE49-F238E27FC236}">
                <a16:creationId xmlns:a16="http://schemas.microsoft.com/office/drawing/2014/main" xmlns="" id="{13E85E5B-04E1-461F-90BF-210F61F90C9B}"/>
              </a:ext>
            </a:extLst>
          </p:cNvPr>
          <p:cNvSpPr txBox="1">
            <a:spLocks noChangeArrowheads="1"/>
          </p:cNvSpPr>
          <p:nvPr/>
        </p:nvSpPr>
        <p:spPr bwMode="auto">
          <a:xfrm>
            <a:off x="468086" y="4845739"/>
            <a:ext cx="6643914"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社会存在和发展的基础及决定力量</a:t>
            </a:r>
          </a:p>
        </p:txBody>
      </p:sp>
      <p:cxnSp>
        <p:nvCxnSpPr>
          <p:cNvPr id="5" name="直接连接符 4">
            <a:extLst>
              <a:ext uri="{FF2B5EF4-FFF2-40B4-BE49-F238E27FC236}">
                <a16:creationId xmlns:a16="http://schemas.microsoft.com/office/drawing/2014/main" xmlns="" id="{2BECC561-5130-4A01-BCD0-7FB661CB3A8D}"/>
              </a:ext>
            </a:extLst>
          </p:cNvPr>
          <p:cNvCxnSpPr/>
          <p:nvPr/>
        </p:nvCxnSpPr>
        <p:spPr>
          <a:xfrm>
            <a:off x="736601" y="5529943"/>
            <a:ext cx="6106885" cy="0"/>
          </a:xfrm>
          <a:prstGeom prst="line">
            <a:avLst/>
          </a:prstGeom>
          <a:ln w="38100">
            <a:solidFill>
              <a:srgbClr val="B26A37"/>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xmlns="" id="{80C0C19B-9811-44B6-A55C-8746DD9B1599}"/>
              </a:ext>
            </a:extLst>
          </p:cNvPr>
          <p:cNvSpPr/>
          <p:nvPr/>
        </p:nvSpPr>
        <p:spPr>
          <a:xfrm>
            <a:off x="2625544"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（二）社会存在</a:t>
            </a:r>
          </a:p>
        </p:txBody>
      </p:sp>
    </p:spTree>
  </p:cSld>
  <p:clrMapOvr>
    <a:masterClrMapping/>
  </p:clrMapOvr>
  <p:transition spd="med">
    <p:pull/>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xmlns="" id="{9ADA83F6-40F4-435E-BA11-DD7A1CF17CEF}"/>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9505" b="9505"/>
          <a:stretch/>
        </p:blipFill>
        <p:spPr>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pic>
      <p:sp>
        <p:nvSpPr>
          <p:cNvPr id="63" name="任意多边形: 形状 62">
            <a:extLst>
              <a:ext uri="{FF2B5EF4-FFF2-40B4-BE49-F238E27FC236}">
                <a16:creationId xmlns:a16="http://schemas.microsoft.com/office/drawing/2014/main" xmlns="" id="{4E868FD5-C12B-43FF-97DB-38707033E269}"/>
              </a:ext>
            </a:extLst>
          </p:cNvPr>
          <p:cNvSpPr>
            <a:spLocks/>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5">
            <a:extLst>
              <a:ext uri="{FF2B5EF4-FFF2-40B4-BE49-F238E27FC236}">
                <a16:creationId xmlns:a16="http://schemas.microsoft.com/office/drawing/2014/main" xmlns="" id="{225680DB-6598-4BD0-86F0-2E51B237DF8F}"/>
              </a:ext>
            </a:extLst>
          </p:cNvPr>
          <p:cNvSpPr>
            <a:spLocks/>
          </p:cNvSpPr>
          <p:nvPr/>
        </p:nvSpPr>
        <p:spPr bwMode="auto">
          <a:xfrm>
            <a:off x="3011455" y="408227"/>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21" name="直接连接符 20">
            <a:extLst>
              <a:ext uri="{FF2B5EF4-FFF2-40B4-BE49-F238E27FC236}">
                <a16:creationId xmlns:a16="http://schemas.microsoft.com/office/drawing/2014/main" xmlns="" id="{A90497CE-F85A-4407-B525-52ABB6DF62F8}"/>
              </a:ext>
            </a:extLst>
          </p:cNvPr>
          <p:cNvCxnSpPr>
            <a:cxnSpLocks/>
          </p:cNvCxnSpPr>
          <p:nvPr/>
        </p:nvCxnSpPr>
        <p:spPr>
          <a:xfrm flipH="1">
            <a:off x="3724956" y="1082040"/>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F67F423-7963-4BAC-ADDC-DC145F20F09B}"/>
              </a:ext>
            </a:extLst>
          </p:cNvPr>
          <p:cNvCxnSpPr>
            <a:cxnSpLocks/>
          </p:cNvCxnSpPr>
          <p:nvPr/>
        </p:nvCxnSpPr>
        <p:spPr>
          <a:xfrm flipH="1">
            <a:off x="3560152" y="2828925"/>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Freeform 18">
            <a:extLst>
              <a:ext uri="{FF2B5EF4-FFF2-40B4-BE49-F238E27FC236}">
                <a16:creationId xmlns:a16="http://schemas.microsoft.com/office/drawing/2014/main" xmlns="" id="{4D1A6A05-3153-4284-9094-47A1859023EC}"/>
              </a:ext>
            </a:extLst>
          </p:cNvPr>
          <p:cNvSpPr>
            <a:spLocks/>
          </p:cNvSpPr>
          <p:nvPr/>
        </p:nvSpPr>
        <p:spPr bwMode="auto">
          <a:xfrm>
            <a:off x="4479815" y="1128435"/>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TextBox 47">
            <a:extLst>
              <a:ext uri="{FF2B5EF4-FFF2-40B4-BE49-F238E27FC236}">
                <a16:creationId xmlns:a16="http://schemas.microsoft.com/office/drawing/2014/main" xmlns="" id="{3320856E-A243-4069-BDBD-5BC1092A7654}"/>
              </a:ext>
            </a:extLst>
          </p:cNvPr>
          <p:cNvSpPr txBox="1"/>
          <p:nvPr/>
        </p:nvSpPr>
        <p:spPr>
          <a:xfrm>
            <a:off x="5278036" y="951597"/>
            <a:ext cx="5976849"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Arial" panose="020B0604020202020204" pitchFamily="34" charset="0"/>
                <a:ea typeface="微软雅黑" panose="020B0503020204020204" pitchFamily="34" charset="-122"/>
                <a:sym typeface="Arial" panose="020B0604020202020204" pitchFamily="34" charset="0"/>
              </a:rPr>
              <a:t>为什么说物质资料的生产方式是社会发展的决定性力量？</a:t>
            </a:r>
          </a:p>
        </p:txBody>
      </p:sp>
      <p:sp>
        <p:nvSpPr>
          <p:cNvPr id="55" name="TextBox 58">
            <a:extLst>
              <a:ext uri="{FF2B5EF4-FFF2-40B4-BE49-F238E27FC236}">
                <a16:creationId xmlns:a16="http://schemas.microsoft.com/office/drawing/2014/main" xmlns="" id="{B5DE4A6A-61E8-4AE3-AA60-0C987BBDAD05}"/>
              </a:ext>
            </a:extLst>
          </p:cNvPr>
          <p:cNvSpPr txBox="1"/>
          <p:nvPr/>
        </p:nvSpPr>
        <p:spPr>
          <a:xfrm>
            <a:off x="4571969" y="1129851"/>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1</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4">
            <a:extLst>
              <a:ext uri="{FF2B5EF4-FFF2-40B4-BE49-F238E27FC236}">
                <a16:creationId xmlns:a16="http://schemas.microsoft.com/office/drawing/2014/main" xmlns="" id="{4703A868-2D40-49F7-BDA5-11CE577C574C}"/>
              </a:ext>
            </a:extLst>
          </p:cNvPr>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lvl="0" eaLnBrk="1" fontAlgn="auto" hangingPunct="1">
              <a:spcBef>
                <a:spcPts val="0"/>
              </a:spcBef>
              <a:spcAft>
                <a:spcPts val="0"/>
              </a:spcAft>
            </a:pPr>
            <a:r>
              <a:rPr lang="zh-CN" altLang="en-US" sz="4800" dirty="0">
                <a:solidFill>
                  <a:prstClr val="white"/>
                </a:solidFill>
                <a:latin typeface="Arial" panose="020B0604020202020204" pitchFamily="34" charset="0"/>
                <a:ea typeface="微软雅黑" panose="020B0503020204020204" pitchFamily="34" charset="-122"/>
                <a:sym typeface="Arial" panose="020B0604020202020204" pitchFamily="34" charset="0"/>
              </a:rPr>
              <a:t>思考讨论</a:t>
            </a:r>
            <a:endParaRPr kumimoji="0" lang="zh-CN" altLang="zh-CN" sz="480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形状 69">
            <a:extLst>
              <a:ext uri="{FF2B5EF4-FFF2-40B4-BE49-F238E27FC236}">
                <a16:creationId xmlns:a16="http://schemas.microsoft.com/office/drawing/2014/main" xmlns="" id="{F0F67EF2-8DE0-4839-9195-02D1AC190C15}"/>
              </a:ext>
            </a:extLst>
          </p:cNvPr>
          <p:cNvSpPr>
            <a:spLocks/>
          </p:cNvSpPr>
          <p:nvPr/>
        </p:nvSpPr>
        <p:spPr bwMode="auto">
          <a:xfrm flipH="1" flipV="1">
            <a:off x="11480149" y="2611664"/>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8">
            <a:extLst>
              <a:ext uri="{FF2B5EF4-FFF2-40B4-BE49-F238E27FC236}">
                <a16:creationId xmlns:a16="http://schemas.microsoft.com/office/drawing/2014/main" xmlns="" id="{6FCD0BFA-BD42-489A-B764-6440670E1058}"/>
              </a:ext>
            </a:extLst>
          </p:cNvPr>
          <p:cNvSpPr>
            <a:spLocks/>
          </p:cNvSpPr>
          <p:nvPr/>
        </p:nvSpPr>
        <p:spPr bwMode="auto">
          <a:xfrm>
            <a:off x="4421544" y="2619849"/>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47">
            <a:extLst>
              <a:ext uri="{FF2B5EF4-FFF2-40B4-BE49-F238E27FC236}">
                <a16:creationId xmlns:a16="http://schemas.microsoft.com/office/drawing/2014/main" xmlns="" id="{693A5095-C89F-4774-A8FC-663B942E41BA}"/>
              </a:ext>
            </a:extLst>
          </p:cNvPr>
          <p:cNvSpPr txBox="1"/>
          <p:nvPr/>
        </p:nvSpPr>
        <p:spPr>
          <a:xfrm>
            <a:off x="5196557" y="2443011"/>
            <a:ext cx="6267418"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Arial" panose="020B0604020202020204" pitchFamily="34" charset="0"/>
                <a:ea typeface="微软雅黑" panose="020B0503020204020204" pitchFamily="34" charset="-122"/>
                <a:sym typeface="Arial" panose="020B0604020202020204" pitchFamily="34" charset="0"/>
              </a:rPr>
              <a:t>运用社会基本矛盾运动的原理分析深化改革的客观依据与重要意义</a:t>
            </a:r>
          </a:p>
        </p:txBody>
      </p:sp>
      <p:sp>
        <p:nvSpPr>
          <p:cNvPr id="35" name="TextBox 58">
            <a:extLst>
              <a:ext uri="{FF2B5EF4-FFF2-40B4-BE49-F238E27FC236}">
                <a16:creationId xmlns:a16="http://schemas.microsoft.com/office/drawing/2014/main" xmlns="" id="{3BD48C4A-25F8-41E3-AEBD-C15B53F7C55F}"/>
              </a:ext>
            </a:extLst>
          </p:cNvPr>
          <p:cNvSpPr txBox="1"/>
          <p:nvPr/>
        </p:nvSpPr>
        <p:spPr>
          <a:xfrm>
            <a:off x="4513698" y="2621265"/>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2</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18">
            <a:extLst>
              <a:ext uri="{FF2B5EF4-FFF2-40B4-BE49-F238E27FC236}">
                <a16:creationId xmlns:a16="http://schemas.microsoft.com/office/drawing/2014/main" xmlns="" id="{4F7EE0F4-8D1D-4B6C-9CFF-8E607E12C882}"/>
              </a:ext>
            </a:extLst>
          </p:cNvPr>
          <p:cNvSpPr>
            <a:spLocks/>
          </p:cNvSpPr>
          <p:nvPr/>
        </p:nvSpPr>
        <p:spPr bwMode="auto">
          <a:xfrm>
            <a:off x="4208709" y="4568445"/>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47">
            <a:extLst>
              <a:ext uri="{FF2B5EF4-FFF2-40B4-BE49-F238E27FC236}">
                <a16:creationId xmlns:a16="http://schemas.microsoft.com/office/drawing/2014/main" xmlns="" id="{2809C234-5E11-4115-AD06-4FEC50E39239}"/>
              </a:ext>
            </a:extLst>
          </p:cNvPr>
          <p:cNvSpPr txBox="1"/>
          <p:nvPr/>
        </p:nvSpPr>
        <p:spPr>
          <a:xfrm>
            <a:off x="4985691" y="3948408"/>
            <a:ext cx="6177008" cy="1827552"/>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Arial" panose="020B0604020202020204" pitchFamily="34" charset="0"/>
                <a:ea typeface="微软雅黑" panose="020B0503020204020204" pitchFamily="34" charset="-122"/>
                <a:sym typeface="Arial" panose="020B0604020202020204" pitchFamily="34" charset="0"/>
              </a:rPr>
              <a:t>请结合我国科学技术的重大成就，如高铁、大飞机以及“天宫”“蛟龙”“天眼”“悟空”“墨子”等，谈谈对科学技术在社会发展中的作用的认识</a:t>
            </a:r>
          </a:p>
        </p:txBody>
      </p:sp>
      <p:sp>
        <p:nvSpPr>
          <p:cNvPr id="39" name="TextBox 58">
            <a:extLst>
              <a:ext uri="{FF2B5EF4-FFF2-40B4-BE49-F238E27FC236}">
                <a16:creationId xmlns:a16="http://schemas.microsoft.com/office/drawing/2014/main" xmlns="" id="{107D1729-9F10-4C30-ACF1-6C2A154BE7AB}"/>
              </a:ext>
            </a:extLst>
          </p:cNvPr>
          <p:cNvSpPr txBox="1"/>
          <p:nvPr/>
        </p:nvSpPr>
        <p:spPr>
          <a:xfrm>
            <a:off x="4300863" y="4569861"/>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3</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41" name="直接连接符 40">
            <a:extLst>
              <a:ext uri="{FF2B5EF4-FFF2-40B4-BE49-F238E27FC236}">
                <a16:creationId xmlns:a16="http://schemas.microsoft.com/office/drawing/2014/main" xmlns="" id="{EF36D1E3-4396-4AFE-9E81-DEDB95BAA897}"/>
              </a:ext>
            </a:extLst>
          </p:cNvPr>
          <p:cNvCxnSpPr>
            <a:cxnSpLocks/>
          </p:cNvCxnSpPr>
          <p:nvPr/>
        </p:nvCxnSpPr>
        <p:spPr>
          <a:xfrm flipH="1">
            <a:off x="5278036" y="3599813"/>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1CA30745-6D2A-4DAE-98A1-752BB09B5771}"/>
              </a:ext>
            </a:extLst>
          </p:cNvPr>
          <p:cNvCxnSpPr>
            <a:cxnSpLocks/>
          </p:cNvCxnSpPr>
          <p:nvPr/>
        </p:nvCxnSpPr>
        <p:spPr>
          <a:xfrm flipH="1">
            <a:off x="5357947" y="2125686"/>
            <a:ext cx="58047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5F452AEF-E8A5-4AF9-B78D-71631A6CF79E}"/>
              </a:ext>
            </a:extLst>
          </p:cNvPr>
          <p:cNvCxnSpPr>
            <a:cxnSpLocks/>
          </p:cNvCxnSpPr>
          <p:nvPr/>
        </p:nvCxnSpPr>
        <p:spPr>
          <a:xfrm flipH="1">
            <a:off x="5067294" y="5925301"/>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24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ppt_x"/>
                                          </p:val>
                                        </p:tav>
                                        <p:tav tm="100000">
                                          <p:val>
                                            <p:strVal val="#ppt_x"/>
                                          </p:val>
                                        </p:tav>
                                      </p:tavLst>
                                    </p:anim>
                                    <p:anim calcmode="lin" valueType="num">
                                      <p:cBhvr additive="base">
                                        <p:cTn id="60" dur="500" fill="hold"/>
                                        <p:tgtEl>
                                          <p:spTgt spid="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ppt_x"/>
                                          </p:val>
                                        </p:tav>
                                        <p:tav tm="100000">
                                          <p:val>
                                            <p:strVal val="#ppt_x"/>
                                          </p:val>
                                        </p:tav>
                                      </p:tavLst>
                                    </p:anim>
                                    <p:anim calcmode="lin" valueType="num">
                                      <p:cBhvr additive="base">
                                        <p:cTn id="64" dur="5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fill="hold"/>
                                        <p:tgtEl>
                                          <p:spTgt spid="20"/>
                                        </p:tgtEl>
                                        <p:attrNameLst>
                                          <p:attrName>ppt_x</p:attrName>
                                        </p:attrNameLst>
                                      </p:cBhvr>
                                      <p:tavLst>
                                        <p:tav tm="0">
                                          <p:val>
                                            <p:strVal val="#ppt_x"/>
                                          </p:val>
                                        </p:tav>
                                        <p:tav tm="100000">
                                          <p:val>
                                            <p:strVal val="#ppt_x"/>
                                          </p:val>
                                        </p:tav>
                                      </p:tavLst>
                                    </p:anim>
                                    <p:anim calcmode="lin" valueType="num">
                                      <p:cBhvr additive="base">
                                        <p:cTn id="8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animBg="1"/>
      <p:bldP spid="32" grpId="0" animBg="1"/>
      <p:bldP spid="50" grpId="0"/>
      <p:bldP spid="55" grpId="0"/>
      <p:bldP spid="15" grpId="0"/>
      <p:bldP spid="70" grpId="0" animBg="1"/>
      <p:bldP spid="29" grpId="0" animBg="1"/>
      <p:bldP spid="30" grpId="0"/>
      <p:bldP spid="35" grpId="0"/>
      <p:bldP spid="36" grpId="0" animBg="1"/>
      <p:bldP spid="38" grpId="0"/>
      <p:bldP spid="39"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xmlns="" id="{9ADA83F6-40F4-435E-BA11-DD7A1CF17CEF}"/>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9505" b="9505"/>
          <a:stretch/>
        </p:blipFill>
        <p:spPr>
          <a:xfrm>
            <a:off x="0" y="-1"/>
            <a:ext cx="4240306" cy="6857999"/>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pic>
      <p:sp>
        <p:nvSpPr>
          <p:cNvPr id="63" name="任意多边形: 形状 62">
            <a:extLst>
              <a:ext uri="{FF2B5EF4-FFF2-40B4-BE49-F238E27FC236}">
                <a16:creationId xmlns:a16="http://schemas.microsoft.com/office/drawing/2014/main" xmlns="" id="{4E868FD5-C12B-43FF-97DB-38707033E269}"/>
              </a:ext>
            </a:extLst>
          </p:cNvPr>
          <p:cNvSpPr>
            <a:spLocks/>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5">
            <a:extLst>
              <a:ext uri="{FF2B5EF4-FFF2-40B4-BE49-F238E27FC236}">
                <a16:creationId xmlns:a16="http://schemas.microsoft.com/office/drawing/2014/main" xmlns="" id="{225680DB-6598-4BD0-86F0-2E51B237DF8F}"/>
              </a:ext>
            </a:extLst>
          </p:cNvPr>
          <p:cNvSpPr>
            <a:spLocks/>
          </p:cNvSpPr>
          <p:nvPr/>
        </p:nvSpPr>
        <p:spPr bwMode="auto">
          <a:xfrm>
            <a:off x="3011455" y="408227"/>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21" name="直接连接符 20">
            <a:extLst>
              <a:ext uri="{FF2B5EF4-FFF2-40B4-BE49-F238E27FC236}">
                <a16:creationId xmlns:a16="http://schemas.microsoft.com/office/drawing/2014/main" xmlns="" id="{A90497CE-F85A-4407-B525-52ABB6DF62F8}"/>
              </a:ext>
            </a:extLst>
          </p:cNvPr>
          <p:cNvCxnSpPr>
            <a:cxnSpLocks/>
          </p:cNvCxnSpPr>
          <p:nvPr/>
        </p:nvCxnSpPr>
        <p:spPr>
          <a:xfrm flipH="1">
            <a:off x="3724956" y="1082040"/>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F67F423-7963-4BAC-ADDC-DC145F20F09B}"/>
              </a:ext>
            </a:extLst>
          </p:cNvPr>
          <p:cNvCxnSpPr>
            <a:cxnSpLocks/>
          </p:cNvCxnSpPr>
          <p:nvPr/>
        </p:nvCxnSpPr>
        <p:spPr>
          <a:xfrm flipH="1">
            <a:off x="3560152" y="2828925"/>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Freeform 18">
            <a:extLst>
              <a:ext uri="{FF2B5EF4-FFF2-40B4-BE49-F238E27FC236}">
                <a16:creationId xmlns:a16="http://schemas.microsoft.com/office/drawing/2014/main" xmlns="" id="{4D1A6A05-3153-4284-9094-47A1859023EC}"/>
              </a:ext>
            </a:extLst>
          </p:cNvPr>
          <p:cNvSpPr>
            <a:spLocks/>
          </p:cNvSpPr>
          <p:nvPr/>
        </p:nvSpPr>
        <p:spPr bwMode="auto">
          <a:xfrm>
            <a:off x="4688904" y="1516699"/>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TextBox 47">
            <a:extLst>
              <a:ext uri="{FF2B5EF4-FFF2-40B4-BE49-F238E27FC236}">
                <a16:creationId xmlns:a16="http://schemas.microsoft.com/office/drawing/2014/main" xmlns="" id="{3320856E-A243-4069-BDBD-5BC1092A7654}"/>
              </a:ext>
            </a:extLst>
          </p:cNvPr>
          <p:cNvSpPr txBox="1"/>
          <p:nvPr/>
        </p:nvSpPr>
        <p:spPr>
          <a:xfrm>
            <a:off x="5487125" y="1339861"/>
            <a:ext cx="5976849"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Arial" panose="020B0604020202020204" pitchFamily="34" charset="0"/>
                <a:ea typeface="微软雅黑" panose="020B0503020204020204" pitchFamily="34" charset="-122"/>
                <a:sym typeface="Arial" panose="020B0604020202020204" pitchFamily="34" charset="0"/>
              </a:rPr>
              <a:t>请结合人民群众是历史创造者的原理，谈谈对坚持以人民为中心重要性的认识</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TextBox 58">
            <a:extLst>
              <a:ext uri="{FF2B5EF4-FFF2-40B4-BE49-F238E27FC236}">
                <a16:creationId xmlns:a16="http://schemas.microsoft.com/office/drawing/2014/main" xmlns="" id="{B5DE4A6A-61E8-4AE3-AA60-0C987BBDAD05}"/>
              </a:ext>
            </a:extLst>
          </p:cNvPr>
          <p:cNvSpPr txBox="1"/>
          <p:nvPr/>
        </p:nvSpPr>
        <p:spPr>
          <a:xfrm>
            <a:off x="4781058" y="1518115"/>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199" noProof="0" dirty="0">
                <a:solidFill>
                  <a:prstClr val="white"/>
                </a:solidFill>
                <a:latin typeface="Arial" panose="020B0604020202020204" pitchFamily="34" charset="0"/>
                <a:ea typeface="微软雅黑" panose="020B0503020204020204" pitchFamily="34" charset="-122"/>
                <a:sym typeface="Arial" panose="020B0604020202020204" pitchFamily="34" charset="0"/>
              </a:rPr>
              <a:t>4</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4">
            <a:extLst>
              <a:ext uri="{FF2B5EF4-FFF2-40B4-BE49-F238E27FC236}">
                <a16:creationId xmlns:a16="http://schemas.microsoft.com/office/drawing/2014/main" xmlns="" id="{4703A868-2D40-49F7-BDA5-11CE577C574C}"/>
              </a:ext>
            </a:extLst>
          </p:cNvPr>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思考讨论</a:t>
            </a:r>
            <a:endParaRPr kumimoji="0" lang="zh-CN" altLang="zh-CN" sz="4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形状 69">
            <a:extLst>
              <a:ext uri="{FF2B5EF4-FFF2-40B4-BE49-F238E27FC236}">
                <a16:creationId xmlns:a16="http://schemas.microsoft.com/office/drawing/2014/main" xmlns="" id="{F0F67EF2-8DE0-4839-9195-02D1AC190C15}"/>
              </a:ext>
            </a:extLst>
          </p:cNvPr>
          <p:cNvSpPr>
            <a:spLocks/>
          </p:cNvSpPr>
          <p:nvPr/>
        </p:nvSpPr>
        <p:spPr bwMode="auto">
          <a:xfrm flipH="1" flipV="1">
            <a:off x="11480149" y="2611664"/>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8">
            <a:extLst>
              <a:ext uri="{FF2B5EF4-FFF2-40B4-BE49-F238E27FC236}">
                <a16:creationId xmlns:a16="http://schemas.microsoft.com/office/drawing/2014/main" xmlns="" id="{6FCD0BFA-BD42-489A-B764-6440670E1058}"/>
              </a:ext>
            </a:extLst>
          </p:cNvPr>
          <p:cNvSpPr>
            <a:spLocks/>
          </p:cNvSpPr>
          <p:nvPr/>
        </p:nvSpPr>
        <p:spPr bwMode="auto">
          <a:xfrm>
            <a:off x="4299925" y="4103860"/>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47">
            <a:extLst>
              <a:ext uri="{FF2B5EF4-FFF2-40B4-BE49-F238E27FC236}">
                <a16:creationId xmlns:a16="http://schemas.microsoft.com/office/drawing/2014/main" xmlns="" id="{693A5095-C89F-4774-A8FC-663B942E41BA}"/>
              </a:ext>
            </a:extLst>
          </p:cNvPr>
          <p:cNvSpPr txBox="1"/>
          <p:nvPr/>
        </p:nvSpPr>
        <p:spPr>
          <a:xfrm>
            <a:off x="5074938" y="3262224"/>
            <a:ext cx="6483384" cy="2270109"/>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lvl="0" algn="just" eaLnBrk="1" fontAlgn="auto" hangingPunct="1">
              <a:lnSpc>
                <a:spcPct val="120000"/>
              </a:lnSpc>
              <a:spcBef>
                <a:spcPts val="0"/>
              </a:spcBef>
              <a:spcAft>
                <a:spcPts val="0"/>
              </a:spcAft>
            </a:pPr>
            <a:r>
              <a:rPr lang="zh-CN" altLang="en-US" sz="2400" dirty="0">
                <a:solidFill>
                  <a:prstClr val="black"/>
                </a:solidFill>
                <a:latin typeface="Arial" panose="020B0604020202020204" pitchFamily="34" charset="0"/>
                <a:ea typeface="微软雅黑" panose="020B0503020204020204" pitchFamily="34" charset="-122"/>
                <a:sym typeface="Arial" panose="020B0604020202020204" pitchFamily="34" charset="0"/>
              </a:rPr>
              <a:t>习近平总书记指出：“我们既要绿水青山，也要金山银山。宁要绿水青山，不要金山银山，而且绿水青山就是金山银山。”请结合自然地理环境在社会生存和发展中的作用，谈谈应怎样认识和处理经济发展与环境保护的关系</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58">
            <a:extLst>
              <a:ext uri="{FF2B5EF4-FFF2-40B4-BE49-F238E27FC236}">
                <a16:creationId xmlns:a16="http://schemas.microsoft.com/office/drawing/2014/main" xmlns="" id="{3BD48C4A-25F8-41E3-AEBD-C15B53F7C55F}"/>
              </a:ext>
            </a:extLst>
          </p:cNvPr>
          <p:cNvSpPr txBox="1"/>
          <p:nvPr/>
        </p:nvSpPr>
        <p:spPr>
          <a:xfrm>
            <a:off x="4392079" y="4105276"/>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5</a:t>
            </a:r>
            <a:endParaRPr kumimoji="0" lang="zh-CN" altLang="en-US" sz="3199"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cxnSp>
        <p:nvCxnSpPr>
          <p:cNvPr id="41" name="直接连接符 40">
            <a:extLst>
              <a:ext uri="{FF2B5EF4-FFF2-40B4-BE49-F238E27FC236}">
                <a16:creationId xmlns:a16="http://schemas.microsoft.com/office/drawing/2014/main" xmlns="" id="{EF36D1E3-4396-4AFE-9E81-DEDB95BAA897}"/>
              </a:ext>
            </a:extLst>
          </p:cNvPr>
          <p:cNvCxnSpPr>
            <a:cxnSpLocks/>
          </p:cNvCxnSpPr>
          <p:nvPr/>
        </p:nvCxnSpPr>
        <p:spPr>
          <a:xfrm flipH="1">
            <a:off x="5074937" y="5632653"/>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1CA30745-6D2A-4DAE-98A1-752BB09B5771}"/>
              </a:ext>
            </a:extLst>
          </p:cNvPr>
          <p:cNvCxnSpPr>
            <a:cxnSpLocks/>
          </p:cNvCxnSpPr>
          <p:nvPr/>
        </p:nvCxnSpPr>
        <p:spPr>
          <a:xfrm flipH="1">
            <a:off x="5487125" y="2416140"/>
            <a:ext cx="585523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72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animBg="1"/>
      <p:bldP spid="32" grpId="0" animBg="1"/>
      <p:bldP spid="50" grpId="0"/>
      <p:bldP spid="55" grpId="0"/>
      <p:bldP spid="15" grpId="0"/>
      <p:bldP spid="70" grpId="0" animBg="1"/>
      <p:bldP spid="29" grpId="0" animBg="1"/>
      <p:bldP spid="30" grpId="0"/>
      <p:bldP spid="35"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5" name="矩形 4">
            <a:extLst>
              <a:ext uri="{FF2B5EF4-FFF2-40B4-BE49-F238E27FC236}">
                <a16:creationId xmlns:a16="http://schemas.microsoft.com/office/drawing/2014/main" xmlns="" id="{7F87D72D-EB0F-4EFF-A305-57A9500F0908}"/>
              </a:ext>
            </a:extLst>
          </p:cNvPr>
          <p:cNvSpPr/>
          <p:nvPr/>
        </p:nvSpPr>
        <p:spPr>
          <a:xfrm>
            <a:off x="554210" y="1131475"/>
            <a:ext cx="9046990" cy="5094513"/>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a:extLst>
              <a:ext uri="{FF2B5EF4-FFF2-40B4-BE49-F238E27FC236}">
                <a16:creationId xmlns:a16="http://schemas.microsoft.com/office/drawing/2014/main" xmlns="" id="{3D2E4E8D-631B-4A82-857A-914CED7A7005}"/>
              </a:ext>
            </a:extLst>
          </p:cNvPr>
          <p:cNvSpPr/>
          <p:nvPr/>
        </p:nvSpPr>
        <p:spPr>
          <a:xfrm>
            <a:off x="756098" y="1305501"/>
            <a:ext cx="8643215" cy="4746461"/>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a:extLst>
              <a:ext uri="{FF2B5EF4-FFF2-40B4-BE49-F238E27FC236}">
                <a16:creationId xmlns:a16="http://schemas.microsoft.com/office/drawing/2014/main" xmlns="" id="{D285F215-9437-4A92-A38E-BE6516507BC6}"/>
              </a:ext>
            </a:extLst>
          </p:cNvPr>
          <p:cNvSpPr txBox="1"/>
          <p:nvPr/>
        </p:nvSpPr>
        <p:spPr>
          <a:xfrm>
            <a:off x="1025217" y="1499907"/>
            <a:ext cx="2689699" cy="769441"/>
          </a:xfrm>
          <a:prstGeom prst="rect">
            <a:avLst/>
          </a:prstGeom>
          <a:noFill/>
        </p:spPr>
        <p:txBody>
          <a:bodyPr wrap="square" rtlCol="0">
            <a:spAutoFit/>
            <a:scene3d>
              <a:camera prst="orthographicFront"/>
              <a:lightRig rig="threePt" dir="t"/>
            </a:scene3d>
            <a:sp3d contourW="12700"/>
          </a:bodyPr>
          <a:lstStyle/>
          <a:p>
            <a:pPr lvl="0" eaLnBrk="1" fontAlgn="auto" hangingPunct="1">
              <a:spcBef>
                <a:spcPts val="0"/>
              </a:spcBef>
              <a:spcAft>
                <a:spcPts val="0"/>
              </a:spcAft>
            </a:pPr>
            <a:r>
              <a:rPr lang="zh-CN" altLang="en-US" sz="4400" b="1" spc="300" dirty="0">
                <a:solidFill>
                  <a:prstClr val="white"/>
                </a:solidFill>
                <a:latin typeface="Arial" panose="020B0604020202020204" pitchFamily="34" charset="0"/>
                <a:ea typeface="微软雅黑" panose="020B0503020204020204" pitchFamily="34" charset="-122"/>
                <a:sym typeface="Arial" panose="020B0604020202020204" pitchFamily="34" charset="0"/>
              </a:rPr>
              <a:t>文献阅读</a:t>
            </a:r>
            <a:endParaRPr kumimoji="0" lang="en-US" altLang="zh-CN" sz="4400" b="1"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xmlns="" id="{AE90BB3E-C0BE-4055-9E38-75F4077DEDC5}"/>
              </a:ext>
            </a:extLst>
          </p:cNvPr>
          <p:cNvSpPr txBox="1"/>
          <p:nvPr/>
        </p:nvSpPr>
        <p:spPr>
          <a:xfrm>
            <a:off x="836958" y="2477986"/>
            <a:ext cx="8266846" cy="3351046"/>
          </a:xfrm>
          <a:prstGeom prst="rect">
            <a:avLst/>
          </a:prstGeom>
          <a:noFill/>
        </p:spPr>
        <p:txBody>
          <a:bodyPr wrap="square" rtlCol="0">
            <a:spAutoFit/>
            <a:scene3d>
              <a:camera prst="orthographicFront"/>
              <a:lightRig rig="threePt" dir="t"/>
            </a:scene3d>
            <a:sp3d contourW="12700"/>
          </a:bodyPr>
          <a:lstStyle/>
          <a:p>
            <a:pPr marL="457200" lvl="0" indent="-457200" algn="just" eaLnBrk="1" fontAlgn="auto" hangingPunct="1">
              <a:lnSpc>
                <a:spcPct val="150000"/>
              </a:lnSpc>
              <a:spcBef>
                <a:spcPts val="0"/>
              </a:spcBef>
              <a:spcAft>
                <a:spcPts val="0"/>
              </a:spcAft>
              <a:buFont typeface="+mj-lt"/>
              <a:buAutoNum type="arabicPeriod"/>
            </a:pP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马克思：</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政治经济学批判</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序言</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马克思恩格斯选集</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第二卷，人民出版社</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2012</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年版</a:t>
            </a:r>
          </a:p>
          <a:p>
            <a:pPr marL="457200" lvl="0" indent="-457200" algn="just" eaLnBrk="1" fontAlgn="auto" hangingPunct="1">
              <a:lnSpc>
                <a:spcPct val="150000"/>
              </a:lnSpc>
              <a:spcBef>
                <a:spcPts val="0"/>
              </a:spcBef>
              <a:spcAft>
                <a:spcPts val="0"/>
              </a:spcAft>
              <a:buFont typeface="+mj-lt"/>
              <a:buAutoNum type="arabicPeriod"/>
            </a:pP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列宁：</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共产主义运动中的“左派”幼稚病</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（节选），</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列宁选集</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第四卷，人民出版社</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2012</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年版</a:t>
            </a:r>
          </a:p>
          <a:p>
            <a:pPr marL="457200" lvl="0" indent="-457200" algn="just" eaLnBrk="1" fontAlgn="auto" hangingPunct="1">
              <a:lnSpc>
                <a:spcPct val="150000"/>
              </a:lnSpc>
              <a:spcBef>
                <a:spcPts val="0"/>
              </a:spcBef>
              <a:spcAft>
                <a:spcPts val="0"/>
              </a:spcAft>
              <a:buFont typeface="+mj-lt"/>
              <a:buAutoNum type="arabicPeriod"/>
            </a:pP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毛泽东：</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关于正确处理人民内部矛盾的问题</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毛泽东文集</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第七卷，人民出版社</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1999</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年版</a:t>
            </a:r>
          </a:p>
        </p:txBody>
      </p:sp>
    </p:spTree>
    <p:extLst>
      <p:ext uri="{BB962C8B-B14F-4D97-AF65-F5344CB8AC3E}">
        <p14:creationId xmlns:p14="http://schemas.microsoft.com/office/powerpoint/2010/main" val="379542883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9" name="矩形 8">
            <a:extLst>
              <a:ext uri="{FF2B5EF4-FFF2-40B4-BE49-F238E27FC236}">
                <a16:creationId xmlns:a16="http://schemas.microsoft.com/office/drawing/2014/main" xmlns="" id="{D2A5E170-CA3D-4AE2-8D62-62D7FB8F78CF}"/>
              </a:ext>
            </a:extLst>
          </p:cNvPr>
          <p:cNvSpPr/>
          <p:nvPr/>
        </p:nvSpPr>
        <p:spPr>
          <a:xfrm>
            <a:off x="554210" y="1131475"/>
            <a:ext cx="9046990" cy="5094513"/>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xmlns="" id="{C422E849-56A1-43DB-B1B4-41EA2CC99282}"/>
              </a:ext>
            </a:extLst>
          </p:cNvPr>
          <p:cNvSpPr/>
          <p:nvPr/>
        </p:nvSpPr>
        <p:spPr>
          <a:xfrm>
            <a:off x="756098" y="1305501"/>
            <a:ext cx="8643215" cy="4746461"/>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a:extLst>
              <a:ext uri="{FF2B5EF4-FFF2-40B4-BE49-F238E27FC236}">
                <a16:creationId xmlns:a16="http://schemas.microsoft.com/office/drawing/2014/main" xmlns="" id="{0511BC1E-C8D0-4C9A-AD4E-4CEA386A7229}"/>
              </a:ext>
            </a:extLst>
          </p:cNvPr>
          <p:cNvSpPr txBox="1"/>
          <p:nvPr/>
        </p:nvSpPr>
        <p:spPr>
          <a:xfrm>
            <a:off x="1025217" y="1499907"/>
            <a:ext cx="2689699" cy="769441"/>
          </a:xfrm>
          <a:prstGeom prst="rect">
            <a:avLst/>
          </a:prstGeom>
          <a:noFill/>
        </p:spPr>
        <p:txBody>
          <a:bodyPr wrap="square" rtlCol="0">
            <a:spAutoFit/>
            <a:scene3d>
              <a:camera prst="orthographicFront"/>
              <a:lightRig rig="threePt" dir="t"/>
            </a:scene3d>
            <a:sp3d contourW="12700"/>
          </a:bodyPr>
          <a:lstStyle/>
          <a:p>
            <a:pPr lvl="0" eaLnBrk="1" fontAlgn="auto" hangingPunct="1">
              <a:spcBef>
                <a:spcPts val="0"/>
              </a:spcBef>
              <a:spcAft>
                <a:spcPts val="0"/>
              </a:spcAft>
            </a:pPr>
            <a:r>
              <a:rPr lang="zh-CN" altLang="en-US" sz="4400" b="1" spc="300" dirty="0">
                <a:solidFill>
                  <a:prstClr val="white"/>
                </a:solidFill>
                <a:latin typeface="Arial" panose="020B0604020202020204" pitchFamily="34" charset="0"/>
                <a:ea typeface="微软雅黑" panose="020B0503020204020204" pitchFamily="34" charset="-122"/>
                <a:sym typeface="Arial" panose="020B0604020202020204" pitchFamily="34" charset="0"/>
              </a:rPr>
              <a:t>文献阅读</a:t>
            </a:r>
            <a:endParaRPr kumimoji="0" lang="en-US" altLang="zh-CN" sz="4400" b="1"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xmlns="" id="{BE1FF340-00A2-4680-9C52-4241B7EF5585}"/>
              </a:ext>
            </a:extLst>
          </p:cNvPr>
          <p:cNvSpPr txBox="1"/>
          <p:nvPr/>
        </p:nvSpPr>
        <p:spPr>
          <a:xfrm>
            <a:off x="836958" y="2477986"/>
            <a:ext cx="8266846" cy="3351046"/>
          </a:xfrm>
          <a:prstGeom prst="rect">
            <a:avLst/>
          </a:prstGeom>
          <a:noFill/>
        </p:spPr>
        <p:txBody>
          <a:bodyPr wrap="square" rtlCol="0">
            <a:spAutoFit/>
            <a:scene3d>
              <a:camera prst="orthographicFront"/>
              <a:lightRig rig="threePt" dir="t"/>
            </a:scene3d>
            <a:sp3d contourW="12700"/>
          </a:bodyPr>
          <a:lstStyle/>
          <a:p>
            <a:pPr marL="457200" lvl="0" indent="-457200" algn="just" eaLnBrk="1" fontAlgn="auto" hangingPunct="1">
              <a:lnSpc>
                <a:spcPct val="150000"/>
              </a:lnSpc>
              <a:spcBef>
                <a:spcPts val="0"/>
              </a:spcBef>
              <a:spcAft>
                <a:spcPts val="0"/>
              </a:spcAft>
              <a:buFont typeface="+mj-lt"/>
              <a:buAutoNum type="arabicPeriod" startAt="4"/>
            </a:pP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邓小平：</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改革是中国的第二次革命</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邓小平文选</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第三卷，人民出版社</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1993</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年版</a:t>
            </a:r>
          </a:p>
          <a:p>
            <a:pPr marL="457200" lvl="0" indent="-457200" algn="just" eaLnBrk="1" fontAlgn="auto" hangingPunct="1">
              <a:lnSpc>
                <a:spcPct val="150000"/>
              </a:lnSpc>
              <a:spcBef>
                <a:spcPts val="0"/>
              </a:spcBef>
              <a:spcAft>
                <a:spcPts val="0"/>
              </a:spcAft>
              <a:buFont typeface="+mj-lt"/>
              <a:buAutoNum type="arabicPeriod" startAt="4"/>
            </a:pP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习近平：</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坚持历史唯物主义  不断开辟当代中国马克思主义发展新境界</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求是</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》2020</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年第</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2</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期</a:t>
            </a:r>
          </a:p>
          <a:p>
            <a:pPr marL="457200" lvl="0" indent="-457200" algn="just" eaLnBrk="1" fontAlgn="auto" hangingPunct="1">
              <a:lnSpc>
                <a:spcPct val="150000"/>
              </a:lnSpc>
              <a:spcBef>
                <a:spcPts val="0"/>
              </a:spcBef>
              <a:spcAft>
                <a:spcPts val="0"/>
              </a:spcAft>
              <a:buFont typeface="+mj-lt"/>
              <a:buAutoNum type="arabicPeriod" startAt="4"/>
            </a:pP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习近平：</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在纪念中国人民志愿军抗美援朝出国作战</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70</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周年大会上的讲话</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，人民出版社</a:t>
            </a:r>
            <a:r>
              <a:rPr lang="en-US" altLang="zh-CN" sz="2400" dirty="0">
                <a:solidFill>
                  <a:prstClr val="white"/>
                </a:solidFill>
                <a:latin typeface="Arial" panose="020B0604020202020204" pitchFamily="34" charset="0"/>
                <a:ea typeface="微软雅黑" panose="020B0503020204020204" pitchFamily="34" charset="-122"/>
                <a:sym typeface="Arial" panose="020B0604020202020204" pitchFamily="34" charset="0"/>
              </a:rPr>
              <a:t>2020</a:t>
            </a:r>
            <a:r>
              <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rPr>
              <a:t>年版</a:t>
            </a:r>
          </a:p>
        </p:txBody>
      </p:sp>
    </p:spTree>
    <p:extLst>
      <p:ext uri="{BB962C8B-B14F-4D97-AF65-F5344CB8AC3E}">
        <p14:creationId xmlns:p14="http://schemas.microsoft.com/office/powerpoint/2010/main" val="399313597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ppt_w</p:attrName>
                                        </p:attrNameLst>
                                      </p:cBhvr>
                                      <p:tavLst>
                                        <p:tav tm="0" fmla="#ppt_w*sin(2.5*pi*$)">
                                          <p:val>
                                            <p:fltVal val="0"/>
                                          </p:val>
                                        </p:tav>
                                        <p:tav tm="100000">
                                          <p:val>
                                            <p:fltVal val="1"/>
                                          </p:val>
                                        </p:tav>
                                      </p:tavLst>
                                    </p:anim>
                                    <p:anim calcmode="lin" valueType="num">
                                      <p:cBhvr>
                                        <p:cTn id="9" dur="500" fill="hold"/>
                                        <p:tgtEl>
                                          <p:spTgt spid="9"/>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文本框 1">
            <a:extLst>
              <a:ext uri="{FF2B5EF4-FFF2-40B4-BE49-F238E27FC236}">
                <a16:creationId xmlns:a16="http://schemas.microsoft.com/office/drawing/2014/main" xmlns="" id="{38219D74-DECA-4185-85D3-4490D0C22849}"/>
              </a:ext>
            </a:extLst>
          </p:cNvPr>
          <p:cNvSpPr txBox="1">
            <a:spLocks noChangeArrowheads="1"/>
          </p:cNvSpPr>
          <p:nvPr/>
        </p:nvSpPr>
        <p:spPr bwMode="auto">
          <a:xfrm>
            <a:off x="1304925" y="3181821"/>
            <a:ext cx="10117818" cy="27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1" fontAlgn="base" latinLnBrk="0" hangingPunct="1">
              <a:lnSpc>
                <a:spcPct val="150000"/>
              </a:lnSpc>
              <a:spcBef>
                <a:spcPts val="0"/>
              </a:spcBef>
              <a:spcAft>
                <a:spcPct val="0"/>
              </a:spcAft>
              <a:buClr>
                <a:srgbClr val="B26A37"/>
              </a:buClr>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是人类社会赖以存在和发展的基础，是人类其他一切活动的首要前提</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342900" marR="0" lvl="0" indent="-342900" algn="just" defTabSz="914400" rtl="0" eaLnBrk="1" fontAlgn="base" latinLnBrk="0" hangingPunct="1">
              <a:lnSpc>
                <a:spcPct val="150000"/>
              </a:lnSpc>
              <a:spcBef>
                <a:spcPts val="0"/>
              </a:spcBef>
              <a:spcAft>
                <a:spcPct val="0"/>
              </a:spcAft>
              <a:buClr>
                <a:srgbClr val="B26A37"/>
              </a:buClr>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决定着社会的结构、性质和面貌，制约着人们的经济生活、政治生活和精神生活等全部社会生活</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342900" marR="0" lvl="0" indent="-342900" algn="just" defTabSz="914400" rtl="0" eaLnBrk="1" fontAlgn="base" latinLnBrk="0" hangingPunct="1">
              <a:lnSpc>
                <a:spcPct val="150000"/>
              </a:lnSpc>
              <a:spcBef>
                <a:spcPts val="0"/>
              </a:spcBef>
              <a:spcAft>
                <a:spcPct val="0"/>
              </a:spcAft>
              <a:buClr>
                <a:srgbClr val="B26A37"/>
              </a:buClr>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其变化发展决定整个社会历史的变化发展，决定社会形态从低级向高级的更替和发展</a:t>
            </a:r>
          </a:p>
        </p:txBody>
      </p:sp>
      <p:sp>
        <p:nvSpPr>
          <p:cNvPr id="15" name="文本占位符 2">
            <a:extLst>
              <a:ext uri="{FF2B5EF4-FFF2-40B4-BE49-F238E27FC236}">
                <a16:creationId xmlns:a16="http://schemas.microsoft.com/office/drawing/2014/main" xmlns="" id="{1918BDFF-D70D-46A7-B02D-ED77D1580EDC}"/>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8" name="文本框 2">
            <a:extLst>
              <a:ext uri="{FF2B5EF4-FFF2-40B4-BE49-F238E27FC236}">
                <a16:creationId xmlns:a16="http://schemas.microsoft.com/office/drawing/2014/main" xmlns="" id="{24A23752-1739-499C-9535-98D25435D144}"/>
              </a:ext>
            </a:extLst>
          </p:cNvPr>
          <p:cNvSpPr txBox="1">
            <a:spLocks noChangeArrowheads="1"/>
          </p:cNvSpPr>
          <p:nvPr/>
        </p:nvSpPr>
        <p:spPr bwMode="auto">
          <a:xfrm>
            <a:off x="453572" y="181133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物质生产方式</a:t>
            </a:r>
          </a:p>
        </p:txBody>
      </p:sp>
      <p:sp>
        <p:nvSpPr>
          <p:cNvPr id="8" name="矩形 7">
            <a:extLst>
              <a:ext uri="{FF2B5EF4-FFF2-40B4-BE49-F238E27FC236}">
                <a16:creationId xmlns:a16="http://schemas.microsoft.com/office/drawing/2014/main" xmlns="" id="{7739DA8C-0A86-4E9E-8577-4F3E950F4CAC}"/>
              </a:ext>
            </a:extLst>
          </p:cNvPr>
          <p:cNvSpPr/>
          <p:nvPr/>
        </p:nvSpPr>
        <p:spPr>
          <a:xfrm>
            <a:off x="990601" y="2729067"/>
            <a:ext cx="10706099" cy="3608233"/>
          </a:xfrm>
          <a:prstGeom prst="rect">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矩形 3">
            <a:extLst>
              <a:ext uri="{FF2B5EF4-FFF2-40B4-BE49-F238E27FC236}">
                <a16:creationId xmlns:a16="http://schemas.microsoft.com/office/drawing/2014/main" xmlns="" id="{808325EC-3DAA-434A-A917-09B62F4A40C9}"/>
              </a:ext>
            </a:extLst>
          </p:cNvPr>
          <p:cNvSpPr/>
          <p:nvPr/>
        </p:nvSpPr>
        <p:spPr>
          <a:xfrm>
            <a:off x="6910614" y="2430655"/>
            <a:ext cx="4786086" cy="608012"/>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文本框 22">
            <a:extLst>
              <a:ext uri="{FF2B5EF4-FFF2-40B4-BE49-F238E27FC236}">
                <a16:creationId xmlns:a16="http://schemas.microsoft.com/office/drawing/2014/main" xmlns="" id="{F6E4A650-25B6-491F-BDBC-8E0F1D4265B1}"/>
              </a:ext>
            </a:extLst>
          </p:cNvPr>
          <p:cNvSpPr txBox="1"/>
          <p:nvPr/>
        </p:nvSpPr>
        <p:spPr>
          <a:xfrm>
            <a:off x="7447643" y="2503829"/>
            <a:ext cx="3712029"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物质生产活动及生产方式</a:t>
            </a:r>
          </a:p>
        </p:txBody>
      </p:sp>
      <p:sp>
        <p:nvSpPr>
          <p:cNvPr id="10" name="矩形: 圆角 9">
            <a:extLst>
              <a:ext uri="{FF2B5EF4-FFF2-40B4-BE49-F238E27FC236}">
                <a16:creationId xmlns:a16="http://schemas.microsoft.com/office/drawing/2014/main" xmlns="" id="{592F3CE0-28B6-44DE-A408-77BEB5A4C7BC}"/>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（二）社会存在</a:t>
            </a: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矩形 2">
            <a:extLst>
              <a:ext uri="{FF2B5EF4-FFF2-40B4-BE49-F238E27FC236}">
                <a16:creationId xmlns:a16="http://schemas.microsoft.com/office/drawing/2014/main" xmlns="" id="{1833C68A-50C3-4F81-B304-1366450C43CE}"/>
              </a:ext>
            </a:extLst>
          </p:cNvPr>
          <p:cNvSpPr>
            <a:spLocks noChangeArrowheads="1"/>
          </p:cNvSpPr>
          <p:nvPr/>
        </p:nvSpPr>
        <p:spPr bwMode="auto">
          <a:xfrm>
            <a:off x="6089650" y="2914227"/>
            <a:ext cx="5607050" cy="235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任何一个民族，如果停止劳动，不用说一年，就是几个星期，也要灭</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a:r>
            <a:b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b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亡</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p>
          <a:p>
            <a:pPr marL="0" marR="0" lvl="0" indent="619125" algn="r" defTabSz="914400" rtl="0" eaLnBrk="0" fontAlgn="base" latinLnBrk="0" hangingPunct="0">
              <a:lnSpc>
                <a:spcPct val="150000"/>
              </a:lnSpc>
              <a:spcBef>
                <a:spcPct val="30000"/>
              </a:spcBef>
              <a:spcAft>
                <a:spcPct val="0"/>
              </a:spcAft>
              <a:buClrTx/>
              <a:buSzPct val="80000"/>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马克思致路德维希</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库格曼</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endPar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文本占位符 2">
            <a:extLst>
              <a:ext uri="{FF2B5EF4-FFF2-40B4-BE49-F238E27FC236}">
                <a16:creationId xmlns:a16="http://schemas.microsoft.com/office/drawing/2014/main" xmlns="" id="{E3A8DAA9-2B99-468B-AD9D-88A71B5BC83D}"/>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grpSp>
        <p:nvGrpSpPr>
          <p:cNvPr id="4" name="组合 3">
            <a:extLst>
              <a:ext uri="{FF2B5EF4-FFF2-40B4-BE49-F238E27FC236}">
                <a16:creationId xmlns:a16="http://schemas.microsoft.com/office/drawing/2014/main" xmlns="" id="{491D0C4F-05AD-4280-8434-CA229EC5AA60}"/>
              </a:ext>
            </a:extLst>
          </p:cNvPr>
          <p:cNvGrpSpPr/>
          <p:nvPr/>
        </p:nvGrpSpPr>
        <p:grpSpPr>
          <a:xfrm>
            <a:off x="482600" y="2164441"/>
            <a:ext cx="5295129" cy="3853422"/>
            <a:chOff x="2552071" y="3105150"/>
            <a:chExt cx="9432205" cy="6858000"/>
          </a:xfrm>
        </p:grpSpPr>
        <p:pic>
          <p:nvPicPr>
            <p:cNvPr id="13316" name="Picture 4">
              <a:extLst>
                <a:ext uri="{FF2B5EF4-FFF2-40B4-BE49-F238E27FC236}">
                  <a16:creationId xmlns:a16="http://schemas.microsoft.com/office/drawing/2014/main" xmlns="" id="{EF11CE18-C67C-4A73-88C5-A84497CC4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9726" y="3105150"/>
              <a:ext cx="4654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xmlns="" id="{26913657-27DC-48D0-A6BC-982E1D61E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071" y="3105152"/>
              <a:ext cx="4662487" cy="6857998"/>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矩形: 圆角 7">
            <a:extLst>
              <a:ext uri="{FF2B5EF4-FFF2-40B4-BE49-F238E27FC236}">
                <a16:creationId xmlns:a16="http://schemas.microsoft.com/office/drawing/2014/main" xmlns="" id="{2AC8DB47-A053-449B-98B5-C351E003EB94}"/>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（二）社会存在</a:t>
            </a: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2D994DED-AFAA-40E3-9042-F64CF33110B8}"/>
              </a:ext>
            </a:extLst>
          </p:cNvPr>
          <p:cNvPicPr>
            <a:picLocks noChangeAspect="1"/>
          </p:cNvPicPr>
          <p:nvPr/>
        </p:nvPicPr>
        <p:blipFill rotWithShape="1">
          <a:blip r:embed="rId3"/>
          <a:srcRect t="43229" b="7782"/>
          <a:stretch/>
        </p:blipFill>
        <p:spPr>
          <a:xfrm>
            <a:off x="0" y="0"/>
            <a:ext cx="12192000" cy="3732993"/>
          </a:xfrm>
          <a:prstGeom prst="rect">
            <a:avLst/>
          </a:prstGeom>
        </p:spPr>
      </p:pic>
      <p:sp>
        <p:nvSpPr>
          <p:cNvPr id="5" name="矩形"/>
          <p:cNvSpPr/>
          <p:nvPr/>
        </p:nvSpPr>
        <p:spPr>
          <a:xfrm>
            <a:off x="8423101" y="0"/>
            <a:ext cx="2462029" cy="327977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文本"/>
          <p:cNvSpPr/>
          <p:nvPr/>
        </p:nvSpPr>
        <p:spPr>
          <a:xfrm>
            <a:off x="767862" y="4190753"/>
            <a:ext cx="10656277" cy="2243050"/>
          </a:xfrm>
          <a:prstGeom prst="rect">
            <a:avLst/>
          </a:prstGeom>
        </p:spPr>
        <p:txBody>
          <a:bodyPr wrap="square">
            <a:spAutoFit/>
          </a:bodyPr>
          <a:lstStyle/>
          <a:p>
            <a:pPr marL="0" marR="0" lvl="0" indent="720725"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250" normalizeH="0" baseline="0" noProof="0" dirty="0">
                <a:ln>
                  <a:noFill/>
                </a:ln>
                <a:solidFill>
                  <a:srgbClr val="0C0C0C"/>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学习和把握历史唯物主义的基本原理，着重了解社会存在与社会意识的辩证关系、社会基本矛盾及其运动规律、社会发展的动力以及人民群众和个人在社会历史中的作用，提高运用历史唯物主义正确认识历史和现实、正确认识社会发展规律的自觉性和能力。</a:t>
            </a:r>
          </a:p>
        </p:txBody>
      </p:sp>
      <p:sp>
        <p:nvSpPr>
          <p:cNvPr id="47" name="矩形"/>
          <p:cNvSpPr/>
          <p:nvPr/>
        </p:nvSpPr>
        <p:spPr>
          <a:xfrm>
            <a:off x="8423101" y="3239383"/>
            <a:ext cx="2462029" cy="180000"/>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矩形"/>
          <p:cNvSpPr/>
          <p:nvPr/>
        </p:nvSpPr>
        <p:spPr>
          <a:xfrm>
            <a:off x="-600" y="3721071"/>
            <a:ext cx="12193200" cy="108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标题"/>
          <p:cNvSpPr txBox="1">
            <a:spLocks noChangeArrowheads="1"/>
          </p:cNvSpPr>
          <p:nvPr/>
        </p:nvSpPr>
        <p:spPr bwMode="auto">
          <a:xfrm>
            <a:off x="8773498" y="567171"/>
            <a:ext cx="1761233" cy="2214452"/>
          </a:xfrm>
          <a:prstGeom prst="rect">
            <a:avLst/>
          </a:prstGeom>
          <a:noFill/>
          <a:ln>
            <a:noFill/>
          </a:ln>
        </p:spPr>
        <p:txBody>
          <a:bodyPr wrap="none" lIns="144000" rIns="0" anchor="ctr" anchorCtr="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377" rtl="0" eaLnBrk="0" fontAlgn="auto" latinLnBrk="0" hangingPunct="0">
              <a:lnSpc>
                <a:spcPct val="120000"/>
              </a:lnSpc>
              <a:spcBef>
                <a:spcPts val="0"/>
              </a:spcBef>
              <a:spcAft>
                <a:spcPts val="0"/>
              </a:spcAft>
              <a:buClrTx/>
              <a:buSzTx/>
              <a:buFontTx/>
              <a:buNone/>
              <a:tabLst/>
              <a:defRPr/>
            </a:pPr>
            <a:r>
              <a:rPr kumimoji="0" lang="zh-CN" altLang="en-US" sz="6000" b="1"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学习</a:t>
            </a:r>
            <a:endParaRPr kumimoji="0" lang="en-US" altLang="zh-CN" sz="6000" b="1"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914377" rtl="0" eaLnBrk="0" fontAlgn="auto" latinLnBrk="0" hangingPunct="0">
              <a:lnSpc>
                <a:spcPct val="120000"/>
              </a:lnSpc>
              <a:spcBef>
                <a:spcPts val="0"/>
              </a:spcBef>
              <a:spcAft>
                <a:spcPts val="0"/>
              </a:spcAft>
              <a:buClrTx/>
              <a:buSzTx/>
              <a:buFontTx/>
              <a:buNone/>
              <a:tabLst/>
              <a:defRPr/>
            </a:pPr>
            <a:r>
              <a:rPr kumimoji="0" lang="zh-CN" altLang="en-US" sz="6000" b="1"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目标</a:t>
            </a:r>
          </a:p>
        </p:txBody>
      </p:sp>
    </p:spTree>
    <p:extLst>
      <p:ext uri="{BB962C8B-B14F-4D97-AF65-F5344CB8AC3E}">
        <p14:creationId xmlns:p14="http://schemas.microsoft.com/office/powerpoint/2010/main" val="243656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outVertical)">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outVertical)">
                                      <p:cBhvr>
                                        <p:cTn id="19" dur="500"/>
                                        <p:tgtEl>
                                          <p:spTgt spid="22"/>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47"/>
                                        </p:tgtEl>
                                        <p:attrNameLst>
                                          <p:attrName>style.visibility</p:attrName>
                                        </p:attrNameLst>
                                      </p:cBhvr>
                                      <p:to>
                                        <p:strVal val="visible"/>
                                      </p:to>
                                    </p:set>
                                    <p:animEffect transition="in" filter="barn(outVertical)">
                                      <p:cBhvr>
                                        <p:cTn id="22" dur="500"/>
                                        <p:tgtEl>
                                          <p:spTgt spid="47"/>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P spid="47" grpId="0" animBg="1"/>
      <p:bldP spid="23"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矩形 2">
            <a:extLst>
              <a:ext uri="{FF2B5EF4-FFF2-40B4-BE49-F238E27FC236}">
                <a16:creationId xmlns:a16="http://schemas.microsoft.com/office/drawing/2014/main" xmlns="" id="{980828DF-52ED-49DD-A7C2-A38182D6EF92}"/>
              </a:ext>
            </a:extLst>
          </p:cNvPr>
          <p:cNvSpPr>
            <a:spLocks noChangeArrowheads="1"/>
          </p:cNvSpPr>
          <p:nvPr/>
        </p:nvSpPr>
        <p:spPr bwMode="auto">
          <a:xfrm>
            <a:off x="482599" y="2449772"/>
            <a:ext cx="112141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50000"/>
              </a:lnSpc>
              <a:spcBef>
                <a:spcPct val="30000"/>
              </a:spcBef>
              <a:spcAft>
                <a:spcPct val="0"/>
              </a:spcAft>
              <a:buClr>
                <a:srgbClr val="B26A37"/>
              </a:buClr>
              <a:buSzPct val="80000"/>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社会意识是社会存在的反映，是社会生活的精神方面。</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文本占位符 2">
            <a:extLst>
              <a:ext uri="{FF2B5EF4-FFF2-40B4-BE49-F238E27FC236}">
                <a16:creationId xmlns:a16="http://schemas.microsoft.com/office/drawing/2014/main" xmlns="" id="{2CF98713-0B56-4285-AE5F-C0293A5D9261}"/>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8" name="文本框 2">
            <a:extLst>
              <a:ext uri="{FF2B5EF4-FFF2-40B4-BE49-F238E27FC236}">
                <a16:creationId xmlns:a16="http://schemas.microsoft.com/office/drawing/2014/main" xmlns="" id="{EF474DDD-7F78-4DD9-9C90-3DEDB38C1764}"/>
              </a:ext>
            </a:extLst>
          </p:cNvPr>
          <p:cNvSpPr txBox="1">
            <a:spLocks noChangeArrowheads="1"/>
          </p:cNvSpPr>
          <p:nvPr/>
        </p:nvSpPr>
        <p:spPr bwMode="auto">
          <a:xfrm>
            <a:off x="453572" y="181133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社会意识的含义及划分</a:t>
            </a:r>
          </a:p>
        </p:txBody>
      </p:sp>
      <p:grpSp>
        <p:nvGrpSpPr>
          <p:cNvPr id="5" name="组合 4">
            <a:extLst>
              <a:ext uri="{FF2B5EF4-FFF2-40B4-BE49-F238E27FC236}">
                <a16:creationId xmlns:a16="http://schemas.microsoft.com/office/drawing/2014/main" xmlns="" id="{49FDE5BA-5772-4978-A93C-71385C884573}"/>
              </a:ext>
            </a:extLst>
          </p:cNvPr>
          <p:cNvGrpSpPr/>
          <p:nvPr/>
        </p:nvGrpSpPr>
        <p:grpSpPr>
          <a:xfrm>
            <a:off x="3262840" y="3412386"/>
            <a:ext cx="4853519" cy="2839745"/>
            <a:chOff x="3302001" y="3694405"/>
            <a:chExt cx="5587999" cy="3269482"/>
          </a:xfrm>
        </p:grpSpPr>
        <p:sp>
          <p:nvSpPr>
            <p:cNvPr id="25" name="椭圆 24">
              <a:extLst>
                <a:ext uri="{FF2B5EF4-FFF2-40B4-BE49-F238E27FC236}">
                  <a16:creationId xmlns:a16="http://schemas.microsoft.com/office/drawing/2014/main" xmlns="" id="{8D766D4F-608E-413A-87D4-75F219BA8CF1}"/>
                </a:ext>
              </a:extLst>
            </p:cNvPr>
            <p:cNvSpPr/>
            <p:nvPr/>
          </p:nvSpPr>
          <p:spPr>
            <a:xfrm>
              <a:off x="5844886" y="3918773"/>
              <a:ext cx="2820745" cy="2820746"/>
            </a:xfrm>
            <a:prstGeom prst="ellipse">
              <a:avLst/>
            </a:prstGeom>
            <a:gradFill>
              <a:gsLst>
                <a:gs pos="0">
                  <a:srgbClr val="B26A37"/>
                </a:gs>
                <a:gs pos="100000">
                  <a:srgbClr val="B26A37">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根据不同的层次</a:t>
              </a:r>
            </a:p>
          </p:txBody>
        </p:sp>
        <p:sp>
          <p:nvSpPr>
            <p:cNvPr id="21" name="椭圆 20">
              <a:extLst>
                <a:ext uri="{FF2B5EF4-FFF2-40B4-BE49-F238E27FC236}">
                  <a16:creationId xmlns:a16="http://schemas.microsoft.com/office/drawing/2014/main" xmlns="" id="{9B0F90BC-609E-4F51-8E4D-72F6F994C699}"/>
                </a:ext>
              </a:extLst>
            </p:cNvPr>
            <p:cNvSpPr/>
            <p:nvPr/>
          </p:nvSpPr>
          <p:spPr>
            <a:xfrm>
              <a:off x="3526369" y="3918773"/>
              <a:ext cx="2820746" cy="2820746"/>
            </a:xfrm>
            <a:prstGeom prst="ellipse">
              <a:avLst/>
            </a:prstGeom>
            <a:gradFill>
              <a:gsLst>
                <a:gs pos="0">
                  <a:srgbClr val="B26A37"/>
                </a:gs>
                <a:gs pos="100000">
                  <a:srgbClr val="B26A37">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根据不同的主体</a:t>
              </a:r>
            </a:p>
          </p:txBody>
        </p:sp>
        <p:sp>
          <p:nvSpPr>
            <p:cNvPr id="23" name="弧形 22">
              <a:extLst>
                <a:ext uri="{FF2B5EF4-FFF2-40B4-BE49-F238E27FC236}">
                  <a16:creationId xmlns:a16="http://schemas.microsoft.com/office/drawing/2014/main" xmlns="" id="{0FA5E787-DCBA-421B-A098-DF0DF9FC9B5C}"/>
                </a:ext>
              </a:extLst>
            </p:cNvPr>
            <p:cNvSpPr/>
            <p:nvPr/>
          </p:nvSpPr>
          <p:spPr>
            <a:xfrm>
              <a:off x="3302001" y="3694405"/>
              <a:ext cx="3269482" cy="3269482"/>
            </a:xfrm>
            <a:prstGeom prst="arc">
              <a:avLst>
                <a:gd name="adj1" fmla="val 3417490"/>
                <a:gd name="adj2" fmla="val 18035888"/>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 name="弧形 23">
              <a:extLst>
                <a:ext uri="{FF2B5EF4-FFF2-40B4-BE49-F238E27FC236}">
                  <a16:creationId xmlns:a16="http://schemas.microsoft.com/office/drawing/2014/main" xmlns="" id="{B9DB212F-9291-48F5-AD94-F41838B1770B}"/>
                </a:ext>
              </a:extLst>
            </p:cNvPr>
            <p:cNvSpPr/>
            <p:nvPr/>
          </p:nvSpPr>
          <p:spPr>
            <a:xfrm>
              <a:off x="5620518" y="3694405"/>
              <a:ext cx="3269482" cy="3269482"/>
            </a:xfrm>
            <a:prstGeom prst="arc">
              <a:avLst>
                <a:gd name="adj1" fmla="val 14301729"/>
                <a:gd name="adj2" fmla="val 7382353"/>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8" name="文本框 27">
            <a:extLst>
              <a:ext uri="{FF2B5EF4-FFF2-40B4-BE49-F238E27FC236}">
                <a16:creationId xmlns:a16="http://schemas.microsoft.com/office/drawing/2014/main" xmlns="" id="{20829D0A-C557-4B7A-ABB9-4DE0B19F338F}"/>
              </a:ext>
            </a:extLst>
          </p:cNvPr>
          <p:cNvSpPr txBox="1"/>
          <p:nvPr/>
        </p:nvSpPr>
        <p:spPr>
          <a:xfrm>
            <a:off x="1847850" y="3652357"/>
            <a:ext cx="1414989"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个体意识</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椭圆 6">
            <a:extLst>
              <a:ext uri="{FF2B5EF4-FFF2-40B4-BE49-F238E27FC236}">
                <a16:creationId xmlns:a16="http://schemas.microsoft.com/office/drawing/2014/main" xmlns="" id="{A8CE862B-4473-4D7E-A27B-40DC63AB9F92}"/>
              </a:ext>
            </a:extLst>
          </p:cNvPr>
          <p:cNvSpPr/>
          <p:nvPr/>
        </p:nvSpPr>
        <p:spPr>
          <a:xfrm>
            <a:off x="3381517" y="3875314"/>
            <a:ext cx="203200" cy="203200"/>
          </a:xfrm>
          <a:prstGeom prst="ellips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 name="椭圆 29">
            <a:extLst>
              <a:ext uri="{FF2B5EF4-FFF2-40B4-BE49-F238E27FC236}">
                <a16:creationId xmlns:a16="http://schemas.microsoft.com/office/drawing/2014/main" xmlns="" id="{9A36280E-B45B-4667-9AA2-F15036F9C52A}"/>
              </a:ext>
            </a:extLst>
          </p:cNvPr>
          <p:cNvSpPr/>
          <p:nvPr/>
        </p:nvSpPr>
        <p:spPr>
          <a:xfrm>
            <a:off x="3381517" y="5562898"/>
            <a:ext cx="203200" cy="203200"/>
          </a:xfrm>
          <a:prstGeom prst="ellips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椭圆 30">
            <a:extLst>
              <a:ext uri="{FF2B5EF4-FFF2-40B4-BE49-F238E27FC236}">
                <a16:creationId xmlns:a16="http://schemas.microsoft.com/office/drawing/2014/main" xmlns="" id="{F45D24B9-009F-4E9A-841F-0A60304CAD3F}"/>
              </a:ext>
            </a:extLst>
          </p:cNvPr>
          <p:cNvSpPr/>
          <p:nvPr/>
        </p:nvSpPr>
        <p:spPr>
          <a:xfrm>
            <a:off x="7745654" y="3875314"/>
            <a:ext cx="203200" cy="203200"/>
          </a:xfrm>
          <a:prstGeom prst="ellips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 name="椭圆 31">
            <a:extLst>
              <a:ext uri="{FF2B5EF4-FFF2-40B4-BE49-F238E27FC236}">
                <a16:creationId xmlns:a16="http://schemas.microsoft.com/office/drawing/2014/main" xmlns="" id="{64C24C52-9FAD-48EE-820B-F8B14E3B2C38}"/>
              </a:ext>
            </a:extLst>
          </p:cNvPr>
          <p:cNvSpPr/>
          <p:nvPr/>
        </p:nvSpPr>
        <p:spPr>
          <a:xfrm>
            <a:off x="7745654" y="5562898"/>
            <a:ext cx="203200" cy="203200"/>
          </a:xfrm>
          <a:prstGeom prst="ellips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3" name="文本框 32">
            <a:extLst>
              <a:ext uri="{FF2B5EF4-FFF2-40B4-BE49-F238E27FC236}">
                <a16:creationId xmlns:a16="http://schemas.microsoft.com/office/drawing/2014/main" xmlns="" id="{1B83367E-D18F-438D-B407-EE2BA37E1B6A}"/>
              </a:ext>
            </a:extLst>
          </p:cNvPr>
          <p:cNvSpPr txBox="1"/>
          <p:nvPr/>
        </p:nvSpPr>
        <p:spPr>
          <a:xfrm>
            <a:off x="1847850" y="5493840"/>
            <a:ext cx="1414989"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群体意识</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4" name="文本框 33">
            <a:extLst>
              <a:ext uri="{FF2B5EF4-FFF2-40B4-BE49-F238E27FC236}">
                <a16:creationId xmlns:a16="http://schemas.microsoft.com/office/drawing/2014/main" xmlns="" id="{77E7A260-E4F4-487E-992F-1DE08D0FF461}"/>
              </a:ext>
            </a:extLst>
          </p:cNvPr>
          <p:cNvSpPr txBox="1"/>
          <p:nvPr/>
        </p:nvSpPr>
        <p:spPr>
          <a:xfrm>
            <a:off x="8311236" y="3652357"/>
            <a:ext cx="1497019"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社会心理</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文本框 34">
            <a:extLst>
              <a:ext uri="{FF2B5EF4-FFF2-40B4-BE49-F238E27FC236}">
                <a16:creationId xmlns:a16="http://schemas.microsoft.com/office/drawing/2014/main" xmlns="" id="{34540D1C-3D7D-4983-8D7A-9F3480B4CEB7}"/>
              </a:ext>
            </a:extLst>
          </p:cNvPr>
          <p:cNvSpPr txBox="1"/>
          <p:nvPr/>
        </p:nvSpPr>
        <p:spPr>
          <a:xfrm>
            <a:off x="8311236" y="5493840"/>
            <a:ext cx="2020214"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社会意识形式</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矩形: 圆角 19">
            <a:extLst>
              <a:ext uri="{FF2B5EF4-FFF2-40B4-BE49-F238E27FC236}">
                <a16:creationId xmlns:a16="http://schemas.microsoft.com/office/drawing/2014/main" xmlns="" id="{50112BBC-B48A-4F15-8A98-95761FB71E26}"/>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（三）社会意识</a:t>
            </a:r>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2">
            <a:extLst>
              <a:ext uri="{FF2B5EF4-FFF2-40B4-BE49-F238E27FC236}">
                <a16:creationId xmlns:a16="http://schemas.microsoft.com/office/drawing/2014/main" xmlns="" id="{2726020B-E1DB-4823-8B41-3DBFB9FD809F}"/>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graphicFrame>
        <p:nvGraphicFramePr>
          <p:cNvPr id="5" name="表格 5">
            <a:extLst>
              <a:ext uri="{FF2B5EF4-FFF2-40B4-BE49-F238E27FC236}">
                <a16:creationId xmlns:a16="http://schemas.microsoft.com/office/drawing/2014/main" xmlns="" id="{9E531AEF-420C-484C-AB1B-D67A81787632}"/>
              </a:ext>
            </a:extLst>
          </p:cNvPr>
          <p:cNvGraphicFramePr>
            <a:graphicFrameLocks noGrp="1"/>
          </p:cNvGraphicFramePr>
          <p:nvPr>
            <p:extLst>
              <p:ext uri="{D42A27DB-BD31-4B8C-83A1-F6EECF244321}">
                <p14:modId xmlns:p14="http://schemas.microsoft.com/office/powerpoint/2010/main" val="1770182054"/>
              </p:ext>
            </p:extLst>
          </p:nvPr>
        </p:nvGraphicFramePr>
        <p:xfrm>
          <a:off x="482600" y="2044970"/>
          <a:ext cx="11214100" cy="4292330"/>
        </p:xfrm>
        <a:graphic>
          <a:graphicData uri="http://schemas.openxmlformats.org/drawingml/2006/table">
            <a:tbl>
              <a:tblPr firstRow="1" bandRow="1">
                <a:tableStyleId>{17292A2E-F333-43FB-9621-5CBBE7FDCDCB}</a:tableStyleId>
              </a:tblPr>
              <a:tblGrid>
                <a:gridCol w="5607050">
                  <a:extLst>
                    <a:ext uri="{9D8B030D-6E8A-4147-A177-3AD203B41FA5}">
                      <a16:colId xmlns:a16="http://schemas.microsoft.com/office/drawing/2014/main" xmlns="" val="154025711"/>
                    </a:ext>
                  </a:extLst>
                </a:gridCol>
                <a:gridCol w="5607050">
                  <a:extLst>
                    <a:ext uri="{9D8B030D-6E8A-4147-A177-3AD203B41FA5}">
                      <a16:colId xmlns:a16="http://schemas.microsoft.com/office/drawing/2014/main" xmlns="" val="2257783538"/>
                    </a:ext>
                  </a:extLst>
                </a:gridCol>
              </a:tblGrid>
              <a:tr h="740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Arial" panose="020B0604020202020204" pitchFamily="34" charset="0"/>
                          <a:ea typeface="微软雅黑" panose="020B0503020204020204" pitchFamily="34" charset="-122"/>
                          <a:sym typeface="Arial" panose="020B0604020202020204" pitchFamily="34" charset="0"/>
                        </a:rPr>
                        <a:t>社会心理</a:t>
                      </a:r>
                      <a:endParaRPr lang="en-US" altLang="zh-CN" sz="24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txBody>
                  <a:tcPr anchor="ctr">
                    <a:lnL w="19050" cap="flat" cmpd="sng" algn="ctr">
                      <a:solidFill>
                        <a:srgbClr val="B26A37"/>
                      </a:solidFill>
                      <a:prstDash val="solid"/>
                      <a:round/>
                      <a:headEnd type="none" w="med" len="med"/>
                      <a:tailEnd type="none" w="med" len="med"/>
                    </a:lnL>
                    <a:lnR w="19050" cap="flat" cmpd="sng" algn="ctr">
                      <a:solidFill>
                        <a:srgbClr val="B26A37"/>
                      </a:solidFill>
                      <a:prstDash val="solid"/>
                      <a:round/>
                      <a:headEnd type="none" w="med" len="med"/>
                      <a:tailEnd type="none" w="med" len="med"/>
                    </a:lnR>
                    <a:lnT w="19050" cap="flat" cmpd="sng" algn="ctr">
                      <a:solidFill>
                        <a:srgbClr val="B26A37"/>
                      </a:solidFill>
                      <a:prstDash val="solid"/>
                      <a:round/>
                      <a:headEnd type="none" w="med" len="med"/>
                      <a:tailEnd type="none" w="med" len="med"/>
                    </a:lnT>
                    <a:lnB w="19050" cap="flat" cmpd="sng" algn="ctr">
                      <a:solidFill>
                        <a:srgbClr val="B26A37"/>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tx1"/>
                          </a:solidFill>
                          <a:latin typeface="Arial" panose="020B0604020202020204" pitchFamily="34" charset="0"/>
                          <a:ea typeface="微软雅黑" panose="020B0503020204020204" pitchFamily="34" charset="-122"/>
                          <a:sym typeface="Arial" panose="020B0604020202020204" pitchFamily="34" charset="0"/>
                        </a:rPr>
                        <a:t>社会意识形式</a:t>
                      </a:r>
                    </a:p>
                  </a:txBody>
                  <a:tcPr anchor="ctr">
                    <a:lnL w="19050" cap="flat" cmpd="sng" algn="ctr">
                      <a:solidFill>
                        <a:srgbClr val="B26A37"/>
                      </a:solidFill>
                      <a:prstDash val="solid"/>
                      <a:round/>
                      <a:headEnd type="none" w="med" len="med"/>
                      <a:tailEnd type="none" w="med" len="med"/>
                    </a:lnL>
                    <a:lnR w="19050" cap="flat" cmpd="sng" algn="ctr">
                      <a:solidFill>
                        <a:srgbClr val="B26A37"/>
                      </a:solidFill>
                      <a:prstDash val="solid"/>
                      <a:round/>
                      <a:headEnd type="none" w="med" len="med"/>
                      <a:tailEnd type="none" w="med" len="med"/>
                    </a:lnR>
                    <a:lnT w="19050" cap="flat" cmpd="sng" algn="ctr">
                      <a:solidFill>
                        <a:srgbClr val="B26A37"/>
                      </a:solidFill>
                      <a:prstDash val="solid"/>
                      <a:round/>
                      <a:headEnd type="none" w="med" len="med"/>
                      <a:tailEnd type="none" w="med" len="med"/>
                    </a:lnT>
                    <a:lnB w="19050" cap="flat" cmpd="sng" algn="ctr">
                      <a:solidFill>
                        <a:srgbClr val="B26A37"/>
                      </a:solidFill>
                      <a:prstDash val="solid"/>
                      <a:round/>
                      <a:headEnd type="none" w="med" len="med"/>
                      <a:tailEnd type="none" w="med" len="med"/>
                    </a:lnB>
                  </a:tcPr>
                </a:tc>
                <a:extLst>
                  <a:ext uri="{0D108BD9-81ED-4DB2-BD59-A6C34878D82A}">
                    <a16:rowId xmlns:a16="http://schemas.microsoft.com/office/drawing/2014/main" xmlns="" val="4135104043"/>
                  </a:ext>
                </a:extLst>
              </a:tr>
              <a:tr h="740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Arial" panose="020B0604020202020204" pitchFamily="34" charset="0"/>
                          <a:ea typeface="微软雅黑" panose="020B0503020204020204" pitchFamily="34" charset="-122"/>
                          <a:sym typeface="Arial" panose="020B0604020202020204" pitchFamily="34" charset="0"/>
                        </a:rPr>
                        <a:t>低层次的社会意识</a:t>
                      </a:r>
                      <a:endParaRPr lang="en-US" altLang="zh-CN" sz="2400" b="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txBody>
                  <a:tcPr anchor="ctr">
                    <a:lnL w="19050" cap="flat" cmpd="sng" algn="ctr">
                      <a:solidFill>
                        <a:srgbClr val="B26A37"/>
                      </a:solidFill>
                      <a:prstDash val="solid"/>
                      <a:round/>
                      <a:headEnd type="none" w="med" len="med"/>
                      <a:tailEnd type="none" w="med" len="med"/>
                    </a:lnL>
                    <a:lnR w="19050" cap="flat" cmpd="sng" algn="ctr">
                      <a:solidFill>
                        <a:srgbClr val="B26A37"/>
                      </a:solidFill>
                      <a:prstDash val="solid"/>
                      <a:round/>
                      <a:headEnd type="none" w="med" len="med"/>
                      <a:tailEnd type="none" w="med" len="med"/>
                    </a:lnR>
                    <a:lnT w="19050" cap="flat" cmpd="sng" algn="ctr">
                      <a:solidFill>
                        <a:srgbClr val="B26A37"/>
                      </a:solidFill>
                      <a:prstDash val="solid"/>
                      <a:round/>
                      <a:headEnd type="none" w="med" len="med"/>
                      <a:tailEnd type="none" w="med" len="med"/>
                    </a:lnT>
                    <a:lnB w="19050" cap="flat" cmpd="sng" algn="ctr">
                      <a:solidFill>
                        <a:srgbClr val="B26A37"/>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Arial" panose="020B0604020202020204" pitchFamily="34" charset="0"/>
                          <a:ea typeface="微软雅黑" panose="020B0503020204020204" pitchFamily="34" charset="-122"/>
                          <a:sym typeface="Arial" panose="020B0604020202020204" pitchFamily="34" charset="0"/>
                        </a:rPr>
                        <a:t>高层次的社会意识</a:t>
                      </a:r>
                      <a:endParaRPr lang="en-US" altLang="zh-CN" sz="2400" b="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txBody>
                  <a:tcPr anchor="ctr">
                    <a:lnL w="19050" cap="flat" cmpd="sng" algn="ctr">
                      <a:solidFill>
                        <a:srgbClr val="B26A37"/>
                      </a:solidFill>
                      <a:prstDash val="solid"/>
                      <a:round/>
                      <a:headEnd type="none" w="med" len="med"/>
                      <a:tailEnd type="none" w="med" len="med"/>
                    </a:lnL>
                    <a:lnR w="19050" cap="flat" cmpd="sng" algn="ctr">
                      <a:solidFill>
                        <a:srgbClr val="B26A37"/>
                      </a:solidFill>
                      <a:prstDash val="solid"/>
                      <a:round/>
                      <a:headEnd type="none" w="med" len="med"/>
                      <a:tailEnd type="none" w="med" len="med"/>
                    </a:lnR>
                    <a:lnT w="19050" cap="flat" cmpd="sng" algn="ctr">
                      <a:solidFill>
                        <a:srgbClr val="B26A37"/>
                      </a:solidFill>
                      <a:prstDash val="solid"/>
                      <a:round/>
                      <a:headEnd type="none" w="med" len="med"/>
                      <a:tailEnd type="none" w="med" len="med"/>
                    </a:lnT>
                    <a:lnB w="19050" cap="flat" cmpd="sng" algn="ctr">
                      <a:solidFill>
                        <a:srgbClr val="B26A37"/>
                      </a:solidFill>
                      <a:prstDash val="solid"/>
                      <a:round/>
                      <a:headEnd type="none" w="med" len="med"/>
                      <a:tailEnd type="none" w="med" len="med"/>
                    </a:lnB>
                  </a:tcPr>
                </a:tc>
                <a:extLst>
                  <a:ext uri="{0D108BD9-81ED-4DB2-BD59-A6C34878D82A}">
                    <a16:rowId xmlns:a16="http://schemas.microsoft.com/office/drawing/2014/main" xmlns="" val="1047404414"/>
                  </a:ext>
                </a:extLst>
              </a:tr>
              <a:tr h="740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Arial" panose="020B0604020202020204" pitchFamily="34" charset="0"/>
                          <a:ea typeface="微软雅黑" panose="020B0503020204020204" pitchFamily="34" charset="-122"/>
                          <a:sym typeface="Arial" panose="020B0604020202020204" pitchFamily="34" charset="0"/>
                        </a:rPr>
                        <a:t>自发的、不系统的、不定型的</a:t>
                      </a:r>
                      <a:endParaRPr lang="en-US" altLang="zh-CN" sz="2400" b="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txBody>
                  <a:tcPr anchor="ctr">
                    <a:lnL w="19050" cap="flat" cmpd="sng" algn="ctr">
                      <a:solidFill>
                        <a:srgbClr val="B26A37"/>
                      </a:solidFill>
                      <a:prstDash val="solid"/>
                      <a:round/>
                      <a:headEnd type="none" w="med" len="med"/>
                      <a:tailEnd type="none" w="med" len="med"/>
                    </a:lnL>
                    <a:lnR w="19050" cap="flat" cmpd="sng" algn="ctr">
                      <a:solidFill>
                        <a:srgbClr val="B26A37"/>
                      </a:solidFill>
                      <a:prstDash val="solid"/>
                      <a:round/>
                      <a:headEnd type="none" w="med" len="med"/>
                      <a:tailEnd type="none" w="med" len="med"/>
                    </a:lnR>
                    <a:lnT w="19050" cap="flat" cmpd="sng" algn="ctr">
                      <a:solidFill>
                        <a:srgbClr val="B26A37"/>
                      </a:solidFill>
                      <a:prstDash val="solid"/>
                      <a:round/>
                      <a:headEnd type="none" w="med" len="med"/>
                      <a:tailEnd type="none" w="med" len="med"/>
                    </a:lnT>
                    <a:lnB w="19050" cap="flat" cmpd="sng" algn="ctr">
                      <a:solidFill>
                        <a:srgbClr val="B26A37"/>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Arial" panose="020B0604020202020204" pitchFamily="34" charset="0"/>
                          <a:ea typeface="微软雅黑" panose="020B0503020204020204" pitchFamily="34" charset="-122"/>
                          <a:sym typeface="Arial" panose="020B0604020202020204" pitchFamily="34" charset="0"/>
                        </a:rPr>
                        <a:t>自觉的、系统的、相对稳定的</a:t>
                      </a:r>
                      <a:endParaRPr lang="en-US" altLang="zh-CN" sz="2400" b="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txBody>
                  <a:tcPr anchor="ctr">
                    <a:lnL w="19050" cap="flat" cmpd="sng" algn="ctr">
                      <a:solidFill>
                        <a:srgbClr val="B26A37"/>
                      </a:solidFill>
                      <a:prstDash val="solid"/>
                      <a:round/>
                      <a:headEnd type="none" w="med" len="med"/>
                      <a:tailEnd type="none" w="med" len="med"/>
                    </a:lnL>
                    <a:lnR w="19050" cap="flat" cmpd="sng" algn="ctr">
                      <a:solidFill>
                        <a:srgbClr val="B26A37"/>
                      </a:solidFill>
                      <a:prstDash val="solid"/>
                      <a:round/>
                      <a:headEnd type="none" w="med" len="med"/>
                      <a:tailEnd type="none" w="med" len="med"/>
                    </a:lnR>
                    <a:lnT w="19050" cap="flat" cmpd="sng" algn="ctr">
                      <a:solidFill>
                        <a:srgbClr val="B26A37"/>
                      </a:solidFill>
                      <a:prstDash val="solid"/>
                      <a:round/>
                      <a:headEnd type="none" w="med" len="med"/>
                      <a:tailEnd type="none" w="med" len="med"/>
                    </a:lnT>
                    <a:lnB w="19050" cap="flat" cmpd="sng" algn="ctr">
                      <a:solidFill>
                        <a:srgbClr val="B26A37"/>
                      </a:solidFill>
                      <a:prstDash val="solid"/>
                      <a:round/>
                      <a:headEnd type="none" w="med" len="med"/>
                      <a:tailEnd type="none" w="med" len="med"/>
                    </a:lnB>
                  </a:tcPr>
                </a:tc>
                <a:extLst>
                  <a:ext uri="{0D108BD9-81ED-4DB2-BD59-A6C34878D82A}">
                    <a16:rowId xmlns:a16="http://schemas.microsoft.com/office/drawing/2014/main" xmlns="" val="2645062042"/>
                  </a:ext>
                </a:extLst>
              </a:tr>
              <a:tr h="13321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Arial" panose="020B0604020202020204" pitchFamily="34" charset="0"/>
                          <a:ea typeface="微软雅黑" panose="020B0503020204020204" pitchFamily="34" charset="-122"/>
                          <a:sym typeface="Arial" panose="020B0604020202020204" pitchFamily="34" charset="0"/>
                        </a:rPr>
                        <a:t>表现为人们的感知、情绪、情感、心态、习俗等</a:t>
                      </a:r>
                      <a:endParaRPr lang="en-US" altLang="zh-CN" sz="2400" b="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txBody>
                  <a:tcPr anchor="ctr">
                    <a:lnL w="19050" cap="flat" cmpd="sng" algn="ctr">
                      <a:solidFill>
                        <a:srgbClr val="B26A37"/>
                      </a:solidFill>
                      <a:prstDash val="solid"/>
                      <a:round/>
                      <a:headEnd type="none" w="med" len="med"/>
                      <a:tailEnd type="none" w="med" len="med"/>
                    </a:lnL>
                    <a:lnR w="19050" cap="flat" cmpd="sng" algn="ctr">
                      <a:solidFill>
                        <a:srgbClr val="B26A37"/>
                      </a:solidFill>
                      <a:prstDash val="solid"/>
                      <a:round/>
                      <a:headEnd type="none" w="med" len="med"/>
                      <a:tailEnd type="none" w="med" len="med"/>
                    </a:lnR>
                    <a:lnT w="19050" cap="flat" cmpd="sng" algn="ctr">
                      <a:solidFill>
                        <a:srgbClr val="B26A37"/>
                      </a:solidFill>
                      <a:prstDash val="solid"/>
                      <a:round/>
                      <a:headEnd type="none" w="med" len="med"/>
                      <a:tailEnd type="none" w="med" len="med"/>
                    </a:lnT>
                    <a:lnB w="19050" cap="flat" cmpd="sng" algn="ctr">
                      <a:solidFill>
                        <a:srgbClr val="B26A37"/>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Arial" panose="020B0604020202020204" pitchFamily="34" charset="0"/>
                          <a:ea typeface="微软雅黑" panose="020B0503020204020204" pitchFamily="34" charset="-122"/>
                          <a:sym typeface="Arial" panose="020B0604020202020204" pitchFamily="34" charset="0"/>
                        </a:rPr>
                        <a:t>包括政治法律思想、道德、艺术、宗教、哲学、科学等</a:t>
                      </a:r>
                      <a:endParaRPr lang="en-US" altLang="zh-CN" sz="2400" b="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txBody>
                  <a:tcPr anchor="ctr">
                    <a:lnL w="19050" cap="flat" cmpd="sng" algn="ctr">
                      <a:solidFill>
                        <a:srgbClr val="B26A37"/>
                      </a:solidFill>
                      <a:prstDash val="solid"/>
                      <a:round/>
                      <a:headEnd type="none" w="med" len="med"/>
                      <a:tailEnd type="none" w="med" len="med"/>
                    </a:lnL>
                    <a:lnR w="19050" cap="flat" cmpd="sng" algn="ctr">
                      <a:solidFill>
                        <a:srgbClr val="B26A37"/>
                      </a:solidFill>
                      <a:prstDash val="solid"/>
                      <a:round/>
                      <a:headEnd type="none" w="med" len="med"/>
                      <a:tailEnd type="none" w="med" len="med"/>
                    </a:lnR>
                    <a:lnT w="19050" cap="flat" cmpd="sng" algn="ctr">
                      <a:solidFill>
                        <a:srgbClr val="B26A37"/>
                      </a:solidFill>
                      <a:prstDash val="solid"/>
                      <a:round/>
                      <a:headEnd type="none" w="med" len="med"/>
                      <a:tailEnd type="none" w="med" len="med"/>
                    </a:lnT>
                    <a:lnB w="19050" cap="flat" cmpd="sng" algn="ctr">
                      <a:solidFill>
                        <a:srgbClr val="B26A37"/>
                      </a:solidFill>
                      <a:prstDash val="solid"/>
                      <a:round/>
                      <a:headEnd type="none" w="med" len="med"/>
                      <a:tailEnd type="none" w="med" len="med"/>
                    </a:lnB>
                  </a:tcPr>
                </a:tc>
                <a:extLst>
                  <a:ext uri="{0D108BD9-81ED-4DB2-BD59-A6C34878D82A}">
                    <a16:rowId xmlns:a16="http://schemas.microsoft.com/office/drawing/2014/main" xmlns="" val="3373814004"/>
                  </a:ext>
                </a:extLst>
              </a:tr>
              <a:tr h="740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Arial" panose="020B0604020202020204" pitchFamily="34" charset="0"/>
                          <a:ea typeface="微软雅黑" panose="020B0503020204020204" pitchFamily="34" charset="-122"/>
                          <a:sym typeface="Arial" panose="020B0604020202020204" pitchFamily="34" charset="0"/>
                        </a:rPr>
                        <a:t>以感性认识为主</a:t>
                      </a:r>
                      <a:endParaRPr lang="en-US" altLang="zh-CN" sz="2400" b="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txBody>
                  <a:tcPr anchor="ctr">
                    <a:lnL w="19050" cap="flat" cmpd="sng" algn="ctr">
                      <a:solidFill>
                        <a:srgbClr val="B26A37"/>
                      </a:solidFill>
                      <a:prstDash val="solid"/>
                      <a:round/>
                      <a:headEnd type="none" w="med" len="med"/>
                      <a:tailEnd type="none" w="med" len="med"/>
                    </a:lnL>
                    <a:lnR w="19050" cap="flat" cmpd="sng" algn="ctr">
                      <a:solidFill>
                        <a:srgbClr val="B26A37"/>
                      </a:solidFill>
                      <a:prstDash val="solid"/>
                      <a:round/>
                      <a:headEnd type="none" w="med" len="med"/>
                      <a:tailEnd type="none" w="med" len="med"/>
                    </a:lnR>
                    <a:lnT w="19050" cap="flat" cmpd="sng" algn="ctr">
                      <a:solidFill>
                        <a:srgbClr val="B26A37"/>
                      </a:solidFill>
                      <a:prstDash val="solid"/>
                      <a:round/>
                      <a:headEnd type="none" w="med" len="med"/>
                      <a:tailEnd type="none" w="med" len="med"/>
                    </a:lnT>
                    <a:lnB w="19050" cap="flat" cmpd="sng" algn="ctr">
                      <a:solidFill>
                        <a:srgbClr val="B26A37"/>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dirty="0">
                          <a:solidFill>
                            <a:schemeClr val="tx1"/>
                          </a:solidFill>
                          <a:latin typeface="Arial" panose="020B0604020202020204" pitchFamily="34" charset="0"/>
                          <a:ea typeface="微软雅黑" panose="020B0503020204020204" pitchFamily="34" charset="-122"/>
                          <a:sym typeface="Arial" panose="020B0604020202020204" pitchFamily="34" charset="0"/>
                        </a:rPr>
                        <a:t>以理性认识为主</a:t>
                      </a:r>
                    </a:p>
                  </a:txBody>
                  <a:tcPr anchor="ctr">
                    <a:lnL w="19050" cap="flat" cmpd="sng" algn="ctr">
                      <a:solidFill>
                        <a:srgbClr val="B26A37"/>
                      </a:solidFill>
                      <a:prstDash val="solid"/>
                      <a:round/>
                      <a:headEnd type="none" w="med" len="med"/>
                      <a:tailEnd type="none" w="med" len="med"/>
                    </a:lnL>
                    <a:lnR w="19050" cap="flat" cmpd="sng" algn="ctr">
                      <a:solidFill>
                        <a:srgbClr val="B26A37"/>
                      </a:solidFill>
                      <a:prstDash val="solid"/>
                      <a:round/>
                      <a:headEnd type="none" w="med" len="med"/>
                      <a:tailEnd type="none" w="med" len="med"/>
                    </a:lnR>
                    <a:lnT w="19050" cap="flat" cmpd="sng" algn="ctr">
                      <a:solidFill>
                        <a:srgbClr val="B26A37"/>
                      </a:solidFill>
                      <a:prstDash val="solid"/>
                      <a:round/>
                      <a:headEnd type="none" w="med" len="med"/>
                      <a:tailEnd type="none" w="med" len="med"/>
                    </a:lnT>
                    <a:lnB w="19050" cap="flat" cmpd="sng" algn="ctr">
                      <a:solidFill>
                        <a:srgbClr val="B26A37"/>
                      </a:solidFill>
                      <a:prstDash val="solid"/>
                      <a:round/>
                      <a:headEnd type="none" w="med" len="med"/>
                      <a:tailEnd type="none" w="med" len="med"/>
                    </a:lnB>
                  </a:tcPr>
                </a:tc>
                <a:extLst>
                  <a:ext uri="{0D108BD9-81ED-4DB2-BD59-A6C34878D82A}">
                    <a16:rowId xmlns:a16="http://schemas.microsoft.com/office/drawing/2014/main" xmlns="" val="656278770"/>
                  </a:ext>
                </a:extLst>
              </a:tr>
            </a:tbl>
          </a:graphicData>
        </a:graphic>
      </p:graphicFrame>
      <p:sp>
        <p:nvSpPr>
          <p:cNvPr id="6" name="矩形: 圆角 5">
            <a:extLst>
              <a:ext uri="{FF2B5EF4-FFF2-40B4-BE49-F238E27FC236}">
                <a16:creationId xmlns:a16="http://schemas.microsoft.com/office/drawing/2014/main" xmlns="" id="{BF5C7645-AD3C-4155-91F9-66979498ABB2}"/>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（三）社会意识</a:t>
            </a:r>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2">
            <a:extLst>
              <a:ext uri="{FF2B5EF4-FFF2-40B4-BE49-F238E27FC236}">
                <a16:creationId xmlns:a16="http://schemas.microsoft.com/office/drawing/2014/main" xmlns="" id="{0E99360B-E7C5-461B-8FAF-50D1752C08D8}"/>
              </a:ext>
            </a:extLst>
          </p:cNvPr>
          <p:cNvSpPr txBox="1">
            <a:spLocks noChangeArrowheads="1"/>
          </p:cNvSpPr>
          <p:nvPr/>
        </p:nvSpPr>
        <p:spPr bwMode="auto">
          <a:xfrm>
            <a:off x="453572" y="181133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社会意识形式的类型</a:t>
            </a:r>
          </a:p>
        </p:txBody>
      </p:sp>
      <p:sp>
        <p:nvSpPr>
          <p:cNvPr id="15" name="文本占位符 2">
            <a:extLst>
              <a:ext uri="{FF2B5EF4-FFF2-40B4-BE49-F238E27FC236}">
                <a16:creationId xmlns:a16="http://schemas.microsoft.com/office/drawing/2014/main" xmlns="" id="{587C3AA2-0DE2-4F1C-B644-C5725EFEC0C9}"/>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28" name="椭圆 27">
            <a:extLst>
              <a:ext uri="{FF2B5EF4-FFF2-40B4-BE49-F238E27FC236}">
                <a16:creationId xmlns:a16="http://schemas.microsoft.com/office/drawing/2014/main" xmlns="" id="{A23102B8-CA0C-4CE0-8B83-1C9DBF601E33}"/>
              </a:ext>
            </a:extLst>
          </p:cNvPr>
          <p:cNvSpPr/>
          <p:nvPr/>
        </p:nvSpPr>
        <p:spPr>
          <a:xfrm>
            <a:off x="6431010" y="2762248"/>
            <a:ext cx="3446567" cy="3446567"/>
          </a:xfrm>
          <a:prstGeom prst="ellipse">
            <a:avLst/>
          </a:prstGeom>
          <a:gradFill>
            <a:gsLst>
              <a:gs pos="0">
                <a:srgbClr val="B26A37"/>
              </a:gs>
              <a:gs pos="100000">
                <a:srgbClr val="B26A37">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非意识形态</a:t>
            </a:r>
          </a:p>
        </p:txBody>
      </p:sp>
      <p:sp>
        <p:nvSpPr>
          <p:cNvPr id="29" name="椭圆 28">
            <a:extLst>
              <a:ext uri="{FF2B5EF4-FFF2-40B4-BE49-F238E27FC236}">
                <a16:creationId xmlns:a16="http://schemas.microsoft.com/office/drawing/2014/main" xmlns="" id="{0185BC60-6975-4223-9202-D5E485E1845B}"/>
              </a:ext>
            </a:extLst>
          </p:cNvPr>
          <p:cNvSpPr/>
          <p:nvPr/>
        </p:nvSpPr>
        <p:spPr>
          <a:xfrm>
            <a:off x="2224616" y="2762248"/>
            <a:ext cx="3446567" cy="3446567"/>
          </a:xfrm>
          <a:prstGeom prst="ellipse">
            <a:avLst/>
          </a:prstGeom>
          <a:gradFill>
            <a:gsLst>
              <a:gs pos="0">
                <a:srgbClr val="B26A37"/>
              </a:gs>
              <a:gs pos="100000">
                <a:srgbClr val="B26A37">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意识形态</a:t>
            </a:r>
          </a:p>
        </p:txBody>
      </p:sp>
      <p:sp>
        <p:nvSpPr>
          <p:cNvPr id="30" name="弧形 29">
            <a:extLst>
              <a:ext uri="{FF2B5EF4-FFF2-40B4-BE49-F238E27FC236}">
                <a16:creationId xmlns:a16="http://schemas.microsoft.com/office/drawing/2014/main" xmlns="" id="{A9903966-1F09-45E4-9DD1-856A4C1A54BA}"/>
              </a:ext>
            </a:extLst>
          </p:cNvPr>
          <p:cNvSpPr/>
          <p:nvPr/>
        </p:nvSpPr>
        <p:spPr>
          <a:xfrm flipH="1">
            <a:off x="1950469" y="2488101"/>
            <a:ext cx="3994862" cy="3994862"/>
          </a:xfrm>
          <a:prstGeom prst="arc">
            <a:avLst>
              <a:gd name="adj1" fmla="val 3417490"/>
              <a:gd name="adj2" fmla="val 18035888"/>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弧形 30">
            <a:extLst>
              <a:ext uri="{FF2B5EF4-FFF2-40B4-BE49-F238E27FC236}">
                <a16:creationId xmlns:a16="http://schemas.microsoft.com/office/drawing/2014/main" xmlns="" id="{701822A2-C15E-4160-8B8A-B14A183FCF85}"/>
              </a:ext>
            </a:extLst>
          </p:cNvPr>
          <p:cNvSpPr/>
          <p:nvPr/>
        </p:nvSpPr>
        <p:spPr>
          <a:xfrm flipH="1">
            <a:off x="6156863" y="2488101"/>
            <a:ext cx="3994862" cy="3994862"/>
          </a:xfrm>
          <a:prstGeom prst="arc">
            <a:avLst>
              <a:gd name="adj1" fmla="val 14301729"/>
              <a:gd name="adj2" fmla="val 7382353"/>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8" name="组合 7">
            <a:extLst>
              <a:ext uri="{FF2B5EF4-FFF2-40B4-BE49-F238E27FC236}">
                <a16:creationId xmlns:a16="http://schemas.microsoft.com/office/drawing/2014/main" xmlns="" id="{3A20C4C8-0834-4265-A309-313FF3441C12}"/>
              </a:ext>
            </a:extLst>
          </p:cNvPr>
          <p:cNvGrpSpPr/>
          <p:nvPr/>
        </p:nvGrpSpPr>
        <p:grpSpPr>
          <a:xfrm>
            <a:off x="4496692" y="2998308"/>
            <a:ext cx="3320340" cy="974237"/>
            <a:chOff x="8675158" y="5147163"/>
            <a:chExt cx="3320340" cy="974237"/>
          </a:xfrm>
        </p:grpSpPr>
        <p:sp>
          <p:nvSpPr>
            <p:cNvPr id="7" name="梯形 6">
              <a:extLst>
                <a:ext uri="{FF2B5EF4-FFF2-40B4-BE49-F238E27FC236}">
                  <a16:creationId xmlns:a16="http://schemas.microsoft.com/office/drawing/2014/main" xmlns="" id="{C3739C23-8DC6-4705-80B9-956FCBA1D1E8}"/>
                </a:ext>
              </a:extLst>
            </p:cNvPr>
            <p:cNvSpPr/>
            <p:nvPr/>
          </p:nvSpPr>
          <p:spPr>
            <a:xfrm>
              <a:off x="8856955" y="5147163"/>
              <a:ext cx="2839745" cy="838200"/>
            </a:xfrm>
            <a:prstGeom prst="trapezoid">
              <a:avLst>
                <a:gd name="adj" fmla="val 43182"/>
              </a:avLst>
            </a:prstGeom>
            <a:gradFill flip="none" rotWithShape="1">
              <a:gsLst>
                <a:gs pos="0">
                  <a:srgbClr val="B26A37"/>
                </a:gs>
                <a:gs pos="59000">
                  <a:srgbClr val="B26A37">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社会意识形式</a:t>
              </a:r>
            </a:p>
          </p:txBody>
        </p:sp>
        <p:sp>
          <p:nvSpPr>
            <p:cNvPr id="33" name="梯形 32">
              <a:extLst>
                <a:ext uri="{FF2B5EF4-FFF2-40B4-BE49-F238E27FC236}">
                  <a16:creationId xmlns:a16="http://schemas.microsoft.com/office/drawing/2014/main" xmlns="" id="{BA872DA5-0648-43DE-9EF9-527325B32731}"/>
                </a:ext>
              </a:extLst>
            </p:cNvPr>
            <p:cNvSpPr/>
            <p:nvPr/>
          </p:nvSpPr>
          <p:spPr>
            <a:xfrm flipH="1">
              <a:off x="9155753" y="5565584"/>
              <a:ext cx="2839745" cy="555816"/>
            </a:xfrm>
            <a:prstGeom prst="trapezoid">
              <a:avLst>
                <a:gd name="adj" fmla="val 43182"/>
              </a:avLst>
            </a:prstGeom>
            <a:gradFill flip="none" rotWithShape="1">
              <a:gsLst>
                <a:gs pos="0">
                  <a:srgbClr val="B26A37"/>
                </a:gs>
                <a:gs pos="59000">
                  <a:srgbClr val="B26A37">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4" name="梯形 33">
              <a:extLst>
                <a:ext uri="{FF2B5EF4-FFF2-40B4-BE49-F238E27FC236}">
                  <a16:creationId xmlns:a16="http://schemas.microsoft.com/office/drawing/2014/main" xmlns="" id="{27590467-A61D-44D2-B214-BC3B15A68E90}"/>
                </a:ext>
              </a:extLst>
            </p:cNvPr>
            <p:cNvSpPr/>
            <p:nvPr/>
          </p:nvSpPr>
          <p:spPr>
            <a:xfrm flipH="1" flipV="1">
              <a:off x="8675158" y="5215123"/>
              <a:ext cx="2839745" cy="555816"/>
            </a:xfrm>
            <a:prstGeom prst="trapezoid">
              <a:avLst>
                <a:gd name="adj" fmla="val 43182"/>
              </a:avLst>
            </a:prstGeom>
            <a:gradFill flip="none" rotWithShape="1">
              <a:gsLst>
                <a:gs pos="0">
                  <a:srgbClr val="B26A37"/>
                </a:gs>
                <a:gs pos="59000">
                  <a:srgbClr val="B26A37">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37" name="文本框 36">
            <a:extLst>
              <a:ext uri="{FF2B5EF4-FFF2-40B4-BE49-F238E27FC236}">
                <a16:creationId xmlns:a16="http://schemas.microsoft.com/office/drawing/2014/main" xmlns="" id="{5A097CA4-0352-46B4-91EE-54F701D9D470}"/>
              </a:ext>
            </a:extLst>
          </p:cNvPr>
          <p:cNvSpPr txBox="1"/>
          <p:nvPr/>
        </p:nvSpPr>
        <p:spPr>
          <a:xfrm>
            <a:off x="9706211" y="2955064"/>
            <a:ext cx="1415772" cy="46166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自然科学</a:t>
            </a:r>
          </a:p>
        </p:txBody>
      </p:sp>
      <p:sp>
        <p:nvSpPr>
          <p:cNvPr id="38" name="文本框 37">
            <a:extLst>
              <a:ext uri="{FF2B5EF4-FFF2-40B4-BE49-F238E27FC236}">
                <a16:creationId xmlns:a16="http://schemas.microsoft.com/office/drawing/2014/main" xmlns="" id="{283DB3E5-89BE-470E-8169-6F476F529C38}"/>
              </a:ext>
            </a:extLst>
          </p:cNvPr>
          <p:cNvSpPr txBox="1"/>
          <p:nvPr/>
        </p:nvSpPr>
        <p:spPr>
          <a:xfrm>
            <a:off x="10147457" y="3843320"/>
            <a:ext cx="1107996" cy="46166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语言学</a:t>
            </a:r>
            <a:endPar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 name="文本框 38">
            <a:extLst>
              <a:ext uri="{FF2B5EF4-FFF2-40B4-BE49-F238E27FC236}">
                <a16:creationId xmlns:a16="http://schemas.microsoft.com/office/drawing/2014/main" xmlns="" id="{D6745527-1BAE-4666-9945-D866A4AF43FB}"/>
              </a:ext>
            </a:extLst>
          </p:cNvPr>
          <p:cNvSpPr txBox="1"/>
          <p:nvPr/>
        </p:nvSpPr>
        <p:spPr>
          <a:xfrm>
            <a:off x="10280928" y="4731576"/>
            <a:ext cx="1415772" cy="46166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形式逻辑</a:t>
            </a:r>
            <a:endPar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0" name="文本框 39">
            <a:extLst>
              <a:ext uri="{FF2B5EF4-FFF2-40B4-BE49-F238E27FC236}">
                <a16:creationId xmlns:a16="http://schemas.microsoft.com/office/drawing/2014/main" xmlns="" id="{6459F7D8-0E8D-4C48-AA69-7AE0C252D93F}"/>
              </a:ext>
            </a:extLst>
          </p:cNvPr>
          <p:cNvSpPr txBox="1"/>
          <p:nvPr/>
        </p:nvSpPr>
        <p:spPr>
          <a:xfrm>
            <a:off x="9891739" y="5419061"/>
            <a:ext cx="800220" cy="46166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endPar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1" name="文本框 40">
            <a:extLst>
              <a:ext uri="{FF2B5EF4-FFF2-40B4-BE49-F238E27FC236}">
                <a16:creationId xmlns:a16="http://schemas.microsoft.com/office/drawing/2014/main" xmlns="" id="{B191482D-D599-4905-A8E7-A57F671D9DE9}"/>
              </a:ext>
            </a:extLst>
          </p:cNvPr>
          <p:cNvSpPr txBox="1"/>
          <p:nvPr/>
        </p:nvSpPr>
        <p:spPr>
          <a:xfrm>
            <a:off x="980211" y="2928677"/>
            <a:ext cx="1510301"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政治法律思想</a:t>
            </a:r>
          </a:p>
        </p:txBody>
      </p:sp>
      <p:sp>
        <p:nvSpPr>
          <p:cNvPr id="44" name="文本框 43">
            <a:extLst>
              <a:ext uri="{FF2B5EF4-FFF2-40B4-BE49-F238E27FC236}">
                <a16:creationId xmlns:a16="http://schemas.microsoft.com/office/drawing/2014/main" xmlns="" id="{190F8E52-A845-4E56-93EB-775EC556A0E0}"/>
              </a:ext>
            </a:extLst>
          </p:cNvPr>
          <p:cNvSpPr txBox="1"/>
          <p:nvPr/>
        </p:nvSpPr>
        <p:spPr>
          <a:xfrm>
            <a:off x="1324120" y="3843982"/>
            <a:ext cx="800219" cy="46166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道德</a:t>
            </a:r>
          </a:p>
        </p:txBody>
      </p:sp>
      <p:sp>
        <p:nvSpPr>
          <p:cNvPr id="45" name="文本框 44">
            <a:extLst>
              <a:ext uri="{FF2B5EF4-FFF2-40B4-BE49-F238E27FC236}">
                <a16:creationId xmlns:a16="http://schemas.microsoft.com/office/drawing/2014/main" xmlns="" id="{E57D465E-0B86-451D-B7CA-3C83F96D5D08}"/>
              </a:ext>
            </a:extLst>
          </p:cNvPr>
          <p:cNvSpPr txBox="1"/>
          <p:nvPr/>
        </p:nvSpPr>
        <p:spPr>
          <a:xfrm>
            <a:off x="1324120" y="4403113"/>
            <a:ext cx="800219" cy="46166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艺术</a:t>
            </a:r>
          </a:p>
        </p:txBody>
      </p:sp>
      <p:sp>
        <p:nvSpPr>
          <p:cNvPr id="46" name="文本框 45">
            <a:extLst>
              <a:ext uri="{FF2B5EF4-FFF2-40B4-BE49-F238E27FC236}">
                <a16:creationId xmlns:a16="http://schemas.microsoft.com/office/drawing/2014/main" xmlns="" id="{03E77B9D-D04D-4A69-9F37-8CDEE4938A94}"/>
              </a:ext>
            </a:extLst>
          </p:cNvPr>
          <p:cNvSpPr txBox="1"/>
          <p:nvPr/>
        </p:nvSpPr>
        <p:spPr>
          <a:xfrm>
            <a:off x="1462210" y="4912012"/>
            <a:ext cx="800219" cy="46166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宗教</a:t>
            </a:r>
          </a:p>
        </p:txBody>
      </p:sp>
      <p:sp>
        <p:nvSpPr>
          <p:cNvPr id="47" name="文本框 46">
            <a:extLst>
              <a:ext uri="{FF2B5EF4-FFF2-40B4-BE49-F238E27FC236}">
                <a16:creationId xmlns:a16="http://schemas.microsoft.com/office/drawing/2014/main" xmlns="" id="{972095B5-CF2E-48CD-A955-2E69253D813C}"/>
              </a:ext>
            </a:extLst>
          </p:cNvPr>
          <p:cNvSpPr txBox="1"/>
          <p:nvPr/>
        </p:nvSpPr>
        <p:spPr>
          <a:xfrm>
            <a:off x="1600216" y="5404029"/>
            <a:ext cx="800219" cy="46166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哲学</a:t>
            </a:r>
          </a:p>
        </p:txBody>
      </p:sp>
      <p:sp>
        <p:nvSpPr>
          <p:cNvPr id="48" name="文本框 47">
            <a:extLst>
              <a:ext uri="{FF2B5EF4-FFF2-40B4-BE49-F238E27FC236}">
                <a16:creationId xmlns:a16="http://schemas.microsoft.com/office/drawing/2014/main" xmlns="" id="{D66F685C-B58B-46E7-B483-E3B76ABC9CFF}"/>
              </a:ext>
            </a:extLst>
          </p:cNvPr>
          <p:cNvSpPr txBox="1"/>
          <p:nvPr/>
        </p:nvSpPr>
        <p:spPr>
          <a:xfrm>
            <a:off x="2113118" y="5687878"/>
            <a:ext cx="800220" cy="461665"/>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endPar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 name="矩形: 圆角 25">
            <a:extLst>
              <a:ext uri="{FF2B5EF4-FFF2-40B4-BE49-F238E27FC236}">
                <a16:creationId xmlns:a16="http://schemas.microsoft.com/office/drawing/2014/main" xmlns="" id="{64B5B059-BA8B-47BF-A967-1AD08039431A}"/>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（三）社会意识</a:t>
            </a: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矩形 2">
            <a:extLst>
              <a:ext uri="{FF2B5EF4-FFF2-40B4-BE49-F238E27FC236}">
                <a16:creationId xmlns:a16="http://schemas.microsoft.com/office/drawing/2014/main" xmlns="" id="{889E72C9-4748-42E6-8D61-B8EEAC552417}"/>
              </a:ext>
            </a:extLst>
          </p:cNvPr>
          <p:cNvSpPr>
            <a:spLocks noChangeArrowheads="1"/>
          </p:cNvSpPr>
          <p:nvPr/>
        </p:nvSpPr>
        <p:spPr bwMode="auto">
          <a:xfrm>
            <a:off x="482600" y="2817813"/>
            <a:ext cx="3606800" cy="346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政治法律思想</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：包括</a:t>
            </a:r>
            <a:r>
              <a:rPr kumimoji="0" lang="zh-CN" altLang="en-US" sz="2400" b="0"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政治思想</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和</a:t>
            </a:r>
            <a:r>
              <a:rPr kumimoji="0" lang="zh-CN" altLang="en-US" sz="2400" b="0"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法律思想</a:t>
            </a:r>
            <a:endParaRPr kumimoji="0" lang="en-US" altLang="zh-CN" sz="2400" b="0"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最直接、最集中地反映经济基础的意识形态，在意识形态中居于核心地位，发挥主导作用。</a:t>
            </a:r>
          </a:p>
        </p:txBody>
      </p:sp>
      <p:pic>
        <p:nvPicPr>
          <p:cNvPr id="25608" name="图片 2">
            <a:extLst>
              <a:ext uri="{FF2B5EF4-FFF2-40B4-BE49-F238E27FC236}">
                <a16:creationId xmlns:a16="http://schemas.microsoft.com/office/drawing/2014/main" xmlns="" id="{755BA5D7-318D-4F4E-9EB2-015B5EE65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106" y="3000931"/>
            <a:ext cx="2887595" cy="3095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图片 4">
            <a:extLst>
              <a:ext uri="{FF2B5EF4-FFF2-40B4-BE49-F238E27FC236}">
                <a16:creationId xmlns:a16="http://schemas.microsoft.com/office/drawing/2014/main" xmlns="" id="{DEF9C464-2E51-4DE8-8BC7-6B38508EB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1761" y="3000930"/>
            <a:ext cx="4127476" cy="309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占位符 2">
            <a:extLst>
              <a:ext uri="{FF2B5EF4-FFF2-40B4-BE49-F238E27FC236}">
                <a16:creationId xmlns:a16="http://schemas.microsoft.com/office/drawing/2014/main" xmlns="" id="{32A2EEDA-08E6-41A4-9551-3244A62BD6AC}"/>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23" name="文本框 2">
            <a:extLst>
              <a:ext uri="{FF2B5EF4-FFF2-40B4-BE49-F238E27FC236}">
                <a16:creationId xmlns:a16="http://schemas.microsoft.com/office/drawing/2014/main" xmlns="" id="{B6809133-EBC4-42F7-B0C6-120C3A4AF238}"/>
              </a:ext>
            </a:extLst>
          </p:cNvPr>
          <p:cNvSpPr txBox="1">
            <a:spLocks noChangeArrowheads="1"/>
          </p:cNvSpPr>
          <p:nvPr/>
        </p:nvSpPr>
        <p:spPr bwMode="auto">
          <a:xfrm>
            <a:off x="453572" y="181133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社会意识形式的类型</a:t>
            </a:r>
          </a:p>
        </p:txBody>
      </p:sp>
      <p:sp>
        <p:nvSpPr>
          <p:cNvPr id="9" name="矩形: 圆角 8">
            <a:extLst>
              <a:ext uri="{FF2B5EF4-FFF2-40B4-BE49-F238E27FC236}">
                <a16:creationId xmlns:a16="http://schemas.microsoft.com/office/drawing/2014/main" xmlns="" id="{4D4728F0-F53E-487B-9321-AA019426145B}"/>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（三）社会意识</a:t>
            </a:r>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矩形 2">
            <a:extLst>
              <a:ext uri="{FF2B5EF4-FFF2-40B4-BE49-F238E27FC236}">
                <a16:creationId xmlns:a16="http://schemas.microsoft.com/office/drawing/2014/main" xmlns="" id="{957D64FE-6A49-4B8B-A5D6-F515AF3BAD99}"/>
              </a:ext>
            </a:extLst>
          </p:cNvPr>
          <p:cNvSpPr>
            <a:spLocks noChangeArrowheads="1"/>
          </p:cNvSpPr>
          <p:nvPr/>
        </p:nvSpPr>
        <p:spPr bwMode="auto">
          <a:xfrm>
            <a:off x="482600" y="3295189"/>
            <a:ext cx="7412900" cy="235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具有历史性</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不同时代具有不同的道德观念，永恒不变的道德是不存在的</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具有继承性</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一个国家或民族的传统美德在现实生活中具有重要影响和意义</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27656" name="图片 1">
            <a:extLst>
              <a:ext uri="{FF2B5EF4-FFF2-40B4-BE49-F238E27FC236}">
                <a16:creationId xmlns:a16="http://schemas.microsoft.com/office/drawing/2014/main" xmlns="" id="{B4DD43BC-F582-47BE-B4DA-56A91D63D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346" y="2796439"/>
            <a:ext cx="3622354" cy="297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占位符 2">
            <a:extLst>
              <a:ext uri="{FF2B5EF4-FFF2-40B4-BE49-F238E27FC236}">
                <a16:creationId xmlns:a16="http://schemas.microsoft.com/office/drawing/2014/main" xmlns="" id="{CCFDADA2-6D63-4BD0-A156-1852CE5E9CFD}"/>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9" name="文本框 2">
            <a:extLst>
              <a:ext uri="{FF2B5EF4-FFF2-40B4-BE49-F238E27FC236}">
                <a16:creationId xmlns:a16="http://schemas.microsoft.com/office/drawing/2014/main" xmlns="" id="{79CB60E4-2490-47FA-852F-B43AA2C08B95}"/>
              </a:ext>
            </a:extLst>
          </p:cNvPr>
          <p:cNvSpPr txBox="1">
            <a:spLocks noChangeArrowheads="1"/>
          </p:cNvSpPr>
          <p:nvPr/>
        </p:nvSpPr>
        <p:spPr bwMode="auto">
          <a:xfrm>
            <a:off x="453572" y="181133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社会意识形式的类型</a:t>
            </a:r>
          </a:p>
        </p:txBody>
      </p:sp>
      <p:sp>
        <p:nvSpPr>
          <p:cNvPr id="2" name="矩形 1">
            <a:extLst>
              <a:ext uri="{FF2B5EF4-FFF2-40B4-BE49-F238E27FC236}">
                <a16:creationId xmlns:a16="http://schemas.microsoft.com/office/drawing/2014/main" xmlns="" id="{AB75931E-45F8-4291-8C9B-580573A220C1}"/>
              </a:ext>
            </a:extLst>
          </p:cNvPr>
          <p:cNvSpPr/>
          <p:nvPr/>
        </p:nvSpPr>
        <p:spPr>
          <a:xfrm>
            <a:off x="482600" y="2820878"/>
            <a:ext cx="7412900" cy="474311"/>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道德</a:t>
            </a:r>
            <a:endParaRPr kumimoji="0" lang="en-US"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矩形: 圆角 8">
            <a:extLst>
              <a:ext uri="{FF2B5EF4-FFF2-40B4-BE49-F238E27FC236}">
                <a16:creationId xmlns:a16="http://schemas.microsoft.com/office/drawing/2014/main" xmlns="" id="{0E12192B-502A-4664-8BD2-EC63D4E1DB38}"/>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（三）社会意识</a:t>
            </a: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xmlns="" id="{4D8EACD4-614E-4E46-8D2B-41DD7BDE2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428" y="1682809"/>
            <a:ext cx="3046394" cy="3046394"/>
          </a:xfrm>
          <a:prstGeom prst="rect">
            <a:avLst/>
          </a:prstGeom>
          <a:noFill/>
          <a:extLst>
            <a:ext uri="{909E8E84-426E-40DD-AFC4-6F175D3DCCD1}">
              <a14:hiddenFill xmlns:a14="http://schemas.microsoft.com/office/drawing/2010/main">
                <a:solidFill>
                  <a:srgbClr val="FFFFFF"/>
                </a:solidFill>
              </a14:hiddenFill>
            </a:ext>
          </a:extLst>
        </p:spPr>
      </p:pic>
      <p:sp>
        <p:nvSpPr>
          <p:cNvPr id="28677" name="矩形 15">
            <a:extLst>
              <a:ext uri="{FF2B5EF4-FFF2-40B4-BE49-F238E27FC236}">
                <a16:creationId xmlns:a16="http://schemas.microsoft.com/office/drawing/2014/main" xmlns="" id="{1ABAE680-05FA-4FDD-9F95-13A8CBEE393C}"/>
              </a:ext>
            </a:extLst>
          </p:cNvPr>
          <p:cNvSpPr>
            <a:spLocks noChangeArrowheads="1"/>
          </p:cNvSpPr>
          <p:nvPr/>
        </p:nvSpPr>
        <p:spPr bwMode="auto">
          <a:xfrm>
            <a:off x="482600" y="4641307"/>
            <a:ext cx="5320051"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0" fontAlgn="base" latinLnBrk="0" hangingPunct="0">
              <a:lnSpc>
                <a:spcPct val="150000"/>
              </a:lnSpc>
              <a:spcBef>
                <a:spcPct val="0"/>
              </a:spcBef>
              <a:spcAft>
                <a:spcPct val="0"/>
              </a:spcAft>
              <a:buClrTx/>
              <a:buSzTx/>
              <a:buFontTx/>
              <a:buNone/>
              <a:tabLst/>
              <a:defRPr/>
            </a:pPr>
            <a:r>
              <a:rPr kumimoji="0" lang="zh-CN"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我活着就是为人民服务，人民满意才是对我的最高赞赏。</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30238" algn="r" defTabSz="914400" rtl="0" eaLnBrk="0" fontAlgn="base" latinLnBrk="0" hangingPunct="0">
              <a:lnSpc>
                <a:spcPct val="150000"/>
              </a:lnSpc>
              <a:spcBef>
                <a:spcPct val="0"/>
              </a:spcBef>
              <a:spcAft>
                <a:spcPct val="0"/>
              </a:spcAft>
              <a:buClrTx/>
              <a:buSzTx/>
              <a:buFontTx/>
              <a:buNone/>
              <a:tabLst/>
              <a:defRPr/>
            </a:pPr>
            <a:r>
              <a:rPr kumimoji="0" lang="zh-CN"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——钱学森</a:t>
            </a:r>
          </a:p>
        </p:txBody>
      </p:sp>
      <p:sp>
        <p:nvSpPr>
          <p:cNvPr id="10" name="文本占位符 9">
            <a:extLst>
              <a:ext uri="{FF2B5EF4-FFF2-40B4-BE49-F238E27FC236}">
                <a16:creationId xmlns:a16="http://schemas.microsoft.com/office/drawing/2014/main" xmlns="" id="{AA9BFA53-4496-4638-B27C-04A8BE4ABAA3}"/>
              </a:ext>
            </a:extLst>
          </p:cNvPr>
          <p:cNvSpPr>
            <a:spLocks noGrp="1"/>
          </p:cNvSpPr>
          <p:nvPr>
            <p:ph type="body" sz="quarter" idx="11"/>
          </p:nvPr>
        </p:nvSpPr>
        <p:spPr/>
        <p:txBody>
          <a:bodyPr/>
          <a:lstStyle/>
          <a:p>
            <a:pPr algn="ctr"/>
            <a:r>
              <a:rPr lang="zh-CN" altLang="en-US" dirty="0">
                <a:latin typeface="Arial" panose="020B0604020202020204" pitchFamily="34" charset="0"/>
                <a:sym typeface="Arial" panose="020B0604020202020204" pitchFamily="34" charset="0"/>
              </a:rPr>
              <a:t>钱学森：我要回到祖国去</a:t>
            </a:r>
          </a:p>
          <a:p>
            <a:endParaRPr lang="zh-CN" altLang="en-US" dirty="0">
              <a:latin typeface="Arial" panose="020B0604020202020204" pitchFamily="34" charset="0"/>
              <a:sym typeface="Arial" panose="020B0604020202020204" pitchFamily="34" charset="0"/>
            </a:endParaRPr>
          </a:p>
        </p:txBody>
      </p:sp>
      <p:grpSp>
        <p:nvGrpSpPr>
          <p:cNvPr id="11" name="组合 10">
            <a:extLst>
              <a:ext uri="{FF2B5EF4-FFF2-40B4-BE49-F238E27FC236}">
                <a16:creationId xmlns:a16="http://schemas.microsoft.com/office/drawing/2014/main" xmlns="" id="{B4C1E9A2-5FF2-44EC-91AE-FE5FAA542EDD}"/>
              </a:ext>
            </a:extLst>
          </p:cNvPr>
          <p:cNvGrpSpPr/>
          <p:nvPr/>
        </p:nvGrpSpPr>
        <p:grpSpPr>
          <a:xfrm>
            <a:off x="7021626" y="1504806"/>
            <a:ext cx="4272072" cy="5141509"/>
            <a:chOff x="7097953" y="918600"/>
            <a:chExt cx="4272072" cy="5141509"/>
          </a:xfrm>
        </p:grpSpPr>
        <p:grpSp>
          <p:nvGrpSpPr>
            <p:cNvPr id="12" name="组合 11">
              <a:extLst>
                <a:ext uri="{FF2B5EF4-FFF2-40B4-BE49-F238E27FC236}">
                  <a16:creationId xmlns:a16="http://schemas.microsoft.com/office/drawing/2014/main" xmlns="" id="{F428198C-5F33-4161-B6A3-2FFDFD135166}"/>
                </a:ext>
              </a:extLst>
            </p:cNvPr>
            <p:cNvGrpSpPr/>
            <p:nvPr/>
          </p:nvGrpSpPr>
          <p:grpSpPr>
            <a:xfrm>
              <a:off x="7097953" y="918600"/>
              <a:ext cx="4272072" cy="4280301"/>
              <a:chOff x="7918270" y="1158565"/>
              <a:chExt cx="2947809" cy="2953487"/>
            </a:xfrm>
          </p:grpSpPr>
          <p:pic>
            <p:nvPicPr>
              <p:cNvPr id="18" name="图片 17">
                <a:extLst>
                  <a:ext uri="{FF2B5EF4-FFF2-40B4-BE49-F238E27FC236}">
                    <a16:creationId xmlns:a16="http://schemas.microsoft.com/office/drawing/2014/main" xmlns="" id="{9CC5B9F1-369D-477E-A350-E0FC94E43640}"/>
                  </a:ext>
                </a:extLst>
              </p:cNvPr>
              <p:cNvPicPr>
                <a:picLocks noChangeAspect="1"/>
              </p:cNvPicPr>
              <p:nvPr/>
            </p:nvPicPr>
            <p:blipFill>
              <a:blip r:embed="rId3">
                <a:extLst>
                  <a:ext uri="{28A0092B-C50C-407E-A947-70E740481C1C}">
                    <a14:useLocalDpi xmlns:a14="http://schemas.microsoft.com/office/drawing/2010/main" val="0"/>
                  </a:ext>
                </a:extLst>
              </a:blip>
              <a:srcRect l="21875" r="21875"/>
              <a:stretch/>
            </p:blipFill>
            <p:spPr bwMode="auto">
              <a:xfrm>
                <a:off x="8140292" y="1386180"/>
                <a:ext cx="2488703" cy="2488703"/>
              </a:xfrm>
              <a:prstGeom prst="ellipse">
                <a:avLst/>
              </a:prstGeom>
            </p:spPr>
          </p:pic>
          <p:grpSp>
            <p:nvGrpSpPr>
              <p:cNvPr id="19" name="组合">
                <a:extLst>
                  <a:ext uri="{FF2B5EF4-FFF2-40B4-BE49-F238E27FC236}">
                    <a16:creationId xmlns:a16="http://schemas.microsoft.com/office/drawing/2014/main" xmlns="" id="{7167D6BE-2755-4392-ABC7-E344B5A0463E}"/>
                  </a:ext>
                </a:extLst>
              </p:cNvPr>
              <p:cNvGrpSpPr/>
              <p:nvPr/>
            </p:nvGrpSpPr>
            <p:grpSpPr>
              <a:xfrm rot="2700000">
                <a:off x="7915431" y="1161404"/>
                <a:ext cx="2953487" cy="2947809"/>
                <a:chOff x="1985640" y="-544697"/>
                <a:chExt cx="6843660" cy="6830504"/>
              </a:xfrm>
            </p:grpSpPr>
            <p:sp>
              <p:nvSpPr>
                <p:cNvPr id="20" name="空心弧">
                  <a:extLst>
                    <a:ext uri="{FF2B5EF4-FFF2-40B4-BE49-F238E27FC236}">
                      <a16:creationId xmlns:a16="http://schemas.microsoft.com/office/drawing/2014/main" xmlns="" id="{E969C641-9942-4D04-94F2-A48AD31D8131}"/>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空心弧">
                  <a:extLst>
                    <a:ext uri="{FF2B5EF4-FFF2-40B4-BE49-F238E27FC236}">
                      <a16:creationId xmlns:a16="http://schemas.microsoft.com/office/drawing/2014/main" xmlns="" id="{8A14D5F9-57FC-4903-AEA8-2B91392D0E75}"/>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空心弧">
                  <a:extLst>
                    <a:ext uri="{FF2B5EF4-FFF2-40B4-BE49-F238E27FC236}">
                      <a16:creationId xmlns:a16="http://schemas.microsoft.com/office/drawing/2014/main" xmlns="" id="{C31E3CAC-8903-435E-8395-5ADE26223FDE}"/>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空心弧">
                  <a:extLst>
                    <a:ext uri="{FF2B5EF4-FFF2-40B4-BE49-F238E27FC236}">
                      <a16:creationId xmlns:a16="http://schemas.microsoft.com/office/drawing/2014/main" xmlns="" id="{141EA010-A831-44DD-8D06-104625DA5500}"/>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pic>
          <p:nvPicPr>
            <p:cNvPr id="13" name="图片 12">
              <a:hlinkClick r:id="rId4" action="ppaction://hlinkfile"/>
              <a:extLst>
                <a:ext uri="{FF2B5EF4-FFF2-40B4-BE49-F238E27FC236}">
                  <a16:creationId xmlns:a16="http://schemas.microsoft.com/office/drawing/2014/main" xmlns="" id="{6CE21AEF-5103-4C18-80AD-5D53464163FA}"/>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95039" y="2619800"/>
              <a:ext cx="877901" cy="877901"/>
            </a:xfrm>
            <a:prstGeom prst="rect">
              <a:avLst/>
            </a:prstGeom>
          </p:spPr>
        </p:pic>
        <p:grpSp>
          <p:nvGrpSpPr>
            <p:cNvPr id="14" name="组合 13">
              <a:extLst>
                <a:ext uri="{FF2B5EF4-FFF2-40B4-BE49-F238E27FC236}">
                  <a16:creationId xmlns:a16="http://schemas.microsoft.com/office/drawing/2014/main" xmlns="" id="{1D6A56B2-DD9A-431F-B0B3-5927F9FC2124}"/>
                </a:ext>
              </a:extLst>
            </p:cNvPr>
            <p:cNvGrpSpPr/>
            <p:nvPr/>
          </p:nvGrpSpPr>
          <p:grpSpPr>
            <a:xfrm>
              <a:off x="7354882" y="4963818"/>
              <a:ext cx="3671552" cy="1096291"/>
              <a:chOff x="1049063" y="5027369"/>
              <a:chExt cx="3671552" cy="1096291"/>
            </a:xfrm>
          </p:grpSpPr>
          <p:sp>
            <p:nvSpPr>
              <p:cNvPr id="15" name="文本">
                <a:extLst>
                  <a:ext uri="{FF2B5EF4-FFF2-40B4-BE49-F238E27FC236}">
                    <a16:creationId xmlns:a16="http://schemas.microsoft.com/office/drawing/2014/main" xmlns="" id="{5936FCB1-5426-49CF-9B39-41A8965AC17E}"/>
                  </a:ext>
                </a:extLst>
              </p:cNvPr>
              <p:cNvSpPr/>
              <p:nvPr/>
            </p:nvSpPr>
            <p:spPr>
              <a:xfrm>
                <a:off x="2162883" y="5503533"/>
                <a:ext cx="2557732" cy="461665"/>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25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我要回到祖国去</a:t>
                </a:r>
              </a:p>
            </p:txBody>
          </p:sp>
          <p:pic>
            <p:nvPicPr>
              <p:cNvPr id="16" name="图片 15">
                <a:extLst>
                  <a:ext uri="{FF2B5EF4-FFF2-40B4-BE49-F238E27FC236}">
                    <a16:creationId xmlns:a16="http://schemas.microsoft.com/office/drawing/2014/main" xmlns="" id="{495A171B-8215-40C1-B32B-A60CF0345A23}"/>
                  </a:ext>
                </a:extLst>
              </p:cNvPr>
              <p:cNvPicPr>
                <a:picLocks noChangeAspect="1"/>
              </p:cNvPicPr>
              <p:nvPr/>
            </p:nvPicPr>
            <p:blipFill rotWithShape="1">
              <a:blip r:embed="rId6"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1049063" y="5027369"/>
                <a:ext cx="1059170" cy="1096291"/>
              </a:xfrm>
              <a:prstGeom prst="rect">
                <a:avLst/>
              </a:prstGeom>
            </p:spPr>
          </p:pic>
          <p:cxnSp>
            <p:nvCxnSpPr>
              <p:cNvPr id="17" name="直接连接符 16">
                <a:extLst>
                  <a:ext uri="{FF2B5EF4-FFF2-40B4-BE49-F238E27FC236}">
                    <a16:creationId xmlns:a16="http://schemas.microsoft.com/office/drawing/2014/main" xmlns="" id="{3D3C9C49-BE8D-4A61-9E86-719339E788E2}"/>
                  </a:ext>
                </a:extLst>
              </p:cNvPr>
              <p:cNvCxnSpPr>
                <a:cxnSpLocks/>
              </p:cNvCxnSpPr>
              <p:nvPr/>
            </p:nvCxnSpPr>
            <p:spPr>
              <a:xfrm>
                <a:off x="2125329" y="6055928"/>
                <a:ext cx="2557732" cy="0"/>
              </a:xfrm>
              <a:prstGeom prst="line">
                <a:avLst/>
              </a:prstGeom>
              <a:noFill/>
              <a:ln w="6350" cap="flat" cmpd="sng" algn="ctr">
                <a:solidFill>
                  <a:srgbClr val="B26A37"/>
                </a:solidFill>
                <a:prstDash val="solid"/>
                <a:miter lim="800000"/>
              </a:ln>
              <a:effectLst/>
            </p:spPr>
          </p:cxnSp>
        </p:grpSp>
      </p:grpSp>
      <p:pic>
        <p:nvPicPr>
          <p:cNvPr id="24" name="Picture 2">
            <a:extLst>
              <a:ext uri="{FF2B5EF4-FFF2-40B4-BE49-F238E27FC236}">
                <a16:creationId xmlns:a16="http://schemas.microsoft.com/office/drawing/2014/main" xmlns="" id="{AFBF94A1-DB83-4CC2-AD16-8782E17770F6}"/>
              </a:ext>
            </a:extLst>
          </p:cNvPr>
          <p:cNvPicPr>
            <a:picLocks noGrp="1" noChangeAspect="1" noChangeArrowheads="1"/>
          </p:cNvPicPr>
          <p:nvPr>
            <p:ph type="pic" sz="quarter" idx="10"/>
          </p:nvPr>
        </p:nvPicPr>
        <p:blipFill>
          <a:blip r:embed="rId7" cstate="print">
            <a:extLst>
              <a:ext uri="{28A0092B-C50C-407E-A947-70E740481C1C}">
                <a14:useLocalDpi xmlns:a14="http://schemas.microsoft.com/office/drawing/2010/main" val="0"/>
              </a:ext>
            </a:extLst>
          </a:blip>
          <a:srcRect t="4393" b="4393"/>
          <a:stretch>
            <a:fillRect/>
          </a:stretch>
        </p:blipFill>
        <p:spPr bwMode="auto">
          <a:xfrm>
            <a:off x="10277475" y="211138"/>
            <a:ext cx="1727200" cy="1184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2" name="图片 2">
            <a:extLst>
              <a:ext uri="{FF2B5EF4-FFF2-40B4-BE49-F238E27FC236}">
                <a16:creationId xmlns:a16="http://schemas.microsoft.com/office/drawing/2014/main" xmlns="" id="{EC6A35FB-ADCA-435C-AAB8-743C5A097B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342"/>
          <a:stretch/>
        </p:blipFill>
        <p:spPr bwMode="auto">
          <a:xfrm>
            <a:off x="2542381" y="3956387"/>
            <a:ext cx="7094538" cy="290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占位符 1">
            <a:extLst>
              <a:ext uri="{FF2B5EF4-FFF2-40B4-BE49-F238E27FC236}">
                <a16:creationId xmlns:a16="http://schemas.microsoft.com/office/drawing/2014/main" xmlns="" id="{DD29C1FD-9F01-4FAE-B7B4-D1E706CDBE0B}"/>
              </a:ext>
            </a:extLst>
          </p:cNvPr>
          <p:cNvSpPr>
            <a:spLocks noGrp="1"/>
          </p:cNvSpPr>
          <p:nvPr>
            <p:ph type="body" sz="quarter" idx="10"/>
          </p:nvPr>
        </p:nvSpPr>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8" name="文本框 2">
            <a:extLst>
              <a:ext uri="{FF2B5EF4-FFF2-40B4-BE49-F238E27FC236}">
                <a16:creationId xmlns:a16="http://schemas.microsoft.com/office/drawing/2014/main" xmlns="" id="{167BD8AE-AEA9-460E-A4D6-92A65D44CC1F}"/>
              </a:ext>
            </a:extLst>
          </p:cNvPr>
          <p:cNvSpPr txBox="1">
            <a:spLocks noChangeArrowheads="1"/>
          </p:cNvSpPr>
          <p:nvPr/>
        </p:nvSpPr>
        <p:spPr bwMode="auto">
          <a:xfrm>
            <a:off x="453572" y="181133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社会意识形式的类型</a:t>
            </a:r>
          </a:p>
        </p:txBody>
      </p:sp>
      <p:sp>
        <p:nvSpPr>
          <p:cNvPr id="19" name="矩形 2">
            <a:extLst>
              <a:ext uri="{FF2B5EF4-FFF2-40B4-BE49-F238E27FC236}">
                <a16:creationId xmlns:a16="http://schemas.microsoft.com/office/drawing/2014/main" xmlns="" id="{F71E8A5D-7DB6-483E-A8DD-101B9F31C5C9}"/>
              </a:ext>
            </a:extLst>
          </p:cNvPr>
          <p:cNvSpPr>
            <a:spLocks noChangeArrowheads="1"/>
          </p:cNvSpPr>
          <p:nvPr/>
        </p:nvSpPr>
        <p:spPr bwMode="auto">
          <a:xfrm>
            <a:off x="2383200" y="3218989"/>
            <a:ext cx="74129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通过塑造具体生动的形象来反映社会生活。</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矩形 19">
            <a:extLst>
              <a:ext uri="{FF2B5EF4-FFF2-40B4-BE49-F238E27FC236}">
                <a16:creationId xmlns:a16="http://schemas.microsoft.com/office/drawing/2014/main" xmlns="" id="{DCBEC211-60B8-41E9-ACE4-F03773799B05}"/>
              </a:ext>
            </a:extLst>
          </p:cNvPr>
          <p:cNvSpPr/>
          <p:nvPr/>
        </p:nvSpPr>
        <p:spPr>
          <a:xfrm>
            <a:off x="2383200" y="2744678"/>
            <a:ext cx="7412900" cy="474311"/>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艺术</a:t>
            </a:r>
          </a:p>
        </p:txBody>
      </p:sp>
      <p:sp>
        <p:nvSpPr>
          <p:cNvPr id="9" name="矩形: 圆角 8">
            <a:extLst>
              <a:ext uri="{FF2B5EF4-FFF2-40B4-BE49-F238E27FC236}">
                <a16:creationId xmlns:a16="http://schemas.microsoft.com/office/drawing/2014/main" xmlns="" id="{23B27AE8-6D33-4677-B219-5B632BA193B1}"/>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（三）社会意识</a:t>
            </a:r>
          </a:p>
        </p:txBody>
      </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
            <a:extLst>
              <a:ext uri="{FF2B5EF4-FFF2-40B4-BE49-F238E27FC236}">
                <a16:creationId xmlns:a16="http://schemas.microsoft.com/office/drawing/2014/main" xmlns="" id="{2EFA56A9-3E17-465A-9541-77F7C2F9E444}"/>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8" name="文本框 2">
            <a:extLst>
              <a:ext uri="{FF2B5EF4-FFF2-40B4-BE49-F238E27FC236}">
                <a16:creationId xmlns:a16="http://schemas.microsoft.com/office/drawing/2014/main" xmlns="" id="{555EE68C-73C6-40AC-AAC2-B1E1137E83C6}"/>
              </a:ext>
            </a:extLst>
          </p:cNvPr>
          <p:cNvSpPr txBox="1">
            <a:spLocks noChangeArrowheads="1"/>
          </p:cNvSpPr>
          <p:nvPr/>
        </p:nvSpPr>
        <p:spPr bwMode="auto">
          <a:xfrm>
            <a:off x="453572" y="181133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社会意识形式的类型</a:t>
            </a:r>
          </a:p>
        </p:txBody>
      </p:sp>
      <p:sp>
        <p:nvSpPr>
          <p:cNvPr id="19" name="矩形 2">
            <a:extLst>
              <a:ext uri="{FF2B5EF4-FFF2-40B4-BE49-F238E27FC236}">
                <a16:creationId xmlns:a16="http://schemas.microsoft.com/office/drawing/2014/main" xmlns="" id="{9436EA27-02FD-4167-B540-BE392F56A5F2}"/>
              </a:ext>
            </a:extLst>
          </p:cNvPr>
          <p:cNvSpPr>
            <a:spLocks noChangeArrowheads="1"/>
          </p:cNvSpPr>
          <p:nvPr/>
        </p:nvSpPr>
        <p:spPr bwMode="auto">
          <a:xfrm>
            <a:off x="482600" y="3666155"/>
            <a:ext cx="7886700" cy="235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本质上是一种“颠倒的世界观”。</a:t>
            </a:r>
          </a:p>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在当代中国，要深入开展马克思主义宗教观教育，积极引导宗教与社会主义社会相适应，高度警惕和坚决抵制境外敌对势力实施宗教渗透。</a:t>
            </a:r>
          </a:p>
        </p:txBody>
      </p:sp>
      <p:sp>
        <p:nvSpPr>
          <p:cNvPr id="20" name="矩形 19">
            <a:extLst>
              <a:ext uri="{FF2B5EF4-FFF2-40B4-BE49-F238E27FC236}">
                <a16:creationId xmlns:a16="http://schemas.microsoft.com/office/drawing/2014/main" xmlns="" id="{BEA51275-2D01-4760-961D-C32FE8FEE101}"/>
              </a:ext>
            </a:extLst>
          </p:cNvPr>
          <p:cNvSpPr/>
          <p:nvPr/>
        </p:nvSpPr>
        <p:spPr>
          <a:xfrm>
            <a:off x="482600" y="3191844"/>
            <a:ext cx="11214100" cy="474311"/>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宗教</a:t>
            </a:r>
          </a:p>
        </p:txBody>
      </p:sp>
      <p:pic>
        <p:nvPicPr>
          <p:cNvPr id="5" name="图片 4">
            <a:extLst>
              <a:ext uri="{FF2B5EF4-FFF2-40B4-BE49-F238E27FC236}">
                <a16:creationId xmlns:a16="http://schemas.microsoft.com/office/drawing/2014/main" xmlns="" id="{6F624F78-A505-4E3B-A380-F9A5CD22C7E1}"/>
              </a:ext>
            </a:extLst>
          </p:cNvPr>
          <p:cNvPicPr>
            <a:picLocks noChangeAspect="1"/>
          </p:cNvPicPr>
          <p:nvPr/>
        </p:nvPicPr>
        <p:blipFill>
          <a:blip r:embed="rId2"/>
          <a:stretch>
            <a:fillRect/>
          </a:stretch>
        </p:blipFill>
        <p:spPr>
          <a:xfrm>
            <a:off x="8481531" y="3352799"/>
            <a:ext cx="3215169" cy="2829013"/>
          </a:xfrm>
          <a:prstGeom prst="rect">
            <a:avLst/>
          </a:prstGeom>
        </p:spPr>
      </p:pic>
      <p:sp>
        <p:nvSpPr>
          <p:cNvPr id="9" name="矩形: 圆角 8">
            <a:extLst>
              <a:ext uri="{FF2B5EF4-FFF2-40B4-BE49-F238E27FC236}">
                <a16:creationId xmlns:a16="http://schemas.microsoft.com/office/drawing/2014/main" xmlns="" id="{613AF12A-4776-4384-B232-9A72FBA86AE8}"/>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（三）社会意识</a:t>
            </a:r>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
            <a:extLst>
              <a:ext uri="{FF2B5EF4-FFF2-40B4-BE49-F238E27FC236}">
                <a16:creationId xmlns:a16="http://schemas.microsoft.com/office/drawing/2014/main" xmlns="" id="{4EEF70CF-1BBA-4704-BA8D-1414E0526856}"/>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8" name="文本框 2">
            <a:extLst>
              <a:ext uri="{FF2B5EF4-FFF2-40B4-BE49-F238E27FC236}">
                <a16:creationId xmlns:a16="http://schemas.microsoft.com/office/drawing/2014/main" xmlns="" id="{951129CF-A29D-4140-AAF8-1AF373F1EA8C}"/>
              </a:ext>
            </a:extLst>
          </p:cNvPr>
          <p:cNvSpPr txBox="1">
            <a:spLocks noChangeArrowheads="1"/>
          </p:cNvSpPr>
          <p:nvPr/>
        </p:nvSpPr>
        <p:spPr bwMode="auto">
          <a:xfrm>
            <a:off x="453572" y="1811339"/>
            <a:ext cx="71961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社会意识形式的类型</a:t>
            </a:r>
          </a:p>
        </p:txBody>
      </p:sp>
      <p:sp>
        <p:nvSpPr>
          <p:cNvPr id="19" name="矩形 2">
            <a:extLst>
              <a:ext uri="{FF2B5EF4-FFF2-40B4-BE49-F238E27FC236}">
                <a16:creationId xmlns:a16="http://schemas.microsoft.com/office/drawing/2014/main" xmlns="" id="{D90FFD48-6A1D-41BF-9C4C-AC093EA8E5D8}"/>
              </a:ext>
            </a:extLst>
          </p:cNvPr>
          <p:cNvSpPr>
            <a:spLocks noChangeArrowheads="1"/>
          </p:cNvSpPr>
          <p:nvPr/>
        </p:nvSpPr>
        <p:spPr bwMode="auto">
          <a:xfrm>
            <a:off x="4394200" y="3666155"/>
            <a:ext cx="6845300" cy="290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系统化、理论化的世界观，是对自然知识、社会知识和思维知识的概括和总结，是世界观和方法论的统一。</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与其他社会意识形式不同，哲学具有思辨的特点。</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矩形 19">
            <a:extLst>
              <a:ext uri="{FF2B5EF4-FFF2-40B4-BE49-F238E27FC236}">
                <a16:creationId xmlns:a16="http://schemas.microsoft.com/office/drawing/2014/main" xmlns="" id="{11127C1A-963C-4E1B-BCC9-98B56E712285}"/>
              </a:ext>
            </a:extLst>
          </p:cNvPr>
          <p:cNvSpPr/>
          <p:nvPr/>
        </p:nvSpPr>
        <p:spPr>
          <a:xfrm>
            <a:off x="482600" y="3191844"/>
            <a:ext cx="11214100" cy="474311"/>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哲学</a:t>
            </a:r>
          </a:p>
        </p:txBody>
      </p:sp>
      <p:pic>
        <p:nvPicPr>
          <p:cNvPr id="16386" name="Picture 2">
            <a:extLst>
              <a:ext uri="{FF2B5EF4-FFF2-40B4-BE49-F238E27FC236}">
                <a16:creationId xmlns:a16="http://schemas.microsoft.com/office/drawing/2014/main" xmlns="" id="{5B538E18-E770-46D7-870A-E1CA1462C3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859" y="2770913"/>
            <a:ext cx="3171882" cy="380308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圆角 8">
            <a:extLst>
              <a:ext uri="{FF2B5EF4-FFF2-40B4-BE49-F238E27FC236}">
                <a16:creationId xmlns:a16="http://schemas.microsoft.com/office/drawing/2014/main" xmlns="" id="{97E639D2-243C-4FAB-88BC-3DB258851902}"/>
              </a:ext>
            </a:extLst>
          </p:cNvPr>
          <p:cNvSpPr/>
          <p:nvPr/>
        </p:nvSpPr>
        <p:spPr>
          <a:xfrm>
            <a:off x="4450916" y="1064542"/>
            <a:ext cx="32901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（三）社会意识</a:t>
            </a:r>
          </a:p>
        </p:txBody>
      </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11" name="图片 1">
            <a:extLst>
              <a:ext uri="{FF2B5EF4-FFF2-40B4-BE49-F238E27FC236}">
                <a16:creationId xmlns:a16="http://schemas.microsoft.com/office/drawing/2014/main" xmlns="" id="{B6D45DAA-7882-4E52-8ACC-E4D8B1509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605" y="2074993"/>
            <a:ext cx="4931666" cy="4183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xmlns="" id="{287C8EF6-E213-4015-B98E-8F46B24F9AB2}"/>
              </a:ext>
            </a:extLst>
          </p:cNvPr>
          <p:cNvSpPr/>
          <p:nvPr/>
        </p:nvSpPr>
        <p:spPr>
          <a:xfrm>
            <a:off x="66963" y="299456"/>
            <a:ext cx="840468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一、社会存在与社会意识</a:t>
            </a:r>
          </a:p>
        </p:txBody>
      </p:sp>
      <p:sp>
        <p:nvSpPr>
          <p:cNvPr id="17" name="矩形: 圆角 16">
            <a:extLst>
              <a:ext uri="{FF2B5EF4-FFF2-40B4-BE49-F238E27FC236}">
                <a16:creationId xmlns:a16="http://schemas.microsoft.com/office/drawing/2014/main" xmlns="" id="{47BCE315-11FF-4D37-A511-76D0DC7DE99D}"/>
              </a:ext>
            </a:extLst>
          </p:cNvPr>
          <p:cNvSpPr/>
          <p:nvPr/>
        </p:nvSpPr>
        <p:spPr>
          <a:xfrm>
            <a:off x="4438648" y="1085397"/>
            <a:ext cx="331470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Microsoft YaHei"/>
                <a:cs typeface="+mn-cs"/>
              </a:rPr>
              <a:t>（三）社会意识</a:t>
            </a:r>
          </a:p>
        </p:txBody>
      </p:sp>
      <p:grpSp>
        <p:nvGrpSpPr>
          <p:cNvPr id="4" name="组合 3">
            <a:extLst>
              <a:ext uri="{FF2B5EF4-FFF2-40B4-BE49-F238E27FC236}">
                <a16:creationId xmlns:a16="http://schemas.microsoft.com/office/drawing/2014/main" xmlns="" id="{8B1D293C-946A-4047-A266-E20FB6FCBF5E}"/>
              </a:ext>
            </a:extLst>
          </p:cNvPr>
          <p:cNvGrpSpPr/>
          <p:nvPr/>
        </p:nvGrpSpPr>
        <p:grpSpPr>
          <a:xfrm>
            <a:off x="187986" y="1882025"/>
            <a:ext cx="6441414" cy="4569841"/>
            <a:chOff x="66963" y="1782627"/>
            <a:chExt cx="6441414" cy="4569841"/>
          </a:xfrm>
        </p:grpSpPr>
        <p:sp>
          <p:nvSpPr>
            <p:cNvPr id="175109" name="矩形 2">
              <a:extLst>
                <a:ext uri="{FF2B5EF4-FFF2-40B4-BE49-F238E27FC236}">
                  <a16:creationId xmlns:a16="http://schemas.microsoft.com/office/drawing/2014/main" xmlns="" id="{210A19EF-953B-4784-A647-F1085DA2CF48}"/>
                </a:ext>
              </a:extLst>
            </p:cNvPr>
            <p:cNvSpPr>
              <a:spLocks noChangeArrowheads="1"/>
            </p:cNvSpPr>
            <p:nvPr/>
          </p:nvSpPr>
          <p:spPr bwMode="auto">
            <a:xfrm>
              <a:off x="239153" y="1782627"/>
              <a:ext cx="6269224" cy="456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我国社会主义意识形态建设不断加强，但也面临着一些新情况和新问题。</a:t>
              </a:r>
              <a:endParaRPr kumimoji="0" lang="en-US" altLang="zh-CN"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619125" algn="just" defTabSz="914400" rtl="0" eaLnBrk="0" fontAlgn="base" latinLnBrk="0" hangingPunct="0">
                <a:lnSpc>
                  <a:spcPct val="150000"/>
                </a:lnSpc>
                <a:spcBef>
                  <a:spcPct val="30000"/>
                </a:spcBef>
                <a:spcAft>
                  <a:spcPct val="0"/>
                </a:spcAft>
                <a:buClrTx/>
                <a:buSzPct val="80000"/>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必须以高度的历史使命感和责任感，重视我国意识形态领域里的新变化，</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进一步巩固马克思主义在意识形态领域的指导地位</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，培育和践行社会主义核心价值观，建设具有强大凝聚力和引领力的社会主义意识形态，坚决反对和抵制“非意识形态化思潮”。</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cxnSp>
          <p:nvCxnSpPr>
            <p:cNvPr id="18" name="直接连接符 17">
              <a:extLst>
                <a:ext uri="{FF2B5EF4-FFF2-40B4-BE49-F238E27FC236}">
                  <a16:creationId xmlns:a16="http://schemas.microsoft.com/office/drawing/2014/main" xmlns="" id="{22C53D84-AFE3-4DB9-82B9-E60FD48090A5}"/>
                </a:ext>
              </a:extLst>
            </p:cNvPr>
            <p:cNvCxnSpPr>
              <a:cxnSpLocks/>
            </p:cNvCxnSpPr>
            <p:nvPr/>
          </p:nvCxnSpPr>
          <p:spPr>
            <a:xfrm>
              <a:off x="66963" y="2984313"/>
              <a:ext cx="6441414" cy="0"/>
            </a:xfrm>
            <a:prstGeom prst="line">
              <a:avLst/>
            </a:prstGeom>
            <a:ln w="12700">
              <a:solidFill>
                <a:srgbClr val="C77D4B"/>
              </a:solidFill>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693181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2CCA6446-C16B-4674-BE50-55B6B996CBF6}"/>
              </a:ext>
            </a:extLst>
          </p:cNvPr>
          <p:cNvPicPr>
            <a:picLocks noChangeAspect="1"/>
          </p:cNvPicPr>
          <p:nvPr/>
        </p:nvPicPr>
        <p:blipFill rotWithShape="1">
          <a:blip r:embed="rId2"/>
          <a:srcRect t="8893" b="23531"/>
          <a:stretch/>
        </p:blipFill>
        <p:spPr>
          <a:xfrm>
            <a:off x="0" y="0"/>
            <a:ext cx="12192000" cy="3535222"/>
          </a:xfrm>
          <a:prstGeom prst="rect">
            <a:avLst/>
          </a:prstGeom>
        </p:spPr>
      </p:pic>
      <p:cxnSp>
        <p:nvCxnSpPr>
          <p:cNvPr id="8" name="直接连接符 7">
            <a:extLst>
              <a:ext uri="{FF2B5EF4-FFF2-40B4-BE49-F238E27FC236}">
                <a16:creationId xmlns:a16="http://schemas.microsoft.com/office/drawing/2014/main" xmlns="" id="{A599A078-58A1-4F3E-A5CD-70413E77461B}"/>
              </a:ext>
            </a:extLst>
          </p:cNvPr>
          <p:cNvCxnSpPr>
            <a:cxnSpLocks/>
          </p:cNvCxnSpPr>
          <p:nvPr/>
        </p:nvCxnSpPr>
        <p:spPr bwMode="auto">
          <a:xfrm>
            <a:off x="5935210" y="4124383"/>
            <a:ext cx="0" cy="1946633"/>
          </a:xfrm>
          <a:prstGeom prst="line">
            <a:avLst/>
          </a:prstGeom>
          <a:noFill/>
          <a:ln w="3175" cap="rnd" algn="ctr">
            <a:solidFill>
              <a:srgbClr val="BFBFBF"/>
            </a:solidFill>
            <a:round/>
            <a:headEnd/>
            <a:tailEnd/>
          </a:ln>
          <a:extLst>
            <a:ext uri="{909E8E84-426E-40DD-AFC4-6F175D3DCCD1}">
              <a14:hiddenFill xmlns:a14="http://schemas.microsoft.com/office/drawing/2010/main">
                <a:noFill/>
              </a14:hiddenFill>
            </a:ext>
          </a:extLst>
        </p:spPr>
      </p:cxnSp>
      <p:grpSp>
        <p:nvGrpSpPr>
          <p:cNvPr id="9" name="组合 8">
            <a:extLst>
              <a:ext uri="{FF2B5EF4-FFF2-40B4-BE49-F238E27FC236}">
                <a16:creationId xmlns:a16="http://schemas.microsoft.com/office/drawing/2014/main" xmlns="" id="{22844A7E-EB96-4CF2-A7C7-D2321B9768DA}"/>
              </a:ext>
            </a:extLst>
          </p:cNvPr>
          <p:cNvGrpSpPr/>
          <p:nvPr/>
        </p:nvGrpSpPr>
        <p:grpSpPr>
          <a:xfrm>
            <a:off x="649604" y="3017896"/>
            <a:ext cx="4910368" cy="2935459"/>
            <a:chOff x="649604" y="3017896"/>
            <a:chExt cx="4910368" cy="2935459"/>
          </a:xfrm>
        </p:grpSpPr>
        <p:grpSp>
          <p:nvGrpSpPr>
            <p:cNvPr id="11" name="ïšlíḋé">
              <a:extLst>
                <a:ext uri="{FF2B5EF4-FFF2-40B4-BE49-F238E27FC236}">
                  <a16:creationId xmlns:a16="http://schemas.microsoft.com/office/drawing/2014/main" xmlns="" id="{BEAC4665-D6AC-4791-BE0A-AAFBF18CE43D}"/>
                </a:ext>
              </a:extLst>
            </p:cNvPr>
            <p:cNvGrpSpPr>
              <a:grpSpLocks/>
            </p:cNvGrpSpPr>
            <p:nvPr/>
          </p:nvGrpSpPr>
          <p:grpSpPr bwMode="auto">
            <a:xfrm>
              <a:off x="649604" y="3017896"/>
              <a:ext cx="4910368" cy="2935459"/>
              <a:chOff x="280657" y="3096148"/>
              <a:chExt cx="4908750" cy="2935572"/>
            </a:xfrm>
          </p:grpSpPr>
          <p:sp>
            <p:nvSpPr>
              <p:cNvPr id="13" name="ï$ļiḓê">
                <a:extLst>
                  <a:ext uri="{FF2B5EF4-FFF2-40B4-BE49-F238E27FC236}">
                    <a16:creationId xmlns:a16="http://schemas.microsoft.com/office/drawing/2014/main" xmlns="" id="{995A4C32-1587-4476-999B-A8991866B119}"/>
                  </a:ext>
                </a:extLst>
              </p:cNvPr>
              <p:cNvSpPr/>
              <p:nvPr/>
            </p:nvSpPr>
            <p:spPr bwMode="auto">
              <a:xfrm>
                <a:off x="2019189" y="3096148"/>
                <a:ext cx="961708" cy="962062"/>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iŝḻïḓe">
                <a:extLst>
                  <a:ext uri="{FF2B5EF4-FFF2-40B4-BE49-F238E27FC236}">
                    <a16:creationId xmlns:a16="http://schemas.microsoft.com/office/drawing/2014/main" xmlns="" id="{4EF792C8-4CC7-4807-85C5-837F9504AC35}"/>
                  </a:ext>
                </a:extLst>
              </p:cNvPr>
              <p:cNvSpPr/>
              <p:nvPr/>
            </p:nvSpPr>
            <p:spPr>
              <a:xfrm>
                <a:off x="280657" y="4349728"/>
                <a:ext cx="4908750"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1.</a:t>
                </a: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社会存在与社会意识的辩证关系</a:t>
                </a:r>
              </a:p>
            </p:txBody>
          </p:sp>
          <p:sp>
            <p:nvSpPr>
              <p:cNvPr id="15" name="iŝḻïḓe">
                <a:extLst>
                  <a:ext uri="{FF2B5EF4-FFF2-40B4-BE49-F238E27FC236}">
                    <a16:creationId xmlns:a16="http://schemas.microsoft.com/office/drawing/2014/main" xmlns="" id="{2B974DEB-EBA5-4008-B31F-5D9150182F9C}"/>
                  </a:ext>
                </a:extLst>
              </p:cNvPr>
              <p:cNvSpPr/>
              <p:nvPr/>
            </p:nvSpPr>
            <p:spPr>
              <a:xfrm>
                <a:off x="280657" y="4959734"/>
                <a:ext cx="4908750"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2.</a:t>
                </a: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社会基本矛盾及其运动规律</a:t>
                </a:r>
              </a:p>
            </p:txBody>
          </p:sp>
          <p:sp>
            <p:nvSpPr>
              <p:cNvPr id="16" name="iŝḻïḓe">
                <a:extLst>
                  <a:ext uri="{FF2B5EF4-FFF2-40B4-BE49-F238E27FC236}">
                    <a16:creationId xmlns:a16="http://schemas.microsoft.com/office/drawing/2014/main" xmlns="" id="{5B94C5E0-C56F-4331-B927-13B1A4EFB806}"/>
                  </a:ext>
                </a:extLst>
              </p:cNvPr>
              <p:cNvSpPr/>
              <p:nvPr/>
            </p:nvSpPr>
            <p:spPr>
              <a:xfrm>
                <a:off x="280657" y="5569739"/>
                <a:ext cx="4908750"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3.</a:t>
                </a: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社会历史发展的动力</a:t>
                </a:r>
              </a:p>
            </p:txBody>
          </p:sp>
        </p:grpSp>
        <p:sp>
          <p:nvSpPr>
            <p:cNvPr id="12" name="矩形 11">
              <a:extLst>
                <a:ext uri="{FF2B5EF4-FFF2-40B4-BE49-F238E27FC236}">
                  <a16:creationId xmlns:a16="http://schemas.microsoft.com/office/drawing/2014/main" xmlns="" id="{80EF8D4A-5948-4A6D-9611-F0E3B4FC7073}"/>
                </a:ext>
              </a:extLst>
            </p:cNvPr>
            <p:cNvSpPr/>
            <p:nvPr/>
          </p:nvSpPr>
          <p:spPr>
            <a:xfrm>
              <a:off x="2469612" y="3304389"/>
              <a:ext cx="800219"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重点</a:t>
              </a:r>
              <a:endParaRPr kumimoji="0" lang="zh-CN" altLang="en-US"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 name="组合 1">
            <a:extLst>
              <a:ext uri="{FF2B5EF4-FFF2-40B4-BE49-F238E27FC236}">
                <a16:creationId xmlns:a16="http://schemas.microsoft.com/office/drawing/2014/main" xmlns="" id="{81BF95B4-F1BB-4AF9-A2C2-AEC1D827B449}"/>
              </a:ext>
            </a:extLst>
          </p:cNvPr>
          <p:cNvGrpSpPr/>
          <p:nvPr/>
        </p:nvGrpSpPr>
        <p:grpSpPr>
          <a:xfrm>
            <a:off x="6780580" y="3017896"/>
            <a:ext cx="4761814" cy="2325477"/>
            <a:chOff x="6780580" y="3017896"/>
            <a:chExt cx="4761814" cy="2325477"/>
          </a:xfrm>
        </p:grpSpPr>
        <p:sp>
          <p:nvSpPr>
            <p:cNvPr id="22" name="ï$ļiḓê">
              <a:extLst>
                <a:ext uri="{FF2B5EF4-FFF2-40B4-BE49-F238E27FC236}">
                  <a16:creationId xmlns:a16="http://schemas.microsoft.com/office/drawing/2014/main" xmlns="" id="{77627AE6-CE09-4C4C-93D7-F16178407D5D}"/>
                </a:ext>
              </a:extLst>
            </p:cNvPr>
            <p:cNvSpPr/>
            <p:nvPr/>
          </p:nvSpPr>
          <p:spPr bwMode="auto">
            <a:xfrm>
              <a:off x="8680475" y="3017896"/>
              <a:ext cx="962025" cy="962025"/>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iŝḻïḓe">
              <a:extLst>
                <a:ext uri="{FF2B5EF4-FFF2-40B4-BE49-F238E27FC236}">
                  <a16:creationId xmlns:a16="http://schemas.microsoft.com/office/drawing/2014/main" xmlns="" id="{BA2FA42D-B2AE-45F8-948D-4BB63B044D17}"/>
                </a:ext>
              </a:extLst>
            </p:cNvPr>
            <p:cNvSpPr/>
            <p:nvPr/>
          </p:nvSpPr>
          <p:spPr bwMode="auto">
            <a:xfrm>
              <a:off x="6780580" y="4271428"/>
              <a:ext cx="4761814"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1.</a:t>
              </a: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世界历史的形成发展</a:t>
              </a:r>
            </a:p>
          </p:txBody>
        </p:sp>
        <p:sp>
          <p:nvSpPr>
            <p:cNvPr id="20" name="矩形 19">
              <a:extLst>
                <a:ext uri="{FF2B5EF4-FFF2-40B4-BE49-F238E27FC236}">
                  <a16:creationId xmlns:a16="http://schemas.microsoft.com/office/drawing/2014/main" xmlns="" id="{A09FB5F2-A2B6-40A0-8062-47D4D0DA6FC3}"/>
                </a:ext>
              </a:extLst>
            </p:cNvPr>
            <p:cNvSpPr/>
            <p:nvPr/>
          </p:nvSpPr>
          <p:spPr>
            <a:xfrm>
              <a:off x="8761378" y="3304389"/>
              <a:ext cx="800219"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难点</a:t>
              </a:r>
              <a:endParaRPr kumimoji="0" lang="zh-CN" altLang="en-US" sz="1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 name="iŝḻïḓe">
              <a:extLst>
                <a:ext uri="{FF2B5EF4-FFF2-40B4-BE49-F238E27FC236}">
                  <a16:creationId xmlns:a16="http://schemas.microsoft.com/office/drawing/2014/main" xmlns="" id="{2AFF1C5A-0873-41A6-95DC-C90B657ABCBA}"/>
                </a:ext>
              </a:extLst>
            </p:cNvPr>
            <p:cNvSpPr/>
            <p:nvPr/>
          </p:nvSpPr>
          <p:spPr bwMode="auto">
            <a:xfrm>
              <a:off x="6780580" y="4881410"/>
              <a:ext cx="4761814"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2.</a:t>
              </a: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群众、阶级、政党、领袖的关系</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任意多边形 3">
            <a:extLst>
              <a:ext uri="{FF2B5EF4-FFF2-40B4-BE49-F238E27FC236}">
                <a16:creationId xmlns:a16="http://schemas.microsoft.com/office/drawing/2014/main" xmlns="" id="{DBA8CD76-BA64-4870-8138-1A5AC8D24201}"/>
              </a:ext>
            </a:extLst>
          </p:cNvPr>
          <p:cNvSpPr/>
          <p:nvPr/>
        </p:nvSpPr>
        <p:spPr bwMode="auto">
          <a:xfrm>
            <a:off x="482600" y="2138363"/>
            <a:ext cx="3568700" cy="1104900"/>
          </a:xfrm>
          <a:custGeom>
            <a:avLst/>
            <a:gdLst>
              <a:gd name="connsiteX0" fmla="*/ 0 w 2690105"/>
              <a:gd name="connsiteY0" fmla="*/ 89023 h 890233"/>
              <a:gd name="connsiteX1" fmla="*/ 89023 w 2690105"/>
              <a:gd name="connsiteY1" fmla="*/ 0 h 890233"/>
              <a:gd name="connsiteX2" fmla="*/ 2601082 w 2690105"/>
              <a:gd name="connsiteY2" fmla="*/ 0 h 890233"/>
              <a:gd name="connsiteX3" fmla="*/ 2690105 w 2690105"/>
              <a:gd name="connsiteY3" fmla="*/ 89023 h 890233"/>
              <a:gd name="connsiteX4" fmla="*/ 2690105 w 2690105"/>
              <a:gd name="connsiteY4" fmla="*/ 801210 h 890233"/>
              <a:gd name="connsiteX5" fmla="*/ 2601082 w 2690105"/>
              <a:gd name="connsiteY5" fmla="*/ 890233 h 890233"/>
              <a:gd name="connsiteX6" fmla="*/ 89023 w 2690105"/>
              <a:gd name="connsiteY6" fmla="*/ 890233 h 890233"/>
              <a:gd name="connsiteX7" fmla="*/ 0 w 2690105"/>
              <a:gd name="connsiteY7" fmla="*/ 801210 h 890233"/>
              <a:gd name="connsiteX8" fmla="*/ 0 w 2690105"/>
              <a:gd name="connsiteY8" fmla="*/ 89023 h 8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105" h="890233">
                <a:moveTo>
                  <a:pt x="0" y="89023"/>
                </a:moveTo>
                <a:cubicBezTo>
                  <a:pt x="0" y="39857"/>
                  <a:pt x="39857" y="0"/>
                  <a:pt x="89023" y="0"/>
                </a:cubicBezTo>
                <a:lnTo>
                  <a:pt x="2601082" y="0"/>
                </a:lnTo>
                <a:cubicBezTo>
                  <a:pt x="2650248" y="0"/>
                  <a:pt x="2690105" y="39857"/>
                  <a:pt x="2690105" y="89023"/>
                </a:cubicBezTo>
                <a:lnTo>
                  <a:pt x="2690105" y="801210"/>
                </a:lnTo>
                <a:cubicBezTo>
                  <a:pt x="2690105" y="850376"/>
                  <a:pt x="2650248" y="890233"/>
                  <a:pt x="2601082" y="890233"/>
                </a:cubicBezTo>
                <a:lnTo>
                  <a:pt x="89023" y="890233"/>
                </a:lnTo>
                <a:cubicBezTo>
                  <a:pt x="39857" y="890233"/>
                  <a:pt x="0" y="850376"/>
                  <a:pt x="0" y="801210"/>
                </a:cubicBezTo>
                <a:lnTo>
                  <a:pt x="0" y="89023"/>
                </a:lnTo>
                <a:close/>
              </a:path>
            </a:pathLst>
          </a:custGeom>
          <a:solidFill>
            <a:srgbClr val="B26A3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0364" tIns="48934" rIns="60364" bIns="48934"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社会存在决定社会意识</a:t>
            </a:r>
          </a:p>
        </p:txBody>
      </p:sp>
      <p:sp>
        <p:nvSpPr>
          <p:cNvPr id="42" name="任意多边形 8">
            <a:extLst>
              <a:ext uri="{FF2B5EF4-FFF2-40B4-BE49-F238E27FC236}">
                <a16:creationId xmlns:a16="http://schemas.microsoft.com/office/drawing/2014/main" xmlns="" id="{B15CEA5E-90D1-4056-8D34-7E3C8CCB4DAB}"/>
              </a:ext>
            </a:extLst>
          </p:cNvPr>
          <p:cNvSpPr/>
          <p:nvPr/>
        </p:nvSpPr>
        <p:spPr bwMode="auto">
          <a:xfrm>
            <a:off x="5470527" y="2090738"/>
            <a:ext cx="3721100" cy="1104900"/>
          </a:xfrm>
          <a:custGeom>
            <a:avLst/>
            <a:gdLst>
              <a:gd name="connsiteX0" fmla="*/ 0 w 2690105"/>
              <a:gd name="connsiteY0" fmla="*/ 89023 h 890233"/>
              <a:gd name="connsiteX1" fmla="*/ 89023 w 2690105"/>
              <a:gd name="connsiteY1" fmla="*/ 0 h 890233"/>
              <a:gd name="connsiteX2" fmla="*/ 2601082 w 2690105"/>
              <a:gd name="connsiteY2" fmla="*/ 0 h 890233"/>
              <a:gd name="connsiteX3" fmla="*/ 2690105 w 2690105"/>
              <a:gd name="connsiteY3" fmla="*/ 89023 h 890233"/>
              <a:gd name="connsiteX4" fmla="*/ 2690105 w 2690105"/>
              <a:gd name="connsiteY4" fmla="*/ 801210 h 890233"/>
              <a:gd name="connsiteX5" fmla="*/ 2601082 w 2690105"/>
              <a:gd name="connsiteY5" fmla="*/ 890233 h 890233"/>
              <a:gd name="connsiteX6" fmla="*/ 89023 w 2690105"/>
              <a:gd name="connsiteY6" fmla="*/ 890233 h 890233"/>
              <a:gd name="connsiteX7" fmla="*/ 0 w 2690105"/>
              <a:gd name="connsiteY7" fmla="*/ 801210 h 890233"/>
              <a:gd name="connsiteX8" fmla="*/ 0 w 2690105"/>
              <a:gd name="connsiteY8" fmla="*/ 89023 h 8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105" h="890233">
                <a:moveTo>
                  <a:pt x="0" y="89023"/>
                </a:moveTo>
                <a:cubicBezTo>
                  <a:pt x="0" y="39857"/>
                  <a:pt x="39857" y="0"/>
                  <a:pt x="89023" y="0"/>
                </a:cubicBezTo>
                <a:lnTo>
                  <a:pt x="2601082" y="0"/>
                </a:lnTo>
                <a:cubicBezTo>
                  <a:pt x="2650248" y="0"/>
                  <a:pt x="2690105" y="39857"/>
                  <a:pt x="2690105" y="89023"/>
                </a:cubicBezTo>
                <a:lnTo>
                  <a:pt x="2690105" y="801210"/>
                </a:lnTo>
                <a:cubicBezTo>
                  <a:pt x="2690105" y="850376"/>
                  <a:pt x="2650248" y="890233"/>
                  <a:pt x="2601082" y="890233"/>
                </a:cubicBezTo>
                <a:lnTo>
                  <a:pt x="89023" y="890233"/>
                </a:lnTo>
                <a:cubicBezTo>
                  <a:pt x="39857" y="890233"/>
                  <a:pt x="0" y="850376"/>
                  <a:pt x="0" y="801210"/>
                </a:cubicBezTo>
                <a:lnTo>
                  <a:pt x="0" y="89023"/>
                </a:lnTo>
                <a:close/>
              </a:path>
            </a:pathLst>
          </a:custGeom>
          <a:solidFill>
            <a:srgbClr val="B26A37"/>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0364" tIns="48934" rIns="60364" bIns="48934"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12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社会意识具有相对独立性</a:t>
            </a:r>
          </a:p>
        </p:txBody>
      </p:sp>
      <p:cxnSp>
        <p:nvCxnSpPr>
          <p:cNvPr id="6" name="直接连接符 5">
            <a:extLst>
              <a:ext uri="{FF2B5EF4-FFF2-40B4-BE49-F238E27FC236}">
                <a16:creationId xmlns:a16="http://schemas.microsoft.com/office/drawing/2014/main" xmlns="" id="{46BE9F9F-A87E-4945-829C-64B5D05DB239}"/>
              </a:ext>
            </a:extLst>
          </p:cNvPr>
          <p:cNvCxnSpPr/>
          <p:nvPr/>
        </p:nvCxnSpPr>
        <p:spPr>
          <a:xfrm>
            <a:off x="1008062" y="3243263"/>
            <a:ext cx="0" cy="2609850"/>
          </a:xfrm>
          <a:prstGeom prst="line">
            <a:avLst/>
          </a:prstGeom>
          <a:ln w="19050">
            <a:solidFill>
              <a:srgbClr val="7C492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1BC77218-FA34-40EF-865B-89291C7FE7D0}"/>
              </a:ext>
            </a:extLst>
          </p:cNvPr>
          <p:cNvCxnSpPr/>
          <p:nvPr/>
        </p:nvCxnSpPr>
        <p:spPr>
          <a:xfrm>
            <a:off x="1008062" y="4017963"/>
            <a:ext cx="290513" cy="0"/>
          </a:xfrm>
          <a:prstGeom prst="line">
            <a:avLst/>
          </a:prstGeom>
          <a:ln w="19050">
            <a:solidFill>
              <a:srgbClr val="7C4926"/>
            </a:solidFill>
          </a:ln>
        </p:spPr>
        <p:style>
          <a:lnRef idx="1">
            <a:schemeClr val="accent1"/>
          </a:lnRef>
          <a:fillRef idx="0">
            <a:schemeClr val="accent1"/>
          </a:fillRef>
          <a:effectRef idx="0">
            <a:schemeClr val="accent1"/>
          </a:effectRef>
          <a:fontRef idx="minor">
            <a:schemeClr val="tx1"/>
          </a:fontRef>
        </p:style>
      </p:cxnSp>
      <p:sp>
        <p:nvSpPr>
          <p:cNvPr id="37" name="任意多边形 5">
            <a:extLst>
              <a:ext uri="{FF2B5EF4-FFF2-40B4-BE49-F238E27FC236}">
                <a16:creationId xmlns:a16="http://schemas.microsoft.com/office/drawing/2014/main" xmlns="" id="{5DBD0AC3-F7A7-420A-85CE-66DE99C4914F}"/>
              </a:ext>
            </a:extLst>
          </p:cNvPr>
          <p:cNvSpPr/>
          <p:nvPr/>
        </p:nvSpPr>
        <p:spPr bwMode="auto">
          <a:xfrm>
            <a:off x="1281112" y="3441700"/>
            <a:ext cx="4005263" cy="1152525"/>
          </a:xfrm>
          <a:custGeom>
            <a:avLst/>
            <a:gdLst>
              <a:gd name="connsiteX0" fmla="*/ 0 w 2152084"/>
              <a:gd name="connsiteY0" fmla="*/ 84627 h 846269"/>
              <a:gd name="connsiteX1" fmla="*/ 84627 w 2152084"/>
              <a:gd name="connsiteY1" fmla="*/ 0 h 846269"/>
              <a:gd name="connsiteX2" fmla="*/ 2067457 w 2152084"/>
              <a:gd name="connsiteY2" fmla="*/ 0 h 846269"/>
              <a:gd name="connsiteX3" fmla="*/ 2152084 w 2152084"/>
              <a:gd name="connsiteY3" fmla="*/ 84627 h 846269"/>
              <a:gd name="connsiteX4" fmla="*/ 2152084 w 2152084"/>
              <a:gd name="connsiteY4" fmla="*/ 761642 h 846269"/>
              <a:gd name="connsiteX5" fmla="*/ 2067457 w 2152084"/>
              <a:gd name="connsiteY5" fmla="*/ 846269 h 846269"/>
              <a:gd name="connsiteX6" fmla="*/ 84627 w 2152084"/>
              <a:gd name="connsiteY6" fmla="*/ 846269 h 846269"/>
              <a:gd name="connsiteX7" fmla="*/ 0 w 2152084"/>
              <a:gd name="connsiteY7" fmla="*/ 761642 h 846269"/>
              <a:gd name="connsiteX8" fmla="*/ 0 w 2152084"/>
              <a:gd name="connsiteY8" fmla="*/ 84627 h 84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084" h="846269">
                <a:moveTo>
                  <a:pt x="0" y="84627"/>
                </a:moveTo>
                <a:cubicBezTo>
                  <a:pt x="0" y="37889"/>
                  <a:pt x="37889" y="0"/>
                  <a:pt x="84627" y="0"/>
                </a:cubicBezTo>
                <a:lnTo>
                  <a:pt x="2067457" y="0"/>
                </a:lnTo>
                <a:cubicBezTo>
                  <a:pt x="2114195" y="0"/>
                  <a:pt x="2152084" y="37889"/>
                  <a:pt x="2152084" y="84627"/>
                </a:cubicBezTo>
                <a:lnTo>
                  <a:pt x="2152084" y="761642"/>
                </a:lnTo>
                <a:cubicBezTo>
                  <a:pt x="2152084" y="808380"/>
                  <a:pt x="2114195" y="846269"/>
                  <a:pt x="2067457" y="846269"/>
                </a:cubicBezTo>
                <a:lnTo>
                  <a:pt x="84627" y="846269"/>
                </a:lnTo>
                <a:cubicBezTo>
                  <a:pt x="37889" y="846269"/>
                  <a:pt x="0" y="808380"/>
                  <a:pt x="0" y="761642"/>
                </a:cubicBezTo>
                <a:lnTo>
                  <a:pt x="0" y="84627"/>
                </a:lnTo>
                <a:close/>
              </a:path>
            </a:pathLst>
          </a:custGeom>
          <a:solidFill>
            <a:schemeClr val="accent4">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9076" tIns="47646" rIns="59076" bIns="47646" anchor="ctr"/>
          <a:lstStyle>
            <a:lvl1pPr defTabSz="800100">
              <a:defRPr>
                <a:solidFill>
                  <a:schemeClr val="tx1"/>
                </a:solidFill>
                <a:latin typeface="Arial" panose="020B0604020202020204" pitchFamily="34" charset="0"/>
                <a:ea typeface="Microsoft YaHei" panose="020B0503020204020204" pitchFamily="34" charset="-122"/>
              </a:defRPr>
            </a:lvl1pPr>
            <a:lvl2pPr defTabSz="800100">
              <a:defRPr>
                <a:solidFill>
                  <a:schemeClr val="tx1"/>
                </a:solidFill>
                <a:latin typeface="Arial" panose="020B0604020202020204" pitchFamily="34" charset="0"/>
                <a:ea typeface="Microsoft YaHei" panose="020B0503020204020204" pitchFamily="34" charset="-122"/>
              </a:defRPr>
            </a:lvl2pPr>
            <a:lvl3pPr defTabSz="800100">
              <a:defRPr>
                <a:solidFill>
                  <a:schemeClr val="tx1"/>
                </a:solidFill>
                <a:latin typeface="Arial" panose="020B0604020202020204" pitchFamily="34" charset="0"/>
                <a:ea typeface="Microsoft YaHei" panose="020B0503020204020204" pitchFamily="34" charset="-122"/>
              </a:defRPr>
            </a:lvl3pPr>
            <a:lvl4pPr defTabSz="800100">
              <a:defRPr>
                <a:solidFill>
                  <a:schemeClr val="tx1"/>
                </a:solidFill>
                <a:latin typeface="Arial" panose="020B0604020202020204" pitchFamily="34" charset="0"/>
                <a:ea typeface="Microsoft YaHei" panose="020B0503020204020204" pitchFamily="34" charset="-122"/>
              </a:defRPr>
            </a:lvl4pPr>
            <a:lvl5pPr defTabSz="800100">
              <a:defRPr>
                <a:solidFill>
                  <a:schemeClr val="tx1"/>
                </a:solidFill>
                <a:latin typeface="Arial" panose="020B0604020202020204" pitchFamily="34" charset="0"/>
                <a:ea typeface="Microsoft YaHei" panose="020B0503020204020204" pitchFamily="34" charset="-122"/>
              </a:defRPr>
            </a:lvl5pPr>
            <a:lvl6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marL="0" marR="0" lvl="0" indent="0" algn="just" defTabSz="800100" rtl="0" eaLnBrk="1" fontAlgn="base" latinLnBrk="0" hangingPunct="1">
              <a:lnSpc>
                <a:spcPct val="150000"/>
              </a:lnSpc>
              <a:spcBef>
                <a:spcPct val="0"/>
              </a:spcBef>
              <a:spcAft>
                <a:spcPct val="3500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707" name="矩形 3">
            <a:extLst>
              <a:ext uri="{FF2B5EF4-FFF2-40B4-BE49-F238E27FC236}">
                <a16:creationId xmlns:a16="http://schemas.microsoft.com/office/drawing/2014/main" xmlns="" id="{435A5C1A-628B-4031-9EDC-0861447F054E}"/>
              </a:ext>
            </a:extLst>
          </p:cNvPr>
          <p:cNvSpPr>
            <a:spLocks noChangeArrowheads="1"/>
          </p:cNvSpPr>
          <p:nvPr/>
        </p:nvSpPr>
        <p:spPr bwMode="auto">
          <a:xfrm>
            <a:off x="1341437" y="3427413"/>
            <a:ext cx="387985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800100" rtl="0" eaLnBrk="1" fontAlgn="base" latinLnBrk="0" hangingPunct="1">
              <a:lnSpc>
                <a:spcPct val="15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社会存在是社会意识内容的客观来源</a:t>
            </a:r>
          </a:p>
        </p:txBody>
      </p:sp>
      <p:sp>
        <p:nvSpPr>
          <p:cNvPr id="54" name="任意多边形 5">
            <a:extLst>
              <a:ext uri="{FF2B5EF4-FFF2-40B4-BE49-F238E27FC236}">
                <a16:creationId xmlns:a16="http://schemas.microsoft.com/office/drawing/2014/main" xmlns="" id="{EEF1F752-51B0-4F58-A899-1A4029C5402C}"/>
              </a:ext>
            </a:extLst>
          </p:cNvPr>
          <p:cNvSpPr/>
          <p:nvPr/>
        </p:nvSpPr>
        <p:spPr bwMode="auto">
          <a:xfrm>
            <a:off x="1298575" y="5008563"/>
            <a:ext cx="3987800" cy="1689100"/>
          </a:xfrm>
          <a:custGeom>
            <a:avLst/>
            <a:gdLst>
              <a:gd name="connsiteX0" fmla="*/ 0 w 2152084"/>
              <a:gd name="connsiteY0" fmla="*/ 84627 h 846269"/>
              <a:gd name="connsiteX1" fmla="*/ 84627 w 2152084"/>
              <a:gd name="connsiteY1" fmla="*/ 0 h 846269"/>
              <a:gd name="connsiteX2" fmla="*/ 2067457 w 2152084"/>
              <a:gd name="connsiteY2" fmla="*/ 0 h 846269"/>
              <a:gd name="connsiteX3" fmla="*/ 2152084 w 2152084"/>
              <a:gd name="connsiteY3" fmla="*/ 84627 h 846269"/>
              <a:gd name="connsiteX4" fmla="*/ 2152084 w 2152084"/>
              <a:gd name="connsiteY4" fmla="*/ 761642 h 846269"/>
              <a:gd name="connsiteX5" fmla="*/ 2067457 w 2152084"/>
              <a:gd name="connsiteY5" fmla="*/ 846269 h 846269"/>
              <a:gd name="connsiteX6" fmla="*/ 84627 w 2152084"/>
              <a:gd name="connsiteY6" fmla="*/ 846269 h 846269"/>
              <a:gd name="connsiteX7" fmla="*/ 0 w 2152084"/>
              <a:gd name="connsiteY7" fmla="*/ 761642 h 846269"/>
              <a:gd name="connsiteX8" fmla="*/ 0 w 2152084"/>
              <a:gd name="connsiteY8" fmla="*/ 84627 h 84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084" h="846269">
                <a:moveTo>
                  <a:pt x="0" y="84627"/>
                </a:moveTo>
                <a:cubicBezTo>
                  <a:pt x="0" y="37889"/>
                  <a:pt x="37889" y="0"/>
                  <a:pt x="84627" y="0"/>
                </a:cubicBezTo>
                <a:lnTo>
                  <a:pt x="2067457" y="0"/>
                </a:lnTo>
                <a:cubicBezTo>
                  <a:pt x="2114195" y="0"/>
                  <a:pt x="2152084" y="37889"/>
                  <a:pt x="2152084" y="84627"/>
                </a:cubicBezTo>
                <a:lnTo>
                  <a:pt x="2152084" y="761642"/>
                </a:lnTo>
                <a:cubicBezTo>
                  <a:pt x="2152084" y="808380"/>
                  <a:pt x="2114195" y="846269"/>
                  <a:pt x="2067457" y="846269"/>
                </a:cubicBezTo>
                <a:lnTo>
                  <a:pt x="84627" y="846269"/>
                </a:lnTo>
                <a:cubicBezTo>
                  <a:pt x="37889" y="846269"/>
                  <a:pt x="0" y="808380"/>
                  <a:pt x="0" y="761642"/>
                </a:cubicBezTo>
                <a:lnTo>
                  <a:pt x="0" y="84627"/>
                </a:lnTo>
                <a:close/>
              </a:path>
            </a:pathLst>
          </a:custGeom>
          <a:solidFill>
            <a:schemeClr val="accent4">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9076" tIns="47646" rIns="59076" bIns="47646" anchor="ctr"/>
          <a:lstStyle>
            <a:lvl1pPr defTabSz="800100">
              <a:defRPr>
                <a:solidFill>
                  <a:schemeClr val="tx1"/>
                </a:solidFill>
                <a:latin typeface="Arial" panose="020B0604020202020204" pitchFamily="34" charset="0"/>
                <a:ea typeface="Microsoft YaHei" panose="020B0503020204020204" pitchFamily="34" charset="-122"/>
              </a:defRPr>
            </a:lvl1pPr>
            <a:lvl2pPr defTabSz="800100">
              <a:defRPr>
                <a:solidFill>
                  <a:schemeClr val="tx1"/>
                </a:solidFill>
                <a:latin typeface="Arial" panose="020B0604020202020204" pitchFamily="34" charset="0"/>
                <a:ea typeface="Microsoft YaHei" panose="020B0503020204020204" pitchFamily="34" charset="-122"/>
              </a:defRPr>
            </a:lvl2pPr>
            <a:lvl3pPr defTabSz="800100">
              <a:defRPr>
                <a:solidFill>
                  <a:schemeClr val="tx1"/>
                </a:solidFill>
                <a:latin typeface="Arial" panose="020B0604020202020204" pitchFamily="34" charset="0"/>
                <a:ea typeface="Microsoft YaHei" panose="020B0503020204020204" pitchFamily="34" charset="-122"/>
              </a:defRPr>
            </a:lvl3pPr>
            <a:lvl4pPr defTabSz="800100">
              <a:defRPr>
                <a:solidFill>
                  <a:schemeClr val="tx1"/>
                </a:solidFill>
                <a:latin typeface="Arial" panose="020B0604020202020204" pitchFamily="34" charset="0"/>
                <a:ea typeface="Microsoft YaHei" panose="020B0503020204020204" pitchFamily="34" charset="-122"/>
              </a:defRPr>
            </a:lvl4pPr>
            <a:lvl5pPr defTabSz="800100">
              <a:defRPr>
                <a:solidFill>
                  <a:schemeClr val="tx1"/>
                </a:solidFill>
                <a:latin typeface="Arial" panose="020B0604020202020204" pitchFamily="34" charset="0"/>
                <a:ea typeface="Microsoft YaHei" panose="020B0503020204020204" pitchFamily="34" charset="-122"/>
              </a:defRPr>
            </a:lvl5pPr>
            <a:lvl6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marL="0" marR="0" lvl="0" indent="0" algn="just" defTabSz="800100" rtl="0" eaLnBrk="1" fontAlgn="base" latinLnBrk="0" hangingPunct="1">
              <a:lnSpc>
                <a:spcPct val="150000"/>
              </a:lnSpc>
              <a:spcBef>
                <a:spcPct val="0"/>
              </a:spcBef>
              <a:spcAft>
                <a:spcPct val="3500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709" name="矩形 15">
            <a:extLst>
              <a:ext uri="{FF2B5EF4-FFF2-40B4-BE49-F238E27FC236}">
                <a16:creationId xmlns:a16="http://schemas.microsoft.com/office/drawing/2014/main" xmlns="" id="{3A01AEF0-8437-46C7-B2D2-DFDDE4B00081}"/>
              </a:ext>
            </a:extLst>
          </p:cNvPr>
          <p:cNvSpPr>
            <a:spLocks noChangeArrowheads="1"/>
          </p:cNvSpPr>
          <p:nvPr/>
        </p:nvSpPr>
        <p:spPr bwMode="auto">
          <a:xfrm>
            <a:off x="1341437" y="5008563"/>
            <a:ext cx="376555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800100" rtl="0" eaLnBrk="1" fontAlgn="base" latinLnBrk="0" hangingPunct="1">
              <a:lnSpc>
                <a:spcPct val="150000"/>
              </a:lnSpc>
              <a:spcBef>
                <a:spcPct val="0"/>
              </a:spcBef>
              <a:spcAft>
                <a:spcPct val="3500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随着社会存在的发展，社会意识或早或迟地变化和发展</a:t>
            </a:r>
          </a:p>
        </p:txBody>
      </p:sp>
      <p:cxnSp>
        <p:nvCxnSpPr>
          <p:cNvPr id="56" name="直接连接符 55">
            <a:extLst>
              <a:ext uri="{FF2B5EF4-FFF2-40B4-BE49-F238E27FC236}">
                <a16:creationId xmlns:a16="http://schemas.microsoft.com/office/drawing/2014/main" xmlns="" id="{EEF1A269-BD79-4271-9486-595AEE58B829}"/>
              </a:ext>
            </a:extLst>
          </p:cNvPr>
          <p:cNvCxnSpPr/>
          <p:nvPr/>
        </p:nvCxnSpPr>
        <p:spPr>
          <a:xfrm>
            <a:off x="6083301" y="3186113"/>
            <a:ext cx="0" cy="2867025"/>
          </a:xfrm>
          <a:prstGeom prst="line">
            <a:avLst/>
          </a:prstGeom>
          <a:ln w="19050">
            <a:solidFill>
              <a:srgbClr val="7C4926"/>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xmlns="" id="{42775B9E-BC80-4697-AEC6-042BDCEE9A7A}"/>
              </a:ext>
            </a:extLst>
          </p:cNvPr>
          <p:cNvCxnSpPr/>
          <p:nvPr/>
        </p:nvCxnSpPr>
        <p:spPr>
          <a:xfrm>
            <a:off x="6083301" y="3960813"/>
            <a:ext cx="290513" cy="0"/>
          </a:xfrm>
          <a:prstGeom prst="line">
            <a:avLst/>
          </a:prstGeom>
          <a:ln w="19050">
            <a:solidFill>
              <a:srgbClr val="7C4926"/>
            </a:solidFill>
          </a:ln>
        </p:spPr>
        <p:style>
          <a:lnRef idx="1">
            <a:schemeClr val="accent1"/>
          </a:lnRef>
          <a:fillRef idx="0">
            <a:schemeClr val="accent1"/>
          </a:fillRef>
          <a:effectRef idx="0">
            <a:schemeClr val="accent1"/>
          </a:effectRef>
          <a:fontRef idx="minor">
            <a:schemeClr val="tx1"/>
          </a:fontRef>
        </p:style>
      </p:cxnSp>
      <p:sp>
        <p:nvSpPr>
          <p:cNvPr id="59" name="任意多边形 5">
            <a:extLst>
              <a:ext uri="{FF2B5EF4-FFF2-40B4-BE49-F238E27FC236}">
                <a16:creationId xmlns:a16="http://schemas.microsoft.com/office/drawing/2014/main" xmlns="" id="{C4BAC83F-2449-4206-89F6-9122F3257540}"/>
              </a:ext>
            </a:extLst>
          </p:cNvPr>
          <p:cNvSpPr/>
          <p:nvPr/>
        </p:nvSpPr>
        <p:spPr bwMode="auto">
          <a:xfrm>
            <a:off x="6373814" y="3384550"/>
            <a:ext cx="5551485" cy="1152525"/>
          </a:xfrm>
          <a:custGeom>
            <a:avLst/>
            <a:gdLst>
              <a:gd name="connsiteX0" fmla="*/ 0 w 2152084"/>
              <a:gd name="connsiteY0" fmla="*/ 84627 h 846269"/>
              <a:gd name="connsiteX1" fmla="*/ 84627 w 2152084"/>
              <a:gd name="connsiteY1" fmla="*/ 0 h 846269"/>
              <a:gd name="connsiteX2" fmla="*/ 2067457 w 2152084"/>
              <a:gd name="connsiteY2" fmla="*/ 0 h 846269"/>
              <a:gd name="connsiteX3" fmla="*/ 2152084 w 2152084"/>
              <a:gd name="connsiteY3" fmla="*/ 84627 h 846269"/>
              <a:gd name="connsiteX4" fmla="*/ 2152084 w 2152084"/>
              <a:gd name="connsiteY4" fmla="*/ 761642 h 846269"/>
              <a:gd name="connsiteX5" fmla="*/ 2067457 w 2152084"/>
              <a:gd name="connsiteY5" fmla="*/ 846269 h 846269"/>
              <a:gd name="connsiteX6" fmla="*/ 84627 w 2152084"/>
              <a:gd name="connsiteY6" fmla="*/ 846269 h 846269"/>
              <a:gd name="connsiteX7" fmla="*/ 0 w 2152084"/>
              <a:gd name="connsiteY7" fmla="*/ 761642 h 846269"/>
              <a:gd name="connsiteX8" fmla="*/ 0 w 2152084"/>
              <a:gd name="connsiteY8" fmla="*/ 84627 h 84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084" h="846269">
                <a:moveTo>
                  <a:pt x="0" y="84627"/>
                </a:moveTo>
                <a:cubicBezTo>
                  <a:pt x="0" y="37889"/>
                  <a:pt x="37889" y="0"/>
                  <a:pt x="84627" y="0"/>
                </a:cubicBezTo>
                <a:lnTo>
                  <a:pt x="2067457" y="0"/>
                </a:lnTo>
                <a:cubicBezTo>
                  <a:pt x="2114195" y="0"/>
                  <a:pt x="2152084" y="37889"/>
                  <a:pt x="2152084" y="84627"/>
                </a:cubicBezTo>
                <a:lnTo>
                  <a:pt x="2152084" y="761642"/>
                </a:lnTo>
                <a:cubicBezTo>
                  <a:pt x="2152084" y="808380"/>
                  <a:pt x="2114195" y="846269"/>
                  <a:pt x="2067457" y="846269"/>
                </a:cubicBezTo>
                <a:lnTo>
                  <a:pt x="84627" y="846269"/>
                </a:lnTo>
                <a:cubicBezTo>
                  <a:pt x="37889" y="846269"/>
                  <a:pt x="0" y="808380"/>
                  <a:pt x="0" y="761642"/>
                </a:cubicBezTo>
                <a:lnTo>
                  <a:pt x="0" y="84627"/>
                </a:lnTo>
                <a:close/>
              </a:path>
            </a:pathLst>
          </a:custGeom>
          <a:solidFill>
            <a:schemeClr val="accent4">
              <a:lumMod val="20000"/>
              <a:lumOff val="8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9076" tIns="47646" rIns="59076" bIns="47646" anchor="ctr"/>
          <a:lstStyle>
            <a:lvl1pPr defTabSz="800100">
              <a:defRPr>
                <a:solidFill>
                  <a:schemeClr val="tx1"/>
                </a:solidFill>
                <a:latin typeface="Arial" panose="020B0604020202020204" pitchFamily="34" charset="0"/>
                <a:ea typeface="Microsoft YaHei" panose="020B0503020204020204" pitchFamily="34" charset="-122"/>
              </a:defRPr>
            </a:lvl1pPr>
            <a:lvl2pPr defTabSz="800100">
              <a:defRPr>
                <a:solidFill>
                  <a:schemeClr val="tx1"/>
                </a:solidFill>
                <a:latin typeface="Arial" panose="020B0604020202020204" pitchFamily="34" charset="0"/>
                <a:ea typeface="Microsoft YaHei" panose="020B0503020204020204" pitchFamily="34" charset="-122"/>
              </a:defRPr>
            </a:lvl2pPr>
            <a:lvl3pPr defTabSz="800100">
              <a:defRPr>
                <a:solidFill>
                  <a:schemeClr val="tx1"/>
                </a:solidFill>
                <a:latin typeface="Arial" panose="020B0604020202020204" pitchFamily="34" charset="0"/>
                <a:ea typeface="Microsoft YaHei" panose="020B0503020204020204" pitchFamily="34" charset="-122"/>
              </a:defRPr>
            </a:lvl3pPr>
            <a:lvl4pPr defTabSz="800100">
              <a:defRPr>
                <a:solidFill>
                  <a:schemeClr val="tx1"/>
                </a:solidFill>
                <a:latin typeface="Arial" panose="020B0604020202020204" pitchFamily="34" charset="0"/>
                <a:ea typeface="Microsoft YaHei" panose="020B0503020204020204" pitchFamily="34" charset="-122"/>
              </a:defRPr>
            </a:lvl4pPr>
            <a:lvl5pPr defTabSz="800100">
              <a:defRPr>
                <a:solidFill>
                  <a:schemeClr val="tx1"/>
                </a:solidFill>
                <a:latin typeface="Arial" panose="020B0604020202020204" pitchFamily="34" charset="0"/>
                <a:ea typeface="Microsoft YaHei" panose="020B0503020204020204" pitchFamily="34" charset="-122"/>
              </a:defRPr>
            </a:lvl5pPr>
            <a:lvl6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marL="0" marR="0" lvl="0" indent="0" algn="just" defTabSz="800100" rtl="0" eaLnBrk="1" fontAlgn="base" latinLnBrk="0" hangingPunct="1">
              <a:lnSpc>
                <a:spcPct val="150000"/>
              </a:lnSpc>
              <a:spcBef>
                <a:spcPct val="0"/>
              </a:spcBef>
              <a:spcAft>
                <a:spcPct val="3500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713" name="矩形 59">
            <a:extLst>
              <a:ext uri="{FF2B5EF4-FFF2-40B4-BE49-F238E27FC236}">
                <a16:creationId xmlns:a16="http://schemas.microsoft.com/office/drawing/2014/main" xmlns="" id="{A3AE2F5E-C033-47B8-81C7-65BFF44AB91D}"/>
              </a:ext>
            </a:extLst>
          </p:cNvPr>
          <p:cNvSpPr>
            <a:spLocks noChangeArrowheads="1"/>
          </p:cNvSpPr>
          <p:nvPr/>
        </p:nvSpPr>
        <p:spPr bwMode="auto">
          <a:xfrm>
            <a:off x="6434139" y="3370263"/>
            <a:ext cx="5491161"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800100" rtl="0" eaLnBrk="1" fontAlgn="base" latinLnBrk="0" hangingPunct="1">
              <a:lnSpc>
                <a:spcPct val="15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社会意识与社会存在发展具有不完全同步性和不平衡性</a:t>
            </a:r>
          </a:p>
        </p:txBody>
      </p:sp>
      <p:cxnSp>
        <p:nvCxnSpPr>
          <p:cNvPr id="63" name="直接连接符 62">
            <a:extLst>
              <a:ext uri="{FF2B5EF4-FFF2-40B4-BE49-F238E27FC236}">
                <a16:creationId xmlns:a16="http://schemas.microsoft.com/office/drawing/2014/main" xmlns="" id="{0EDFCE3C-6F8C-408D-8347-CD04738986DB}"/>
              </a:ext>
            </a:extLst>
          </p:cNvPr>
          <p:cNvCxnSpPr/>
          <p:nvPr/>
        </p:nvCxnSpPr>
        <p:spPr>
          <a:xfrm>
            <a:off x="6083301" y="5080000"/>
            <a:ext cx="290513" cy="0"/>
          </a:xfrm>
          <a:prstGeom prst="line">
            <a:avLst/>
          </a:prstGeom>
          <a:ln w="19050">
            <a:solidFill>
              <a:srgbClr val="7C4926"/>
            </a:solidFill>
          </a:ln>
        </p:spPr>
        <p:style>
          <a:lnRef idx="1">
            <a:schemeClr val="accent1"/>
          </a:lnRef>
          <a:fillRef idx="0">
            <a:schemeClr val="accent1"/>
          </a:fillRef>
          <a:effectRef idx="0">
            <a:schemeClr val="accent1"/>
          </a:effectRef>
          <a:fontRef idx="minor">
            <a:schemeClr val="tx1"/>
          </a:fontRef>
        </p:style>
      </p:cxnSp>
      <p:sp>
        <p:nvSpPr>
          <p:cNvPr id="64" name="任意多边形 5">
            <a:extLst>
              <a:ext uri="{FF2B5EF4-FFF2-40B4-BE49-F238E27FC236}">
                <a16:creationId xmlns:a16="http://schemas.microsoft.com/office/drawing/2014/main" xmlns="" id="{87156547-ECF0-4E15-AAF7-9C3E213AA4F8}"/>
              </a:ext>
            </a:extLst>
          </p:cNvPr>
          <p:cNvSpPr/>
          <p:nvPr/>
        </p:nvSpPr>
        <p:spPr bwMode="auto">
          <a:xfrm>
            <a:off x="6373815" y="4784724"/>
            <a:ext cx="5551485" cy="633412"/>
          </a:xfrm>
          <a:custGeom>
            <a:avLst/>
            <a:gdLst>
              <a:gd name="connsiteX0" fmla="*/ 0 w 2152084"/>
              <a:gd name="connsiteY0" fmla="*/ 84627 h 846269"/>
              <a:gd name="connsiteX1" fmla="*/ 84627 w 2152084"/>
              <a:gd name="connsiteY1" fmla="*/ 0 h 846269"/>
              <a:gd name="connsiteX2" fmla="*/ 2067457 w 2152084"/>
              <a:gd name="connsiteY2" fmla="*/ 0 h 846269"/>
              <a:gd name="connsiteX3" fmla="*/ 2152084 w 2152084"/>
              <a:gd name="connsiteY3" fmla="*/ 84627 h 846269"/>
              <a:gd name="connsiteX4" fmla="*/ 2152084 w 2152084"/>
              <a:gd name="connsiteY4" fmla="*/ 761642 h 846269"/>
              <a:gd name="connsiteX5" fmla="*/ 2067457 w 2152084"/>
              <a:gd name="connsiteY5" fmla="*/ 846269 h 846269"/>
              <a:gd name="connsiteX6" fmla="*/ 84627 w 2152084"/>
              <a:gd name="connsiteY6" fmla="*/ 846269 h 846269"/>
              <a:gd name="connsiteX7" fmla="*/ 0 w 2152084"/>
              <a:gd name="connsiteY7" fmla="*/ 761642 h 846269"/>
              <a:gd name="connsiteX8" fmla="*/ 0 w 2152084"/>
              <a:gd name="connsiteY8" fmla="*/ 84627 h 84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084" h="846269">
                <a:moveTo>
                  <a:pt x="0" y="84627"/>
                </a:moveTo>
                <a:cubicBezTo>
                  <a:pt x="0" y="37889"/>
                  <a:pt x="37889" y="0"/>
                  <a:pt x="84627" y="0"/>
                </a:cubicBezTo>
                <a:lnTo>
                  <a:pt x="2067457" y="0"/>
                </a:lnTo>
                <a:cubicBezTo>
                  <a:pt x="2114195" y="0"/>
                  <a:pt x="2152084" y="37889"/>
                  <a:pt x="2152084" y="84627"/>
                </a:cubicBezTo>
                <a:lnTo>
                  <a:pt x="2152084" y="761642"/>
                </a:lnTo>
                <a:cubicBezTo>
                  <a:pt x="2152084" y="808380"/>
                  <a:pt x="2114195" y="846269"/>
                  <a:pt x="2067457" y="846269"/>
                </a:cubicBezTo>
                <a:lnTo>
                  <a:pt x="84627" y="846269"/>
                </a:lnTo>
                <a:cubicBezTo>
                  <a:pt x="37889" y="846269"/>
                  <a:pt x="0" y="808380"/>
                  <a:pt x="0" y="761642"/>
                </a:cubicBezTo>
                <a:lnTo>
                  <a:pt x="0" y="84627"/>
                </a:lnTo>
                <a:close/>
              </a:path>
            </a:pathLst>
          </a:custGeom>
          <a:solidFill>
            <a:schemeClr val="accent4">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9076" tIns="47646" rIns="59076" bIns="47646" anchor="ctr"/>
          <a:lstStyle>
            <a:lvl1pPr defTabSz="800100">
              <a:defRPr>
                <a:solidFill>
                  <a:schemeClr val="tx1"/>
                </a:solidFill>
                <a:latin typeface="Arial" panose="020B0604020202020204" pitchFamily="34" charset="0"/>
                <a:ea typeface="Microsoft YaHei" panose="020B0503020204020204" pitchFamily="34" charset="-122"/>
              </a:defRPr>
            </a:lvl1pPr>
            <a:lvl2pPr defTabSz="800100">
              <a:defRPr>
                <a:solidFill>
                  <a:schemeClr val="tx1"/>
                </a:solidFill>
                <a:latin typeface="Arial" panose="020B0604020202020204" pitchFamily="34" charset="0"/>
                <a:ea typeface="Microsoft YaHei" panose="020B0503020204020204" pitchFamily="34" charset="-122"/>
              </a:defRPr>
            </a:lvl2pPr>
            <a:lvl3pPr defTabSz="800100">
              <a:defRPr>
                <a:solidFill>
                  <a:schemeClr val="tx1"/>
                </a:solidFill>
                <a:latin typeface="Arial" panose="020B0604020202020204" pitchFamily="34" charset="0"/>
                <a:ea typeface="Microsoft YaHei" panose="020B0503020204020204" pitchFamily="34" charset="-122"/>
              </a:defRPr>
            </a:lvl3pPr>
            <a:lvl4pPr defTabSz="800100">
              <a:defRPr>
                <a:solidFill>
                  <a:schemeClr val="tx1"/>
                </a:solidFill>
                <a:latin typeface="Arial" panose="020B0604020202020204" pitchFamily="34" charset="0"/>
                <a:ea typeface="Microsoft YaHei" panose="020B0503020204020204" pitchFamily="34" charset="-122"/>
              </a:defRPr>
            </a:lvl4pPr>
            <a:lvl5pPr defTabSz="800100">
              <a:defRPr>
                <a:solidFill>
                  <a:schemeClr val="tx1"/>
                </a:solidFill>
                <a:latin typeface="Arial" panose="020B0604020202020204" pitchFamily="34" charset="0"/>
                <a:ea typeface="Microsoft YaHei" panose="020B0503020204020204" pitchFamily="34" charset="-122"/>
              </a:defRPr>
            </a:lvl5pPr>
            <a:lvl6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marL="0" marR="0" lvl="0" indent="0" algn="just" defTabSz="800100" rtl="0" eaLnBrk="1" fontAlgn="base" latinLnBrk="0" hangingPunct="1">
              <a:lnSpc>
                <a:spcPct val="100000"/>
              </a:lnSpc>
              <a:spcBef>
                <a:spcPct val="0"/>
              </a:spcBef>
              <a:spcAft>
                <a:spcPct val="3500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716" name="矩形 64">
            <a:extLst>
              <a:ext uri="{FF2B5EF4-FFF2-40B4-BE49-F238E27FC236}">
                <a16:creationId xmlns:a16="http://schemas.microsoft.com/office/drawing/2014/main" xmlns="" id="{5687B9AF-1E43-4114-A185-EDC257588628}"/>
              </a:ext>
            </a:extLst>
          </p:cNvPr>
          <p:cNvSpPr>
            <a:spLocks noChangeArrowheads="1"/>
          </p:cNvSpPr>
          <p:nvPr/>
        </p:nvSpPr>
        <p:spPr bwMode="auto">
          <a:xfrm>
            <a:off x="6403977" y="4870598"/>
            <a:ext cx="5491161" cy="461665"/>
          </a:xfrm>
          <a:prstGeom prst="rect">
            <a:avLst/>
          </a:prstGeom>
          <a:noFill/>
          <a:ln>
            <a:noFill/>
          </a:ln>
        </p:spPr>
        <p:txBody>
          <a:bodyPr wrap="square">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800100" rtl="0" eaLnBrk="1" fontAlgn="base" latinLnBrk="0" hangingPunct="1">
              <a:lnSpc>
                <a:spcPct val="10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社会意识诸形式具有历史继承性</a:t>
            </a:r>
          </a:p>
        </p:txBody>
      </p:sp>
      <p:cxnSp>
        <p:nvCxnSpPr>
          <p:cNvPr id="66" name="直接连接符 65">
            <a:extLst>
              <a:ext uri="{FF2B5EF4-FFF2-40B4-BE49-F238E27FC236}">
                <a16:creationId xmlns:a16="http://schemas.microsoft.com/office/drawing/2014/main" xmlns="" id="{6BE7DB90-41D9-4733-9E12-41F16FEDD0C4}"/>
              </a:ext>
            </a:extLst>
          </p:cNvPr>
          <p:cNvCxnSpPr/>
          <p:nvPr/>
        </p:nvCxnSpPr>
        <p:spPr>
          <a:xfrm>
            <a:off x="6083301" y="6053138"/>
            <a:ext cx="290513" cy="0"/>
          </a:xfrm>
          <a:prstGeom prst="line">
            <a:avLst/>
          </a:prstGeom>
          <a:ln w="19050">
            <a:solidFill>
              <a:srgbClr val="7C4926"/>
            </a:solidFill>
          </a:ln>
        </p:spPr>
        <p:style>
          <a:lnRef idx="1">
            <a:schemeClr val="accent1"/>
          </a:lnRef>
          <a:fillRef idx="0">
            <a:schemeClr val="accent1"/>
          </a:fillRef>
          <a:effectRef idx="0">
            <a:schemeClr val="accent1"/>
          </a:effectRef>
          <a:fontRef idx="minor">
            <a:schemeClr val="tx1"/>
          </a:fontRef>
        </p:style>
      </p:cxnSp>
      <p:sp>
        <p:nvSpPr>
          <p:cNvPr id="67" name="任意多边形 5">
            <a:extLst>
              <a:ext uri="{FF2B5EF4-FFF2-40B4-BE49-F238E27FC236}">
                <a16:creationId xmlns:a16="http://schemas.microsoft.com/office/drawing/2014/main" xmlns="" id="{5CB25F68-5648-4BB5-B010-347AE26A868D}"/>
              </a:ext>
            </a:extLst>
          </p:cNvPr>
          <p:cNvSpPr/>
          <p:nvPr/>
        </p:nvSpPr>
        <p:spPr bwMode="auto">
          <a:xfrm>
            <a:off x="6373815" y="5720176"/>
            <a:ext cx="5551485" cy="729454"/>
          </a:xfrm>
          <a:custGeom>
            <a:avLst/>
            <a:gdLst>
              <a:gd name="connsiteX0" fmla="*/ 0 w 2152084"/>
              <a:gd name="connsiteY0" fmla="*/ 84627 h 846269"/>
              <a:gd name="connsiteX1" fmla="*/ 84627 w 2152084"/>
              <a:gd name="connsiteY1" fmla="*/ 0 h 846269"/>
              <a:gd name="connsiteX2" fmla="*/ 2067457 w 2152084"/>
              <a:gd name="connsiteY2" fmla="*/ 0 h 846269"/>
              <a:gd name="connsiteX3" fmla="*/ 2152084 w 2152084"/>
              <a:gd name="connsiteY3" fmla="*/ 84627 h 846269"/>
              <a:gd name="connsiteX4" fmla="*/ 2152084 w 2152084"/>
              <a:gd name="connsiteY4" fmla="*/ 761642 h 846269"/>
              <a:gd name="connsiteX5" fmla="*/ 2067457 w 2152084"/>
              <a:gd name="connsiteY5" fmla="*/ 846269 h 846269"/>
              <a:gd name="connsiteX6" fmla="*/ 84627 w 2152084"/>
              <a:gd name="connsiteY6" fmla="*/ 846269 h 846269"/>
              <a:gd name="connsiteX7" fmla="*/ 0 w 2152084"/>
              <a:gd name="connsiteY7" fmla="*/ 761642 h 846269"/>
              <a:gd name="connsiteX8" fmla="*/ 0 w 2152084"/>
              <a:gd name="connsiteY8" fmla="*/ 84627 h 84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084" h="846269">
                <a:moveTo>
                  <a:pt x="0" y="84627"/>
                </a:moveTo>
                <a:cubicBezTo>
                  <a:pt x="0" y="37889"/>
                  <a:pt x="37889" y="0"/>
                  <a:pt x="84627" y="0"/>
                </a:cubicBezTo>
                <a:lnTo>
                  <a:pt x="2067457" y="0"/>
                </a:lnTo>
                <a:cubicBezTo>
                  <a:pt x="2114195" y="0"/>
                  <a:pt x="2152084" y="37889"/>
                  <a:pt x="2152084" y="84627"/>
                </a:cubicBezTo>
                <a:lnTo>
                  <a:pt x="2152084" y="761642"/>
                </a:lnTo>
                <a:cubicBezTo>
                  <a:pt x="2152084" y="808380"/>
                  <a:pt x="2114195" y="846269"/>
                  <a:pt x="2067457" y="846269"/>
                </a:cubicBezTo>
                <a:lnTo>
                  <a:pt x="84627" y="846269"/>
                </a:lnTo>
                <a:cubicBezTo>
                  <a:pt x="37889" y="846269"/>
                  <a:pt x="0" y="808380"/>
                  <a:pt x="0" y="761642"/>
                </a:cubicBezTo>
                <a:lnTo>
                  <a:pt x="0" y="84627"/>
                </a:lnTo>
                <a:close/>
              </a:path>
            </a:pathLst>
          </a:custGeom>
          <a:solidFill>
            <a:schemeClr val="accent4">
              <a:lumMod val="20000"/>
              <a:lumOff val="8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9076" tIns="47646" rIns="59076" bIns="47646" anchor="ctr"/>
          <a:lstStyle>
            <a:lvl1pPr defTabSz="800100">
              <a:defRPr>
                <a:solidFill>
                  <a:schemeClr val="tx1"/>
                </a:solidFill>
                <a:latin typeface="Arial" panose="020B0604020202020204" pitchFamily="34" charset="0"/>
                <a:ea typeface="Microsoft YaHei" panose="020B0503020204020204" pitchFamily="34" charset="-122"/>
              </a:defRPr>
            </a:lvl1pPr>
            <a:lvl2pPr defTabSz="800100">
              <a:defRPr>
                <a:solidFill>
                  <a:schemeClr val="tx1"/>
                </a:solidFill>
                <a:latin typeface="Arial" panose="020B0604020202020204" pitchFamily="34" charset="0"/>
                <a:ea typeface="Microsoft YaHei" panose="020B0503020204020204" pitchFamily="34" charset="-122"/>
              </a:defRPr>
            </a:lvl2pPr>
            <a:lvl3pPr defTabSz="800100">
              <a:defRPr>
                <a:solidFill>
                  <a:schemeClr val="tx1"/>
                </a:solidFill>
                <a:latin typeface="Arial" panose="020B0604020202020204" pitchFamily="34" charset="0"/>
                <a:ea typeface="Microsoft YaHei" panose="020B0503020204020204" pitchFamily="34" charset="-122"/>
              </a:defRPr>
            </a:lvl3pPr>
            <a:lvl4pPr defTabSz="800100">
              <a:defRPr>
                <a:solidFill>
                  <a:schemeClr val="tx1"/>
                </a:solidFill>
                <a:latin typeface="Arial" panose="020B0604020202020204" pitchFamily="34" charset="0"/>
                <a:ea typeface="Microsoft YaHei" panose="020B0503020204020204" pitchFamily="34" charset="-122"/>
              </a:defRPr>
            </a:lvl4pPr>
            <a:lvl5pPr defTabSz="800100">
              <a:defRPr>
                <a:solidFill>
                  <a:schemeClr val="tx1"/>
                </a:solidFill>
                <a:latin typeface="Arial" panose="020B0604020202020204" pitchFamily="34" charset="0"/>
                <a:ea typeface="Microsoft YaHei" panose="020B0503020204020204" pitchFamily="34" charset="-122"/>
              </a:defRPr>
            </a:lvl5pPr>
            <a:lvl6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800100" fontAlgn="base">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marL="0" marR="0" lvl="0" indent="0" algn="just" defTabSz="800100" rtl="0" eaLnBrk="1" fontAlgn="base" latinLnBrk="0" hangingPunct="1">
              <a:lnSpc>
                <a:spcPct val="150000"/>
              </a:lnSpc>
              <a:spcBef>
                <a:spcPct val="0"/>
              </a:spcBef>
              <a:spcAft>
                <a:spcPct val="3500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719" name="矩形 67">
            <a:extLst>
              <a:ext uri="{FF2B5EF4-FFF2-40B4-BE49-F238E27FC236}">
                <a16:creationId xmlns:a16="http://schemas.microsoft.com/office/drawing/2014/main" xmlns="" id="{4A1EDF7E-7920-42E4-BF46-89D48A1CFDA1}"/>
              </a:ext>
            </a:extLst>
          </p:cNvPr>
          <p:cNvSpPr>
            <a:spLocks noChangeArrowheads="1"/>
          </p:cNvSpPr>
          <p:nvPr/>
        </p:nvSpPr>
        <p:spPr bwMode="auto">
          <a:xfrm>
            <a:off x="6403977" y="5794375"/>
            <a:ext cx="5491161"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800100" rtl="0" eaLnBrk="1" fontAlgn="base" latinLnBrk="0" hangingPunct="1">
              <a:lnSpc>
                <a:spcPct val="15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社会意识对社会存在具有能动的反作用</a:t>
            </a:r>
          </a:p>
        </p:txBody>
      </p:sp>
      <p:cxnSp>
        <p:nvCxnSpPr>
          <p:cNvPr id="70" name="直接连接符 69">
            <a:extLst>
              <a:ext uri="{FF2B5EF4-FFF2-40B4-BE49-F238E27FC236}">
                <a16:creationId xmlns:a16="http://schemas.microsoft.com/office/drawing/2014/main" xmlns="" id="{EA459BC5-F377-4AB5-911A-0BBEC6029F53}"/>
              </a:ext>
            </a:extLst>
          </p:cNvPr>
          <p:cNvCxnSpPr/>
          <p:nvPr/>
        </p:nvCxnSpPr>
        <p:spPr>
          <a:xfrm>
            <a:off x="1008062" y="5853113"/>
            <a:ext cx="290513" cy="0"/>
          </a:xfrm>
          <a:prstGeom prst="line">
            <a:avLst/>
          </a:prstGeom>
          <a:ln w="19050">
            <a:solidFill>
              <a:srgbClr val="7C4926"/>
            </a:solidFill>
          </a:ln>
        </p:spPr>
        <p:style>
          <a:lnRef idx="1">
            <a:schemeClr val="accent1"/>
          </a:lnRef>
          <a:fillRef idx="0">
            <a:schemeClr val="accent1"/>
          </a:fillRef>
          <a:effectRef idx="0">
            <a:schemeClr val="accent1"/>
          </a:effectRef>
          <a:fontRef idx="minor">
            <a:schemeClr val="tx1"/>
          </a:fontRef>
        </p:style>
      </p:cxnSp>
      <p:sp>
        <p:nvSpPr>
          <p:cNvPr id="31" name="文本占位符 1">
            <a:extLst>
              <a:ext uri="{FF2B5EF4-FFF2-40B4-BE49-F238E27FC236}">
                <a16:creationId xmlns:a16="http://schemas.microsoft.com/office/drawing/2014/main" xmlns="" id="{DAEAA3A1-D365-46D7-BC84-2606285A5393}"/>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33" name="矩形: 圆角 32">
            <a:extLst>
              <a:ext uri="{FF2B5EF4-FFF2-40B4-BE49-F238E27FC236}">
                <a16:creationId xmlns:a16="http://schemas.microsoft.com/office/drawing/2014/main" xmlns="" id="{7A764257-39C1-4355-90CD-B13A8114B04C}"/>
              </a:ext>
            </a:extLst>
          </p:cNvPr>
          <p:cNvSpPr/>
          <p:nvPr/>
        </p:nvSpPr>
        <p:spPr>
          <a:xfrm>
            <a:off x="2891748" y="1085397"/>
            <a:ext cx="639580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（四）社会存在和社会意识的辩证关系</a:t>
            </a:r>
          </a:p>
        </p:txBody>
      </p:sp>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PA-矩形 2">
            <a:extLst>
              <a:ext uri="{FF2B5EF4-FFF2-40B4-BE49-F238E27FC236}">
                <a16:creationId xmlns:a16="http://schemas.microsoft.com/office/drawing/2014/main" xmlns="" id="{FF578F46-A26D-4699-B89D-48F43C9C3F4F}"/>
              </a:ext>
            </a:extLst>
          </p:cNvPr>
          <p:cNvSpPr>
            <a:spLocks noChangeArrowheads="1"/>
          </p:cNvSpPr>
          <p:nvPr>
            <p:custDataLst>
              <p:tags r:id="rId1"/>
            </p:custDataLst>
          </p:nvPr>
        </p:nvSpPr>
        <p:spPr bwMode="auto">
          <a:xfrm>
            <a:off x="8045454" y="2043921"/>
            <a:ext cx="3651246" cy="335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0" fontAlgn="base" latinLnBrk="0" hangingPunct="0">
              <a:lnSpc>
                <a:spcPct val="150000"/>
              </a:lnSpc>
              <a:spcBef>
                <a:spcPct val="0"/>
              </a:spcBef>
              <a:spcAft>
                <a:spcPct val="0"/>
              </a:spcAft>
              <a:buClr>
                <a:srgbClr val="7C4926"/>
              </a:buClr>
              <a:buSzTx/>
              <a:buFont typeface="Wingdings" panose="05000000000000000000" pitchFamily="2" charset="2"/>
              <a:buChar char="n"/>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2021</a:t>
            </a:r>
            <a:r>
              <a:rPr kumimoji="0" lang="zh-CN"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年法治热词中，你熟悉的有哪些？</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
                <a:srgbClr val="7C4926"/>
              </a:buClr>
              <a:buSzTx/>
              <a:buFont typeface="Wingdings" panose="05000000000000000000" pitchFamily="2" charset="2"/>
              <a:buChar char="n"/>
              <a:tabLst/>
              <a:defRPr/>
            </a:pPr>
            <a:r>
              <a:rPr kumimoji="0" lang="zh-CN"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这些法治热词与中国法治实践有怎样的关系？</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
                <a:srgbClr val="7C4926"/>
              </a:buClr>
              <a:buSzTx/>
              <a:buFont typeface="Wingdings" panose="05000000000000000000" pitchFamily="2" charset="2"/>
              <a:buChar char="n"/>
              <a:tabLst/>
              <a:defRPr/>
            </a:pPr>
            <a:r>
              <a:rPr kumimoji="0" lang="zh-CN"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如何理解社会意识和社会存在的关系？</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cxnSp>
        <p:nvCxnSpPr>
          <p:cNvPr id="23" name="PA-直接连接符 22">
            <a:extLst>
              <a:ext uri="{FF2B5EF4-FFF2-40B4-BE49-F238E27FC236}">
                <a16:creationId xmlns:a16="http://schemas.microsoft.com/office/drawing/2014/main" xmlns="" id="{57AB3BC7-5FFD-4688-A254-CEA4651EA2E3}"/>
              </a:ext>
            </a:extLst>
          </p:cNvPr>
          <p:cNvCxnSpPr/>
          <p:nvPr>
            <p:custDataLst>
              <p:tags r:id="rId2"/>
            </p:custDataLst>
          </p:nvPr>
        </p:nvCxnSpPr>
        <p:spPr>
          <a:xfrm>
            <a:off x="7753350" y="1374775"/>
            <a:ext cx="0" cy="46037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PA-等腰三角形 23">
            <a:extLst>
              <a:ext uri="{FF2B5EF4-FFF2-40B4-BE49-F238E27FC236}">
                <a16:creationId xmlns:a16="http://schemas.microsoft.com/office/drawing/2014/main" xmlns="" id="{72232828-8520-4B2F-9736-F378FBB0B301}"/>
              </a:ext>
            </a:extLst>
          </p:cNvPr>
          <p:cNvSpPr/>
          <p:nvPr>
            <p:custDataLst>
              <p:tags r:id="rId3"/>
            </p:custDataLst>
          </p:nvPr>
        </p:nvSpPr>
        <p:spPr>
          <a:xfrm rot="16200000">
            <a:off x="7546975" y="1684338"/>
            <a:ext cx="212725" cy="200025"/>
          </a:xfrm>
          <a:prstGeom prst="triangle">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457200">
              <a:defRPr>
                <a:solidFill>
                  <a:schemeClr val="tx1"/>
                </a:solidFill>
                <a:latin typeface="Arial" panose="020B0604020202020204" pitchFamily="34" charset="0"/>
                <a:ea typeface="微软雅黑" panose="020B0503020204020204" pitchFamily="34" charset="-122"/>
              </a:defRPr>
            </a:lvl1pPr>
            <a:lvl2pPr marL="742950" indent="-285750" defTabSz="457200">
              <a:defRPr>
                <a:solidFill>
                  <a:schemeClr val="tx1"/>
                </a:solidFill>
                <a:latin typeface="Arial" panose="020B0604020202020204" pitchFamily="34" charset="0"/>
                <a:ea typeface="微软雅黑" panose="020B0503020204020204" pitchFamily="34" charset="-122"/>
              </a:defRPr>
            </a:lvl2pPr>
            <a:lvl3pPr marL="1143000" indent="-228600" defTabSz="457200">
              <a:defRPr>
                <a:solidFill>
                  <a:schemeClr val="tx1"/>
                </a:solidFill>
                <a:latin typeface="Arial" panose="020B0604020202020204" pitchFamily="34" charset="0"/>
                <a:ea typeface="微软雅黑" panose="020B0503020204020204" pitchFamily="34" charset="-122"/>
              </a:defRPr>
            </a:lvl3pPr>
            <a:lvl4pPr marL="1600200" indent="-228600" defTabSz="457200">
              <a:defRPr>
                <a:solidFill>
                  <a:schemeClr val="tx1"/>
                </a:solidFill>
                <a:latin typeface="Arial" panose="020B0604020202020204" pitchFamily="34" charset="0"/>
                <a:ea typeface="微软雅黑" panose="020B0503020204020204" pitchFamily="34" charset="-122"/>
              </a:defRPr>
            </a:lvl4pPr>
            <a:lvl5pPr marL="2057400" indent="-228600" defTabSz="4572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 name="PA-等腰三角形 24">
            <a:extLst>
              <a:ext uri="{FF2B5EF4-FFF2-40B4-BE49-F238E27FC236}">
                <a16:creationId xmlns:a16="http://schemas.microsoft.com/office/drawing/2014/main" xmlns="" id="{AFA1466C-C622-4810-878D-CA33939F94E6}"/>
              </a:ext>
            </a:extLst>
          </p:cNvPr>
          <p:cNvSpPr/>
          <p:nvPr>
            <p:custDataLst>
              <p:tags r:id="rId4"/>
            </p:custDataLst>
          </p:nvPr>
        </p:nvSpPr>
        <p:spPr>
          <a:xfrm rot="5400000" flipH="1">
            <a:off x="7746206" y="5401469"/>
            <a:ext cx="212725" cy="198438"/>
          </a:xfrm>
          <a:prstGeom prst="triangle">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457200">
              <a:defRPr>
                <a:solidFill>
                  <a:schemeClr val="tx1"/>
                </a:solidFill>
                <a:latin typeface="Arial" panose="020B0604020202020204" pitchFamily="34" charset="0"/>
                <a:ea typeface="微软雅黑" panose="020B0503020204020204" pitchFamily="34" charset="-122"/>
              </a:defRPr>
            </a:lvl1pPr>
            <a:lvl2pPr marL="742950" indent="-285750" defTabSz="457200">
              <a:defRPr>
                <a:solidFill>
                  <a:schemeClr val="tx1"/>
                </a:solidFill>
                <a:latin typeface="Arial" panose="020B0604020202020204" pitchFamily="34" charset="0"/>
                <a:ea typeface="微软雅黑" panose="020B0503020204020204" pitchFamily="34" charset="-122"/>
              </a:defRPr>
            </a:lvl2pPr>
            <a:lvl3pPr marL="1143000" indent="-228600" defTabSz="457200">
              <a:defRPr>
                <a:solidFill>
                  <a:schemeClr val="tx1"/>
                </a:solidFill>
                <a:latin typeface="Arial" panose="020B0604020202020204" pitchFamily="34" charset="0"/>
                <a:ea typeface="微软雅黑" panose="020B0503020204020204" pitchFamily="34" charset="-122"/>
              </a:defRPr>
            </a:lvl3pPr>
            <a:lvl4pPr marL="1600200" indent="-228600" defTabSz="457200">
              <a:defRPr>
                <a:solidFill>
                  <a:schemeClr val="tx1"/>
                </a:solidFill>
                <a:latin typeface="Arial" panose="020B0604020202020204" pitchFamily="34" charset="0"/>
                <a:ea typeface="微软雅黑" panose="020B0503020204020204" pitchFamily="34" charset="-122"/>
              </a:defRPr>
            </a:lvl4pPr>
            <a:lvl5pPr marL="2057400" indent="-228600" defTabSz="4572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PA-文本占位符 4">
            <a:extLst>
              <a:ext uri="{FF2B5EF4-FFF2-40B4-BE49-F238E27FC236}">
                <a16:creationId xmlns:a16="http://schemas.microsoft.com/office/drawing/2014/main" xmlns="" id="{C40F719F-1A53-4E24-8184-844A706DA2EA}"/>
              </a:ext>
            </a:extLst>
          </p:cNvPr>
          <p:cNvSpPr>
            <a:spLocks noGrp="1"/>
          </p:cNvSpPr>
          <p:nvPr>
            <p:ph type="body" sz="quarter" idx="11"/>
            <p:custDataLst>
              <p:tags r:id="rId5"/>
            </p:custDataLst>
          </p:nvPr>
        </p:nvSpPr>
        <p:spPr/>
        <p:txBody>
          <a:bodyPr/>
          <a:lstStyle/>
          <a:p>
            <a:pPr algn="ctr"/>
            <a:r>
              <a:rPr lang="en-US" altLang="zh-CN" dirty="0">
                <a:latin typeface="Arial" panose="020B0604020202020204" pitchFamily="34" charset="0"/>
                <a:sym typeface="Arial" panose="020B0604020202020204" pitchFamily="34" charset="0"/>
              </a:rPr>
              <a:t>2021</a:t>
            </a:r>
            <a:r>
              <a:rPr lang="zh-CN" altLang="en-US" dirty="0">
                <a:latin typeface="Arial" panose="020B0604020202020204" pitchFamily="34" charset="0"/>
                <a:sym typeface="Arial" panose="020B0604020202020204" pitchFamily="34" charset="0"/>
              </a:rPr>
              <a:t>年法治关键词，你读懂了吗？</a:t>
            </a:r>
          </a:p>
        </p:txBody>
      </p:sp>
      <p:pic>
        <p:nvPicPr>
          <p:cNvPr id="13" name="PA-图片 25">
            <a:extLst>
              <a:ext uri="{FF2B5EF4-FFF2-40B4-BE49-F238E27FC236}">
                <a16:creationId xmlns:a16="http://schemas.microsoft.com/office/drawing/2014/main" xmlns="" id="{B05C7E0B-162C-4402-B143-A5EC3046EBEE}"/>
              </a:ext>
            </a:extLst>
          </p:cNvPr>
          <p:cNvPicPr>
            <a:picLocks noGrp="1" noChangeAspect="1" noChangeArrowheads="1"/>
          </p:cNvPicPr>
          <p:nvPr>
            <p:ph type="pic" sz="quarter" idx="10"/>
            <p:custDataLst>
              <p:tags r:id="rId6"/>
            </p:custDataLst>
          </p:nvPr>
        </p:nvPicPr>
        <p:blipFill rotWithShape="1">
          <a:blip r:embed="rId23" cstate="print">
            <a:extLst>
              <a:ext uri="{28A0092B-C50C-407E-A947-70E740481C1C}">
                <a14:useLocalDpi xmlns:a14="http://schemas.microsoft.com/office/drawing/2010/main" val="0"/>
              </a:ext>
            </a:extLst>
          </a:blip>
          <a:srcRect l="-92" t="29070" r="92" b="4119"/>
          <a:stretch/>
        </p:blipFill>
        <p:spPr bwMode="auto">
          <a:xfrm>
            <a:off x="10277475" y="223838"/>
            <a:ext cx="172720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PA-矩形 20">
            <a:extLst>
              <a:ext uri="{FF2B5EF4-FFF2-40B4-BE49-F238E27FC236}">
                <a16:creationId xmlns:a16="http://schemas.microsoft.com/office/drawing/2014/main" xmlns="" id="{0804102F-F2F6-4EF4-BE32-7B2FBFBBA0A2}"/>
              </a:ext>
            </a:extLst>
          </p:cNvPr>
          <p:cNvSpPr>
            <a:spLocks noChangeArrowheads="1"/>
          </p:cNvSpPr>
          <p:nvPr>
            <p:custDataLst>
              <p:tags r:id="rId7"/>
            </p:custDataLst>
          </p:nvPr>
        </p:nvSpPr>
        <p:spPr bwMode="auto">
          <a:xfrm>
            <a:off x="597383" y="2687646"/>
            <a:ext cx="1349400"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依法行政</a:t>
            </a:r>
          </a:p>
        </p:txBody>
      </p:sp>
      <p:sp>
        <p:nvSpPr>
          <p:cNvPr id="61" name="PA-矩形 20">
            <a:extLst>
              <a:ext uri="{FF2B5EF4-FFF2-40B4-BE49-F238E27FC236}">
                <a16:creationId xmlns:a16="http://schemas.microsoft.com/office/drawing/2014/main" xmlns="" id="{26B5DC4C-F0E3-4E19-BE32-BDE777E6223F}"/>
              </a:ext>
            </a:extLst>
          </p:cNvPr>
          <p:cNvSpPr>
            <a:spLocks noChangeArrowheads="1"/>
          </p:cNvSpPr>
          <p:nvPr>
            <p:custDataLst>
              <p:tags r:id="rId8"/>
            </p:custDataLst>
          </p:nvPr>
        </p:nvSpPr>
        <p:spPr bwMode="auto">
          <a:xfrm>
            <a:off x="2302216" y="2687646"/>
            <a:ext cx="1349400"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扫黑除恶</a:t>
            </a:r>
          </a:p>
        </p:txBody>
      </p:sp>
      <p:sp>
        <p:nvSpPr>
          <p:cNvPr id="62" name="PA-矩形 20">
            <a:extLst>
              <a:ext uri="{FF2B5EF4-FFF2-40B4-BE49-F238E27FC236}">
                <a16:creationId xmlns:a16="http://schemas.microsoft.com/office/drawing/2014/main" xmlns="" id="{8C66E5D9-665C-4248-BA54-8A7AB1AFD0C4}"/>
              </a:ext>
            </a:extLst>
          </p:cNvPr>
          <p:cNvSpPr>
            <a:spLocks noChangeArrowheads="1"/>
          </p:cNvSpPr>
          <p:nvPr>
            <p:custDataLst>
              <p:tags r:id="rId9"/>
            </p:custDataLst>
          </p:nvPr>
        </p:nvSpPr>
        <p:spPr bwMode="auto">
          <a:xfrm>
            <a:off x="4007049" y="2687646"/>
            <a:ext cx="1349400"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产权制度</a:t>
            </a:r>
          </a:p>
        </p:txBody>
      </p:sp>
      <p:sp>
        <p:nvSpPr>
          <p:cNvPr id="63" name="PA-矩形 20">
            <a:extLst>
              <a:ext uri="{FF2B5EF4-FFF2-40B4-BE49-F238E27FC236}">
                <a16:creationId xmlns:a16="http://schemas.microsoft.com/office/drawing/2014/main" xmlns="" id="{CD6AC2CE-6B11-4977-8727-B9D4F49C90C7}"/>
              </a:ext>
            </a:extLst>
          </p:cNvPr>
          <p:cNvSpPr>
            <a:spLocks noChangeArrowheads="1"/>
          </p:cNvSpPr>
          <p:nvPr>
            <p:custDataLst>
              <p:tags r:id="rId10"/>
            </p:custDataLst>
          </p:nvPr>
        </p:nvSpPr>
        <p:spPr bwMode="auto">
          <a:xfrm>
            <a:off x="5711881" y="2687646"/>
            <a:ext cx="1349400"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国家安全</a:t>
            </a:r>
          </a:p>
        </p:txBody>
      </p:sp>
      <p:sp>
        <p:nvSpPr>
          <p:cNvPr id="64" name="PA-矩形 20">
            <a:extLst>
              <a:ext uri="{FF2B5EF4-FFF2-40B4-BE49-F238E27FC236}">
                <a16:creationId xmlns:a16="http://schemas.microsoft.com/office/drawing/2014/main" xmlns="" id="{05E0A853-9814-4D06-9098-81726EF122A1}"/>
              </a:ext>
            </a:extLst>
          </p:cNvPr>
          <p:cNvSpPr>
            <a:spLocks noChangeArrowheads="1"/>
          </p:cNvSpPr>
          <p:nvPr>
            <p:custDataLst>
              <p:tags r:id="rId11"/>
            </p:custDataLst>
          </p:nvPr>
        </p:nvSpPr>
        <p:spPr bwMode="auto">
          <a:xfrm>
            <a:off x="325750" y="3306829"/>
            <a:ext cx="1917899"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依法平等保护</a:t>
            </a:r>
          </a:p>
        </p:txBody>
      </p:sp>
      <p:sp>
        <p:nvSpPr>
          <p:cNvPr id="65" name="PA-矩形 20">
            <a:extLst>
              <a:ext uri="{FF2B5EF4-FFF2-40B4-BE49-F238E27FC236}">
                <a16:creationId xmlns:a16="http://schemas.microsoft.com/office/drawing/2014/main" xmlns="" id="{C682162D-ED85-44D7-8A50-0ADCCB8C4448}"/>
              </a:ext>
            </a:extLst>
          </p:cNvPr>
          <p:cNvSpPr>
            <a:spLocks noChangeArrowheads="1"/>
          </p:cNvSpPr>
          <p:nvPr>
            <p:custDataLst>
              <p:tags r:id="rId12"/>
            </p:custDataLst>
          </p:nvPr>
        </p:nvSpPr>
        <p:spPr bwMode="auto">
          <a:xfrm>
            <a:off x="2530408" y="3306829"/>
            <a:ext cx="2208491"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法治化营商环境</a:t>
            </a:r>
          </a:p>
        </p:txBody>
      </p:sp>
      <p:sp>
        <p:nvSpPr>
          <p:cNvPr id="66" name="PA-矩形 20">
            <a:extLst>
              <a:ext uri="{FF2B5EF4-FFF2-40B4-BE49-F238E27FC236}">
                <a16:creationId xmlns:a16="http://schemas.microsoft.com/office/drawing/2014/main" xmlns="" id="{F824F63A-C8FA-47BC-8B87-6FF04E6E862B}"/>
              </a:ext>
            </a:extLst>
          </p:cNvPr>
          <p:cNvSpPr>
            <a:spLocks noChangeArrowheads="1"/>
          </p:cNvSpPr>
          <p:nvPr>
            <p:custDataLst>
              <p:tags r:id="rId13"/>
            </p:custDataLst>
          </p:nvPr>
        </p:nvSpPr>
        <p:spPr bwMode="auto">
          <a:xfrm>
            <a:off x="5025657" y="3306829"/>
            <a:ext cx="2208491"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严厉整治乱收费</a:t>
            </a: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7" name="PA-矩形 20">
            <a:extLst>
              <a:ext uri="{FF2B5EF4-FFF2-40B4-BE49-F238E27FC236}">
                <a16:creationId xmlns:a16="http://schemas.microsoft.com/office/drawing/2014/main" xmlns="" id="{490AC413-7327-445C-B398-05BC76E629E4}"/>
              </a:ext>
            </a:extLst>
          </p:cNvPr>
          <p:cNvSpPr>
            <a:spLocks noChangeArrowheads="1"/>
          </p:cNvSpPr>
          <p:nvPr>
            <p:custDataLst>
              <p:tags r:id="rId14"/>
            </p:custDataLst>
          </p:nvPr>
        </p:nvSpPr>
        <p:spPr bwMode="auto">
          <a:xfrm>
            <a:off x="254483" y="3926012"/>
            <a:ext cx="1065978"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反垄断</a:t>
            </a:r>
          </a:p>
        </p:txBody>
      </p:sp>
      <p:sp>
        <p:nvSpPr>
          <p:cNvPr id="68" name="PA-矩形 20">
            <a:extLst>
              <a:ext uri="{FF2B5EF4-FFF2-40B4-BE49-F238E27FC236}">
                <a16:creationId xmlns:a16="http://schemas.microsoft.com/office/drawing/2014/main" xmlns="" id="{515112D1-25B8-4D14-84D1-5792E6CC4D5A}"/>
              </a:ext>
            </a:extLst>
          </p:cNvPr>
          <p:cNvSpPr>
            <a:spLocks noChangeArrowheads="1"/>
          </p:cNvSpPr>
          <p:nvPr>
            <p:custDataLst>
              <p:tags r:id="rId15"/>
            </p:custDataLst>
          </p:nvPr>
        </p:nvSpPr>
        <p:spPr bwMode="auto">
          <a:xfrm>
            <a:off x="5359282" y="3926012"/>
            <a:ext cx="1917899"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知识产权保护</a:t>
            </a:r>
          </a:p>
        </p:txBody>
      </p:sp>
      <p:sp>
        <p:nvSpPr>
          <p:cNvPr id="69" name="PA-矩形 20">
            <a:extLst>
              <a:ext uri="{FF2B5EF4-FFF2-40B4-BE49-F238E27FC236}">
                <a16:creationId xmlns:a16="http://schemas.microsoft.com/office/drawing/2014/main" xmlns="" id="{F9984DB5-74EB-402D-94D8-5E385D9A711E}"/>
              </a:ext>
            </a:extLst>
          </p:cNvPr>
          <p:cNvSpPr>
            <a:spLocks noChangeArrowheads="1"/>
          </p:cNvSpPr>
          <p:nvPr>
            <p:custDataLst>
              <p:tags r:id="rId16"/>
            </p:custDataLst>
          </p:nvPr>
        </p:nvSpPr>
        <p:spPr bwMode="auto">
          <a:xfrm>
            <a:off x="1526519" y="3926012"/>
            <a:ext cx="3626704"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依法保护外资企业合法权益</a:t>
            </a: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0" name="PA-矩形 20">
            <a:extLst>
              <a:ext uri="{FF2B5EF4-FFF2-40B4-BE49-F238E27FC236}">
                <a16:creationId xmlns:a16="http://schemas.microsoft.com/office/drawing/2014/main" xmlns="" id="{A79C9638-9573-40F0-BC48-2B1614074C3D}"/>
              </a:ext>
            </a:extLst>
          </p:cNvPr>
          <p:cNvSpPr>
            <a:spLocks noChangeArrowheads="1"/>
          </p:cNvSpPr>
          <p:nvPr>
            <p:custDataLst>
              <p:tags r:id="rId17"/>
            </p:custDataLst>
          </p:nvPr>
        </p:nvSpPr>
        <p:spPr bwMode="auto">
          <a:xfrm>
            <a:off x="1209206" y="4545195"/>
            <a:ext cx="2475370"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特殊人群合法权益</a:t>
            </a: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1" name="PA-矩形 20">
            <a:extLst>
              <a:ext uri="{FF2B5EF4-FFF2-40B4-BE49-F238E27FC236}">
                <a16:creationId xmlns:a16="http://schemas.microsoft.com/office/drawing/2014/main" xmlns="" id="{DA65C278-27CA-4937-9284-F0948D1A689E}"/>
              </a:ext>
            </a:extLst>
          </p:cNvPr>
          <p:cNvSpPr>
            <a:spLocks noChangeArrowheads="1"/>
          </p:cNvSpPr>
          <p:nvPr>
            <p:custDataLst>
              <p:tags r:id="rId18"/>
            </p:custDataLst>
          </p:nvPr>
        </p:nvSpPr>
        <p:spPr bwMode="auto">
          <a:xfrm>
            <a:off x="3801905" y="4545195"/>
            <a:ext cx="2475370"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“八五”普法规划</a:t>
            </a: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2" name="PA-矩形 20">
            <a:extLst>
              <a:ext uri="{FF2B5EF4-FFF2-40B4-BE49-F238E27FC236}">
                <a16:creationId xmlns:a16="http://schemas.microsoft.com/office/drawing/2014/main" xmlns="" id="{3F8F789C-7320-40F0-93F4-1E6CD397C851}"/>
              </a:ext>
            </a:extLst>
          </p:cNvPr>
          <p:cNvSpPr>
            <a:spLocks noChangeArrowheads="1"/>
          </p:cNvSpPr>
          <p:nvPr>
            <p:custDataLst>
              <p:tags r:id="rId19"/>
            </p:custDataLst>
          </p:nvPr>
        </p:nvSpPr>
        <p:spPr bwMode="auto">
          <a:xfrm>
            <a:off x="1186980" y="5164377"/>
            <a:ext cx="1917899"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法治政府建设</a:t>
            </a: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3" name="PA-矩形 20">
            <a:extLst>
              <a:ext uri="{FF2B5EF4-FFF2-40B4-BE49-F238E27FC236}">
                <a16:creationId xmlns:a16="http://schemas.microsoft.com/office/drawing/2014/main" xmlns="" id="{2A803CCE-C96D-4DA9-8984-D06B41E7D1F8}"/>
              </a:ext>
            </a:extLst>
          </p:cNvPr>
          <p:cNvSpPr>
            <a:spLocks noChangeArrowheads="1"/>
          </p:cNvSpPr>
          <p:nvPr>
            <p:custDataLst>
              <p:tags r:id="rId20"/>
            </p:custDataLst>
          </p:nvPr>
        </p:nvSpPr>
        <p:spPr bwMode="auto">
          <a:xfrm>
            <a:off x="3266780" y="5164377"/>
            <a:ext cx="1627309"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反腐败斗争</a:t>
            </a:r>
            <a:endPar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4" name="PA-矩形 20">
            <a:extLst>
              <a:ext uri="{FF2B5EF4-FFF2-40B4-BE49-F238E27FC236}">
                <a16:creationId xmlns:a16="http://schemas.microsoft.com/office/drawing/2014/main" xmlns="" id="{5AB3C43E-4241-47F0-8633-288C9653DBE4}"/>
              </a:ext>
            </a:extLst>
          </p:cNvPr>
          <p:cNvSpPr>
            <a:spLocks noChangeArrowheads="1"/>
          </p:cNvSpPr>
          <p:nvPr>
            <p:custDataLst>
              <p:tags r:id="rId21"/>
            </p:custDataLst>
          </p:nvPr>
        </p:nvSpPr>
        <p:spPr bwMode="auto">
          <a:xfrm>
            <a:off x="5068690" y="5164377"/>
            <a:ext cx="1349400" cy="442674"/>
          </a:xfrm>
          <a:prstGeom prst="roundRect">
            <a:avLst/>
          </a:prstGeom>
          <a:solidFill>
            <a:srgbClr val="B26A37"/>
          </a:solidFill>
          <a:ln>
            <a:noFill/>
          </a:ln>
        </p:spPr>
        <p:txBody>
          <a:bodyPr wrap="square" lIns="91440" tIns="45720" rIns="91440" bIns="45720">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依法治军</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p:cTn id="17" dur="500" fill="hold"/>
                                        <p:tgtEl>
                                          <p:spTgt spid="62"/>
                                        </p:tgtEl>
                                        <p:attrNameLst>
                                          <p:attrName>ppt_w</p:attrName>
                                        </p:attrNameLst>
                                      </p:cBhvr>
                                      <p:tavLst>
                                        <p:tav tm="0">
                                          <p:val>
                                            <p:fltVal val="0"/>
                                          </p:val>
                                        </p:tav>
                                        <p:tav tm="100000">
                                          <p:val>
                                            <p:strVal val="#ppt_w"/>
                                          </p:val>
                                        </p:tav>
                                      </p:tavLst>
                                    </p:anim>
                                    <p:anim calcmode="lin" valueType="num">
                                      <p:cBhvr>
                                        <p:cTn id="18" dur="500" fill="hold"/>
                                        <p:tgtEl>
                                          <p:spTgt spid="62"/>
                                        </p:tgtEl>
                                        <p:attrNameLst>
                                          <p:attrName>ppt_h</p:attrName>
                                        </p:attrNameLst>
                                      </p:cBhvr>
                                      <p:tavLst>
                                        <p:tav tm="0">
                                          <p:val>
                                            <p:fltVal val="0"/>
                                          </p:val>
                                        </p:tav>
                                        <p:tav tm="100000">
                                          <p:val>
                                            <p:strVal val="#ppt_h"/>
                                          </p:val>
                                        </p:tav>
                                      </p:tavLst>
                                    </p:anim>
                                    <p:animEffect transition="in" filter="fade">
                                      <p:cBhvr>
                                        <p:cTn id="19" dur="500"/>
                                        <p:tgtEl>
                                          <p:spTgt spid="6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fill="hold"/>
                                        <p:tgtEl>
                                          <p:spTgt spid="64"/>
                                        </p:tgtEl>
                                        <p:attrNameLst>
                                          <p:attrName>ppt_w</p:attrName>
                                        </p:attrNameLst>
                                      </p:cBhvr>
                                      <p:tavLst>
                                        <p:tav tm="0">
                                          <p:val>
                                            <p:fltVal val="0"/>
                                          </p:val>
                                        </p:tav>
                                        <p:tav tm="100000">
                                          <p:val>
                                            <p:strVal val="#ppt_w"/>
                                          </p:val>
                                        </p:tav>
                                      </p:tavLst>
                                    </p:anim>
                                    <p:anim calcmode="lin" valueType="num">
                                      <p:cBhvr>
                                        <p:cTn id="28" dur="500" fill="hold"/>
                                        <p:tgtEl>
                                          <p:spTgt spid="64"/>
                                        </p:tgtEl>
                                        <p:attrNameLst>
                                          <p:attrName>ppt_h</p:attrName>
                                        </p:attrNameLst>
                                      </p:cBhvr>
                                      <p:tavLst>
                                        <p:tav tm="0">
                                          <p:val>
                                            <p:fltVal val="0"/>
                                          </p:val>
                                        </p:tav>
                                        <p:tav tm="100000">
                                          <p:val>
                                            <p:strVal val="#ppt_h"/>
                                          </p:val>
                                        </p:tav>
                                      </p:tavLst>
                                    </p:anim>
                                    <p:animEffect transition="in" filter="fade">
                                      <p:cBhvr>
                                        <p:cTn id="29" dur="500"/>
                                        <p:tgtEl>
                                          <p:spTgt spid="6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 calcmode="lin" valueType="num">
                                      <p:cBhvr>
                                        <p:cTn id="32" dur="500" fill="hold"/>
                                        <p:tgtEl>
                                          <p:spTgt spid="65"/>
                                        </p:tgtEl>
                                        <p:attrNameLst>
                                          <p:attrName>ppt_w</p:attrName>
                                        </p:attrNameLst>
                                      </p:cBhvr>
                                      <p:tavLst>
                                        <p:tav tm="0">
                                          <p:val>
                                            <p:fltVal val="0"/>
                                          </p:val>
                                        </p:tav>
                                        <p:tav tm="100000">
                                          <p:val>
                                            <p:strVal val="#ppt_w"/>
                                          </p:val>
                                        </p:tav>
                                      </p:tavLst>
                                    </p:anim>
                                    <p:anim calcmode="lin" valueType="num">
                                      <p:cBhvr>
                                        <p:cTn id="33" dur="500" fill="hold"/>
                                        <p:tgtEl>
                                          <p:spTgt spid="65"/>
                                        </p:tgtEl>
                                        <p:attrNameLst>
                                          <p:attrName>ppt_h</p:attrName>
                                        </p:attrNameLst>
                                      </p:cBhvr>
                                      <p:tavLst>
                                        <p:tav tm="0">
                                          <p:val>
                                            <p:fltVal val="0"/>
                                          </p:val>
                                        </p:tav>
                                        <p:tav tm="100000">
                                          <p:val>
                                            <p:strVal val="#ppt_h"/>
                                          </p:val>
                                        </p:tav>
                                      </p:tavLst>
                                    </p:anim>
                                    <p:animEffect transition="in" filter="fade">
                                      <p:cBhvr>
                                        <p:cTn id="34" dur="500"/>
                                        <p:tgtEl>
                                          <p:spTgt spid="6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fltVal val="0"/>
                                          </p:val>
                                        </p:tav>
                                        <p:tav tm="100000">
                                          <p:val>
                                            <p:strVal val="#ppt_w"/>
                                          </p:val>
                                        </p:tav>
                                      </p:tavLst>
                                    </p:anim>
                                    <p:anim calcmode="lin" valueType="num">
                                      <p:cBhvr>
                                        <p:cTn id="38" dur="500" fill="hold"/>
                                        <p:tgtEl>
                                          <p:spTgt spid="66"/>
                                        </p:tgtEl>
                                        <p:attrNameLst>
                                          <p:attrName>ppt_h</p:attrName>
                                        </p:attrNameLst>
                                      </p:cBhvr>
                                      <p:tavLst>
                                        <p:tav tm="0">
                                          <p:val>
                                            <p:fltVal val="0"/>
                                          </p:val>
                                        </p:tav>
                                        <p:tav tm="100000">
                                          <p:val>
                                            <p:strVal val="#ppt_h"/>
                                          </p:val>
                                        </p:tav>
                                      </p:tavLst>
                                    </p:anim>
                                    <p:animEffect transition="in" filter="fade">
                                      <p:cBhvr>
                                        <p:cTn id="39" dur="500"/>
                                        <p:tgtEl>
                                          <p:spTgt spid="6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7"/>
                                        </p:tgtEl>
                                        <p:attrNameLst>
                                          <p:attrName>style.visibility</p:attrName>
                                        </p:attrNameLst>
                                      </p:cBhvr>
                                      <p:to>
                                        <p:strVal val="visible"/>
                                      </p:to>
                                    </p:set>
                                    <p:anim calcmode="lin" valueType="num">
                                      <p:cBhvr>
                                        <p:cTn id="42" dur="500" fill="hold"/>
                                        <p:tgtEl>
                                          <p:spTgt spid="67"/>
                                        </p:tgtEl>
                                        <p:attrNameLst>
                                          <p:attrName>ppt_w</p:attrName>
                                        </p:attrNameLst>
                                      </p:cBhvr>
                                      <p:tavLst>
                                        <p:tav tm="0">
                                          <p:val>
                                            <p:fltVal val="0"/>
                                          </p:val>
                                        </p:tav>
                                        <p:tav tm="100000">
                                          <p:val>
                                            <p:strVal val="#ppt_w"/>
                                          </p:val>
                                        </p:tav>
                                      </p:tavLst>
                                    </p:anim>
                                    <p:anim calcmode="lin" valueType="num">
                                      <p:cBhvr>
                                        <p:cTn id="43" dur="500" fill="hold"/>
                                        <p:tgtEl>
                                          <p:spTgt spid="67"/>
                                        </p:tgtEl>
                                        <p:attrNameLst>
                                          <p:attrName>ppt_h</p:attrName>
                                        </p:attrNameLst>
                                      </p:cBhvr>
                                      <p:tavLst>
                                        <p:tav tm="0">
                                          <p:val>
                                            <p:fltVal val="0"/>
                                          </p:val>
                                        </p:tav>
                                        <p:tav tm="100000">
                                          <p:val>
                                            <p:strVal val="#ppt_h"/>
                                          </p:val>
                                        </p:tav>
                                      </p:tavLst>
                                    </p:anim>
                                    <p:animEffect transition="in" filter="fade">
                                      <p:cBhvr>
                                        <p:cTn id="44" dur="500"/>
                                        <p:tgtEl>
                                          <p:spTgt spid="6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p:cTn id="47" dur="500" fill="hold"/>
                                        <p:tgtEl>
                                          <p:spTgt spid="68"/>
                                        </p:tgtEl>
                                        <p:attrNameLst>
                                          <p:attrName>ppt_w</p:attrName>
                                        </p:attrNameLst>
                                      </p:cBhvr>
                                      <p:tavLst>
                                        <p:tav tm="0">
                                          <p:val>
                                            <p:fltVal val="0"/>
                                          </p:val>
                                        </p:tav>
                                        <p:tav tm="100000">
                                          <p:val>
                                            <p:strVal val="#ppt_w"/>
                                          </p:val>
                                        </p:tav>
                                      </p:tavLst>
                                    </p:anim>
                                    <p:anim calcmode="lin" valueType="num">
                                      <p:cBhvr>
                                        <p:cTn id="48" dur="500" fill="hold"/>
                                        <p:tgtEl>
                                          <p:spTgt spid="68"/>
                                        </p:tgtEl>
                                        <p:attrNameLst>
                                          <p:attrName>ppt_h</p:attrName>
                                        </p:attrNameLst>
                                      </p:cBhvr>
                                      <p:tavLst>
                                        <p:tav tm="0">
                                          <p:val>
                                            <p:fltVal val="0"/>
                                          </p:val>
                                        </p:tav>
                                        <p:tav tm="100000">
                                          <p:val>
                                            <p:strVal val="#ppt_h"/>
                                          </p:val>
                                        </p:tav>
                                      </p:tavLst>
                                    </p:anim>
                                    <p:animEffect transition="in" filter="fade">
                                      <p:cBhvr>
                                        <p:cTn id="49" dur="500"/>
                                        <p:tgtEl>
                                          <p:spTgt spid="6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fltVal val="0"/>
                                          </p:val>
                                        </p:tav>
                                        <p:tav tm="100000">
                                          <p:val>
                                            <p:strVal val="#ppt_w"/>
                                          </p:val>
                                        </p:tav>
                                      </p:tavLst>
                                    </p:anim>
                                    <p:anim calcmode="lin" valueType="num">
                                      <p:cBhvr>
                                        <p:cTn id="53" dur="500" fill="hold"/>
                                        <p:tgtEl>
                                          <p:spTgt spid="69"/>
                                        </p:tgtEl>
                                        <p:attrNameLst>
                                          <p:attrName>ppt_h</p:attrName>
                                        </p:attrNameLst>
                                      </p:cBhvr>
                                      <p:tavLst>
                                        <p:tav tm="0">
                                          <p:val>
                                            <p:fltVal val="0"/>
                                          </p:val>
                                        </p:tav>
                                        <p:tav tm="100000">
                                          <p:val>
                                            <p:strVal val="#ppt_h"/>
                                          </p:val>
                                        </p:tav>
                                      </p:tavLst>
                                    </p:anim>
                                    <p:animEffect transition="in" filter="fade">
                                      <p:cBhvr>
                                        <p:cTn id="54" dur="500"/>
                                        <p:tgtEl>
                                          <p:spTgt spid="6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p:cTn id="62" dur="500" fill="hold"/>
                                        <p:tgtEl>
                                          <p:spTgt spid="71"/>
                                        </p:tgtEl>
                                        <p:attrNameLst>
                                          <p:attrName>ppt_w</p:attrName>
                                        </p:attrNameLst>
                                      </p:cBhvr>
                                      <p:tavLst>
                                        <p:tav tm="0">
                                          <p:val>
                                            <p:fltVal val="0"/>
                                          </p:val>
                                        </p:tav>
                                        <p:tav tm="100000">
                                          <p:val>
                                            <p:strVal val="#ppt_w"/>
                                          </p:val>
                                        </p:tav>
                                      </p:tavLst>
                                    </p:anim>
                                    <p:anim calcmode="lin" valueType="num">
                                      <p:cBhvr>
                                        <p:cTn id="63" dur="500" fill="hold"/>
                                        <p:tgtEl>
                                          <p:spTgt spid="71"/>
                                        </p:tgtEl>
                                        <p:attrNameLst>
                                          <p:attrName>ppt_h</p:attrName>
                                        </p:attrNameLst>
                                      </p:cBhvr>
                                      <p:tavLst>
                                        <p:tav tm="0">
                                          <p:val>
                                            <p:fltVal val="0"/>
                                          </p:val>
                                        </p:tav>
                                        <p:tav tm="100000">
                                          <p:val>
                                            <p:strVal val="#ppt_h"/>
                                          </p:val>
                                        </p:tav>
                                      </p:tavLst>
                                    </p:anim>
                                    <p:animEffect transition="in" filter="fade">
                                      <p:cBhvr>
                                        <p:cTn id="64" dur="500"/>
                                        <p:tgtEl>
                                          <p:spTgt spid="71"/>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p:cTn id="67" dur="500" fill="hold"/>
                                        <p:tgtEl>
                                          <p:spTgt spid="72"/>
                                        </p:tgtEl>
                                        <p:attrNameLst>
                                          <p:attrName>ppt_w</p:attrName>
                                        </p:attrNameLst>
                                      </p:cBhvr>
                                      <p:tavLst>
                                        <p:tav tm="0">
                                          <p:val>
                                            <p:fltVal val="0"/>
                                          </p:val>
                                        </p:tav>
                                        <p:tav tm="100000">
                                          <p:val>
                                            <p:strVal val="#ppt_w"/>
                                          </p:val>
                                        </p:tav>
                                      </p:tavLst>
                                    </p:anim>
                                    <p:anim calcmode="lin" valueType="num">
                                      <p:cBhvr>
                                        <p:cTn id="68" dur="500" fill="hold"/>
                                        <p:tgtEl>
                                          <p:spTgt spid="72"/>
                                        </p:tgtEl>
                                        <p:attrNameLst>
                                          <p:attrName>ppt_h</p:attrName>
                                        </p:attrNameLst>
                                      </p:cBhvr>
                                      <p:tavLst>
                                        <p:tav tm="0">
                                          <p:val>
                                            <p:fltVal val="0"/>
                                          </p:val>
                                        </p:tav>
                                        <p:tav tm="100000">
                                          <p:val>
                                            <p:strVal val="#ppt_h"/>
                                          </p:val>
                                        </p:tav>
                                      </p:tavLst>
                                    </p:anim>
                                    <p:animEffect transition="in" filter="fade">
                                      <p:cBhvr>
                                        <p:cTn id="69" dur="500"/>
                                        <p:tgtEl>
                                          <p:spTgt spid="7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73"/>
                                        </p:tgtEl>
                                        <p:attrNameLst>
                                          <p:attrName>style.visibility</p:attrName>
                                        </p:attrNameLst>
                                      </p:cBhvr>
                                      <p:to>
                                        <p:strVal val="visible"/>
                                      </p:to>
                                    </p:set>
                                    <p:anim calcmode="lin" valueType="num">
                                      <p:cBhvr>
                                        <p:cTn id="72" dur="500" fill="hold"/>
                                        <p:tgtEl>
                                          <p:spTgt spid="73"/>
                                        </p:tgtEl>
                                        <p:attrNameLst>
                                          <p:attrName>ppt_w</p:attrName>
                                        </p:attrNameLst>
                                      </p:cBhvr>
                                      <p:tavLst>
                                        <p:tav tm="0">
                                          <p:val>
                                            <p:fltVal val="0"/>
                                          </p:val>
                                        </p:tav>
                                        <p:tav tm="100000">
                                          <p:val>
                                            <p:strVal val="#ppt_w"/>
                                          </p:val>
                                        </p:tav>
                                      </p:tavLst>
                                    </p:anim>
                                    <p:anim calcmode="lin" valueType="num">
                                      <p:cBhvr>
                                        <p:cTn id="73" dur="500" fill="hold"/>
                                        <p:tgtEl>
                                          <p:spTgt spid="73"/>
                                        </p:tgtEl>
                                        <p:attrNameLst>
                                          <p:attrName>ppt_h</p:attrName>
                                        </p:attrNameLst>
                                      </p:cBhvr>
                                      <p:tavLst>
                                        <p:tav tm="0">
                                          <p:val>
                                            <p:fltVal val="0"/>
                                          </p:val>
                                        </p:tav>
                                        <p:tav tm="100000">
                                          <p:val>
                                            <p:strVal val="#ppt_h"/>
                                          </p:val>
                                        </p:tav>
                                      </p:tavLst>
                                    </p:anim>
                                    <p:animEffect transition="in" filter="fade">
                                      <p:cBhvr>
                                        <p:cTn id="74" dur="500"/>
                                        <p:tgtEl>
                                          <p:spTgt spid="73"/>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anim calcmode="lin" valueType="num">
                                      <p:cBhvr>
                                        <p:cTn id="77" dur="500" fill="hold"/>
                                        <p:tgtEl>
                                          <p:spTgt spid="74"/>
                                        </p:tgtEl>
                                        <p:attrNameLst>
                                          <p:attrName>ppt_w</p:attrName>
                                        </p:attrNameLst>
                                      </p:cBhvr>
                                      <p:tavLst>
                                        <p:tav tm="0">
                                          <p:val>
                                            <p:fltVal val="0"/>
                                          </p:val>
                                        </p:tav>
                                        <p:tav tm="100000">
                                          <p:val>
                                            <p:strVal val="#ppt_w"/>
                                          </p:val>
                                        </p:tav>
                                      </p:tavLst>
                                    </p:anim>
                                    <p:anim calcmode="lin" valueType="num">
                                      <p:cBhvr>
                                        <p:cTn id="78" dur="500" fill="hold"/>
                                        <p:tgtEl>
                                          <p:spTgt spid="74"/>
                                        </p:tgtEl>
                                        <p:attrNameLst>
                                          <p:attrName>ppt_h</p:attrName>
                                        </p:attrNameLst>
                                      </p:cBhvr>
                                      <p:tavLst>
                                        <p:tav tm="0">
                                          <p:val>
                                            <p:fltVal val="0"/>
                                          </p:val>
                                        </p:tav>
                                        <p:tav tm="100000">
                                          <p:val>
                                            <p:strVal val="#ppt_h"/>
                                          </p:val>
                                        </p:tav>
                                      </p:tavLst>
                                    </p:anim>
                                    <p:animEffect transition="in" filter="fade">
                                      <p:cBhvr>
                                        <p:cTn id="7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文本框 1">
            <a:extLst>
              <a:ext uri="{FF2B5EF4-FFF2-40B4-BE49-F238E27FC236}">
                <a16:creationId xmlns:a16="http://schemas.microsoft.com/office/drawing/2014/main" xmlns="" id="{6A7BBFEA-4B07-406D-A678-393B6A925F50}"/>
              </a:ext>
            </a:extLst>
          </p:cNvPr>
          <p:cNvSpPr txBox="1">
            <a:spLocks noChangeArrowheads="1"/>
          </p:cNvSpPr>
          <p:nvPr/>
        </p:nvSpPr>
        <p:spPr bwMode="auto">
          <a:xfrm>
            <a:off x="482599" y="3088502"/>
            <a:ext cx="3693985" cy="27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一种社会意识发挥作用的程度高低、范围大小、时间长短同它实际掌握群众的深度和广度密切联系在一起。</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 name="文本占位符 1">
            <a:extLst>
              <a:ext uri="{FF2B5EF4-FFF2-40B4-BE49-F238E27FC236}">
                <a16:creationId xmlns:a16="http://schemas.microsoft.com/office/drawing/2014/main" xmlns="" id="{749D7A57-E311-4579-AD61-72D5DE1A0AE3}"/>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5" name="矩形: 圆角 14">
            <a:extLst>
              <a:ext uri="{FF2B5EF4-FFF2-40B4-BE49-F238E27FC236}">
                <a16:creationId xmlns:a16="http://schemas.microsoft.com/office/drawing/2014/main" xmlns="" id="{9AE7D04A-DB7D-49F2-8A95-C780628B81BD}"/>
              </a:ext>
            </a:extLst>
          </p:cNvPr>
          <p:cNvSpPr/>
          <p:nvPr/>
        </p:nvSpPr>
        <p:spPr>
          <a:xfrm>
            <a:off x="2891748" y="1085397"/>
            <a:ext cx="639580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（四）社会存在和社会意识的辩证关系</a:t>
            </a:r>
          </a:p>
        </p:txBody>
      </p:sp>
      <p:pic>
        <p:nvPicPr>
          <p:cNvPr id="13314" name="Picture 2">
            <a:extLst>
              <a:ext uri="{FF2B5EF4-FFF2-40B4-BE49-F238E27FC236}">
                <a16:creationId xmlns:a16="http://schemas.microsoft.com/office/drawing/2014/main" xmlns="" id="{F5CFEF47-89FA-454C-9F2C-B6ABEE6C12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0721" y="2044971"/>
            <a:ext cx="7861280" cy="4813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文本框 35846">
            <a:extLst>
              <a:ext uri="{FF2B5EF4-FFF2-40B4-BE49-F238E27FC236}">
                <a16:creationId xmlns:a16="http://schemas.microsoft.com/office/drawing/2014/main" xmlns="" id="{D7612191-B037-4177-8087-AA7F46911B3A}"/>
              </a:ext>
            </a:extLst>
          </p:cNvPr>
          <p:cNvSpPr txBox="1">
            <a:spLocks noChangeArrowheads="1"/>
          </p:cNvSpPr>
          <p:nvPr/>
        </p:nvSpPr>
        <p:spPr bwMode="auto">
          <a:xfrm>
            <a:off x="482600" y="1839307"/>
            <a:ext cx="112141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辩证法的发展过程</a:t>
            </a:r>
            <a:endParaRPr kumimoji="0" lang="zh-CN" altLang="en-US" sz="2800" b="0"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32774" name="组合 1">
            <a:extLst>
              <a:ext uri="{FF2B5EF4-FFF2-40B4-BE49-F238E27FC236}">
                <a16:creationId xmlns:a16="http://schemas.microsoft.com/office/drawing/2014/main" xmlns="" id="{16CC5BE4-F02E-4D0A-BB41-D94AFD2BD8EC}"/>
              </a:ext>
            </a:extLst>
          </p:cNvPr>
          <p:cNvGrpSpPr>
            <a:grpSpLocks/>
          </p:cNvGrpSpPr>
          <p:nvPr/>
        </p:nvGrpSpPr>
        <p:grpSpPr bwMode="auto">
          <a:xfrm>
            <a:off x="1066800" y="2934808"/>
            <a:ext cx="10045700" cy="3443288"/>
            <a:chOff x="1068142" y="2203749"/>
            <a:chExt cx="10046382" cy="3443161"/>
          </a:xfrm>
        </p:grpSpPr>
        <p:sp>
          <p:nvSpPr>
            <p:cNvPr id="21" name="Line 13">
              <a:extLst>
                <a:ext uri="{FF2B5EF4-FFF2-40B4-BE49-F238E27FC236}">
                  <a16:creationId xmlns:a16="http://schemas.microsoft.com/office/drawing/2014/main" xmlns="" id="{21AFAB7F-BF6F-48FC-B95B-6C1AB3FBF30B}"/>
                </a:ext>
              </a:extLst>
            </p:cNvPr>
            <p:cNvSpPr>
              <a:spLocks noChangeShapeType="1"/>
            </p:cNvSpPr>
            <p:nvPr/>
          </p:nvSpPr>
          <p:spPr bwMode="auto">
            <a:xfrm>
              <a:off x="1068142" y="3645146"/>
              <a:ext cx="10046382" cy="0"/>
            </a:xfrm>
            <a:prstGeom prst="line">
              <a:avLst/>
            </a:prstGeom>
            <a:noFill/>
            <a:ln w="101600">
              <a:solidFill>
                <a:schemeClr val="accent3">
                  <a:lumMod val="60000"/>
                  <a:lumOff val="40000"/>
                </a:schemeClr>
              </a:solidFill>
              <a:round/>
              <a:tailEnd type="triangl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22" name="图片 35843">
              <a:extLst>
                <a:ext uri="{FF2B5EF4-FFF2-40B4-BE49-F238E27FC236}">
                  <a16:creationId xmlns:a16="http://schemas.microsoft.com/office/drawing/2014/main" xmlns="" id="{9F7C6528-25EB-4E26-A109-3DE00FE15697}"/>
                </a:ext>
              </a:extLst>
            </p:cNvPr>
            <p:cNvPicPr>
              <a:picLocks noChangeAspect="1" noChangeArrowheads="1"/>
            </p:cNvPicPr>
            <p:nvPr/>
          </p:nvPicPr>
          <p:blipFill>
            <a:blip r:embed="rId3" cstate="print">
              <a:grayscl/>
            </a:blip>
            <a:srcRect/>
            <a:stretch>
              <a:fillRect/>
            </a:stretch>
          </p:blipFill>
          <p:spPr bwMode="auto">
            <a:xfrm>
              <a:off x="1922885" y="2216449"/>
              <a:ext cx="2127818" cy="2813650"/>
            </a:xfrm>
            <a:prstGeom prst="ellipse">
              <a:avLst/>
            </a:prstGeom>
            <a:ln w="63500" cap="rnd">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3" name="图片 35844">
              <a:extLst>
                <a:ext uri="{FF2B5EF4-FFF2-40B4-BE49-F238E27FC236}">
                  <a16:creationId xmlns:a16="http://schemas.microsoft.com/office/drawing/2014/main" xmlns="" id="{4737A1EE-1FAF-4E01-AF16-DDC9A0C42CFF}"/>
                </a:ext>
              </a:extLst>
            </p:cNvPr>
            <p:cNvPicPr>
              <a:picLocks noChangeAspect="1" noChangeArrowheads="1"/>
            </p:cNvPicPr>
            <p:nvPr/>
          </p:nvPicPr>
          <p:blipFill>
            <a:blip r:embed="rId4" cstate="print">
              <a:grayscl/>
            </a:blip>
            <a:srcRect/>
            <a:stretch>
              <a:fillRect/>
            </a:stretch>
          </p:blipFill>
          <p:spPr bwMode="auto">
            <a:xfrm>
              <a:off x="4731158" y="2216449"/>
              <a:ext cx="2268563" cy="2844847"/>
            </a:xfrm>
            <a:prstGeom prst="ellipse">
              <a:avLst/>
            </a:prstGeom>
            <a:ln w="63500" cap="rnd">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4" name="图片 35845">
              <a:extLst>
                <a:ext uri="{FF2B5EF4-FFF2-40B4-BE49-F238E27FC236}">
                  <a16:creationId xmlns:a16="http://schemas.microsoft.com/office/drawing/2014/main" xmlns="" id="{29975C1E-F082-4379-AFA4-097701EA879A}"/>
                </a:ext>
              </a:extLst>
            </p:cNvPr>
            <p:cNvPicPr>
              <a:picLocks noChangeAspect="1" noChangeArrowheads="1"/>
            </p:cNvPicPr>
            <p:nvPr/>
          </p:nvPicPr>
          <p:blipFill>
            <a:blip r:embed="rId5" cstate="print">
              <a:grayscl/>
            </a:blip>
            <a:srcRect/>
            <a:stretch>
              <a:fillRect/>
            </a:stretch>
          </p:blipFill>
          <p:spPr bwMode="auto">
            <a:xfrm>
              <a:off x="7680176" y="2203749"/>
              <a:ext cx="2141116" cy="2864346"/>
            </a:xfrm>
            <a:prstGeom prst="ellipse">
              <a:avLst/>
            </a:prstGeom>
            <a:ln w="63500" cap="rnd">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32782" name="矩形 24">
              <a:extLst>
                <a:ext uri="{FF2B5EF4-FFF2-40B4-BE49-F238E27FC236}">
                  <a16:creationId xmlns:a16="http://schemas.microsoft.com/office/drawing/2014/main" xmlns="" id="{B569153D-E4B1-48BF-8B83-C332B144F04E}"/>
                </a:ext>
              </a:extLst>
            </p:cNvPr>
            <p:cNvSpPr>
              <a:spLocks noChangeArrowheads="1"/>
            </p:cNvSpPr>
            <p:nvPr/>
          </p:nvSpPr>
          <p:spPr bwMode="auto">
            <a:xfrm>
              <a:off x="1195151" y="5184964"/>
              <a:ext cx="3505438" cy="46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赫拉克利特 </a:t>
              </a:r>
            </a:p>
          </p:txBody>
        </p:sp>
        <p:sp>
          <p:nvSpPr>
            <p:cNvPr id="32783" name="矩形 25">
              <a:extLst>
                <a:ext uri="{FF2B5EF4-FFF2-40B4-BE49-F238E27FC236}">
                  <a16:creationId xmlns:a16="http://schemas.microsoft.com/office/drawing/2014/main" xmlns="" id="{4F535240-8146-410F-8F22-EA420A8B9CED}"/>
                </a:ext>
              </a:extLst>
            </p:cNvPr>
            <p:cNvSpPr>
              <a:spLocks noChangeArrowheads="1"/>
            </p:cNvSpPr>
            <p:nvPr/>
          </p:nvSpPr>
          <p:spPr bwMode="auto">
            <a:xfrm>
              <a:off x="4211605" y="5184964"/>
              <a:ext cx="3505438" cy="46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黑格尔</a:t>
              </a:r>
            </a:p>
          </p:txBody>
        </p:sp>
        <p:sp>
          <p:nvSpPr>
            <p:cNvPr id="32784" name="矩形 26">
              <a:extLst>
                <a:ext uri="{FF2B5EF4-FFF2-40B4-BE49-F238E27FC236}">
                  <a16:creationId xmlns:a16="http://schemas.microsoft.com/office/drawing/2014/main" xmlns="" id="{9EDFF428-64D5-4F02-8BE8-FC5773F0CB92}"/>
                </a:ext>
              </a:extLst>
            </p:cNvPr>
            <p:cNvSpPr>
              <a:spLocks noChangeArrowheads="1"/>
            </p:cNvSpPr>
            <p:nvPr/>
          </p:nvSpPr>
          <p:spPr bwMode="auto">
            <a:xfrm>
              <a:off x="7080413" y="5184964"/>
              <a:ext cx="3505438" cy="46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马克思</a:t>
              </a:r>
            </a:p>
          </p:txBody>
        </p:sp>
      </p:grpSp>
      <p:sp>
        <p:nvSpPr>
          <p:cNvPr id="26" name="文本占位符 1">
            <a:extLst>
              <a:ext uri="{FF2B5EF4-FFF2-40B4-BE49-F238E27FC236}">
                <a16:creationId xmlns:a16="http://schemas.microsoft.com/office/drawing/2014/main" xmlns="" id="{4F16D1D4-0683-4F0A-BC89-6135D5B9CAD8}"/>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27" name="矩形: 圆角 26">
            <a:extLst>
              <a:ext uri="{FF2B5EF4-FFF2-40B4-BE49-F238E27FC236}">
                <a16:creationId xmlns:a16="http://schemas.microsoft.com/office/drawing/2014/main" xmlns="" id="{DB237116-1BFA-426B-9327-3D4942D2AE41}"/>
              </a:ext>
            </a:extLst>
          </p:cNvPr>
          <p:cNvSpPr/>
          <p:nvPr/>
        </p:nvSpPr>
        <p:spPr>
          <a:xfrm>
            <a:off x="2891748" y="1085397"/>
            <a:ext cx="639580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（四）社会存在和社会意识的辩证关系</a:t>
            </a:r>
          </a:p>
        </p:txBody>
      </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56B97EB7-730A-4DB0-8B61-969A6B9B324E}"/>
              </a:ext>
            </a:extLst>
          </p:cNvPr>
          <p:cNvPicPr>
            <a:picLocks noChangeAspect="1"/>
          </p:cNvPicPr>
          <p:nvPr/>
        </p:nvPicPr>
        <p:blipFill>
          <a:blip r:embed="rId2"/>
          <a:stretch>
            <a:fillRect/>
          </a:stretch>
        </p:blipFill>
        <p:spPr>
          <a:xfrm>
            <a:off x="4774116" y="4416125"/>
            <a:ext cx="6639119" cy="2712955"/>
          </a:xfrm>
          <a:prstGeom prst="rect">
            <a:avLst/>
          </a:prstGeom>
        </p:spPr>
      </p:pic>
      <p:sp>
        <p:nvSpPr>
          <p:cNvPr id="33799" name="矩形 2">
            <a:extLst>
              <a:ext uri="{FF2B5EF4-FFF2-40B4-BE49-F238E27FC236}">
                <a16:creationId xmlns:a16="http://schemas.microsoft.com/office/drawing/2014/main" xmlns="" id="{895C1F1C-1397-4B27-867D-7F9A7E220BAB}"/>
              </a:ext>
            </a:extLst>
          </p:cNvPr>
          <p:cNvSpPr>
            <a:spLocks noChangeArrowheads="1"/>
          </p:cNvSpPr>
          <p:nvPr/>
        </p:nvSpPr>
        <p:spPr bwMode="auto">
          <a:xfrm>
            <a:off x="482600" y="2662801"/>
            <a:ext cx="11214100" cy="21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l" defTabSz="914400" rtl="0" eaLnBrk="0" fontAlgn="base" latinLnBrk="0" hangingPunct="0">
              <a:lnSpc>
                <a:spcPct val="2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唯物史观</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认为，社会存在决定社会意识，社会意识能动地反作用于社会存在，从而在人类思想史上</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第一次正确回答了社会历史观的基本问题</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，宣告了唯心史观的彻底破产。</a:t>
            </a:r>
          </a:p>
        </p:txBody>
      </p:sp>
      <p:sp>
        <p:nvSpPr>
          <p:cNvPr id="14" name="文本占位符 1">
            <a:extLst>
              <a:ext uri="{FF2B5EF4-FFF2-40B4-BE49-F238E27FC236}">
                <a16:creationId xmlns:a16="http://schemas.microsoft.com/office/drawing/2014/main" xmlns="" id="{BF33BE98-8B20-4599-93FD-CD967B62E3EF}"/>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grpSp>
        <p:nvGrpSpPr>
          <p:cNvPr id="17" name="组合 16">
            <a:extLst>
              <a:ext uri="{FF2B5EF4-FFF2-40B4-BE49-F238E27FC236}">
                <a16:creationId xmlns:a16="http://schemas.microsoft.com/office/drawing/2014/main" xmlns="" id="{08696E4A-78E2-4805-B819-36034D57D8BE}"/>
              </a:ext>
            </a:extLst>
          </p:cNvPr>
          <p:cNvGrpSpPr/>
          <p:nvPr/>
        </p:nvGrpSpPr>
        <p:grpSpPr>
          <a:xfrm>
            <a:off x="453572" y="1085397"/>
            <a:ext cx="11243128" cy="1423987"/>
            <a:chOff x="453572" y="1085397"/>
            <a:chExt cx="11243128" cy="1423987"/>
          </a:xfrm>
        </p:grpSpPr>
        <p:sp>
          <p:nvSpPr>
            <p:cNvPr id="15" name="矩形: 圆角 14">
              <a:extLst>
                <a:ext uri="{FF2B5EF4-FFF2-40B4-BE49-F238E27FC236}">
                  <a16:creationId xmlns:a16="http://schemas.microsoft.com/office/drawing/2014/main" xmlns="" id="{D2CC9133-CD5D-4D92-B8C8-FED0909C5680}"/>
                </a:ext>
              </a:extLst>
            </p:cNvPr>
            <p:cNvSpPr/>
            <p:nvPr/>
          </p:nvSpPr>
          <p:spPr>
            <a:xfrm>
              <a:off x="1817574" y="1085397"/>
              <a:ext cx="85441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（五）社会存在和社会意识辩证关系原理的重要意义</a:t>
              </a:r>
            </a:p>
          </p:txBody>
        </p:sp>
        <p:sp>
          <p:nvSpPr>
            <p:cNvPr id="16" name="文本框 2">
              <a:extLst>
                <a:ext uri="{FF2B5EF4-FFF2-40B4-BE49-F238E27FC236}">
                  <a16:creationId xmlns:a16="http://schemas.microsoft.com/office/drawing/2014/main" xmlns="" id="{C875F362-871B-430F-B364-CDB453F5B01A}"/>
                </a:ext>
              </a:extLst>
            </p:cNvPr>
            <p:cNvSpPr txBox="1">
              <a:spLocks noChangeArrowheads="1"/>
            </p:cNvSpPr>
            <p:nvPr/>
          </p:nvSpPr>
          <p:spPr bwMode="auto">
            <a:xfrm>
              <a:off x="453572" y="1928969"/>
              <a:ext cx="11243128"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对于我们树立科学历史观、正确认识社会历史具有重要意义</a:t>
              </a:r>
            </a:p>
          </p:txBody>
        </p:sp>
      </p:grpSp>
      <p:sp>
        <p:nvSpPr>
          <p:cNvPr id="8" name="爆炸形: 14 pt  7">
            <a:extLst>
              <a:ext uri="{FF2B5EF4-FFF2-40B4-BE49-F238E27FC236}">
                <a16:creationId xmlns:a16="http://schemas.microsoft.com/office/drawing/2014/main" xmlns="" id="{857D0297-1187-4417-BEDA-4E9894196143}"/>
              </a:ext>
            </a:extLst>
          </p:cNvPr>
          <p:cNvSpPr/>
          <p:nvPr/>
        </p:nvSpPr>
        <p:spPr>
          <a:xfrm>
            <a:off x="6411467" y="4675307"/>
            <a:ext cx="4519245" cy="1661993"/>
          </a:xfrm>
          <a:prstGeom prst="irregularSeal2">
            <a:avLst/>
          </a:prstGeom>
          <a:solidFill>
            <a:schemeClr val="accent4">
              <a:lumMod val="20000"/>
              <a:lumOff val="80000"/>
            </a:schemeClr>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Microsoft YaHei"/>
                <a:cs typeface="+mn-cs"/>
              </a:rPr>
              <a:t>破产</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DE55D41E-600F-4D30-801D-F813593EDA91}"/>
              </a:ext>
            </a:extLst>
          </p:cNvPr>
          <p:cNvSpPr txBox="1">
            <a:spLocks noChangeArrowheads="1"/>
          </p:cNvSpPr>
          <p:nvPr/>
        </p:nvSpPr>
        <p:spPr bwMode="auto">
          <a:xfrm>
            <a:off x="6689575" y="2846488"/>
            <a:ext cx="5007125" cy="335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文化蕴含着人类的思想智慧、价值追求和审美情趣，是一个国家、一个民族的灵魂。</a:t>
            </a:r>
            <a:endParaRPr kumimoji="0" lang="en-US" altLang="zh-CN"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2230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文化自信是更基础、更广泛、更深厚的自信，是更基本、更深沉、更持久的力量。</a:t>
            </a:r>
          </a:p>
        </p:txBody>
      </p:sp>
      <p:sp>
        <p:nvSpPr>
          <p:cNvPr id="34822" name="文本框 2">
            <a:extLst>
              <a:ext uri="{FF2B5EF4-FFF2-40B4-BE49-F238E27FC236}">
                <a16:creationId xmlns:a16="http://schemas.microsoft.com/office/drawing/2014/main" xmlns="" id="{FF4D0FE6-333C-4505-BB9F-DBDB1AB81170}"/>
              </a:ext>
            </a:extLst>
          </p:cNvPr>
          <p:cNvSpPr txBox="1">
            <a:spLocks noChangeArrowheads="1"/>
          </p:cNvSpPr>
          <p:nvPr/>
        </p:nvSpPr>
        <p:spPr bwMode="auto">
          <a:xfrm>
            <a:off x="1546225" y="2125663"/>
            <a:ext cx="95631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445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44525" algn="just" defTabSz="914400" rtl="0" eaLnBrk="1" fontAlgn="base" latinLnBrk="0" hangingPunct="0">
              <a:lnSpc>
                <a:spcPct val="15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文本占位符 1">
            <a:extLst>
              <a:ext uri="{FF2B5EF4-FFF2-40B4-BE49-F238E27FC236}">
                <a16:creationId xmlns:a16="http://schemas.microsoft.com/office/drawing/2014/main" xmlns="" id="{CB366FD3-1EEC-4E3A-B060-75EB155B486D}"/>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grpSp>
        <p:nvGrpSpPr>
          <p:cNvPr id="17" name="组合 16">
            <a:extLst>
              <a:ext uri="{FF2B5EF4-FFF2-40B4-BE49-F238E27FC236}">
                <a16:creationId xmlns:a16="http://schemas.microsoft.com/office/drawing/2014/main" xmlns="" id="{E593829C-EA49-4ECD-A997-6E14004297D9}"/>
              </a:ext>
            </a:extLst>
          </p:cNvPr>
          <p:cNvGrpSpPr/>
          <p:nvPr/>
        </p:nvGrpSpPr>
        <p:grpSpPr>
          <a:xfrm>
            <a:off x="453572" y="1085397"/>
            <a:ext cx="11243128" cy="1423987"/>
            <a:chOff x="453572" y="1085397"/>
            <a:chExt cx="11243128" cy="1423987"/>
          </a:xfrm>
        </p:grpSpPr>
        <p:sp>
          <p:nvSpPr>
            <p:cNvPr id="18" name="矩形: 圆角 17">
              <a:extLst>
                <a:ext uri="{FF2B5EF4-FFF2-40B4-BE49-F238E27FC236}">
                  <a16:creationId xmlns:a16="http://schemas.microsoft.com/office/drawing/2014/main" xmlns="" id="{88E82866-01A7-4694-871D-18F584BFBBC0}"/>
                </a:ext>
              </a:extLst>
            </p:cNvPr>
            <p:cNvSpPr/>
            <p:nvPr/>
          </p:nvSpPr>
          <p:spPr>
            <a:xfrm>
              <a:off x="1817574" y="1085397"/>
              <a:ext cx="85441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（五）社会存在和社会意识辩证关系原理的重要意义</a:t>
              </a:r>
            </a:p>
          </p:txBody>
        </p:sp>
        <p:sp>
          <p:nvSpPr>
            <p:cNvPr id="19" name="文本框 2">
              <a:extLst>
                <a:ext uri="{FF2B5EF4-FFF2-40B4-BE49-F238E27FC236}">
                  <a16:creationId xmlns:a16="http://schemas.microsoft.com/office/drawing/2014/main" xmlns="" id="{E5FA690A-0FF8-4063-83A8-D496D948AF1D}"/>
                </a:ext>
              </a:extLst>
            </p:cNvPr>
            <p:cNvSpPr txBox="1">
              <a:spLocks noChangeArrowheads="1"/>
            </p:cNvSpPr>
            <p:nvPr/>
          </p:nvSpPr>
          <p:spPr bwMode="auto">
            <a:xfrm>
              <a:off x="453572" y="1928969"/>
              <a:ext cx="11243128"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对于社会发展包括社会文化建设具有重要指导意义</a:t>
              </a:r>
            </a:p>
          </p:txBody>
        </p:sp>
      </p:grpSp>
      <p:sp>
        <p:nvSpPr>
          <p:cNvPr id="3" name="AutoShape 2">
            <a:extLst>
              <a:ext uri="{FF2B5EF4-FFF2-40B4-BE49-F238E27FC236}">
                <a16:creationId xmlns:a16="http://schemas.microsoft.com/office/drawing/2014/main" xmlns="" id="{CE7AB014-FA45-4ACD-9036-7E340BCCF4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9" name="图片 8">
            <a:extLst>
              <a:ext uri="{FF2B5EF4-FFF2-40B4-BE49-F238E27FC236}">
                <a16:creationId xmlns:a16="http://schemas.microsoft.com/office/drawing/2014/main" xmlns="" id="{E7B58CC6-0828-4E7F-92CB-3331D65696F4}"/>
              </a:ext>
            </a:extLst>
          </p:cNvPr>
          <p:cNvPicPr>
            <a:picLocks noChangeAspect="1"/>
          </p:cNvPicPr>
          <p:nvPr/>
        </p:nvPicPr>
        <p:blipFill>
          <a:blip r:embed="rId2"/>
          <a:stretch>
            <a:fillRect/>
          </a:stretch>
        </p:blipFill>
        <p:spPr>
          <a:xfrm>
            <a:off x="482600" y="2706079"/>
            <a:ext cx="5716037" cy="3897298"/>
          </a:xfrm>
          <a:prstGeom prst="rect">
            <a:avLst/>
          </a:prstGeom>
        </p:spPr>
      </p:pic>
    </p:spTree>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EF5520FB-0F8D-491A-A923-D369CA489D01}"/>
              </a:ext>
            </a:extLst>
          </p:cNvPr>
          <p:cNvSpPr txBox="1">
            <a:spLocks noChangeArrowheads="1"/>
          </p:cNvSpPr>
          <p:nvPr/>
        </p:nvSpPr>
        <p:spPr bwMode="auto">
          <a:xfrm>
            <a:off x="482600" y="1763673"/>
            <a:ext cx="1121410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中国特色社会主义文化，源自于中华民族五千多年文明历史所孕育的</a:t>
            </a:r>
            <a:r>
              <a:rPr kumimoji="0" lang="zh-CN" altLang="en-US" sz="2400" b="1"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中华优秀传统文化</a:t>
            </a: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，熔铸于党领导人民在革命、建设、改革中创造的</a:t>
            </a:r>
            <a:r>
              <a:rPr kumimoji="0" lang="zh-CN" altLang="en-US" sz="2400" b="1"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革命文化</a:t>
            </a: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和社会主义</a:t>
            </a:r>
            <a:r>
              <a:rPr kumimoji="0" lang="zh-CN" altLang="en-US" sz="2400" b="1"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先进文化</a:t>
            </a: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，植根于中国特色社会主义伟大实践。</a:t>
            </a:r>
            <a:endParaRPr kumimoji="0" lang="en-US" altLang="zh-CN"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30238" algn="r" defTabSz="914400" rtl="0" eaLnBrk="1"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党的十九大报告</a:t>
            </a:r>
          </a:p>
        </p:txBody>
      </p:sp>
      <p:sp>
        <p:nvSpPr>
          <p:cNvPr id="13" name="文本占位符 1">
            <a:extLst>
              <a:ext uri="{FF2B5EF4-FFF2-40B4-BE49-F238E27FC236}">
                <a16:creationId xmlns:a16="http://schemas.microsoft.com/office/drawing/2014/main" xmlns="" id="{FE107D94-D361-46B3-867D-6517C75E5FC6}"/>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5" name="矩形: 圆角 14">
            <a:extLst>
              <a:ext uri="{FF2B5EF4-FFF2-40B4-BE49-F238E27FC236}">
                <a16:creationId xmlns:a16="http://schemas.microsoft.com/office/drawing/2014/main" xmlns="" id="{179FE64B-253D-4E01-9A41-B70B1D61C11F}"/>
              </a:ext>
            </a:extLst>
          </p:cNvPr>
          <p:cNvSpPr/>
          <p:nvPr/>
        </p:nvSpPr>
        <p:spPr>
          <a:xfrm>
            <a:off x="1817574" y="1085397"/>
            <a:ext cx="85441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（五）社会存在和社会意识辩证关系原理的重要意义</a:t>
            </a:r>
          </a:p>
        </p:txBody>
      </p:sp>
      <p:pic>
        <p:nvPicPr>
          <p:cNvPr id="3" name="图片 2">
            <a:extLst>
              <a:ext uri="{FF2B5EF4-FFF2-40B4-BE49-F238E27FC236}">
                <a16:creationId xmlns:a16="http://schemas.microsoft.com/office/drawing/2014/main" xmlns="" id="{289E3481-8242-4E48-9E99-8599950CF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3137" y="4555375"/>
            <a:ext cx="2468099" cy="1738864"/>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xmlns="" id="{F224C9AD-7810-46E2-99B7-84FA58796D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7574" y="4550180"/>
            <a:ext cx="2614046" cy="1744059"/>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xmlns="" id="{BBA45C94-1C95-4EE7-A962-62A20ED0E4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2753" y="4550180"/>
            <a:ext cx="2389122" cy="174405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
            <a:extLst>
              <a:ext uri="{FF2B5EF4-FFF2-40B4-BE49-F238E27FC236}">
                <a16:creationId xmlns:a16="http://schemas.microsoft.com/office/drawing/2014/main" xmlns="" id="{468681D4-EF4E-4A2C-AC46-AC41386BCE8D}"/>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grpSp>
        <p:nvGrpSpPr>
          <p:cNvPr id="17" name="组合 16">
            <a:extLst>
              <a:ext uri="{FF2B5EF4-FFF2-40B4-BE49-F238E27FC236}">
                <a16:creationId xmlns:a16="http://schemas.microsoft.com/office/drawing/2014/main" xmlns="" id="{E15CCDC2-2D37-4B09-B1D3-AEEA011111B3}"/>
              </a:ext>
            </a:extLst>
          </p:cNvPr>
          <p:cNvGrpSpPr/>
          <p:nvPr/>
        </p:nvGrpSpPr>
        <p:grpSpPr>
          <a:xfrm>
            <a:off x="453572" y="1085397"/>
            <a:ext cx="11243128" cy="1423987"/>
            <a:chOff x="453572" y="1085397"/>
            <a:chExt cx="11243128" cy="1423987"/>
          </a:xfrm>
        </p:grpSpPr>
        <p:sp>
          <p:nvSpPr>
            <p:cNvPr id="18" name="矩形: 圆角 17">
              <a:extLst>
                <a:ext uri="{FF2B5EF4-FFF2-40B4-BE49-F238E27FC236}">
                  <a16:creationId xmlns:a16="http://schemas.microsoft.com/office/drawing/2014/main" xmlns="" id="{709AC230-F4CD-45FD-A3B3-0DDFCE0C3FF1}"/>
                </a:ext>
              </a:extLst>
            </p:cNvPr>
            <p:cNvSpPr/>
            <p:nvPr/>
          </p:nvSpPr>
          <p:spPr>
            <a:xfrm>
              <a:off x="1817574" y="1085397"/>
              <a:ext cx="85441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（五）社会存在和社会意识辩证关系原理的重要意义</a:t>
              </a:r>
            </a:p>
          </p:txBody>
        </p:sp>
        <p:sp>
          <p:nvSpPr>
            <p:cNvPr id="19" name="文本框 2">
              <a:extLst>
                <a:ext uri="{FF2B5EF4-FFF2-40B4-BE49-F238E27FC236}">
                  <a16:creationId xmlns:a16="http://schemas.microsoft.com/office/drawing/2014/main" xmlns="" id="{CD1043A8-1D00-4412-93F9-4C5A45DFFB5A}"/>
                </a:ext>
              </a:extLst>
            </p:cNvPr>
            <p:cNvSpPr txBox="1">
              <a:spLocks noChangeArrowheads="1"/>
            </p:cNvSpPr>
            <p:nvPr/>
          </p:nvSpPr>
          <p:spPr bwMode="auto">
            <a:xfrm>
              <a:off x="453572" y="1928969"/>
              <a:ext cx="11243128"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300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对于社会发展包括社会文化建设具有重要指导意义</a:t>
              </a:r>
            </a:p>
          </p:txBody>
        </p:sp>
      </p:grpSp>
      <p:pic>
        <p:nvPicPr>
          <p:cNvPr id="2" name="图片 1">
            <a:extLst>
              <a:ext uri="{FF2B5EF4-FFF2-40B4-BE49-F238E27FC236}">
                <a16:creationId xmlns:a16="http://schemas.microsoft.com/office/drawing/2014/main" xmlns="" id="{C0E6D76A-8E72-46A1-B37A-E3FB31AA1C5E}"/>
              </a:ext>
            </a:extLst>
          </p:cNvPr>
          <p:cNvPicPr>
            <a:picLocks noChangeAspect="1"/>
          </p:cNvPicPr>
          <p:nvPr/>
        </p:nvPicPr>
        <p:blipFill>
          <a:blip r:embed="rId2"/>
          <a:stretch>
            <a:fillRect/>
          </a:stretch>
        </p:blipFill>
        <p:spPr>
          <a:xfrm>
            <a:off x="6717769" y="3793283"/>
            <a:ext cx="4532027" cy="2877837"/>
          </a:xfrm>
          <a:prstGeom prst="rect">
            <a:avLst/>
          </a:prstGeom>
        </p:spPr>
      </p:pic>
      <p:grpSp>
        <p:nvGrpSpPr>
          <p:cNvPr id="3" name="组合 2">
            <a:extLst>
              <a:ext uri="{FF2B5EF4-FFF2-40B4-BE49-F238E27FC236}">
                <a16:creationId xmlns:a16="http://schemas.microsoft.com/office/drawing/2014/main" xmlns="" id="{5C2551C9-F174-4FA7-9D99-4DA178AA82B2}"/>
              </a:ext>
            </a:extLst>
          </p:cNvPr>
          <p:cNvGrpSpPr/>
          <p:nvPr/>
        </p:nvGrpSpPr>
        <p:grpSpPr>
          <a:xfrm>
            <a:off x="1175875" y="3656297"/>
            <a:ext cx="5933049" cy="2877853"/>
            <a:chOff x="1556962" y="3303614"/>
            <a:chExt cx="5933049" cy="2877853"/>
          </a:xfrm>
        </p:grpSpPr>
        <p:sp>
          <p:nvSpPr>
            <p:cNvPr id="14" name="文本框 13">
              <a:extLst>
                <a:ext uri="{FF2B5EF4-FFF2-40B4-BE49-F238E27FC236}">
                  <a16:creationId xmlns:a16="http://schemas.microsoft.com/office/drawing/2014/main" xmlns="" id="{4062D43B-30B3-4540-B479-A6CCB1372367}"/>
                </a:ext>
              </a:extLst>
            </p:cNvPr>
            <p:cNvSpPr txBox="1">
              <a:spLocks noChangeArrowheads="1"/>
            </p:cNvSpPr>
            <p:nvPr/>
          </p:nvSpPr>
          <p:spPr bwMode="auto">
            <a:xfrm>
              <a:off x="1556962" y="3939058"/>
              <a:ext cx="5063473"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mn-ea"/>
                  <a:ea typeface="+mn-ea"/>
                  <a:cs typeface="+mn-cs"/>
                  <a:sym typeface="Arial" panose="020B0604020202020204" pitchFamily="34" charset="0"/>
                </a:rPr>
                <a:t>中国特色社会主义文化积淀着中华民族最深层的精神追求，代表着中华民族独特的精神标识，是中国人民胜利前行的强大精神力量。</a:t>
              </a:r>
              <a:endParaRPr kumimoji="0" lang="en-US" altLang="zh-CN" sz="2400" b="0" i="0" u="none" strike="noStrike" kern="1200" cap="none" spc="0" normalizeH="0" baseline="0" noProof="0" dirty="0">
                <a:ln>
                  <a:noFill/>
                </a:ln>
                <a:solidFill>
                  <a:srgbClr val="262626"/>
                </a:solidFill>
                <a:effectLst/>
                <a:uLnTx/>
                <a:uFillTx/>
                <a:latin typeface="+mn-ea"/>
                <a:ea typeface="+mn-ea"/>
                <a:cs typeface="+mn-cs"/>
                <a:sym typeface="Arial" panose="020B0604020202020204" pitchFamily="34" charset="0"/>
              </a:endParaRPr>
            </a:p>
          </p:txBody>
        </p:sp>
        <p:cxnSp>
          <p:nvCxnSpPr>
            <p:cNvPr id="8" name="直接连接符 7">
              <a:extLst>
                <a:ext uri="{FF2B5EF4-FFF2-40B4-BE49-F238E27FC236}">
                  <a16:creationId xmlns:a16="http://schemas.microsoft.com/office/drawing/2014/main" xmlns="" id="{93E9799D-D072-4FD3-931D-4718956FDF18}"/>
                </a:ext>
              </a:extLst>
            </p:cNvPr>
            <p:cNvCxnSpPr>
              <a:cxnSpLocks/>
            </p:cNvCxnSpPr>
            <p:nvPr/>
          </p:nvCxnSpPr>
          <p:spPr>
            <a:xfrm>
              <a:off x="1556962" y="3915120"/>
              <a:ext cx="5134390" cy="0"/>
            </a:xfrm>
            <a:prstGeom prst="line">
              <a:avLst/>
            </a:prstGeom>
            <a:ln w="19050">
              <a:solidFill>
                <a:srgbClr val="B26A37"/>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8815E88B-8397-41CF-9A06-3EEB4E2A8FA9}"/>
                </a:ext>
              </a:extLst>
            </p:cNvPr>
            <p:cNvSpPr txBox="1">
              <a:spLocks noChangeArrowheads="1"/>
            </p:cNvSpPr>
            <p:nvPr/>
          </p:nvSpPr>
          <p:spPr bwMode="auto">
            <a:xfrm>
              <a:off x="1556962" y="3303614"/>
              <a:ext cx="59330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a:defRPr/>
              </a:pPr>
              <a:r>
                <a:rPr lang="zh-CN" altLang="en-US" sz="2400" dirty="0">
                  <a:solidFill>
                    <a:srgbClr val="262626"/>
                  </a:solidFill>
                  <a:latin typeface="+mn-ea"/>
                  <a:ea typeface="+mn-ea"/>
                  <a:sym typeface="Arial" panose="020B0604020202020204" pitchFamily="34" charset="0"/>
                </a:rPr>
                <a:t>第一，文化为社会发展提供思想保证。</a:t>
              </a:r>
              <a:endParaRPr lang="en-US" altLang="zh-CN" sz="2400" dirty="0">
                <a:solidFill>
                  <a:srgbClr val="262626"/>
                </a:solidFill>
                <a:latin typeface="+mn-ea"/>
                <a:ea typeface="+mn-ea"/>
                <a:sym typeface="Arial" panose="020B0604020202020204" pitchFamily="34" charset="0"/>
              </a:endParaRPr>
            </a:p>
          </p:txBody>
        </p:sp>
      </p:grpSp>
      <p:grpSp>
        <p:nvGrpSpPr>
          <p:cNvPr id="21" name="组合 20">
            <a:extLst>
              <a:ext uri="{FF2B5EF4-FFF2-40B4-BE49-F238E27FC236}">
                <a16:creationId xmlns:a16="http://schemas.microsoft.com/office/drawing/2014/main" xmlns="" id="{9C978A64-A309-4773-9A49-3D72237B2DAE}"/>
              </a:ext>
            </a:extLst>
          </p:cNvPr>
          <p:cNvGrpSpPr/>
          <p:nvPr/>
        </p:nvGrpSpPr>
        <p:grpSpPr>
          <a:xfrm>
            <a:off x="2456329" y="2644614"/>
            <a:ext cx="7279342" cy="662751"/>
            <a:chOff x="3729419" y="1236998"/>
            <a:chExt cx="5210172" cy="662751"/>
          </a:xfrm>
        </p:grpSpPr>
        <p:grpSp>
          <p:nvGrpSpPr>
            <p:cNvPr id="22" name="组合 21">
              <a:extLst>
                <a:ext uri="{FF2B5EF4-FFF2-40B4-BE49-F238E27FC236}">
                  <a16:creationId xmlns:a16="http://schemas.microsoft.com/office/drawing/2014/main" xmlns="" id="{43A35810-7BD2-444A-874F-06C9D589DB70}"/>
                </a:ext>
              </a:extLst>
            </p:cNvPr>
            <p:cNvGrpSpPr/>
            <p:nvPr/>
          </p:nvGrpSpPr>
          <p:grpSpPr>
            <a:xfrm>
              <a:off x="3729419" y="1263151"/>
              <a:ext cx="5210172" cy="636598"/>
              <a:chOff x="3729419" y="1263151"/>
              <a:chExt cx="5210172" cy="636598"/>
            </a:xfrm>
          </p:grpSpPr>
          <p:grpSp>
            <p:nvGrpSpPr>
              <p:cNvPr id="24" name="组合 23">
                <a:extLst>
                  <a:ext uri="{FF2B5EF4-FFF2-40B4-BE49-F238E27FC236}">
                    <a16:creationId xmlns:a16="http://schemas.microsoft.com/office/drawing/2014/main" xmlns="" id="{619F6206-4AE0-4CDA-8AD4-1AD9426B5C67}"/>
                  </a:ext>
                </a:extLst>
              </p:cNvPr>
              <p:cNvGrpSpPr/>
              <p:nvPr/>
            </p:nvGrpSpPr>
            <p:grpSpPr>
              <a:xfrm flipH="1">
                <a:off x="8401429" y="1408005"/>
                <a:ext cx="538162" cy="491744"/>
                <a:chOff x="3253169" y="1408005"/>
                <a:chExt cx="538162" cy="491744"/>
              </a:xfrm>
            </p:grpSpPr>
            <p:sp>
              <p:nvSpPr>
                <p:cNvPr id="29" name="任意多边形 12">
                  <a:extLst>
                    <a:ext uri="{FF2B5EF4-FFF2-40B4-BE49-F238E27FC236}">
                      <a16:creationId xmlns:a16="http://schemas.microsoft.com/office/drawing/2014/main" xmlns="" id="{50C31DCF-8E66-499E-8EC7-C18A8264387D}"/>
                    </a:ext>
                  </a:extLst>
                </p:cNvPr>
                <p:cNvSpPr/>
                <p:nvPr/>
              </p:nvSpPr>
              <p:spPr>
                <a:xfrm>
                  <a:off x="3253169" y="1408005"/>
                  <a:ext cx="538162" cy="491744"/>
                </a:xfrm>
                <a:custGeom>
                  <a:avLst/>
                  <a:gdLst>
                    <a:gd name="connsiteX0" fmla="*/ 0 w 609600"/>
                    <a:gd name="connsiteY0" fmla="*/ 0 h 540000"/>
                    <a:gd name="connsiteX1" fmla="*/ 238125 w 609600"/>
                    <a:gd name="connsiteY1" fmla="*/ 0 h 540000"/>
                    <a:gd name="connsiteX2" fmla="*/ 306637 w 609600"/>
                    <a:gd name="connsiteY2" fmla="*/ 0 h 540000"/>
                    <a:gd name="connsiteX3" fmla="*/ 609600 w 609600"/>
                    <a:gd name="connsiteY3" fmla="*/ 0 h 540000"/>
                    <a:gd name="connsiteX4" fmla="*/ 609600 w 609600"/>
                    <a:gd name="connsiteY4" fmla="*/ 540000 h 540000"/>
                    <a:gd name="connsiteX5" fmla="*/ 306637 w 609600"/>
                    <a:gd name="connsiteY5" fmla="*/ 540000 h 540000"/>
                    <a:gd name="connsiteX6" fmla="*/ 238125 w 609600"/>
                    <a:gd name="connsiteY6" fmla="*/ 540000 h 540000"/>
                    <a:gd name="connsiteX7" fmla="*/ 0 w 609600"/>
                    <a:gd name="connsiteY7" fmla="*/ 540000 h 540000"/>
                    <a:gd name="connsiteX8" fmla="*/ 153319 w 609600"/>
                    <a:gd name="connsiteY8" fmla="*/ 27000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540000">
                      <a:moveTo>
                        <a:pt x="0" y="0"/>
                      </a:moveTo>
                      <a:lnTo>
                        <a:pt x="238125" y="0"/>
                      </a:lnTo>
                      <a:lnTo>
                        <a:pt x="306637" y="0"/>
                      </a:lnTo>
                      <a:lnTo>
                        <a:pt x="609600" y="0"/>
                      </a:lnTo>
                      <a:lnTo>
                        <a:pt x="609600" y="540000"/>
                      </a:lnTo>
                      <a:lnTo>
                        <a:pt x="306637" y="540000"/>
                      </a:lnTo>
                      <a:lnTo>
                        <a:pt x="238125" y="540000"/>
                      </a:lnTo>
                      <a:lnTo>
                        <a:pt x="0" y="540000"/>
                      </a:lnTo>
                      <a:lnTo>
                        <a:pt x="153319" y="270000"/>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sym typeface="Arial" panose="020B0604020202020204" pitchFamily="34" charset="0"/>
                  </a:endParaRPr>
                </a:p>
              </p:txBody>
            </p:sp>
            <p:sp>
              <p:nvSpPr>
                <p:cNvPr id="30" name="任意多边形 13">
                  <a:extLst>
                    <a:ext uri="{FF2B5EF4-FFF2-40B4-BE49-F238E27FC236}">
                      <a16:creationId xmlns:a16="http://schemas.microsoft.com/office/drawing/2014/main" xmlns="" id="{16BDDED8-ACEB-4339-811C-9E9E0D156EAA}"/>
                    </a:ext>
                  </a:extLst>
                </p:cNvPr>
                <p:cNvSpPr/>
                <p:nvPr/>
              </p:nvSpPr>
              <p:spPr>
                <a:xfrm>
                  <a:off x="3604060" y="1449243"/>
                  <a:ext cx="187271" cy="450506"/>
                </a:xfrm>
                <a:custGeom>
                  <a:avLst/>
                  <a:gdLst>
                    <a:gd name="connsiteX0" fmla="*/ 0 w 187271"/>
                    <a:gd name="connsiteY0" fmla="*/ 0 h 450506"/>
                    <a:gd name="connsiteX1" fmla="*/ 187271 w 187271"/>
                    <a:gd name="connsiteY1" fmla="*/ 0 h 450506"/>
                    <a:gd name="connsiteX2" fmla="*/ 187271 w 187271"/>
                    <a:gd name="connsiteY2" fmla="*/ 450506 h 450506"/>
                    <a:gd name="connsiteX3" fmla="*/ 0 w 187271"/>
                    <a:gd name="connsiteY3" fmla="*/ 319538 h 450506"/>
                  </a:gdLst>
                  <a:ahLst/>
                  <a:cxnLst>
                    <a:cxn ang="0">
                      <a:pos x="connsiteX0" y="connsiteY0"/>
                    </a:cxn>
                    <a:cxn ang="0">
                      <a:pos x="connsiteX1" y="connsiteY1"/>
                    </a:cxn>
                    <a:cxn ang="0">
                      <a:pos x="connsiteX2" y="connsiteY2"/>
                    </a:cxn>
                    <a:cxn ang="0">
                      <a:pos x="connsiteX3" y="connsiteY3"/>
                    </a:cxn>
                  </a:cxnLst>
                  <a:rect l="l" t="t" r="r" b="b"/>
                  <a:pathLst>
                    <a:path w="187271" h="450506">
                      <a:moveTo>
                        <a:pt x="0" y="0"/>
                      </a:moveTo>
                      <a:lnTo>
                        <a:pt x="187271" y="0"/>
                      </a:lnTo>
                      <a:lnTo>
                        <a:pt x="187271" y="450506"/>
                      </a:lnTo>
                      <a:lnTo>
                        <a:pt x="0" y="319538"/>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sym typeface="Arial" panose="020B0604020202020204" pitchFamily="34" charset="0"/>
                  </a:endParaRPr>
                </a:p>
              </p:txBody>
            </p:sp>
          </p:grpSp>
          <p:grpSp>
            <p:nvGrpSpPr>
              <p:cNvPr id="25" name="组合 24">
                <a:extLst>
                  <a:ext uri="{FF2B5EF4-FFF2-40B4-BE49-F238E27FC236}">
                    <a16:creationId xmlns:a16="http://schemas.microsoft.com/office/drawing/2014/main" xmlns="" id="{F5DB8E18-4BD3-4BB4-B319-09D66D5FF7D6}"/>
                  </a:ext>
                </a:extLst>
              </p:cNvPr>
              <p:cNvGrpSpPr/>
              <p:nvPr/>
            </p:nvGrpSpPr>
            <p:grpSpPr>
              <a:xfrm>
                <a:off x="3729419" y="1408005"/>
                <a:ext cx="538162" cy="491744"/>
                <a:chOff x="3729419" y="1408005"/>
                <a:chExt cx="538162" cy="491744"/>
              </a:xfrm>
            </p:grpSpPr>
            <p:sp>
              <p:nvSpPr>
                <p:cNvPr id="27" name="任意多边形 10">
                  <a:extLst>
                    <a:ext uri="{FF2B5EF4-FFF2-40B4-BE49-F238E27FC236}">
                      <a16:creationId xmlns:a16="http://schemas.microsoft.com/office/drawing/2014/main" xmlns="" id="{9426E350-A79F-4248-A5C9-A290365334E6}"/>
                    </a:ext>
                  </a:extLst>
                </p:cNvPr>
                <p:cNvSpPr/>
                <p:nvPr/>
              </p:nvSpPr>
              <p:spPr>
                <a:xfrm>
                  <a:off x="3729419" y="1408005"/>
                  <a:ext cx="538162" cy="491744"/>
                </a:xfrm>
                <a:custGeom>
                  <a:avLst/>
                  <a:gdLst>
                    <a:gd name="connsiteX0" fmla="*/ 0 w 609600"/>
                    <a:gd name="connsiteY0" fmla="*/ 0 h 540000"/>
                    <a:gd name="connsiteX1" fmla="*/ 238125 w 609600"/>
                    <a:gd name="connsiteY1" fmla="*/ 0 h 540000"/>
                    <a:gd name="connsiteX2" fmla="*/ 306637 w 609600"/>
                    <a:gd name="connsiteY2" fmla="*/ 0 h 540000"/>
                    <a:gd name="connsiteX3" fmla="*/ 609600 w 609600"/>
                    <a:gd name="connsiteY3" fmla="*/ 0 h 540000"/>
                    <a:gd name="connsiteX4" fmla="*/ 609600 w 609600"/>
                    <a:gd name="connsiteY4" fmla="*/ 540000 h 540000"/>
                    <a:gd name="connsiteX5" fmla="*/ 306637 w 609600"/>
                    <a:gd name="connsiteY5" fmla="*/ 540000 h 540000"/>
                    <a:gd name="connsiteX6" fmla="*/ 238125 w 609600"/>
                    <a:gd name="connsiteY6" fmla="*/ 540000 h 540000"/>
                    <a:gd name="connsiteX7" fmla="*/ 0 w 609600"/>
                    <a:gd name="connsiteY7" fmla="*/ 540000 h 540000"/>
                    <a:gd name="connsiteX8" fmla="*/ 153319 w 609600"/>
                    <a:gd name="connsiteY8" fmla="*/ 27000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540000">
                      <a:moveTo>
                        <a:pt x="0" y="0"/>
                      </a:moveTo>
                      <a:lnTo>
                        <a:pt x="238125" y="0"/>
                      </a:lnTo>
                      <a:lnTo>
                        <a:pt x="306637" y="0"/>
                      </a:lnTo>
                      <a:lnTo>
                        <a:pt x="609600" y="0"/>
                      </a:lnTo>
                      <a:lnTo>
                        <a:pt x="609600" y="540000"/>
                      </a:lnTo>
                      <a:lnTo>
                        <a:pt x="306637" y="540000"/>
                      </a:lnTo>
                      <a:lnTo>
                        <a:pt x="238125" y="540000"/>
                      </a:lnTo>
                      <a:lnTo>
                        <a:pt x="0" y="540000"/>
                      </a:lnTo>
                      <a:lnTo>
                        <a:pt x="153319" y="270000"/>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sym typeface="Arial" panose="020B0604020202020204" pitchFamily="34" charset="0"/>
                  </a:endParaRPr>
                </a:p>
              </p:txBody>
            </p:sp>
            <p:sp>
              <p:nvSpPr>
                <p:cNvPr id="28" name="任意多边形 11">
                  <a:extLst>
                    <a:ext uri="{FF2B5EF4-FFF2-40B4-BE49-F238E27FC236}">
                      <a16:creationId xmlns:a16="http://schemas.microsoft.com/office/drawing/2014/main" xmlns="" id="{440A0570-03EE-4942-8605-DF40FC61D77F}"/>
                    </a:ext>
                  </a:extLst>
                </p:cNvPr>
                <p:cNvSpPr/>
                <p:nvPr/>
              </p:nvSpPr>
              <p:spPr>
                <a:xfrm>
                  <a:off x="4080310" y="1449243"/>
                  <a:ext cx="187271" cy="450506"/>
                </a:xfrm>
                <a:custGeom>
                  <a:avLst/>
                  <a:gdLst>
                    <a:gd name="connsiteX0" fmla="*/ 0 w 187271"/>
                    <a:gd name="connsiteY0" fmla="*/ 0 h 450506"/>
                    <a:gd name="connsiteX1" fmla="*/ 187271 w 187271"/>
                    <a:gd name="connsiteY1" fmla="*/ 0 h 450506"/>
                    <a:gd name="connsiteX2" fmla="*/ 187271 w 187271"/>
                    <a:gd name="connsiteY2" fmla="*/ 450506 h 450506"/>
                    <a:gd name="connsiteX3" fmla="*/ 0 w 187271"/>
                    <a:gd name="connsiteY3" fmla="*/ 319538 h 450506"/>
                  </a:gdLst>
                  <a:ahLst/>
                  <a:cxnLst>
                    <a:cxn ang="0">
                      <a:pos x="connsiteX0" y="connsiteY0"/>
                    </a:cxn>
                    <a:cxn ang="0">
                      <a:pos x="connsiteX1" y="connsiteY1"/>
                    </a:cxn>
                    <a:cxn ang="0">
                      <a:pos x="connsiteX2" y="connsiteY2"/>
                    </a:cxn>
                    <a:cxn ang="0">
                      <a:pos x="connsiteX3" y="connsiteY3"/>
                    </a:cxn>
                  </a:cxnLst>
                  <a:rect l="l" t="t" r="r" b="b"/>
                  <a:pathLst>
                    <a:path w="187271" h="450506">
                      <a:moveTo>
                        <a:pt x="0" y="0"/>
                      </a:moveTo>
                      <a:lnTo>
                        <a:pt x="187271" y="0"/>
                      </a:lnTo>
                      <a:lnTo>
                        <a:pt x="187271" y="450506"/>
                      </a:lnTo>
                      <a:lnTo>
                        <a:pt x="0" y="319538"/>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sym typeface="Arial" panose="020B0604020202020204" pitchFamily="34" charset="0"/>
                  </a:endParaRPr>
                </a:p>
              </p:txBody>
            </p:sp>
          </p:grpSp>
          <p:sp>
            <p:nvSpPr>
              <p:cNvPr id="26" name="矩形 25">
                <a:extLst>
                  <a:ext uri="{FF2B5EF4-FFF2-40B4-BE49-F238E27FC236}">
                    <a16:creationId xmlns:a16="http://schemas.microsoft.com/office/drawing/2014/main" xmlns="" id="{E8017F77-0AAE-4416-90F9-1C7C8CB6A59B}"/>
                  </a:ext>
                </a:extLst>
              </p:cNvPr>
              <p:cNvSpPr/>
              <p:nvPr/>
            </p:nvSpPr>
            <p:spPr>
              <a:xfrm>
                <a:off x="4080310" y="1263151"/>
                <a:ext cx="4508390" cy="499612"/>
              </a:xfrm>
              <a:prstGeom prst="rect">
                <a:avLst/>
              </a:prstGeom>
              <a:solidFill>
                <a:srgbClr val="AE68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sym typeface="Arial" panose="020B0604020202020204" pitchFamily="34" charset="0"/>
                </a:endParaRPr>
              </a:p>
            </p:txBody>
          </p:sp>
        </p:grpSp>
        <p:sp>
          <p:nvSpPr>
            <p:cNvPr id="23" name="矩形 22">
              <a:extLst>
                <a:ext uri="{FF2B5EF4-FFF2-40B4-BE49-F238E27FC236}">
                  <a16:creationId xmlns:a16="http://schemas.microsoft.com/office/drawing/2014/main" xmlns="" id="{286AA159-A572-40B1-961F-924A29F89DE1}"/>
                </a:ext>
              </a:extLst>
            </p:cNvPr>
            <p:cNvSpPr/>
            <p:nvPr/>
          </p:nvSpPr>
          <p:spPr>
            <a:xfrm>
              <a:off x="4210655" y="1236998"/>
              <a:ext cx="4247702" cy="497957"/>
            </a:xfrm>
            <a:prstGeom prst="rect">
              <a:avLst/>
            </a:prstGeom>
            <a:noFill/>
          </p:spPr>
          <p:txBody>
            <a:bodyPr wrap="square">
              <a:spAutoFit/>
            </a:bodyPr>
            <a:lstStyle/>
            <a:p>
              <a:pPr lvl="0" algn="ctr" eaLnBrk="1" fontAlgn="auto" hangingPunct="1">
                <a:lnSpc>
                  <a:spcPct val="120000"/>
                </a:lnSpc>
                <a:spcBef>
                  <a:spcPts val="0"/>
                </a:spcBef>
                <a:spcAft>
                  <a:spcPts val="0"/>
                </a:spcAft>
                <a:defRPr/>
              </a:pPr>
              <a:r>
                <a:rPr lang="zh-CN" altLang="en-US" sz="2400" dirty="0">
                  <a:solidFill>
                    <a:prstClr val="white"/>
                  </a:solidFill>
                  <a:latin typeface="+mn-ea"/>
                  <a:ea typeface="+mn-ea"/>
                  <a:cs typeface="+mn-ea"/>
                  <a:sym typeface="Arial" panose="020B0604020202020204" pitchFamily="34" charset="0"/>
                </a:rPr>
                <a:t>文化对社会发展重要作用的主要表现</a:t>
              </a:r>
            </a:p>
          </p:txBody>
        </p:sp>
      </p:grpSp>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7F3711DB-1917-4A7D-9843-C769B04C922E}"/>
              </a:ext>
            </a:extLst>
          </p:cNvPr>
          <p:cNvSpPr txBox="1">
            <a:spLocks noChangeArrowheads="1"/>
          </p:cNvSpPr>
          <p:nvPr/>
        </p:nvSpPr>
        <p:spPr bwMode="auto">
          <a:xfrm>
            <a:off x="3028950" y="1784177"/>
            <a:ext cx="6134101"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ctr"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第二，文化为社会发展提供精神动力。</a:t>
            </a:r>
            <a:endParaRPr kumimoji="0" lang="en-US" altLang="zh-CN"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3" name="组合 2">
            <a:extLst>
              <a:ext uri="{FF2B5EF4-FFF2-40B4-BE49-F238E27FC236}">
                <a16:creationId xmlns:a16="http://schemas.microsoft.com/office/drawing/2014/main" xmlns="" id="{D062B43B-590C-4618-925F-7FCF5FD7C12C}"/>
              </a:ext>
            </a:extLst>
          </p:cNvPr>
          <p:cNvGrpSpPr/>
          <p:nvPr/>
        </p:nvGrpSpPr>
        <p:grpSpPr>
          <a:xfrm>
            <a:off x="1308100" y="2603094"/>
            <a:ext cx="9563100" cy="3905656"/>
            <a:chOff x="482600" y="2231230"/>
            <a:chExt cx="11214100" cy="4579939"/>
          </a:xfrm>
        </p:grpSpPr>
        <p:pic>
          <p:nvPicPr>
            <p:cNvPr id="38918" name="图片 2">
              <a:extLst>
                <a:ext uri="{FF2B5EF4-FFF2-40B4-BE49-F238E27FC236}">
                  <a16:creationId xmlns:a16="http://schemas.microsoft.com/office/drawing/2014/main" xmlns="" id="{1D2006C7-CFC8-4585-987A-073969A27E2F}"/>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600" y="2231231"/>
              <a:ext cx="2595620" cy="45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图片 8">
              <a:extLst>
                <a:ext uri="{FF2B5EF4-FFF2-40B4-BE49-F238E27FC236}">
                  <a16:creationId xmlns:a16="http://schemas.microsoft.com/office/drawing/2014/main" xmlns="" id="{F0BC4C26-AE59-4B87-B304-973F0C871C48}"/>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1080" y="2231231"/>
              <a:ext cx="2595620" cy="45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图片 10">
              <a:extLst>
                <a:ext uri="{FF2B5EF4-FFF2-40B4-BE49-F238E27FC236}">
                  <a16:creationId xmlns:a16="http://schemas.microsoft.com/office/drawing/2014/main" xmlns="" id="{4CC23FB6-307E-469A-9125-5C9DF91E8630}"/>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9134" y="2231230"/>
              <a:ext cx="2595620" cy="45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图片 12">
              <a:extLst>
                <a:ext uri="{FF2B5EF4-FFF2-40B4-BE49-F238E27FC236}">
                  <a16:creationId xmlns:a16="http://schemas.microsoft.com/office/drawing/2014/main" xmlns="" id="{2765838E-8240-4973-9FEA-B4A1C3A533BE}"/>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77189" y="2231230"/>
              <a:ext cx="2595620" cy="45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文本占位符 1">
            <a:extLst>
              <a:ext uri="{FF2B5EF4-FFF2-40B4-BE49-F238E27FC236}">
                <a16:creationId xmlns:a16="http://schemas.microsoft.com/office/drawing/2014/main" xmlns="" id="{18EE7B3C-E747-402E-B0FB-2BACF7A9EAE3}"/>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8" name="矩形: 圆角 17">
            <a:extLst>
              <a:ext uri="{FF2B5EF4-FFF2-40B4-BE49-F238E27FC236}">
                <a16:creationId xmlns:a16="http://schemas.microsoft.com/office/drawing/2014/main" xmlns="" id="{B5CDE927-A314-4FE5-8AF7-2A102BC701A7}"/>
              </a:ext>
            </a:extLst>
          </p:cNvPr>
          <p:cNvSpPr/>
          <p:nvPr/>
        </p:nvSpPr>
        <p:spPr>
          <a:xfrm>
            <a:off x="1817574" y="1085397"/>
            <a:ext cx="85441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（五）社会存在和社会意识辩证关系原理的重要意义</a:t>
            </a:r>
          </a:p>
        </p:txBody>
      </p:sp>
      <p:cxnSp>
        <p:nvCxnSpPr>
          <p:cNvPr id="19" name="直接连接符 18">
            <a:extLst>
              <a:ext uri="{FF2B5EF4-FFF2-40B4-BE49-F238E27FC236}">
                <a16:creationId xmlns:a16="http://schemas.microsoft.com/office/drawing/2014/main" xmlns="" id="{79B60C99-5859-4B04-9525-269E545F2FBA}"/>
              </a:ext>
            </a:extLst>
          </p:cNvPr>
          <p:cNvCxnSpPr>
            <a:cxnSpLocks/>
          </p:cNvCxnSpPr>
          <p:nvPr/>
        </p:nvCxnSpPr>
        <p:spPr>
          <a:xfrm>
            <a:off x="1308100" y="2484148"/>
            <a:ext cx="9563100" cy="0"/>
          </a:xfrm>
          <a:prstGeom prst="line">
            <a:avLst/>
          </a:prstGeom>
          <a:ln w="19050">
            <a:solidFill>
              <a:srgbClr val="B26A37"/>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217D37AE-A9F7-45BB-BF87-0E29C9ED6DDB}"/>
              </a:ext>
            </a:extLst>
          </p:cNvPr>
          <p:cNvGrpSpPr>
            <a:grpSpLocks noChangeAspect="1"/>
          </p:cNvGrpSpPr>
          <p:nvPr/>
        </p:nvGrpSpPr>
        <p:grpSpPr>
          <a:xfrm>
            <a:off x="2273878" y="2798042"/>
            <a:ext cx="7631545" cy="3709388"/>
            <a:chOff x="2344738" y="2765425"/>
            <a:chExt cx="6035676" cy="2933700"/>
          </a:xfrm>
        </p:grpSpPr>
        <p:pic>
          <p:nvPicPr>
            <p:cNvPr id="39942" name="图片 9">
              <a:extLst>
                <a:ext uri="{FF2B5EF4-FFF2-40B4-BE49-F238E27FC236}">
                  <a16:creationId xmlns:a16="http://schemas.microsoft.com/office/drawing/2014/main" xmlns="" id="{A8C63A65-0087-40C8-8568-18067C36470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714" y="2765425"/>
              <a:ext cx="29337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图片 14">
              <a:extLst>
                <a:ext uri="{FF2B5EF4-FFF2-40B4-BE49-F238E27FC236}">
                  <a16:creationId xmlns:a16="http://schemas.microsoft.com/office/drawing/2014/main" xmlns="" id="{3A899CF2-2574-4A0E-9DAC-389B206100B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738" y="2765425"/>
              <a:ext cx="29337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文本占位符 1">
            <a:extLst>
              <a:ext uri="{FF2B5EF4-FFF2-40B4-BE49-F238E27FC236}">
                <a16:creationId xmlns:a16="http://schemas.microsoft.com/office/drawing/2014/main" xmlns="" id="{CC1F67C3-41B5-42B1-B6E5-80082340D224}"/>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6" name="矩形: 圆角 15">
            <a:extLst>
              <a:ext uri="{FF2B5EF4-FFF2-40B4-BE49-F238E27FC236}">
                <a16:creationId xmlns:a16="http://schemas.microsoft.com/office/drawing/2014/main" xmlns="" id="{474F0E53-F215-49CA-BE0C-02F3D198F2A1}"/>
              </a:ext>
            </a:extLst>
          </p:cNvPr>
          <p:cNvSpPr/>
          <p:nvPr/>
        </p:nvSpPr>
        <p:spPr>
          <a:xfrm>
            <a:off x="1817574" y="1085397"/>
            <a:ext cx="85441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（五）社会存在和社会意识辩证关系原理的重要意义</a:t>
            </a:r>
          </a:p>
        </p:txBody>
      </p:sp>
      <p:grpSp>
        <p:nvGrpSpPr>
          <p:cNvPr id="2" name="组合 1">
            <a:extLst>
              <a:ext uri="{FF2B5EF4-FFF2-40B4-BE49-F238E27FC236}">
                <a16:creationId xmlns:a16="http://schemas.microsoft.com/office/drawing/2014/main" xmlns="" id="{7C1B80CB-378B-4494-8CEA-9FBEFFB6914C}"/>
              </a:ext>
            </a:extLst>
          </p:cNvPr>
          <p:cNvGrpSpPr/>
          <p:nvPr/>
        </p:nvGrpSpPr>
        <p:grpSpPr>
          <a:xfrm>
            <a:off x="3028950" y="1849334"/>
            <a:ext cx="6134101" cy="648260"/>
            <a:chOff x="3022599" y="1741758"/>
            <a:chExt cx="6134101" cy="648260"/>
          </a:xfrm>
        </p:grpSpPr>
        <p:sp>
          <p:nvSpPr>
            <p:cNvPr id="17" name="文本框 16">
              <a:extLst>
                <a:ext uri="{FF2B5EF4-FFF2-40B4-BE49-F238E27FC236}">
                  <a16:creationId xmlns:a16="http://schemas.microsoft.com/office/drawing/2014/main" xmlns="" id="{4FE5F6A6-F6B3-4D0C-ACFE-7A62BB04ACDA}"/>
                </a:ext>
              </a:extLst>
            </p:cNvPr>
            <p:cNvSpPr txBox="1">
              <a:spLocks noChangeArrowheads="1"/>
            </p:cNvSpPr>
            <p:nvPr/>
          </p:nvSpPr>
          <p:spPr bwMode="auto">
            <a:xfrm>
              <a:off x="3022599" y="1741758"/>
              <a:ext cx="6134101"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ctr"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第三，文化为社会发展提供智力支持。</a:t>
              </a:r>
            </a:p>
          </p:txBody>
        </p:sp>
        <p:cxnSp>
          <p:nvCxnSpPr>
            <p:cNvPr id="18" name="直接连接符 17">
              <a:extLst>
                <a:ext uri="{FF2B5EF4-FFF2-40B4-BE49-F238E27FC236}">
                  <a16:creationId xmlns:a16="http://schemas.microsoft.com/office/drawing/2014/main" xmlns="" id="{02F9496C-C6C0-4D9D-B129-BCC96AA772FC}"/>
                </a:ext>
              </a:extLst>
            </p:cNvPr>
            <p:cNvCxnSpPr/>
            <p:nvPr/>
          </p:nvCxnSpPr>
          <p:spPr>
            <a:xfrm>
              <a:off x="3022599" y="2390018"/>
              <a:ext cx="6134101" cy="0"/>
            </a:xfrm>
            <a:prstGeom prst="line">
              <a:avLst/>
            </a:prstGeom>
            <a:ln w="19050">
              <a:solidFill>
                <a:srgbClr val="B26A37"/>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54E9CC5A-2214-4F06-98FA-4E45E94F9E85}"/>
              </a:ext>
            </a:extLst>
          </p:cNvPr>
          <p:cNvPicPr>
            <a:picLocks noChangeAspect="1"/>
          </p:cNvPicPr>
          <p:nvPr/>
        </p:nvPicPr>
        <p:blipFill rotWithShape="1">
          <a:blip r:embed="rId3"/>
          <a:srcRect b="7217"/>
          <a:stretch/>
        </p:blipFill>
        <p:spPr>
          <a:xfrm>
            <a:off x="0" y="1"/>
            <a:ext cx="12192000" cy="6858000"/>
          </a:xfrm>
          <a:prstGeom prst="rect">
            <a:avLst/>
          </a:prstGeom>
        </p:spPr>
      </p:pic>
      <p:sp>
        <p:nvSpPr>
          <p:cNvPr id="3" name="矩形 2"/>
          <p:cNvSpPr/>
          <p:nvPr/>
        </p:nvSpPr>
        <p:spPr>
          <a:xfrm flipH="1">
            <a:off x="0" y="0"/>
            <a:ext cx="12192000" cy="6858000"/>
          </a:xfrm>
          <a:prstGeom prst="rect">
            <a:avLst/>
          </a:prstGeom>
          <a:gradFill>
            <a:gsLst>
              <a:gs pos="0">
                <a:srgbClr val="FFFFFF"/>
              </a:gs>
              <a:gs pos="50000">
                <a:srgbClr val="FFFFFF">
                  <a:alpha val="100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grpSp>
        <p:nvGrpSpPr>
          <p:cNvPr id="8" name="组合 7"/>
          <p:cNvGrpSpPr/>
          <p:nvPr/>
        </p:nvGrpSpPr>
        <p:grpSpPr>
          <a:xfrm>
            <a:off x="5354723" y="1934770"/>
            <a:ext cx="527685" cy="527685"/>
            <a:chOff x="4488872" y="1012229"/>
            <a:chExt cx="434008" cy="434008"/>
          </a:xfrm>
        </p:grpSpPr>
        <p:sp>
          <p:nvSpPr>
            <p:cNvPr id="67" name="椭圆 66"/>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68" name="椭圆 67"/>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grpSp>
      <p:grpSp>
        <p:nvGrpSpPr>
          <p:cNvPr id="10" name="组合 9"/>
          <p:cNvGrpSpPr/>
          <p:nvPr/>
        </p:nvGrpSpPr>
        <p:grpSpPr>
          <a:xfrm>
            <a:off x="6096000" y="1927150"/>
            <a:ext cx="5618341" cy="542925"/>
            <a:chOff x="5341828" y="1130254"/>
            <a:chExt cx="4111530" cy="446543"/>
          </a:xfrm>
        </p:grpSpPr>
        <p:sp>
          <p:nvSpPr>
            <p:cNvPr id="7" name="矩形 6"/>
            <p:cNvSpPr/>
            <p:nvPr/>
          </p:nvSpPr>
          <p:spPr>
            <a:xfrm>
              <a:off x="5341828" y="1130254"/>
              <a:ext cx="4111528"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95" name="Text Box 11"/>
            <p:cNvSpPr txBox="1">
              <a:spLocks noChangeArrowheads="1"/>
            </p:cNvSpPr>
            <p:nvPr/>
          </p:nvSpPr>
          <p:spPr bwMode="auto">
            <a:xfrm>
              <a:off x="5383628" y="1163671"/>
              <a:ext cx="1055645"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第一节</a:t>
              </a:r>
              <a:endPar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96" name="Text Box 11">
              <a:hlinkClick r:id="rId4" action="ppaction://hlinksldjump"/>
            </p:cNvPr>
            <p:cNvSpPr txBox="1">
              <a:spLocks noChangeArrowheads="1"/>
            </p:cNvSpPr>
            <p:nvPr/>
          </p:nvSpPr>
          <p:spPr bwMode="auto">
            <a:xfrm>
              <a:off x="6464931" y="1163671"/>
              <a:ext cx="2988427"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人类社会的存在与发展</a:t>
              </a:r>
            </a:p>
          </p:txBody>
        </p:sp>
      </p:grpSp>
      <p:sp>
        <p:nvSpPr>
          <p:cNvPr id="15" name="文本框 14"/>
          <p:cNvSpPr txBox="1"/>
          <p:nvPr/>
        </p:nvSpPr>
        <p:spPr>
          <a:xfrm>
            <a:off x="2655796" y="3935113"/>
            <a:ext cx="2115820"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CONTENTS</a:t>
            </a:r>
          </a:p>
        </p:txBody>
      </p:sp>
      <p:sp>
        <p:nvSpPr>
          <p:cNvPr id="16" name="文本框 15"/>
          <p:cNvSpPr txBox="1"/>
          <p:nvPr/>
        </p:nvSpPr>
        <p:spPr>
          <a:xfrm>
            <a:off x="2537369" y="2787668"/>
            <a:ext cx="2352675"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目</a:t>
            </a:r>
            <a:r>
              <a:rPr kumimoji="0" lang="en-US" altLang="zh-CN" sz="54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 </a:t>
            </a:r>
            <a:r>
              <a:rPr kumimoji="0" lang="zh-CN" altLang="en-US" sz="54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录</a:t>
            </a:r>
          </a:p>
        </p:txBody>
      </p:sp>
      <p:grpSp>
        <p:nvGrpSpPr>
          <p:cNvPr id="37" name="组合 36">
            <a:extLst>
              <a:ext uri="{FF2B5EF4-FFF2-40B4-BE49-F238E27FC236}">
                <a16:creationId xmlns:a16="http://schemas.microsoft.com/office/drawing/2014/main" xmlns="" id="{C5D870AA-A715-4D14-A5C8-F0E177DD0814}"/>
              </a:ext>
            </a:extLst>
          </p:cNvPr>
          <p:cNvGrpSpPr/>
          <p:nvPr/>
        </p:nvGrpSpPr>
        <p:grpSpPr>
          <a:xfrm>
            <a:off x="5354723" y="3067519"/>
            <a:ext cx="527685" cy="527685"/>
            <a:chOff x="4488872" y="1012229"/>
            <a:chExt cx="434008" cy="434008"/>
          </a:xfrm>
        </p:grpSpPr>
        <p:sp>
          <p:nvSpPr>
            <p:cNvPr id="38" name="椭圆 37">
              <a:extLst>
                <a:ext uri="{FF2B5EF4-FFF2-40B4-BE49-F238E27FC236}">
                  <a16:creationId xmlns:a16="http://schemas.microsoft.com/office/drawing/2014/main" xmlns="" id="{90C6C743-88BA-49EF-97AD-0422E3368627}"/>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39" name="椭圆 38">
              <a:extLst>
                <a:ext uri="{FF2B5EF4-FFF2-40B4-BE49-F238E27FC236}">
                  <a16:creationId xmlns:a16="http://schemas.microsoft.com/office/drawing/2014/main" xmlns="" id="{CF1C04AD-750A-4D1A-873A-BA0AE30DE7B3}"/>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grpSp>
      <p:grpSp>
        <p:nvGrpSpPr>
          <p:cNvPr id="40" name="组合 39">
            <a:extLst>
              <a:ext uri="{FF2B5EF4-FFF2-40B4-BE49-F238E27FC236}">
                <a16:creationId xmlns:a16="http://schemas.microsoft.com/office/drawing/2014/main" xmlns="" id="{23DE411A-0E68-4AF2-94DA-C99F534C41CD}"/>
              </a:ext>
            </a:extLst>
          </p:cNvPr>
          <p:cNvGrpSpPr/>
          <p:nvPr/>
        </p:nvGrpSpPr>
        <p:grpSpPr>
          <a:xfrm>
            <a:off x="6095999" y="3084755"/>
            <a:ext cx="5682275" cy="542925"/>
            <a:chOff x="5341827" y="1130254"/>
            <a:chExt cx="4158317" cy="446543"/>
          </a:xfrm>
        </p:grpSpPr>
        <p:sp>
          <p:nvSpPr>
            <p:cNvPr id="41" name="矩形 40">
              <a:extLst>
                <a:ext uri="{FF2B5EF4-FFF2-40B4-BE49-F238E27FC236}">
                  <a16:creationId xmlns:a16="http://schemas.microsoft.com/office/drawing/2014/main" xmlns="" id="{EEBD9AD3-BC53-4FFF-BA76-919AE914030D}"/>
                </a:ext>
              </a:extLst>
            </p:cNvPr>
            <p:cNvSpPr/>
            <p:nvPr/>
          </p:nvSpPr>
          <p:spPr>
            <a:xfrm>
              <a:off x="5341827" y="1130254"/>
              <a:ext cx="4111528"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42" name="Text Box 11">
              <a:extLst>
                <a:ext uri="{FF2B5EF4-FFF2-40B4-BE49-F238E27FC236}">
                  <a16:creationId xmlns:a16="http://schemas.microsoft.com/office/drawing/2014/main" xmlns="" id="{7A1F9B4E-A5ED-4AC5-875D-98CCE179A08A}"/>
                </a:ext>
              </a:extLst>
            </p:cNvPr>
            <p:cNvSpPr txBox="1">
              <a:spLocks noChangeArrowheads="1"/>
            </p:cNvSpPr>
            <p:nvPr/>
          </p:nvSpPr>
          <p:spPr bwMode="auto">
            <a:xfrm>
              <a:off x="5383628" y="1163671"/>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第二节</a:t>
              </a:r>
              <a:endPar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43" name="Text Box 11">
              <a:hlinkClick r:id="rId5" action="ppaction://hlinksldjump"/>
              <a:extLst>
                <a:ext uri="{FF2B5EF4-FFF2-40B4-BE49-F238E27FC236}">
                  <a16:creationId xmlns:a16="http://schemas.microsoft.com/office/drawing/2014/main" xmlns="" id="{16887503-2A8E-4CD7-BB66-34C403AF1F9F}"/>
                </a:ext>
              </a:extLst>
            </p:cNvPr>
            <p:cNvSpPr txBox="1">
              <a:spLocks noChangeArrowheads="1"/>
            </p:cNvSpPr>
            <p:nvPr/>
          </p:nvSpPr>
          <p:spPr bwMode="auto">
            <a:xfrm>
              <a:off x="6464930" y="1163671"/>
              <a:ext cx="3035214"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社会历史发展的动力</a:t>
              </a:r>
            </a:p>
          </p:txBody>
        </p:sp>
      </p:grpSp>
      <p:grpSp>
        <p:nvGrpSpPr>
          <p:cNvPr id="44" name="组合 43">
            <a:extLst>
              <a:ext uri="{FF2B5EF4-FFF2-40B4-BE49-F238E27FC236}">
                <a16:creationId xmlns:a16="http://schemas.microsoft.com/office/drawing/2014/main" xmlns="" id="{E0DA5A95-3A10-48B2-AB68-84A9916FA304}"/>
              </a:ext>
            </a:extLst>
          </p:cNvPr>
          <p:cNvGrpSpPr/>
          <p:nvPr/>
        </p:nvGrpSpPr>
        <p:grpSpPr>
          <a:xfrm>
            <a:off x="5354723" y="4410127"/>
            <a:ext cx="527685" cy="527685"/>
            <a:chOff x="4488872" y="1012229"/>
            <a:chExt cx="434008" cy="434008"/>
          </a:xfrm>
        </p:grpSpPr>
        <p:sp>
          <p:nvSpPr>
            <p:cNvPr id="45" name="椭圆 44">
              <a:extLst>
                <a:ext uri="{FF2B5EF4-FFF2-40B4-BE49-F238E27FC236}">
                  <a16:creationId xmlns:a16="http://schemas.microsoft.com/office/drawing/2014/main" xmlns="" id="{2CB226E8-F42A-4F46-8A10-197647FB9A0B}"/>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46" name="椭圆 45">
              <a:extLst>
                <a:ext uri="{FF2B5EF4-FFF2-40B4-BE49-F238E27FC236}">
                  <a16:creationId xmlns:a16="http://schemas.microsoft.com/office/drawing/2014/main" xmlns="" id="{F5055C78-2C30-475F-8269-C684EE90B350}"/>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grpSp>
      <p:grpSp>
        <p:nvGrpSpPr>
          <p:cNvPr id="47" name="组合 46">
            <a:extLst>
              <a:ext uri="{FF2B5EF4-FFF2-40B4-BE49-F238E27FC236}">
                <a16:creationId xmlns:a16="http://schemas.microsoft.com/office/drawing/2014/main" xmlns="" id="{BB206276-3914-4F77-BB33-16332B605616}"/>
              </a:ext>
            </a:extLst>
          </p:cNvPr>
          <p:cNvGrpSpPr/>
          <p:nvPr/>
        </p:nvGrpSpPr>
        <p:grpSpPr>
          <a:xfrm>
            <a:off x="6096000" y="4365543"/>
            <a:ext cx="6164595" cy="616852"/>
            <a:chOff x="5341827" y="1130253"/>
            <a:chExt cx="4894822" cy="764281"/>
          </a:xfrm>
        </p:grpSpPr>
        <p:sp>
          <p:nvSpPr>
            <p:cNvPr id="48" name="矩形 47">
              <a:extLst>
                <a:ext uri="{FF2B5EF4-FFF2-40B4-BE49-F238E27FC236}">
                  <a16:creationId xmlns:a16="http://schemas.microsoft.com/office/drawing/2014/main" xmlns="" id="{A8A4AA83-1885-48D2-AF2B-7E3E47FD4D76}"/>
                </a:ext>
              </a:extLst>
            </p:cNvPr>
            <p:cNvSpPr/>
            <p:nvPr/>
          </p:nvSpPr>
          <p:spPr>
            <a:xfrm>
              <a:off x="5341827" y="1130253"/>
              <a:ext cx="4461083" cy="764281"/>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49" name="Text Box 11">
              <a:extLst>
                <a:ext uri="{FF2B5EF4-FFF2-40B4-BE49-F238E27FC236}">
                  <a16:creationId xmlns:a16="http://schemas.microsoft.com/office/drawing/2014/main" xmlns="" id="{2452357C-9321-4C66-94EA-36E3B8188696}"/>
                </a:ext>
              </a:extLst>
            </p:cNvPr>
            <p:cNvSpPr txBox="1">
              <a:spLocks noChangeArrowheads="1"/>
            </p:cNvSpPr>
            <p:nvPr/>
          </p:nvSpPr>
          <p:spPr bwMode="auto">
            <a:xfrm>
              <a:off x="5390067" y="1252539"/>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第三节</a:t>
              </a:r>
              <a:endParaRPr kumimoji="0" lang="en-US" altLang="zh-CN"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endParaRPr>
            </a:p>
          </p:txBody>
        </p:sp>
        <p:sp>
          <p:nvSpPr>
            <p:cNvPr id="50" name="Text Box 11">
              <a:hlinkClick r:id="rId6" action="ppaction://hlinksldjump"/>
              <a:extLst>
                <a:ext uri="{FF2B5EF4-FFF2-40B4-BE49-F238E27FC236}">
                  <a16:creationId xmlns:a16="http://schemas.microsoft.com/office/drawing/2014/main" xmlns="" id="{F19BA258-9AC6-49FE-BEE2-B9A90000FC5A}"/>
                </a:ext>
              </a:extLst>
            </p:cNvPr>
            <p:cNvSpPr txBox="1">
              <a:spLocks noChangeArrowheads="1"/>
            </p:cNvSpPr>
            <p:nvPr/>
          </p:nvSpPr>
          <p:spPr bwMode="auto">
            <a:xfrm>
              <a:off x="6532574" y="1252539"/>
              <a:ext cx="3704075" cy="3797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思源宋体" panose="02020400000000000000" charset="-122"/>
                  <a:sym typeface="Arial" panose="020B0604020202020204" pitchFamily="34" charset="0"/>
                </a:rPr>
                <a:t>人民群众在历史发展中的作用</a:t>
              </a:r>
            </a:p>
          </p:txBody>
        </p:sp>
      </p:grpSp>
    </p:spTree>
    <p:custDataLst>
      <p:tags r:id="rId1"/>
    </p:custDataLst>
  </p:cSld>
  <p:clrMapOvr>
    <a:masterClrMapping/>
  </p:clrMapOvr>
  <p:transition>
    <p:wheel spokes="2"/>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0365C048-63E0-4545-BEFE-FDB2F05E694F}"/>
              </a:ext>
            </a:extLst>
          </p:cNvPr>
          <p:cNvGrpSpPr/>
          <p:nvPr/>
        </p:nvGrpSpPr>
        <p:grpSpPr>
          <a:xfrm>
            <a:off x="924378" y="2790598"/>
            <a:ext cx="10330543" cy="4015839"/>
            <a:chOff x="482600" y="2790598"/>
            <a:chExt cx="11214100" cy="4359308"/>
          </a:xfrm>
        </p:grpSpPr>
        <p:pic>
          <p:nvPicPr>
            <p:cNvPr id="40966" name="图片 7">
              <a:extLst>
                <a:ext uri="{FF2B5EF4-FFF2-40B4-BE49-F238E27FC236}">
                  <a16:creationId xmlns:a16="http://schemas.microsoft.com/office/drawing/2014/main" xmlns="" id="{85AB75D4-712B-4CCB-AADE-4BA6E7C33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1699" y="2790598"/>
              <a:ext cx="6545001" cy="435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图片 9">
              <a:extLst>
                <a:ext uri="{FF2B5EF4-FFF2-40B4-BE49-F238E27FC236}">
                  <a16:creationId xmlns:a16="http://schemas.microsoft.com/office/drawing/2014/main" xmlns="" id="{BF6C6BD9-3C83-4225-98D7-0DB3C64FA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82600" y="2790598"/>
              <a:ext cx="4359308" cy="435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文本占位符 1">
            <a:extLst>
              <a:ext uri="{FF2B5EF4-FFF2-40B4-BE49-F238E27FC236}">
                <a16:creationId xmlns:a16="http://schemas.microsoft.com/office/drawing/2014/main" xmlns="" id="{34920A06-1905-43EA-A061-C09F2E0980FD}"/>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7" name="文本框 16">
            <a:extLst>
              <a:ext uri="{FF2B5EF4-FFF2-40B4-BE49-F238E27FC236}">
                <a16:creationId xmlns:a16="http://schemas.microsoft.com/office/drawing/2014/main" xmlns="" id="{B8F1F4BD-9830-443F-9D6F-F67F4237BC83}"/>
              </a:ext>
            </a:extLst>
          </p:cNvPr>
          <p:cNvSpPr txBox="1">
            <a:spLocks noChangeArrowheads="1"/>
          </p:cNvSpPr>
          <p:nvPr/>
        </p:nvSpPr>
        <p:spPr bwMode="auto">
          <a:xfrm>
            <a:off x="3028950" y="1741758"/>
            <a:ext cx="6134101"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ctr"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第四，文化为社会发展提供凝聚力量。</a:t>
            </a:r>
          </a:p>
        </p:txBody>
      </p:sp>
      <p:cxnSp>
        <p:nvCxnSpPr>
          <p:cNvPr id="18" name="直接连接符 17">
            <a:extLst>
              <a:ext uri="{FF2B5EF4-FFF2-40B4-BE49-F238E27FC236}">
                <a16:creationId xmlns:a16="http://schemas.microsoft.com/office/drawing/2014/main" xmlns="" id="{CC7ADFBC-212A-44FA-8BC6-6A3CF17F8E0B}"/>
              </a:ext>
            </a:extLst>
          </p:cNvPr>
          <p:cNvCxnSpPr>
            <a:cxnSpLocks/>
          </p:cNvCxnSpPr>
          <p:nvPr/>
        </p:nvCxnSpPr>
        <p:spPr>
          <a:xfrm>
            <a:off x="3028950" y="2403465"/>
            <a:ext cx="6134101" cy="0"/>
          </a:xfrm>
          <a:prstGeom prst="line">
            <a:avLst/>
          </a:prstGeom>
          <a:ln w="19050">
            <a:solidFill>
              <a:srgbClr val="B26A37"/>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xmlns="" id="{F293987E-7540-4728-8B22-77892A127288}"/>
              </a:ext>
            </a:extLst>
          </p:cNvPr>
          <p:cNvSpPr/>
          <p:nvPr/>
        </p:nvSpPr>
        <p:spPr>
          <a:xfrm>
            <a:off x="1817574" y="1085397"/>
            <a:ext cx="85441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（五）社会存在和社会意识辩证关系原理的重要意义</a:t>
            </a:r>
          </a:p>
        </p:txBody>
      </p:sp>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CAA5EA4C-2059-443E-95C0-67C724809081}"/>
              </a:ext>
            </a:extLst>
          </p:cNvPr>
          <p:cNvSpPr txBox="1">
            <a:spLocks noChangeArrowheads="1"/>
          </p:cNvSpPr>
          <p:nvPr/>
        </p:nvSpPr>
        <p:spPr bwMode="auto">
          <a:xfrm>
            <a:off x="488950" y="1936296"/>
            <a:ext cx="112141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450850" marR="0" lvl="0" indent="-450850" algn="just" defTabSz="914400" rtl="0" eaLnBrk="1" fontAlgn="base" latinLnBrk="0" hangingPunct="0">
              <a:lnSpc>
                <a:spcPct val="150000"/>
              </a:lnSpc>
              <a:spcBef>
                <a:spcPct val="0"/>
              </a:spcBef>
              <a:spcAft>
                <a:spcPct val="0"/>
              </a:spcAft>
              <a:buClr>
                <a:srgbClr val="B26A37"/>
              </a:buClr>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哲学社会科学是文化的重要组成部分</a:t>
            </a:r>
            <a:endParaRPr kumimoji="0" lang="en-US" altLang="zh-CN"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450850" marR="0" lvl="0" indent="-450850" algn="just" defTabSz="914400" rtl="0" eaLnBrk="1" fontAlgn="base" latinLnBrk="0" hangingPunct="0">
              <a:lnSpc>
                <a:spcPct val="150000"/>
              </a:lnSpc>
              <a:spcBef>
                <a:spcPct val="0"/>
              </a:spcBef>
              <a:spcAft>
                <a:spcPct val="0"/>
              </a:spcAft>
              <a:buClr>
                <a:srgbClr val="B26A37"/>
              </a:buClr>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哲学社会科学的发展水平和繁荣程度，是一个民族综合素质和国家文化软实力的重要体现和突出标志</a:t>
            </a:r>
            <a:endParaRPr kumimoji="0" lang="en-US" altLang="zh-CN"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41990" name="图片 1">
            <a:extLst>
              <a:ext uri="{FF2B5EF4-FFF2-40B4-BE49-F238E27FC236}">
                <a16:creationId xmlns:a16="http://schemas.microsoft.com/office/drawing/2014/main" xmlns="" id="{1C1F09C2-ADF9-4470-9A0A-D40E88A6C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113" y="3846059"/>
            <a:ext cx="6199074" cy="277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占位符 1">
            <a:extLst>
              <a:ext uri="{FF2B5EF4-FFF2-40B4-BE49-F238E27FC236}">
                <a16:creationId xmlns:a16="http://schemas.microsoft.com/office/drawing/2014/main" xmlns="" id="{9AB55866-0156-4371-B10A-9AAC5E00391E}"/>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16" name="矩形: 圆角 15">
            <a:extLst>
              <a:ext uri="{FF2B5EF4-FFF2-40B4-BE49-F238E27FC236}">
                <a16:creationId xmlns:a16="http://schemas.microsoft.com/office/drawing/2014/main" xmlns="" id="{9FC43BA8-3089-472D-932B-829214DC7662}"/>
              </a:ext>
            </a:extLst>
          </p:cNvPr>
          <p:cNvSpPr/>
          <p:nvPr/>
        </p:nvSpPr>
        <p:spPr>
          <a:xfrm>
            <a:off x="1817574" y="1085397"/>
            <a:ext cx="854415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（五）社会存在和社会意识辩证关系原理的重要意义</a:t>
            </a:r>
          </a:p>
        </p:txBody>
      </p:sp>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2">
            <a:extLst>
              <a:ext uri="{FF2B5EF4-FFF2-40B4-BE49-F238E27FC236}">
                <a16:creationId xmlns:a16="http://schemas.microsoft.com/office/drawing/2014/main" xmlns="" id="{5CDD75C5-B8D8-4558-A2A6-E7ABAB3AFA3F}"/>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生产力</a:t>
            </a:r>
          </a:p>
        </p:txBody>
      </p:sp>
      <p:sp>
        <p:nvSpPr>
          <p:cNvPr id="43013" name="文本框 15">
            <a:extLst>
              <a:ext uri="{FF2B5EF4-FFF2-40B4-BE49-F238E27FC236}">
                <a16:creationId xmlns:a16="http://schemas.microsoft.com/office/drawing/2014/main" xmlns="" id="{6CFDA34C-D370-42A9-9272-CCDA9DAC5BB9}"/>
              </a:ext>
            </a:extLst>
          </p:cNvPr>
          <p:cNvSpPr txBox="1">
            <a:spLocks noChangeArrowheads="1"/>
          </p:cNvSpPr>
          <p:nvPr/>
        </p:nvSpPr>
        <p:spPr bwMode="auto">
          <a:xfrm>
            <a:off x="495300" y="2591343"/>
            <a:ext cx="112014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人类在生产实践中形成的改造和影响自然以使其适合社会需要的物质力量。</a:t>
            </a:r>
          </a:p>
        </p:txBody>
      </p:sp>
      <p:sp>
        <p:nvSpPr>
          <p:cNvPr id="2" name="文本占位符 1">
            <a:extLst>
              <a:ext uri="{FF2B5EF4-FFF2-40B4-BE49-F238E27FC236}">
                <a16:creationId xmlns:a16="http://schemas.microsoft.com/office/drawing/2014/main" xmlns="" id="{C6117535-C662-4B71-AFE6-B0D73F6051F7}"/>
              </a:ext>
            </a:extLst>
          </p:cNvPr>
          <p:cNvSpPr>
            <a:spLocks noGrp="1"/>
          </p:cNvSpPr>
          <p:nvPr>
            <p:ph type="body" sz="quarter" idx="10"/>
          </p:nvPr>
        </p:nvSpPr>
        <p:spPr>
          <a:xfrm>
            <a:off x="70582" y="323850"/>
            <a:ext cx="6914418" cy="432210"/>
          </a:xfrm>
        </p:spPr>
        <p:txBody>
          <a:bodyPr/>
          <a:lstStyle/>
          <a:p>
            <a:r>
              <a:rPr lang="zh-CN" altLang="en-US" dirty="0">
                <a:latin typeface="Arial" panose="020B0604020202020204" pitchFamily="34" charset="0"/>
                <a:sym typeface="Arial" panose="020B0604020202020204" pitchFamily="34" charset="0"/>
              </a:rPr>
              <a:t>二、社会基本矛盾及其运动规律</a:t>
            </a:r>
          </a:p>
        </p:txBody>
      </p:sp>
      <p:grpSp>
        <p:nvGrpSpPr>
          <p:cNvPr id="4" name="组合 3">
            <a:extLst>
              <a:ext uri="{FF2B5EF4-FFF2-40B4-BE49-F238E27FC236}">
                <a16:creationId xmlns:a16="http://schemas.microsoft.com/office/drawing/2014/main" xmlns="" id="{B63DA21A-E95D-4C5F-BCD8-F87BF0DC238B}"/>
              </a:ext>
            </a:extLst>
          </p:cNvPr>
          <p:cNvGrpSpPr/>
          <p:nvPr/>
        </p:nvGrpSpPr>
        <p:grpSpPr>
          <a:xfrm>
            <a:off x="482600" y="3682293"/>
            <a:ext cx="11214100" cy="2205798"/>
            <a:chOff x="1662087" y="3471567"/>
            <a:chExt cx="8855126" cy="2205798"/>
          </a:xfrm>
        </p:grpSpPr>
        <p:sp>
          <p:nvSpPr>
            <p:cNvPr id="32" name="Rectangle 17">
              <a:extLst>
                <a:ext uri="{FF2B5EF4-FFF2-40B4-BE49-F238E27FC236}">
                  <a16:creationId xmlns:a16="http://schemas.microsoft.com/office/drawing/2014/main" xmlns="" id="{05E297DD-253F-4865-BB21-D12E8B5ED9A5}"/>
                </a:ext>
              </a:extLst>
            </p:cNvPr>
            <p:cNvSpPr>
              <a:spLocks noChangeArrowheads="1"/>
            </p:cNvSpPr>
            <p:nvPr/>
          </p:nvSpPr>
          <p:spPr bwMode="auto">
            <a:xfrm>
              <a:off x="3889301" y="4522265"/>
              <a:ext cx="1595437" cy="504825"/>
            </a:xfrm>
            <a:prstGeom prst="rect">
              <a:avLst/>
            </a:prstGeom>
            <a:solidFill>
              <a:srgbClr val="B26A37"/>
            </a:solidFill>
            <a:ln w="9525" cmpd="sng">
              <a:noFill/>
              <a:miter lim="800000"/>
            </a:ln>
          </p:spPr>
          <p:txBody>
            <a:bodyPr wrap="none" lIns="90000" tIns="46800" rIns="90000" bIns="4680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基本要素</a:t>
              </a:r>
            </a:p>
          </p:txBody>
        </p:sp>
        <p:sp>
          <p:nvSpPr>
            <p:cNvPr id="41" name="Oval 36">
              <a:extLst>
                <a:ext uri="{FF2B5EF4-FFF2-40B4-BE49-F238E27FC236}">
                  <a16:creationId xmlns:a16="http://schemas.microsoft.com/office/drawing/2014/main" xmlns="" id="{CAFEDD6A-4B85-4CD7-9726-7DA8694FF72B}"/>
                </a:ext>
              </a:extLst>
            </p:cNvPr>
            <p:cNvSpPr>
              <a:spLocks noChangeArrowheads="1"/>
            </p:cNvSpPr>
            <p:nvPr/>
          </p:nvSpPr>
          <p:spPr bwMode="auto">
            <a:xfrm>
              <a:off x="8273395" y="5150315"/>
              <a:ext cx="1765300" cy="527050"/>
            </a:xfrm>
            <a:prstGeom prst="roundRect">
              <a:avLst>
                <a:gd name="adj" fmla="val 16667"/>
              </a:avLst>
            </a:prstGeom>
            <a:solidFill>
              <a:schemeClr val="accent4">
                <a:lumMod val="60000"/>
                <a:lumOff val="40000"/>
              </a:schemeClr>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第一生产力</a:t>
              </a:r>
            </a:p>
          </p:txBody>
        </p:sp>
        <p:grpSp>
          <p:nvGrpSpPr>
            <p:cNvPr id="3" name="组合 2">
              <a:extLst>
                <a:ext uri="{FF2B5EF4-FFF2-40B4-BE49-F238E27FC236}">
                  <a16:creationId xmlns:a16="http://schemas.microsoft.com/office/drawing/2014/main" xmlns="" id="{E9F7CDEB-99B9-47A7-B507-62967E5B3DE6}"/>
                </a:ext>
              </a:extLst>
            </p:cNvPr>
            <p:cNvGrpSpPr/>
            <p:nvPr/>
          </p:nvGrpSpPr>
          <p:grpSpPr>
            <a:xfrm>
              <a:off x="2629889" y="3975598"/>
              <a:ext cx="4035536" cy="492056"/>
              <a:chOff x="5644243" y="3921735"/>
              <a:chExt cx="1871663" cy="935038"/>
            </a:xfrm>
          </p:grpSpPr>
          <p:sp>
            <p:nvSpPr>
              <p:cNvPr id="43014" name="Line 15">
                <a:extLst>
                  <a:ext uri="{FF2B5EF4-FFF2-40B4-BE49-F238E27FC236}">
                    <a16:creationId xmlns:a16="http://schemas.microsoft.com/office/drawing/2014/main" xmlns="" id="{E6948186-8849-46D6-A9F2-641DFCF1DE18}"/>
                  </a:ext>
                </a:extLst>
              </p:cNvPr>
              <p:cNvSpPr>
                <a:spLocks noChangeShapeType="1"/>
              </p:cNvSpPr>
              <p:nvPr/>
            </p:nvSpPr>
            <p:spPr bwMode="auto">
              <a:xfrm>
                <a:off x="5644243" y="4302735"/>
                <a:ext cx="18716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3017" name="Line 12">
                <a:extLst>
                  <a:ext uri="{FF2B5EF4-FFF2-40B4-BE49-F238E27FC236}">
                    <a16:creationId xmlns:a16="http://schemas.microsoft.com/office/drawing/2014/main" xmlns="" id="{B70DDE96-FB84-4224-BF6E-D46ACF544404}"/>
                  </a:ext>
                </a:extLst>
              </p:cNvPr>
              <p:cNvSpPr>
                <a:spLocks noChangeShapeType="1"/>
              </p:cNvSpPr>
              <p:nvPr/>
            </p:nvSpPr>
            <p:spPr bwMode="auto">
              <a:xfrm>
                <a:off x="5644243" y="3921735"/>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3018" name="Line 14">
                <a:extLst>
                  <a:ext uri="{FF2B5EF4-FFF2-40B4-BE49-F238E27FC236}">
                    <a16:creationId xmlns:a16="http://schemas.microsoft.com/office/drawing/2014/main" xmlns="" id="{6E377846-CB75-4E71-BF39-D28CBAACFC8D}"/>
                  </a:ext>
                </a:extLst>
              </p:cNvPr>
              <p:cNvSpPr>
                <a:spLocks noChangeShapeType="1"/>
              </p:cNvSpPr>
              <p:nvPr/>
            </p:nvSpPr>
            <p:spPr bwMode="auto">
              <a:xfrm>
                <a:off x="7515906" y="3921735"/>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3021" name="Line 12">
                <a:extLst>
                  <a:ext uri="{FF2B5EF4-FFF2-40B4-BE49-F238E27FC236}">
                    <a16:creationId xmlns:a16="http://schemas.microsoft.com/office/drawing/2014/main" xmlns="" id="{042F091A-ECE4-4ED4-A56D-19AE4C84633E}"/>
                  </a:ext>
                </a:extLst>
              </p:cNvPr>
              <p:cNvSpPr>
                <a:spLocks noChangeShapeType="1"/>
              </p:cNvSpPr>
              <p:nvPr/>
            </p:nvSpPr>
            <p:spPr bwMode="auto">
              <a:xfrm>
                <a:off x="6598331" y="3921735"/>
                <a:ext cx="0" cy="9350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43022" name="Line 12">
              <a:extLst>
                <a:ext uri="{FF2B5EF4-FFF2-40B4-BE49-F238E27FC236}">
                  <a16:creationId xmlns:a16="http://schemas.microsoft.com/office/drawing/2014/main" xmlns="" id="{1ADF8A4A-39B3-4844-8E7B-3A213EFEAD17}"/>
                </a:ext>
              </a:extLst>
            </p:cNvPr>
            <p:cNvSpPr>
              <a:spLocks noChangeShapeType="1"/>
            </p:cNvSpPr>
            <p:nvPr/>
          </p:nvSpPr>
          <p:spPr bwMode="auto">
            <a:xfrm>
              <a:off x="9156045" y="3872446"/>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 name="Text Box 6">
              <a:extLst>
                <a:ext uri="{FF2B5EF4-FFF2-40B4-BE49-F238E27FC236}">
                  <a16:creationId xmlns:a16="http://schemas.microsoft.com/office/drawing/2014/main" xmlns="" id="{B23F9122-338F-4F09-A6DD-DE1F799B6F5A}"/>
                </a:ext>
              </a:extLst>
            </p:cNvPr>
            <p:cNvSpPr txBox="1">
              <a:spLocks noChangeArrowheads="1"/>
            </p:cNvSpPr>
            <p:nvPr/>
          </p:nvSpPr>
          <p:spPr bwMode="auto">
            <a:xfrm>
              <a:off x="1662087" y="3471567"/>
              <a:ext cx="1871662" cy="463846"/>
            </a:xfrm>
            <a:prstGeom prst="rect">
              <a:avLst/>
            </a:prstGeom>
            <a:solidFill>
              <a:schemeClr val="accent4">
                <a:lumMod val="20000"/>
                <a:lumOff val="80000"/>
              </a:schemeClr>
            </a:solidFill>
            <a:ln w="9525" cmpd="sng">
              <a:noFill/>
              <a:miter lim="800000"/>
            </a:ln>
          </p:spPr>
          <p:txBody>
            <a:bodyPr wrap="square" lIns="90000" tIns="46800" rIns="90000" bIns="4680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劳动资料</a:t>
              </a:r>
            </a:p>
          </p:txBody>
        </p:sp>
        <p:sp>
          <p:nvSpPr>
            <p:cNvPr id="26" name="Text Box 7">
              <a:extLst>
                <a:ext uri="{FF2B5EF4-FFF2-40B4-BE49-F238E27FC236}">
                  <a16:creationId xmlns:a16="http://schemas.microsoft.com/office/drawing/2014/main" xmlns="" id="{9F9F14F9-5B85-4D5F-AC0B-DBE5B79C1547}"/>
                </a:ext>
              </a:extLst>
            </p:cNvPr>
            <p:cNvSpPr txBox="1">
              <a:spLocks noChangeArrowheads="1"/>
            </p:cNvSpPr>
            <p:nvPr/>
          </p:nvSpPr>
          <p:spPr bwMode="auto">
            <a:xfrm>
              <a:off x="3679306" y="3471567"/>
              <a:ext cx="1871662" cy="463846"/>
            </a:xfrm>
            <a:prstGeom prst="rect">
              <a:avLst/>
            </a:prstGeom>
            <a:solidFill>
              <a:schemeClr val="accent4">
                <a:lumMod val="20000"/>
                <a:lumOff val="80000"/>
              </a:schemeClr>
            </a:solidFill>
            <a:ln w="9525" cmpd="sng">
              <a:noFill/>
              <a:miter lim="800000"/>
            </a:ln>
          </p:spPr>
          <p:txBody>
            <a:bodyPr wrap="square" lIns="90000" tIns="46800" rIns="90000" bIns="4680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劳动对象</a:t>
              </a:r>
            </a:p>
          </p:txBody>
        </p:sp>
        <p:sp>
          <p:nvSpPr>
            <p:cNvPr id="27" name="Text Box 8">
              <a:extLst>
                <a:ext uri="{FF2B5EF4-FFF2-40B4-BE49-F238E27FC236}">
                  <a16:creationId xmlns:a16="http://schemas.microsoft.com/office/drawing/2014/main" xmlns="" id="{48F89E9E-5B04-4A9F-A756-591CA33BB7A6}"/>
                </a:ext>
              </a:extLst>
            </p:cNvPr>
            <p:cNvSpPr txBox="1">
              <a:spLocks noChangeArrowheads="1"/>
            </p:cNvSpPr>
            <p:nvPr/>
          </p:nvSpPr>
          <p:spPr bwMode="auto">
            <a:xfrm>
              <a:off x="5696526" y="3471567"/>
              <a:ext cx="1871662" cy="463846"/>
            </a:xfrm>
            <a:prstGeom prst="rect">
              <a:avLst/>
            </a:prstGeom>
            <a:solidFill>
              <a:schemeClr val="accent4">
                <a:lumMod val="20000"/>
                <a:lumOff val="80000"/>
              </a:schemeClr>
            </a:solidFill>
            <a:ln w="9525" cmpd="sng">
              <a:noFill/>
              <a:miter lim="800000"/>
            </a:ln>
          </p:spPr>
          <p:txBody>
            <a:bodyPr wrap="square" lIns="90000" tIns="46800" rIns="90000" bIns="4680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劳动者</a:t>
              </a:r>
            </a:p>
          </p:txBody>
        </p:sp>
        <p:sp>
          <p:nvSpPr>
            <p:cNvPr id="28" name="Text Box 9">
              <a:extLst>
                <a:ext uri="{FF2B5EF4-FFF2-40B4-BE49-F238E27FC236}">
                  <a16:creationId xmlns:a16="http://schemas.microsoft.com/office/drawing/2014/main" xmlns="" id="{8602315C-6695-43CE-8DD5-1D5D9DCE1F00}"/>
                </a:ext>
              </a:extLst>
            </p:cNvPr>
            <p:cNvSpPr txBox="1">
              <a:spLocks noChangeArrowheads="1"/>
            </p:cNvSpPr>
            <p:nvPr/>
          </p:nvSpPr>
          <p:spPr bwMode="auto">
            <a:xfrm>
              <a:off x="7794877" y="3471567"/>
              <a:ext cx="2722336" cy="463846"/>
            </a:xfrm>
            <a:prstGeom prst="rect">
              <a:avLst/>
            </a:prstGeom>
            <a:solidFill>
              <a:schemeClr val="accent4">
                <a:lumMod val="20000"/>
                <a:lumOff val="80000"/>
              </a:schemeClr>
            </a:solidFill>
            <a:ln w="9525" cmpd="sng">
              <a:noFill/>
              <a:miter lim="800000"/>
            </a:ln>
          </p:spPr>
          <p:txBody>
            <a:bodyPr wrap="square" lIns="90000" tIns="46800" rIns="90000" bIns="4680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科学技术</a:t>
              </a:r>
            </a:p>
          </p:txBody>
        </p:sp>
        <p:sp>
          <p:nvSpPr>
            <p:cNvPr id="23" name="Rectangle 19">
              <a:extLst>
                <a:ext uri="{FF2B5EF4-FFF2-40B4-BE49-F238E27FC236}">
                  <a16:creationId xmlns:a16="http://schemas.microsoft.com/office/drawing/2014/main" xmlns="" id="{F33BB4A5-A056-4CBE-97BC-E7F115112AB3}"/>
                </a:ext>
              </a:extLst>
            </p:cNvPr>
            <p:cNvSpPr>
              <a:spLocks noChangeArrowheads="1"/>
            </p:cNvSpPr>
            <p:nvPr/>
          </p:nvSpPr>
          <p:spPr bwMode="auto">
            <a:xfrm>
              <a:off x="8358326" y="4501628"/>
              <a:ext cx="1595438" cy="504825"/>
            </a:xfrm>
            <a:prstGeom prst="rect">
              <a:avLst/>
            </a:prstGeom>
            <a:solidFill>
              <a:srgbClr val="B26A37"/>
            </a:solidFill>
            <a:ln w="9525" cmpd="sng">
              <a:noFill/>
              <a:miter lim="800000"/>
            </a:ln>
          </p:spPr>
          <p:txBody>
            <a:bodyPr wrap="none" lIns="90000" tIns="46800" rIns="90000" bIns="4680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重要因素</a:t>
              </a:r>
            </a:p>
          </p:txBody>
        </p:sp>
      </p:grpSp>
      <p:pic>
        <p:nvPicPr>
          <p:cNvPr id="21" name="图片 8">
            <a:hlinkClick r:id="rId2" action="ppaction://hlinksldjump"/>
            <a:extLst>
              <a:ext uri="{FF2B5EF4-FFF2-40B4-BE49-F238E27FC236}">
                <a16:creationId xmlns:a16="http://schemas.microsoft.com/office/drawing/2014/main" xmlns="" id="{33C676E7-FA8C-4076-8CCB-107C450EDE2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圆角 21">
            <a:extLst>
              <a:ext uri="{FF2B5EF4-FFF2-40B4-BE49-F238E27FC236}">
                <a16:creationId xmlns:a16="http://schemas.microsoft.com/office/drawing/2014/main" xmlns="" id="{83EB8ACC-88B2-464A-A967-B683936A7C0A}"/>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（一）生产力与生产关系的矛盾运动及其规律</a:t>
            </a:r>
          </a:p>
        </p:txBody>
      </p:sp>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文本框 15">
            <a:extLst>
              <a:ext uri="{FF2B5EF4-FFF2-40B4-BE49-F238E27FC236}">
                <a16:creationId xmlns:a16="http://schemas.microsoft.com/office/drawing/2014/main" xmlns="" id="{0E68BFFA-E2F9-4246-8243-674E10E6DB58}"/>
              </a:ext>
            </a:extLst>
          </p:cNvPr>
          <p:cNvSpPr txBox="1">
            <a:spLocks noChangeArrowheads="1"/>
          </p:cNvSpPr>
          <p:nvPr/>
        </p:nvSpPr>
        <p:spPr bwMode="auto">
          <a:xfrm>
            <a:off x="738909" y="2374429"/>
            <a:ext cx="10970490"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人们在物质生产过程中形成的不以人的意志为转移的经济关系。</a:t>
            </a:r>
            <a:endParaRPr kumimoji="0" lang="en-US" altLang="zh-CN"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2230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生产关系是社会关系中最基本的关系。</a:t>
            </a:r>
          </a:p>
        </p:txBody>
      </p:sp>
      <p:sp>
        <p:nvSpPr>
          <p:cNvPr id="53" name="矩形 52">
            <a:extLst>
              <a:ext uri="{FF2B5EF4-FFF2-40B4-BE49-F238E27FC236}">
                <a16:creationId xmlns:a16="http://schemas.microsoft.com/office/drawing/2014/main" xmlns="" id="{F3BC754C-6E0D-4E0A-97E0-1E6826BABD84}"/>
              </a:ext>
            </a:extLst>
          </p:cNvPr>
          <p:cNvSpPr/>
          <p:nvPr/>
        </p:nvSpPr>
        <p:spPr>
          <a:xfrm>
            <a:off x="1204685" y="4485240"/>
            <a:ext cx="4940753" cy="460375"/>
          </a:xfrm>
          <a:prstGeom prst="rect">
            <a:avLst/>
          </a:prstGeom>
          <a:solidFill>
            <a:schemeClr val="accent4">
              <a:lumMod val="20000"/>
              <a:lumOff val="80000"/>
            </a:schemeClr>
          </a:solidFill>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400" b="1" i="0" u="none" strike="noStrike" kern="1200" cap="none" spc="0" normalizeH="0" baseline="0" noProof="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生产资料所有制关系</a:t>
            </a:r>
            <a:endParaRPr kumimoji="0" lang="zh-CN" altLang="en-US" sz="2400" b="1" i="0" u="none" strike="noStrike" kern="1200" cap="none" spc="0" normalizeH="0" baseline="0" noProof="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4" name="矩形 53">
            <a:extLst>
              <a:ext uri="{FF2B5EF4-FFF2-40B4-BE49-F238E27FC236}">
                <a16:creationId xmlns:a16="http://schemas.microsoft.com/office/drawing/2014/main" xmlns="" id="{2EFE194B-9095-4203-ACA5-359C2EDB85D2}"/>
              </a:ext>
            </a:extLst>
          </p:cNvPr>
          <p:cNvSpPr/>
          <p:nvPr/>
        </p:nvSpPr>
        <p:spPr>
          <a:xfrm>
            <a:off x="1204686" y="5252052"/>
            <a:ext cx="4940753" cy="460375"/>
          </a:xfrm>
          <a:prstGeom prst="rect">
            <a:avLst/>
          </a:prstGeom>
          <a:solidFill>
            <a:schemeClr val="accent4">
              <a:lumMod val="20000"/>
              <a:lumOff val="80000"/>
            </a:schemeClr>
          </a:solidFill>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400" b="1" i="0" u="none" strike="noStrike" kern="1200" cap="none" spc="0" normalizeH="0" baseline="0" noProof="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生产中人与人的关系</a:t>
            </a:r>
            <a:endParaRPr kumimoji="0" lang="zh-CN" altLang="en-US" sz="2400" b="1" i="0" u="none" strike="noStrike" kern="1200" cap="none" spc="0" normalizeH="0" baseline="0" noProof="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5" name="矩形 54">
            <a:extLst>
              <a:ext uri="{FF2B5EF4-FFF2-40B4-BE49-F238E27FC236}">
                <a16:creationId xmlns:a16="http://schemas.microsoft.com/office/drawing/2014/main" xmlns="" id="{C6CBAF0D-8E24-4CB1-B8E8-E4FFF89B6D0A}"/>
              </a:ext>
            </a:extLst>
          </p:cNvPr>
          <p:cNvSpPr/>
          <p:nvPr/>
        </p:nvSpPr>
        <p:spPr>
          <a:xfrm>
            <a:off x="1204686" y="5944053"/>
            <a:ext cx="4940753" cy="460375"/>
          </a:xfrm>
          <a:prstGeom prst="rect">
            <a:avLst/>
          </a:prstGeom>
          <a:solidFill>
            <a:schemeClr val="accent4">
              <a:lumMod val="20000"/>
              <a:lumOff val="80000"/>
            </a:schemeClr>
          </a:solidFill>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400" b="1" i="0" u="none" strike="noStrike" kern="1200" cap="none" spc="0" normalizeH="0" baseline="0" noProof="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产品分配关系</a:t>
            </a:r>
            <a:endParaRPr kumimoji="0" lang="zh-CN" altLang="en-US" sz="2400" b="1" i="0" u="none" strike="noStrike" kern="1200" cap="none" spc="0" normalizeH="0" baseline="0" noProof="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0" name="椭圆形标注 41">
            <a:extLst>
              <a:ext uri="{FF2B5EF4-FFF2-40B4-BE49-F238E27FC236}">
                <a16:creationId xmlns:a16="http://schemas.microsoft.com/office/drawing/2014/main" xmlns="" id="{0AD4323C-AED4-4115-8492-EE56B42885A7}"/>
              </a:ext>
            </a:extLst>
          </p:cNvPr>
          <p:cNvSpPr>
            <a:spLocks noChangeArrowheads="1"/>
          </p:cNvSpPr>
          <p:nvPr/>
        </p:nvSpPr>
        <p:spPr bwMode="auto">
          <a:xfrm>
            <a:off x="6985000" y="2964086"/>
            <a:ext cx="3196008" cy="1741318"/>
          </a:xfrm>
          <a:prstGeom prst="wedgeEllipseCallout">
            <a:avLst>
              <a:gd name="adj1" fmla="val -76418"/>
              <a:gd name="adj2" fmla="val 55925"/>
            </a:avLst>
          </a:prstGeom>
          <a:solidFill>
            <a:schemeClr val="accent4">
              <a:lumMod val="20000"/>
              <a:lumOff val="8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4042" name="矩形 1">
            <a:extLst>
              <a:ext uri="{FF2B5EF4-FFF2-40B4-BE49-F238E27FC236}">
                <a16:creationId xmlns:a16="http://schemas.microsoft.com/office/drawing/2014/main" xmlns="" id="{490AC712-EBB0-4F46-8DFC-892B27B032C3}"/>
              </a:ext>
            </a:extLst>
          </p:cNvPr>
          <p:cNvSpPr>
            <a:spLocks noChangeArrowheads="1"/>
          </p:cNvSpPr>
          <p:nvPr/>
        </p:nvSpPr>
        <p:spPr bwMode="auto">
          <a:xfrm>
            <a:off x="7369360" y="3364845"/>
            <a:ext cx="2427287" cy="93980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最</a:t>
            </a:r>
            <a:r>
              <a:rPr kumimoji="0" lang="zh-CN" altLang="zh-CN"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基本的、具有</a:t>
            </a:r>
            <a:endParaRPr kumimoji="0" lang="en-US" altLang="zh-CN"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zh-CN"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决定意义的方面</a:t>
            </a:r>
            <a:endParaRPr kumimoji="0" lang="zh-CN" altLang="en-US" sz="2400" b="0" i="0" u="none" strike="noStrike" kern="1200" cap="none" spc="0" normalizeH="0" baseline="0" noProof="0" dirty="0">
              <a:ln>
                <a:noFill/>
              </a:ln>
              <a:solidFill>
                <a:srgbClr val="262626"/>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 name="文本占位符 1">
            <a:extLst>
              <a:ext uri="{FF2B5EF4-FFF2-40B4-BE49-F238E27FC236}">
                <a16:creationId xmlns:a16="http://schemas.microsoft.com/office/drawing/2014/main" xmlns="" id="{6FAAA945-F056-4D3D-AE03-5E02937C0159}"/>
              </a:ext>
            </a:extLst>
          </p:cNvPr>
          <p:cNvSpPr>
            <a:spLocks noGrp="1"/>
          </p:cNvSpPr>
          <p:nvPr>
            <p:ph type="body" sz="quarter" idx="10"/>
          </p:nvPr>
        </p:nvSpPr>
        <p:spPr>
          <a:xfrm>
            <a:off x="70582" y="323850"/>
            <a:ext cx="6914418" cy="432210"/>
          </a:xfrm>
        </p:spPr>
        <p:txBody>
          <a:bodyPr/>
          <a:lstStyle/>
          <a:p>
            <a:r>
              <a:rPr lang="zh-CN" altLang="en-US" dirty="0">
                <a:latin typeface="Arial" panose="020B0604020202020204" pitchFamily="34" charset="0"/>
                <a:sym typeface="Arial" panose="020B0604020202020204" pitchFamily="34" charset="0"/>
              </a:rPr>
              <a:t>二、社会基本矛盾及其运动规律</a:t>
            </a:r>
          </a:p>
        </p:txBody>
      </p:sp>
      <p:grpSp>
        <p:nvGrpSpPr>
          <p:cNvPr id="20" name="组合 19">
            <a:extLst>
              <a:ext uri="{FF2B5EF4-FFF2-40B4-BE49-F238E27FC236}">
                <a16:creationId xmlns:a16="http://schemas.microsoft.com/office/drawing/2014/main" xmlns="" id="{5A344F9F-B742-4CA8-BD84-E7BCEE3ADC3F}"/>
              </a:ext>
            </a:extLst>
          </p:cNvPr>
          <p:cNvGrpSpPr/>
          <p:nvPr/>
        </p:nvGrpSpPr>
        <p:grpSpPr>
          <a:xfrm>
            <a:off x="482600" y="1085397"/>
            <a:ext cx="11214100" cy="1265263"/>
            <a:chOff x="453572" y="1085397"/>
            <a:chExt cx="11243128" cy="1265263"/>
          </a:xfrm>
        </p:grpSpPr>
        <p:sp>
          <p:nvSpPr>
            <p:cNvPr id="21" name="矩形: 圆角 20">
              <a:extLst>
                <a:ext uri="{FF2B5EF4-FFF2-40B4-BE49-F238E27FC236}">
                  <a16:creationId xmlns:a16="http://schemas.microsoft.com/office/drawing/2014/main" xmlns="" id="{EFDB5EB4-C688-444D-B366-4147660C30D4}"/>
                </a:ext>
              </a:extLst>
            </p:cNvPr>
            <p:cNvSpPr/>
            <p:nvPr/>
          </p:nvSpPr>
          <p:spPr>
            <a:xfrm>
              <a:off x="1998986" y="1085397"/>
              <a:ext cx="8165033"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（一）生产力与生产关系的矛盾运动及其规律</a:t>
              </a:r>
            </a:p>
          </p:txBody>
        </p:sp>
        <p:sp>
          <p:nvSpPr>
            <p:cNvPr id="22" name="文本框 2">
              <a:extLst>
                <a:ext uri="{FF2B5EF4-FFF2-40B4-BE49-F238E27FC236}">
                  <a16:creationId xmlns:a16="http://schemas.microsoft.com/office/drawing/2014/main" xmlns="" id="{7B96EF35-D9A2-49E1-9967-C192B74397D0}"/>
                </a:ext>
              </a:extLst>
            </p:cNvPr>
            <p:cNvSpPr txBox="1">
              <a:spLocks noChangeArrowheads="1"/>
            </p:cNvSpPr>
            <p:nvPr/>
          </p:nvSpPr>
          <p:spPr bwMode="auto">
            <a:xfrm>
              <a:off x="453572" y="1770245"/>
              <a:ext cx="11243128"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生产关系</a:t>
              </a:r>
            </a:p>
          </p:txBody>
        </p:sp>
      </p:grpSp>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xmlns="" id="{94E4D73A-D4E1-484D-874E-2B1AF6C58C85}"/>
              </a:ext>
            </a:extLst>
          </p:cNvPr>
          <p:cNvSpPr txBox="1">
            <a:spLocks noChangeArrowheads="1"/>
          </p:cNvSpPr>
          <p:nvPr/>
        </p:nvSpPr>
        <p:spPr bwMode="auto">
          <a:xfrm>
            <a:off x="1733303" y="4664239"/>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消费</a:t>
            </a:r>
          </a:p>
        </p:txBody>
      </p:sp>
      <p:sp>
        <p:nvSpPr>
          <p:cNvPr id="42" name="文本框 41">
            <a:extLst>
              <a:ext uri="{FF2B5EF4-FFF2-40B4-BE49-F238E27FC236}">
                <a16:creationId xmlns:a16="http://schemas.microsoft.com/office/drawing/2014/main" xmlns="" id="{829C0C37-B8F9-4F0E-A1ED-BADDB1AC7D6D}"/>
              </a:ext>
            </a:extLst>
          </p:cNvPr>
          <p:cNvSpPr txBox="1">
            <a:spLocks noChangeArrowheads="1"/>
          </p:cNvSpPr>
          <p:nvPr/>
        </p:nvSpPr>
        <p:spPr bwMode="auto">
          <a:xfrm>
            <a:off x="2701678" y="3857789"/>
            <a:ext cx="800100" cy="461963"/>
          </a:xfrm>
          <a:prstGeom prst="rect">
            <a:avLst/>
          </a:prstGeom>
          <a:solidFill>
            <a:srgbClr val="B26A37"/>
          </a:solid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动态</a:t>
            </a:r>
          </a:p>
        </p:txBody>
      </p:sp>
      <p:sp>
        <p:nvSpPr>
          <p:cNvPr id="43" name="矩形 42">
            <a:extLst>
              <a:ext uri="{FF2B5EF4-FFF2-40B4-BE49-F238E27FC236}">
                <a16:creationId xmlns:a16="http://schemas.microsoft.com/office/drawing/2014/main" xmlns="" id="{9B0096B0-6C89-4A62-A837-F9727C7BBE5C}"/>
              </a:ext>
            </a:extLst>
          </p:cNvPr>
          <p:cNvSpPr>
            <a:spLocks noChangeArrowheads="1"/>
          </p:cNvSpPr>
          <p:nvPr/>
        </p:nvSpPr>
        <p:spPr bwMode="auto">
          <a:xfrm>
            <a:off x="1657103" y="2987839"/>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生产</a:t>
            </a:r>
          </a:p>
        </p:txBody>
      </p:sp>
      <p:sp>
        <p:nvSpPr>
          <p:cNvPr id="44" name="上弧形箭头 51209">
            <a:extLst>
              <a:ext uri="{FF2B5EF4-FFF2-40B4-BE49-F238E27FC236}">
                <a16:creationId xmlns:a16="http://schemas.microsoft.com/office/drawing/2014/main" xmlns="" id="{A28626CB-F309-4408-B40D-FFFE397EB8D0}"/>
              </a:ext>
            </a:extLst>
          </p:cNvPr>
          <p:cNvSpPr>
            <a:spLocks noChangeArrowheads="1"/>
          </p:cNvSpPr>
          <p:nvPr/>
        </p:nvSpPr>
        <p:spPr bwMode="auto">
          <a:xfrm flipH="1" flipV="1">
            <a:off x="2419103" y="5273839"/>
            <a:ext cx="1371600" cy="304800"/>
          </a:xfrm>
          <a:prstGeom prst="curvedDownArrow">
            <a:avLst>
              <a:gd name="adj1" fmla="val 29625"/>
              <a:gd name="adj2" fmla="val 119625"/>
              <a:gd name="adj3" fmla="val 33296"/>
            </a:avLst>
          </a:prstGeom>
          <a:solidFill>
            <a:srgbClr val="B26A37"/>
          </a:solid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45" name="矩形 44">
            <a:extLst>
              <a:ext uri="{FF2B5EF4-FFF2-40B4-BE49-F238E27FC236}">
                <a16:creationId xmlns:a16="http://schemas.microsoft.com/office/drawing/2014/main" xmlns="" id="{6C92EC41-4F01-4176-A06F-4F9A43DAD9C3}"/>
              </a:ext>
            </a:extLst>
          </p:cNvPr>
          <p:cNvSpPr>
            <a:spLocks noChangeArrowheads="1"/>
          </p:cNvSpPr>
          <p:nvPr/>
        </p:nvSpPr>
        <p:spPr bwMode="auto">
          <a:xfrm>
            <a:off x="3638303" y="2987839"/>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分配</a:t>
            </a:r>
          </a:p>
        </p:txBody>
      </p:sp>
      <p:sp>
        <p:nvSpPr>
          <p:cNvPr id="46" name="上弧形箭头 51211">
            <a:extLst>
              <a:ext uri="{FF2B5EF4-FFF2-40B4-BE49-F238E27FC236}">
                <a16:creationId xmlns:a16="http://schemas.microsoft.com/office/drawing/2014/main" xmlns="" id="{22626227-92D8-4FD7-A18C-0F6334F86642}"/>
              </a:ext>
            </a:extLst>
          </p:cNvPr>
          <p:cNvSpPr>
            <a:spLocks noChangeArrowheads="1"/>
          </p:cNvSpPr>
          <p:nvPr/>
        </p:nvSpPr>
        <p:spPr bwMode="auto">
          <a:xfrm>
            <a:off x="2419103" y="2606839"/>
            <a:ext cx="1600200" cy="304800"/>
          </a:xfrm>
          <a:prstGeom prst="curvedDownArrow">
            <a:avLst>
              <a:gd name="adj1" fmla="val 34563"/>
              <a:gd name="adj2" fmla="val 139563"/>
              <a:gd name="adj3" fmla="val 38505"/>
            </a:avLst>
          </a:prstGeom>
          <a:solidFill>
            <a:srgbClr val="B26A37"/>
          </a:solid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66" name="右弧形箭头 51212">
            <a:extLst>
              <a:ext uri="{FF2B5EF4-FFF2-40B4-BE49-F238E27FC236}">
                <a16:creationId xmlns:a16="http://schemas.microsoft.com/office/drawing/2014/main" xmlns="" id="{BA5B1E58-73CC-4117-8722-943CD0DB8EC6}"/>
              </a:ext>
            </a:extLst>
          </p:cNvPr>
          <p:cNvSpPr>
            <a:spLocks noChangeArrowheads="1"/>
          </p:cNvSpPr>
          <p:nvPr/>
        </p:nvSpPr>
        <p:spPr bwMode="auto">
          <a:xfrm>
            <a:off x="4628903" y="3597439"/>
            <a:ext cx="276225" cy="1143000"/>
          </a:xfrm>
          <a:prstGeom prst="curvedLeftArrow">
            <a:avLst>
              <a:gd name="adj1" fmla="val 36782"/>
              <a:gd name="adj2" fmla="val 119540"/>
              <a:gd name="adj3" fmla="val 33296"/>
            </a:avLst>
          </a:prstGeom>
          <a:solidFill>
            <a:srgbClr val="B26A37"/>
          </a:solid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67" name="右弧形箭头 51213">
            <a:extLst>
              <a:ext uri="{FF2B5EF4-FFF2-40B4-BE49-F238E27FC236}">
                <a16:creationId xmlns:a16="http://schemas.microsoft.com/office/drawing/2014/main" xmlns="" id="{A4F5D974-06E8-4A20-AD57-2BB6030902A4}"/>
              </a:ext>
            </a:extLst>
          </p:cNvPr>
          <p:cNvSpPr>
            <a:spLocks noChangeArrowheads="1"/>
          </p:cNvSpPr>
          <p:nvPr/>
        </p:nvSpPr>
        <p:spPr bwMode="auto">
          <a:xfrm flipH="1" flipV="1">
            <a:off x="1504703" y="3521239"/>
            <a:ext cx="304800" cy="1143000"/>
          </a:xfrm>
          <a:prstGeom prst="curvedLeftArrow">
            <a:avLst>
              <a:gd name="adj1" fmla="val 33333"/>
              <a:gd name="adj2" fmla="val 108333"/>
              <a:gd name="adj3" fmla="val 33296"/>
            </a:avLst>
          </a:prstGeom>
          <a:solidFill>
            <a:srgbClr val="B26A37"/>
          </a:solid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2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68" name="矩形 67">
            <a:extLst>
              <a:ext uri="{FF2B5EF4-FFF2-40B4-BE49-F238E27FC236}">
                <a16:creationId xmlns:a16="http://schemas.microsoft.com/office/drawing/2014/main" xmlns="" id="{1AEF44C0-122A-4500-9FC3-54D08127325B}"/>
              </a:ext>
            </a:extLst>
          </p:cNvPr>
          <p:cNvSpPr>
            <a:spLocks noChangeArrowheads="1"/>
          </p:cNvSpPr>
          <p:nvPr/>
        </p:nvSpPr>
        <p:spPr bwMode="auto">
          <a:xfrm>
            <a:off x="3790703" y="4740439"/>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交换</a:t>
            </a:r>
          </a:p>
        </p:txBody>
      </p:sp>
      <p:sp>
        <p:nvSpPr>
          <p:cNvPr id="32" name="矩形 31">
            <a:extLst>
              <a:ext uri="{FF2B5EF4-FFF2-40B4-BE49-F238E27FC236}">
                <a16:creationId xmlns:a16="http://schemas.microsoft.com/office/drawing/2014/main" xmlns="" id="{47F99E5E-143C-43F3-BDB2-1B2435C7A4FA}"/>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34" name="矩形: 圆角 33">
            <a:extLst>
              <a:ext uri="{FF2B5EF4-FFF2-40B4-BE49-F238E27FC236}">
                <a16:creationId xmlns:a16="http://schemas.microsoft.com/office/drawing/2014/main" xmlns="" id="{C67EBF21-333D-4326-8121-DA402D1264C8}"/>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（一）生产力与生产关系的矛盾运动及其规律</a:t>
            </a:r>
          </a:p>
        </p:txBody>
      </p:sp>
      <p:sp>
        <p:nvSpPr>
          <p:cNvPr id="35" name="文本框 2">
            <a:extLst>
              <a:ext uri="{FF2B5EF4-FFF2-40B4-BE49-F238E27FC236}">
                <a16:creationId xmlns:a16="http://schemas.microsoft.com/office/drawing/2014/main" xmlns="" id="{36373FB8-84BE-4B30-A992-20B83E2C83EE}"/>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生产关系</a:t>
            </a:r>
          </a:p>
        </p:txBody>
      </p:sp>
      <p:grpSp>
        <p:nvGrpSpPr>
          <p:cNvPr id="4" name="组合 3">
            <a:extLst>
              <a:ext uri="{FF2B5EF4-FFF2-40B4-BE49-F238E27FC236}">
                <a16:creationId xmlns:a16="http://schemas.microsoft.com/office/drawing/2014/main" xmlns="" id="{4DA58E3A-A2D7-4A4F-979D-A308BD7C8A2B}"/>
              </a:ext>
            </a:extLst>
          </p:cNvPr>
          <p:cNvGrpSpPr/>
          <p:nvPr/>
        </p:nvGrpSpPr>
        <p:grpSpPr>
          <a:xfrm>
            <a:off x="5622421" y="2781154"/>
            <a:ext cx="5475866" cy="2847326"/>
            <a:chOff x="4903786" y="2204372"/>
            <a:chExt cx="5475866" cy="2847326"/>
          </a:xfrm>
        </p:grpSpPr>
        <p:sp>
          <p:nvSpPr>
            <p:cNvPr id="49" name="矩形 48">
              <a:extLst>
                <a:ext uri="{FF2B5EF4-FFF2-40B4-BE49-F238E27FC236}">
                  <a16:creationId xmlns:a16="http://schemas.microsoft.com/office/drawing/2014/main" xmlns="" id="{93F76310-BBD4-483A-BD5D-E1C0874C4594}"/>
                </a:ext>
              </a:extLst>
            </p:cNvPr>
            <p:cNvSpPr/>
            <p:nvPr/>
          </p:nvSpPr>
          <p:spPr>
            <a:xfrm>
              <a:off x="4903786" y="2809080"/>
              <a:ext cx="5475866" cy="2149449"/>
            </a:xfrm>
            <a:prstGeom prst="rect">
              <a:avLst/>
            </a:prstGeom>
            <a:solidFill>
              <a:sysClr val="window" lastClr="FFFFFF">
                <a:lumMod val="95000"/>
                <a:alpha val="4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Ngaan"/>
                <a:ea typeface="Source Han Sans K Bold"/>
                <a:cs typeface="+mn-ea"/>
                <a:sym typeface="+mn-lt"/>
              </a:endParaRPr>
            </a:p>
          </p:txBody>
        </p:sp>
        <p:sp>
          <p:nvSpPr>
            <p:cNvPr id="46095" name="文本框 22">
              <a:extLst>
                <a:ext uri="{FF2B5EF4-FFF2-40B4-BE49-F238E27FC236}">
                  <a16:creationId xmlns:a16="http://schemas.microsoft.com/office/drawing/2014/main" xmlns="" id="{3DD00BB4-4A20-46E3-9227-5329E455EFCE}"/>
                </a:ext>
              </a:extLst>
            </p:cNvPr>
            <p:cNvSpPr txBox="1">
              <a:spLocks noChangeArrowheads="1"/>
            </p:cNvSpPr>
            <p:nvPr/>
          </p:nvSpPr>
          <p:spPr bwMode="auto">
            <a:xfrm>
              <a:off x="4990523" y="3309143"/>
              <a:ext cx="530860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以生产资料公有制为基础的生产关系</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just" defTabSz="914400" rtl="0" eaLnBrk="0" fontAlgn="base" latinLnBrk="0" hangingPunct="0">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以生产资料私有制为基础的生产关系</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50" name="矩形 49">
              <a:extLst>
                <a:ext uri="{FF2B5EF4-FFF2-40B4-BE49-F238E27FC236}">
                  <a16:creationId xmlns:a16="http://schemas.microsoft.com/office/drawing/2014/main" xmlns="" id="{E422FF17-35C4-4D1E-81FD-9590D51F9A29}"/>
                </a:ext>
              </a:extLst>
            </p:cNvPr>
            <p:cNvSpPr/>
            <p:nvPr/>
          </p:nvSpPr>
          <p:spPr>
            <a:xfrm>
              <a:off x="4903786" y="4942680"/>
              <a:ext cx="5475866" cy="109018"/>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Ngaan"/>
                <a:ea typeface="Source Han Sans K Bold"/>
                <a:cs typeface="+mn-ea"/>
                <a:sym typeface="+mn-lt"/>
              </a:endParaRPr>
            </a:p>
          </p:txBody>
        </p:sp>
        <p:grpSp>
          <p:nvGrpSpPr>
            <p:cNvPr id="51" name="组合 50">
              <a:extLst>
                <a:ext uri="{FF2B5EF4-FFF2-40B4-BE49-F238E27FC236}">
                  <a16:creationId xmlns:a16="http://schemas.microsoft.com/office/drawing/2014/main" xmlns="" id="{53F9B842-389E-4665-BAC5-ADD5981DE5E8}"/>
                </a:ext>
              </a:extLst>
            </p:cNvPr>
            <p:cNvGrpSpPr/>
            <p:nvPr/>
          </p:nvGrpSpPr>
          <p:grpSpPr>
            <a:xfrm>
              <a:off x="4918364" y="2204372"/>
              <a:ext cx="5461288" cy="816285"/>
              <a:chOff x="445997" y="1693889"/>
              <a:chExt cx="5461288" cy="816285"/>
            </a:xfrm>
          </p:grpSpPr>
          <p:sp>
            <p:nvSpPr>
              <p:cNvPr id="52" name="矩形 51">
                <a:extLst>
                  <a:ext uri="{FF2B5EF4-FFF2-40B4-BE49-F238E27FC236}">
                    <a16:creationId xmlns:a16="http://schemas.microsoft.com/office/drawing/2014/main" xmlns="" id="{A364C243-81BA-489D-9807-9A136AC88C83}"/>
                  </a:ext>
                </a:extLst>
              </p:cNvPr>
              <p:cNvSpPr/>
              <p:nvPr/>
            </p:nvSpPr>
            <p:spPr>
              <a:xfrm>
                <a:off x="445997" y="1693889"/>
                <a:ext cx="5461288" cy="816285"/>
              </a:xfrm>
              <a:prstGeom prst="rect">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Ngaan"/>
                  <a:ea typeface="Source Han Sans K Bold"/>
                  <a:cs typeface="+mn-ea"/>
                  <a:sym typeface="+mn-lt"/>
                </a:endParaRPr>
              </a:p>
            </p:txBody>
          </p:sp>
          <p:sp>
            <p:nvSpPr>
              <p:cNvPr id="54" name="等腰三角形 53">
                <a:extLst>
                  <a:ext uri="{FF2B5EF4-FFF2-40B4-BE49-F238E27FC236}">
                    <a16:creationId xmlns:a16="http://schemas.microsoft.com/office/drawing/2014/main" xmlns="" id="{EF67682C-76C7-471D-8444-4B574F85F8E3}"/>
                  </a:ext>
                </a:extLst>
              </p:cNvPr>
              <p:cNvSpPr/>
              <p:nvPr/>
            </p:nvSpPr>
            <p:spPr>
              <a:xfrm flipV="1">
                <a:off x="5231139" y="1969039"/>
                <a:ext cx="358774" cy="265983"/>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Ngaan"/>
                  <a:ea typeface="Source Han Sans K Bold"/>
                  <a:cs typeface="+mn-ea"/>
                  <a:sym typeface="+mn-lt"/>
                </a:endParaRPr>
              </a:p>
            </p:txBody>
          </p:sp>
        </p:grpSp>
        <p:sp>
          <p:nvSpPr>
            <p:cNvPr id="46094" name="文本框 20">
              <a:extLst>
                <a:ext uri="{FF2B5EF4-FFF2-40B4-BE49-F238E27FC236}">
                  <a16:creationId xmlns:a16="http://schemas.microsoft.com/office/drawing/2014/main" xmlns="" id="{4D8F969F-0581-4062-A546-4A4F1DCDAC0F}"/>
                </a:ext>
              </a:extLst>
            </p:cNvPr>
            <p:cNvSpPr txBox="1">
              <a:spLocks noChangeArrowheads="1"/>
            </p:cNvSpPr>
            <p:nvPr/>
          </p:nvSpPr>
          <p:spPr bwMode="auto">
            <a:xfrm>
              <a:off x="5233234" y="2367842"/>
              <a:ext cx="415290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2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生产关系的两种基本类型</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outVertical)">
                                      <p:cBhvr>
                                        <p:cTn id="7" dur="500"/>
                                        <p:tgtEl>
                                          <p:spTgt spid="4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dissolve">
                                      <p:cBhvr>
                                        <p:cTn id="11" dur="500"/>
                                        <p:tgtEl>
                                          <p:spTgt spid="43"/>
                                        </p:tgtEl>
                                      </p:cBhvr>
                                    </p:animEffect>
                                  </p:childTnLst>
                                </p:cTn>
                              </p:par>
                            </p:childTnLst>
                          </p:cTn>
                        </p:par>
                        <p:par>
                          <p:cTn id="12" fill="hold" nodeType="afterGroup">
                            <p:stCondLst>
                              <p:cond delay="1000"/>
                            </p:stCondLst>
                            <p:childTnLst>
                              <p:par>
                                <p:cTn id="13" presetID="17"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p:cTn id="15" dur="500" fill="hold"/>
                                        <p:tgtEl>
                                          <p:spTgt spid="46"/>
                                        </p:tgtEl>
                                        <p:attrNameLst>
                                          <p:attrName>ppt_x</p:attrName>
                                        </p:attrNameLst>
                                      </p:cBhvr>
                                      <p:tavLst>
                                        <p:tav tm="0">
                                          <p:val>
                                            <p:strVal val="#ppt_x-#ppt_w/2"/>
                                          </p:val>
                                        </p:tav>
                                        <p:tav tm="100000">
                                          <p:val>
                                            <p:strVal val="#ppt_x"/>
                                          </p:val>
                                        </p:tav>
                                      </p:tavLst>
                                    </p:anim>
                                    <p:anim calcmode="lin" valueType="num">
                                      <p:cBhvr>
                                        <p:cTn id="16" dur="500" fill="hold"/>
                                        <p:tgtEl>
                                          <p:spTgt spid="46"/>
                                        </p:tgtEl>
                                        <p:attrNameLst>
                                          <p:attrName>ppt_y</p:attrName>
                                        </p:attrNameLst>
                                      </p:cBhvr>
                                      <p:tavLst>
                                        <p:tav tm="0">
                                          <p:val>
                                            <p:strVal val="#ppt_y"/>
                                          </p:val>
                                        </p:tav>
                                        <p:tav tm="100000">
                                          <p:val>
                                            <p:strVal val="#ppt_y"/>
                                          </p:val>
                                        </p:tav>
                                      </p:tavLst>
                                    </p:anim>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dissolve">
                                      <p:cBhvr>
                                        <p:cTn id="22" dur="500"/>
                                        <p:tgtEl>
                                          <p:spTgt spid="45"/>
                                        </p:tgtEl>
                                      </p:cBhvr>
                                    </p:animEffect>
                                  </p:childTnLst>
                                </p:cTn>
                              </p:par>
                            </p:childTnLst>
                          </p:cTn>
                        </p:par>
                        <p:par>
                          <p:cTn id="23" fill="hold" nodeType="afterGroup">
                            <p:stCondLst>
                              <p:cond delay="2000"/>
                            </p:stCondLst>
                            <p:childTnLst>
                              <p:par>
                                <p:cTn id="24" presetID="17" presetClass="entr" presetSubtype="1" fill="hold" nodeType="after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ppt_x</p:attrName>
                                        </p:attrNameLst>
                                      </p:cBhvr>
                                      <p:tavLst>
                                        <p:tav tm="0">
                                          <p:val>
                                            <p:strVal val="#ppt_x"/>
                                          </p:val>
                                        </p:tav>
                                        <p:tav tm="100000">
                                          <p:val>
                                            <p:strVal val="#ppt_x"/>
                                          </p:val>
                                        </p:tav>
                                      </p:tavLst>
                                    </p:anim>
                                    <p:anim calcmode="lin" valueType="num">
                                      <p:cBhvr>
                                        <p:cTn id="27" dur="500" fill="hold"/>
                                        <p:tgtEl>
                                          <p:spTgt spid="66"/>
                                        </p:tgtEl>
                                        <p:attrNameLst>
                                          <p:attrName>ppt_y</p:attrName>
                                        </p:attrNameLst>
                                      </p:cBhvr>
                                      <p:tavLst>
                                        <p:tav tm="0">
                                          <p:val>
                                            <p:strVal val="#ppt_y-#ppt_h/2"/>
                                          </p:val>
                                        </p:tav>
                                        <p:tav tm="100000">
                                          <p:val>
                                            <p:strVal val="#ppt_y"/>
                                          </p:val>
                                        </p:tav>
                                      </p:tavLst>
                                    </p:anim>
                                    <p:anim calcmode="lin" valueType="num">
                                      <p:cBhvr>
                                        <p:cTn id="28" dur="500" fill="hold"/>
                                        <p:tgtEl>
                                          <p:spTgt spid="66"/>
                                        </p:tgtEl>
                                        <p:attrNameLst>
                                          <p:attrName>ppt_w</p:attrName>
                                        </p:attrNameLst>
                                      </p:cBhvr>
                                      <p:tavLst>
                                        <p:tav tm="0">
                                          <p:val>
                                            <p:strVal val="#ppt_w"/>
                                          </p:val>
                                        </p:tav>
                                        <p:tav tm="100000">
                                          <p:val>
                                            <p:strVal val="#ppt_w"/>
                                          </p:val>
                                        </p:tav>
                                      </p:tavLst>
                                    </p:anim>
                                    <p:anim calcmode="lin" valueType="num">
                                      <p:cBhvr>
                                        <p:cTn id="29" dur="500" fill="hold"/>
                                        <p:tgtEl>
                                          <p:spTgt spid="66"/>
                                        </p:tgtEl>
                                        <p:attrNameLst>
                                          <p:attrName>ppt_h</p:attrName>
                                        </p:attrNameLst>
                                      </p:cBhvr>
                                      <p:tavLst>
                                        <p:tav tm="0">
                                          <p:val>
                                            <p:fltVal val="0"/>
                                          </p:val>
                                        </p:tav>
                                        <p:tav tm="100000">
                                          <p:val>
                                            <p:strVal val="#ppt_h"/>
                                          </p:val>
                                        </p:tav>
                                      </p:tavLst>
                                    </p:anim>
                                  </p:childTnLst>
                                </p:cTn>
                              </p:par>
                            </p:childTnLst>
                          </p:cTn>
                        </p:par>
                        <p:par>
                          <p:cTn id="30" fill="hold" nodeType="afterGroup">
                            <p:stCondLst>
                              <p:cond delay="2500"/>
                            </p:stCondLst>
                            <p:childTnLst>
                              <p:par>
                                <p:cTn id="31" presetID="9" presetClass="entr" presetSubtype="0" fill="hold" grpId="0" nodeType="after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dissolve">
                                      <p:cBhvr>
                                        <p:cTn id="33" dur="500"/>
                                        <p:tgtEl>
                                          <p:spTgt spid="68"/>
                                        </p:tgtEl>
                                      </p:cBhvr>
                                    </p:animEffect>
                                  </p:childTnLst>
                                </p:cTn>
                              </p:par>
                            </p:childTnLst>
                          </p:cTn>
                        </p:par>
                        <p:par>
                          <p:cTn id="34" fill="hold" nodeType="afterGroup">
                            <p:stCondLst>
                              <p:cond delay="3000"/>
                            </p:stCondLst>
                            <p:childTnLst>
                              <p:par>
                                <p:cTn id="35" presetID="17" presetClass="entr" presetSubtype="2"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ppt_x</p:attrName>
                                        </p:attrNameLst>
                                      </p:cBhvr>
                                      <p:tavLst>
                                        <p:tav tm="0">
                                          <p:val>
                                            <p:strVal val="#ppt_x+#ppt_w/2"/>
                                          </p:val>
                                        </p:tav>
                                        <p:tav tm="100000">
                                          <p:val>
                                            <p:strVal val="#ppt_x"/>
                                          </p:val>
                                        </p:tav>
                                      </p:tavLst>
                                    </p:anim>
                                    <p:anim calcmode="lin" valueType="num">
                                      <p:cBhvr>
                                        <p:cTn id="38" dur="500" fill="hold"/>
                                        <p:tgtEl>
                                          <p:spTgt spid="44"/>
                                        </p:tgtEl>
                                        <p:attrNameLst>
                                          <p:attrName>ppt_y</p:attrName>
                                        </p:attrNameLst>
                                      </p:cBhvr>
                                      <p:tavLst>
                                        <p:tav tm="0">
                                          <p:val>
                                            <p:strVal val="#ppt_y"/>
                                          </p:val>
                                        </p:tav>
                                        <p:tav tm="100000">
                                          <p:val>
                                            <p:strVal val="#ppt_y"/>
                                          </p:val>
                                        </p:tav>
                                      </p:tavLst>
                                    </p:anim>
                                    <p:anim calcmode="lin" valueType="num">
                                      <p:cBhvr>
                                        <p:cTn id="39" dur="500" fill="hold"/>
                                        <p:tgtEl>
                                          <p:spTgt spid="44"/>
                                        </p:tgtEl>
                                        <p:attrNameLst>
                                          <p:attrName>ppt_w</p:attrName>
                                        </p:attrNameLst>
                                      </p:cBhvr>
                                      <p:tavLst>
                                        <p:tav tm="0">
                                          <p:val>
                                            <p:fltVal val="0"/>
                                          </p:val>
                                        </p:tav>
                                        <p:tav tm="100000">
                                          <p:val>
                                            <p:strVal val="#ppt_w"/>
                                          </p:val>
                                        </p:tav>
                                      </p:tavLst>
                                    </p:anim>
                                    <p:anim calcmode="lin" valueType="num">
                                      <p:cBhvr>
                                        <p:cTn id="40" dur="500" fill="hold"/>
                                        <p:tgtEl>
                                          <p:spTgt spid="44"/>
                                        </p:tgtEl>
                                        <p:attrNameLst>
                                          <p:attrName>ppt_h</p:attrName>
                                        </p:attrNameLst>
                                      </p:cBhvr>
                                      <p:tavLst>
                                        <p:tav tm="0">
                                          <p:val>
                                            <p:strVal val="#ppt_h"/>
                                          </p:val>
                                        </p:tav>
                                        <p:tav tm="100000">
                                          <p:val>
                                            <p:strVal val="#ppt_h"/>
                                          </p:val>
                                        </p:tav>
                                      </p:tavLst>
                                    </p:anim>
                                  </p:childTnLst>
                                </p:cTn>
                              </p:par>
                            </p:childTnLst>
                          </p:cTn>
                        </p:par>
                        <p:par>
                          <p:cTn id="41" fill="hold" nodeType="afterGroup">
                            <p:stCondLst>
                              <p:cond delay="3500"/>
                            </p:stCondLst>
                            <p:childTnLst>
                              <p:par>
                                <p:cTn id="42" presetID="9" presetClass="entr" presetSubtype="0"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dissolve">
                                      <p:cBhvr>
                                        <p:cTn id="44" dur="500"/>
                                        <p:tgtEl>
                                          <p:spTgt spid="41"/>
                                        </p:tgtEl>
                                      </p:cBhvr>
                                    </p:animEffect>
                                  </p:childTnLst>
                                </p:cTn>
                              </p:par>
                            </p:childTnLst>
                          </p:cTn>
                        </p:par>
                        <p:par>
                          <p:cTn id="45" fill="hold" nodeType="afterGroup">
                            <p:stCondLst>
                              <p:cond delay="4000"/>
                            </p:stCondLst>
                            <p:childTnLst>
                              <p:par>
                                <p:cTn id="46" presetID="17" presetClass="entr" presetSubtype="4" fill="hold" nodeType="afterEffect">
                                  <p:stCondLst>
                                    <p:cond delay="0"/>
                                  </p:stCondLst>
                                  <p:childTnLst>
                                    <p:set>
                                      <p:cBhvr>
                                        <p:cTn id="47" dur="1" fill="hold">
                                          <p:stCondLst>
                                            <p:cond delay="0"/>
                                          </p:stCondLst>
                                        </p:cTn>
                                        <p:tgtEl>
                                          <p:spTgt spid="67"/>
                                        </p:tgtEl>
                                        <p:attrNameLst>
                                          <p:attrName>style.visibility</p:attrName>
                                        </p:attrNameLst>
                                      </p:cBhvr>
                                      <p:to>
                                        <p:strVal val="visible"/>
                                      </p:to>
                                    </p:set>
                                    <p:anim calcmode="lin" valueType="num">
                                      <p:cBhvr>
                                        <p:cTn id="48" dur="500" fill="hold"/>
                                        <p:tgtEl>
                                          <p:spTgt spid="67"/>
                                        </p:tgtEl>
                                        <p:attrNameLst>
                                          <p:attrName>ppt_x</p:attrName>
                                        </p:attrNameLst>
                                      </p:cBhvr>
                                      <p:tavLst>
                                        <p:tav tm="0">
                                          <p:val>
                                            <p:strVal val="#ppt_x"/>
                                          </p:val>
                                        </p:tav>
                                        <p:tav tm="100000">
                                          <p:val>
                                            <p:strVal val="#ppt_x"/>
                                          </p:val>
                                        </p:tav>
                                      </p:tavLst>
                                    </p:anim>
                                    <p:anim calcmode="lin" valueType="num">
                                      <p:cBhvr>
                                        <p:cTn id="49" dur="500" fill="hold"/>
                                        <p:tgtEl>
                                          <p:spTgt spid="67"/>
                                        </p:tgtEl>
                                        <p:attrNameLst>
                                          <p:attrName>ppt_y</p:attrName>
                                        </p:attrNameLst>
                                      </p:cBhvr>
                                      <p:tavLst>
                                        <p:tav tm="0">
                                          <p:val>
                                            <p:strVal val="#ppt_y+#ppt_h/2"/>
                                          </p:val>
                                        </p:tav>
                                        <p:tav tm="100000">
                                          <p:val>
                                            <p:strVal val="#ppt_y"/>
                                          </p:val>
                                        </p:tav>
                                      </p:tavLst>
                                    </p:anim>
                                    <p:anim calcmode="lin" valueType="num">
                                      <p:cBhvr>
                                        <p:cTn id="50" dur="500" fill="hold"/>
                                        <p:tgtEl>
                                          <p:spTgt spid="67"/>
                                        </p:tgtEl>
                                        <p:attrNameLst>
                                          <p:attrName>ppt_w</p:attrName>
                                        </p:attrNameLst>
                                      </p:cBhvr>
                                      <p:tavLst>
                                        <p:tav tm="0">
                                          <p:val>
                                            <p:strVal val="#ppt_w"/>
                                          </p:val>
                                        </p:tav>
                                        <p:tav tm="100000">
                                          <p:val>
                                            <p:strVal val="#ppt_w"/>
                                          </p:val>
                                        </p:tav>
                                      </p:tavLst>
                                    </p:anim>
                                    <p:anim calcmode="lin" valueType="num">
                                      <p:cBhvr>
                                        <p:cTn id="51" dur="500" fill="hold"/>
                                        <p:tgtEl>
                                          <p:spTgt spid="67"/>
                                        </p:tgtEl>
                                        <p:attrNameLst>
                                          <p:attrName>ppt_h</p:attrName>
                                        </p:attrNameLst>
                                      </p:cBhvr>
                                      <p:tavLst>
                                        <p:tav tm="0">
                                          <p:val>
                                            <p:fltVal val="0"/>
                                          </p:val>
                                        </p:tav>
                                        <p:tav tm="100000">
                                          <p:val>
                                            <p:strVal val="#ppt_h"/>
                                          </p:val>
                                        </p:tav>
                                      </p:tavLst>
                                    </p:anim>
                                  </p:childTnLst>
                                </p:cTn>
                              </p:par>
                            </p:childTnLst>
                          </p:cTn>
                        </p:par>
                        <p:par>
                          <p:cTn id="52" fill="hold">
                            <p:stCondLst>
                              <p:cond delay="4500"/>
                            </p:stCondLst>
                            <p:childTnLst>
                              <p:par>
                                <p:cTn id="53" presetID="10" presetClass="entr" presetSubtype="0"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ldLvl="0" animBg="1"/>
      <p:bldP spid="43" grpId="0"/>
      <p:bldP spid="45" grpId="0"/>
      <p:bldP spid="6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标注 27">
            <a:extLst>
              <a:ext uri="{FF2B5EF4-FFF2-40B4-BE49-F238E27FC236}">
                <a16:creationId xmlns:a16="http://schemas.microsoft.com/office/drawing/2014/main" xmlns="" id="{70D002D3-C6A7-4963-9481-0762D83F3A02}"/>
              </a:ext>
            </a:extLst>
          </p:cNvPr>
          <p:cNvSpPr>
            <a:spLocks noChangeArrowheads="1"/>
          </p:cNvSpPr>
          <p:nvPr/>
        </p:nvSpPr>
        <p:spPr bwMode="auto">
          <a:xfrm>
            <a:off x="5926138" y="3319463"/>
            <a:ext cx="6018212" cy="1138237"/>
          </a:xfrm>
          <a:prstGeom prst="wedgeRoundRectCallout">
            <a:avLst>
              <a:gd name="adj1" fmla="val -60"/>
              <a:gd name="adj2" fmla="val -82394"/>
              <a:gd name="adj3" fmla="val 16667"/>
            </a:avLst>
          </a:prstGeom>
          <a:solidFill>
            <a:schemeClr val="accent4">
              <a:lumMod val="40000"/>
              <a:lumOff val="6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30" name="Picture 7">
            <a:extLst>
              <a:ext uri="{FF2B5EF4-FFF2-40B4-BE49-F238E27FC236}">
                <a16:creationId xmlns:a16="http://schemas.microsoft.com/office/drawing/2014/main" xmlns="" id="{C1DA0D1D-F84A-45D3-BF58-0E3EED092F5F}"/>
              </a:ext>
            </a:extLst>
          </p:cNvPr>
          <p:cNvPicPr>
            <a:picLocks noChangeAspect="1" noChangeArrowheads="1"/>
          </p:cNvPicPr>
          <p:nvPr/>
        </p:nvPicPr>
        <p:blipFill>
          <a:blip r:embed="rId2"/>
          <a:srcRect/>
          <a:stretch>
            <a:fillRect/>
          </a:stretch>
        </p:blipFill>
        <p:spPr bwMode="auto">
          <a:xfrm>
            <a:off x="2287693" y="4724352"/>
            <a:ext cx="2033379" cy="1246686"/>
          </a:xfrm>
          <a:prstGeom prst="roundRect">
            <a:avLst>
              <a:gd name="adj" fmla="val 8594"/>
            </a:avLst>
          </a:prstGeom>
          <a:solidFill>
            <a:srgbClr val="FFFFFF">
              <a:shade val="85000"/>
            </a:srgbClr>
          </a:solidFill>
          <a:ln>
            <a:noFill/>
          </a:ln>
          <a:effectLst/>
        </p:spPr>
      </p:pic>
      <p:sp>
        <p:nvSpPr>
          <p:cNvPr id="47110" name="Text Box 9">
            <a:extLst>
              <a:ext uri="{FF2B5EF4-FFF2-40B4-BE49-F238E27FC236}">
                <a16:creationId xmlns:a16="http://schemas.microsoft.com/office/drawing/2014/main" xmlns="" id="{101EE0AF-3126-4529-8D53-2ABF9498B63F}"/>
              </a:ext>
            </a:extLst>
          </p:cNvPr>
          <p:cNvSpPr txBox="1">
            <a:spLocks noChangeArrowheads="1"/>
          </p:cNvSpPr>
          <p:nvPr/>
        </p:nvSpPr>
        <p:spPr bwMode="auto">
          <a:xfrm>
            <a:off x="1303338" y="6062663"/>
            <a:ext cx="400208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原始社会</a:t>
            </a: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原始公有</a:t>
            </a:r>
          </a:p>
        </p:txBody>
      </p:sp>
      <p:pic>
        <p:nvPicPr>
          <p:cNvPr id="37" name="Picture 12">
            <a:extLst>
              <a:ext uri="{FF2B5EF4-FFF2-40B4-BE49-F238E27FC236}">
                <a16:creationId xmlns:a16="http://schemas.microsoft.com/office/drawing/2014/main" xmlns="" id="{CEB84889-4D23-4A8E-9D2B-1E9BA3D3AEE4}"/>
              </a:ext>
            </a:extLst>
          </p:cNvPr>
          <p:cNvPicPr>
            <a:picLocks noChangeAspect="1" noChangeArrowheads="1"/>
          </p:cNvPicPr>
          <p:nvPr/>
        </p:nvPicPr>
        <p:blipFill>
          <a:blip r:embed="rId3"/>
          <a:srcRect/>
          <a:stretch>
            <a:fillRect/>
          </a:stretch>
        </p:blipFill>
        <p:spPr bwMode="auto">
          <a:xfrm>
            <a:off x="7581441" y="4678548"/>
            <a:ext cx="1872580" cy="1292487"/>
          </a:xfrm>
          <a:prstGeom prst="roundRect">
            <a:avLst>
              <a:gd name="adj" fmla="val 8594"/>
            </a:avLst>
          </a:prstGeom>
          <a:solidFill>
            <a:srgbClr val="FFFFFF">
              <a:shade val="85000"/>
            </a:srgbClr>
          </a:solidFill>
          <a:ln>
            <a:noFill/>
          </a:ln>
          <a:effectLst/>
        </p:spPr>
      </p:pic>
      <p:sp>
        <p:nvSpPr>
          <p:cNvPr id="47112" name="Line 13">
            <a:extLst>
              <a:ext uri="{FF2B5EF4-FFF2-40B4-BE49-F238E27FC236}">
                <a16:creationId xmlns:a16="http://schemas.microsoft.com/office/drawing/2014/main" xmlns="" id="{550DB297-E1DE-4B75-8FAB-FDFF93E4AB20}"/>
              </a:ext>
            </a:extLst>
          </p:cNvPr>
          <p:cNvSpPr>
            <a:spLocks noChangeShapeType="1"/>
          </p:cNvSpPr>
          <p:nvPr/>
        </p:nvSpPr>
        <p:spPr bwMode="auto">
          <a:xfrm>
            <a:off x="5095875" y="5418138"/>
            <a:ext cx="1233488" cy="0"/>
          </a:xfrm>
          <a:prstGeom prst="line">
            <a:avLst/>
          </a:prstGeom>
          <a:noFill/>
          <a:ln w="635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47113" name="Text Box 15">
            <a:extLst>
              <a:ext uri="{FF2B5EF4-FFF2-40B4-BE49-F238E27FC236}">
                <a16:creationId xmlns:a16="http://schemas.microsoft.com/office/drawing/2014/main" xmlns="" id="{DCEE63A5-D634-4CF5-9D5D-7AB162BF5134}"/>
              </a:ext>
            </a:extLst>
          </p:cNvPr>
          <p:cNvSpPr txBox="1">
            <a:spLocks noChangeArrowheads="1"/>
          </p:cNvSpPr>
          <p:nvPr/>
        </p:nvSpPr>
        <p:spPr bwMode="auto">
          <a:xfrm>
            <a:off x="6319838" y="6062663"/>
            <a:ext cx="439578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资本主义社会</a:t>
            </a:r>
            <a:r>
              <a:rPr kumimoji="0" lang="en-US" altLang="zh-CN" sz="2400" b="1"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2400" b="1"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私有制</a:t>
            </a:r>
          </a:p>
        </p:txBody>
      </p:sp>
      <p:sp>
        <p:nvSpPr>
          <p:cNvPr id="47114" name="矩形 11">
            <a:extLst>
              <a:ext uri="{FF2B5EF4-FFF2-40B4-BE49-F238E27FC236}">
                <a16:creationId xmlns:a16="http://schemas.microsoft.com/office/drawing/2014/main" xmlns="" id="{EF7D78D0-5962-4ABF-BA5A-DFFE2AC96F15}"/>
              </a:ext>
            </a:extLst>
          </p:cNvPr>
          <p:cNvSpPr>
            <a:spLocks noChangeArrowheads="1"/>
          </p:cNvSpPr>
          <p:nvPr/>
        </p:nvSpPr>
        <p:spPr bwMode="auto">
          <a:xfrm>
            <a:off x="6005513" y="3343275"/>
            <a:ext cx="5843587"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zh-CN"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适合生产力</a:t>
            </a:r>
            <a:r>
              <a:rPr kumimoji="0" lang="zh-CN" altLang="en-US"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发展的客观要求</a:t>
            </a:r>
            <a:r>
              <a:rPr kumimoji="0" lang="zh-CN" altLang="zh-CN"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时，</a:t>
            </a:r>
            <a:r>
              <a:rPr kumimoji="0" lang="zh-CN" altLang="en-US"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起</a:t>
            </a:r>
            <a:r>
              <a:rPr kumimoji="0" lang="zh-CN" altLang="zh-CN"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推动</a:t>
            </a:r>
            <a:r>
              <a:rPr kumimoji="0" lang="zh-CN" altLang="en-US"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作用</a:t>
            </a:r>
            <a:endParaRPr kumimoji="0" lang="en-US" altLang="zh-CN"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a:t>
            </a:r>
            <a:r>
              <a:rPr kumimoji="0" lang="zh-CN" altLang="zh-CN"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适合生产力</a:t>
            </a:r>
            <a:r>
              <a:rPr kumimoji="0" lang="zh-CN" altLang="en-US"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发展的客观要求</a:t>
            </a:r>
            <a:r>
              <a:rPr kumimoji="0" lang="zh-CN" altLang="zh-CN"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时，</a:t>
            </a:r>
            <a:r>
              <a:rPr kumimoji="0" lang="zh-CN" altLang="en-US"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起</a:t>
            </a:r>
            <a:r>
              <a:rPr kumimoji="0" lang="zh-CN" altLang="zh-CN"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阻碍</a:t>
            </a:r>
            <a:r>
              <a:rPr kumimoji="0" lang="zh-CN" altLang="en-US"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作用</a:t>
            </a:r>
          </a:p>
        </p:txBody>
      </p:sp>
      <p:sp>
        <p:nvSpPr>
          <p:cNvPr id="47115" name="文本框 1">
            <a:extLst>
              <a:ext uri="{FF2B5EF4-FFF2-40B4-BE49-F238E27FC236}">
                <a16:creationId xmlns:a16="http://schemas.microsoft.com/office/drawing/2014/main" xmlns="" id="{F64DEC4E-F24B-49CA-87E8-4405D6CB1239}"/>
              </a:ext>
            </a:extLst>
          </p:cNvPr>
          <p:cNvSpPr txBox="1">
            <a:spLocks noChangeArrowheads="1"/>
          </p:cNvSpPr>
          <p:nvPr/>
        </p:nvSpPr>
        <p:spPr bwMode="auto">
          <a:xfrm>
            <a:off x="1604963" y="2310948"/>
            <a:ext cx="97155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生产力决定生产关系，而生产关系又反作用于生产力。</a:t>
            </a:r>
          </a:p>
        </p:txBody>
      </p:sp>
      <p:sp>
        <p:nvSpPr>
          <p:cNvPr id="51" name="圆角矩形标注 10">
            <a:extLst>
              <a:ext uri="{FF2B5EF4-FFF2-40B4-BE49-F238E27FC236}">
                <a16:creationId xmlns:a16="http://schemas.microsoft.com/office/drawing/2014/main" xmlns="" id="{C07F2C68-DA92-41CA-B0D9-8F3C3B086473}"/>
              </a:ext>
            </a:extLst>
          </p:cNvPr>
          <p:cNvSpPr/>
          <p:nvPr/>
        </p:nvSpPr>
        <p:spPr bwMode="auto">
          <a:xfrm>
            <a:off x="995363" y="3257550"/>
            <a:ext cx="4410075" cy="1200150"/>
          </a:xfrm>
          <a:prstGeom prst="wedgeRoundRectCallout">
            <a:avLst>
              <a:gd name="adj1" fmla="val -1522"/>
              <a:gd name="adj2" fmla="val -76709"/>
              <a:gd name="adj3" fmla="val 16667"/>
            </a:avLst>
          </a:prstGeom>
          <a:solidFill>
            <a:schemeClr val="accent4">
              <a:lumMod val="40000"/>
              <a:lumOff val="60000"/>
            </a:schemeClr>
          </a:solidFill>
          <a:ln>
            <a:noFill/>
          </a:ln>
          <a:effec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117" name="矩形 14">
            <a:extLst>
              <a:ext uri="{FF2B5EF4-FFF2-40B4-BE49-F238E27FC236}">
                <a16:creationId xmlns:a16="http://schemas.microsoft.com/office/drawing/2014/main" xmlns="" id="{3900FCED-9817-4746-B3A8-0349310EECBF}"/>
              </a:ext>
            </a:extLst>
          </p:cNvPr>
          <p:cNvSpPr>
            <a:spLocks noChangeArrowheads="1"/>
          </p:cNvSpPr>
          <p:nvPr/>
        </p:nvSpPr>
        <p:spPr bwMode="auto">
          <a:xfrm>
            <a:off x="1063625" y="3276600"/>
            <a:ext cx="441007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生产力状况决定生产关系的性质</a:t>
            </a: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生产力的发展决定生产关系的变化</a:t>
            </a:r>
          </a:p>
        </p:txBody>
      </p:sp>
      <p:sp>
        <p:nvSpPr>
          <p:cNvPr id="23" name="矩形 22">
            <a:extLst>
              <a:ext uri="{FF2B5EF4-FFF2-40B4-BE49-F238E27FC236}">
                <a16:creationId xmlns:a16="http://schemas.microsoft.com/office/drawing/2014/main" xmlns="" id="{CCAFCB55-33D4-49E3-A10E-C398A730434B}"/>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26" name="矩形: 圆角 25">
            <a:extLst>
              <a:ext uri="{FF2B5EF4-FFF2-40B4-BE49-F238E27FC236}">
                <a16:creationId xmlns:a16="http://schemas.microsoft.com/office/drawing/2014/main" xmlns="" id="{ECF41C17-5973-4D1F-A45F-67A25B736F67}"/>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（一）生产力与生产关系的矛盾运动及其规律</a:t>
            </a:r>
          </a:p>
        </p:txBody>
      </p:sp>
      <p:sp>
        <p:nvSpPr>
          <p:cNvPr id="27" name="文本框 2">
            <a:extLst>
              <a:ext uri="{FF2B5EF4-FFF2-40B4-BE49-F238E27FC236}">
                <a16:creationId xmlns:a16="http://schemas.microsoft.com/office/drawing/2014/main" xmlns="" id="{1A3A82D8-104F-45CF-9735-819E1DB43F68}"/>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生产力与生产关系的相互关系</a:t>
            </a:r>
          </a:p>
        </p:txBody>
      </p:sp>
    </p:spTree>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矩形 14">
            <a:extLst>
              <a:ext uri="{FF2B5EF4-FFF2-40B4-BE49-F238E27FC236}">
                <a16:creationId xmlns:a16="http://schemas.microsoft.com/office/drawing/2014/main" xmlns="" id="{23D4B204-D0BA-4538-999B-DEC2A366F975}"/>
              </a:ext>
            </a:extLst>
          </p:cNvPr>
          <p:cNvSpPr>
            <a:spLocks noChangeArrowheads="1"/>
          </p:cNvSpPr>
          <p:nvPr/>
        </p:nvSpPr>
        <p:spPr bwMode="auto">
          <a:xfrm>
            <a:off x="4546045" y="2908080"/>
            <a:ext cx="6280993"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1" fontAlgn="base" latinLnBrk="0" hangingPunct="1">
              <a:lnSpc>
                <a:spcPct val="150000"/>
              </a:lnSpc>
              <a:spcBef>
                <a:spcPct val="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第一次科学地确立了生产力发展是“社会进步的最高标准”</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1" fontAlgn="base" latinLnBrk="0" hangingPunct="1">
              <a:lnSpc>
                <a:spcPct val="150000"/>
              </a:lnSpc>
              <a:spcBef>
                <a:spcPct val="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把生产力和生产关系矛盾运动的规律作为判断时代变革的客观依据</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1" fontAlgn="base" latinLnBrk="0" hangingPunct="1">
              <a:lnSpc>
                <a:spcPct val="150000"/>
              </a:lnSpc>
              <a:spcBef>
                <a:spcPct val="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为正确认识社会和历史提供了基本观点和方法</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9160" name="图片 1">
            <a:extLst>
              <a:ext uri="{FF2B5EF4-FFF2-40B4-BE49-F238E27FC236}">
                <a16:creationId xmlns:a16="http://schemas.microsoft.com/office/drawing/2014/main" xmlns="" id="{F10EE185-0477-4F64-9A37-CDE421C86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4962" y="4583603"/>
            <a:ext cx="2252662"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xmlns="" id="{BAF87295-D676-4A6F-B9CB-04A084461BF9}"/>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17" name="矩形: 圆角 16">
            <a:extLst>
              <a:ext uri="{FF2B5EF4-FFF2-40B4-BE49-F238E27FC236}">
                <a16:creationId xmlns:a16="http://schemas.microsoft.com/office/drawing/2014/main" xmlns="" id="{1B1D3770-82C2-4722-AD29-BC22CF7F0DDC}"/>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（一）生产力与生产关系的矛盾运动及其规律</a:t>
            </a:r>
          </a:p>
        </p:txBody>
      </p:sp>
      <p:sp>
        <p:nvSpPr>
          <p:cNvPr id="18" name="文本框 2">
            <a:extLst>
              <a:ext uri="{FF2B5EF4-FFF2-40B4-BE49-F238E27FC236}">
                <a16:creationId xmlns:a16="http://schemas.microsoft.com/office/drawing/2014/main" xmlns="" id="{6778D62B-0227-45C8-B973-6C1C79C6AA63}"/>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4.</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生产力与生产关系矛盾运动规律的原理的理论意义和现实意义</a:t>
            </a:r>
          </a:p>
        </p:txBody>
      </p:sp>
      <p:grpSp>
        <p:nvGrpSpPr>
          <p:cNvPr id="3" name="组合 2">
            <a:extLst>
              <a:ext uri="{FF2B5EF4-FFF2-40B4-BE49-F238E27FC236}">
                <a16:creationId xmlns:a16="http://schemas.microsoft.com/office/drawing/2014/main" xmlns="" id="{7877C1F9-947D-475F-AD40-344D444B3BE1}"/>
              </a:ext>
            </a:extLst>
          </p:cNvPr>
          <p:cNvGrpSpPr/>
          <p:nvPr/>
        </p:nvGrpSpPr>
        <p:grpSpPr>
          <a:xfrm>
            <a:off x="1187162" y="2737596"/>
            <a:ext cx="2867862" cy="1769745"/>
            <a:chOff x="1990725" y="2108835"/>
            <a:chExt cx="2867862" cy="1769745"/>
          </a:xfrm>
        </p:grpSpPr>
        <p:sp>
          <p:nvSpPr>
            <p:cNvPr id="19" name="Freeform 521">
              <a:extLst>
                <a:ext uri="{FF2B5EF4-FFF2-40B4-BE49-F238E27FC236}">
                  <a16:creationId xmlns:a16="http://schemas.microsoft.com/office/drawing/2014/main" xmlns="" id="{FF91ECB8-C2EC-4908-A2A1-792343DD3FEC}"/>
                </a:ext>
              </a:extLst>
            </p:cNvPr>
            <p:cNvSpPr>
              <a:spLocks noEditPoints="1"/>
            </p:cNvSpPr>
            <p:nvPr>
              <p:custDataLst>
                <p:tags r:id="rId1"/>
              </p:custDataLst>
            </p:nvPr>
          </p:nvSpPr>
          <p:spPr bwMode="auto">
            <a:xfrm>
              <a:off x="2024380" y="2108835"/>
              <a:ext cx="1737995" cy="1557020"/>
            </a:xfrm>
            <a:custGeom>
              <a:avLst/>
              <a:gdLst>
                <a:gd name="T0" fmla="*/ 646 w 715"/>
                <a:gd name="T1" fmla="*/ 141 h 640"/>
                <a:gd name="T2" fmla="*/ 574 w 715"/>
                <a:gd name="T3" fmla="*/ 69 h 640"/>
                <a:gd name="T4" fmla="*/ 447 w 715"/>
                <a:gd name="T5" fmla="*/ 11 h 640"/>
                <a:gd name="T6" fmla="*/ 239 w 715"/>
                <a:gd name="T7" fmla="*/ 24 h 640"/>
                <a:gd name="T8" fmla="*/ 261 w 715"/>
                <a:gd name="T9" fmla="*/ 8 h 640"/>
                <a:gd name="T10" fmla="*/ 40 w 715"/>
                <a:gd name="T11" fmla="*/ 195 h 640"/>
                <a:gd name="T12" fmla="*/ 30 w 715"/>
                <a:gd name="T13" fmla="*/ 218 h 640"/>
                <a:gd name="T14" fmla="*/ 6 w 715"/>
                <a:gd name="T15" fmla="*/ 303 h 640"/>
                <a:gd name="T16" fmla="*/ 1 w 715"/>
                <a:gd name="T17" fmla="*/ 364 h 640"/>
                <a:gd name="T18" fmla="*/ 10 w 715"/>
                <a:gd name="T19" fmla="*/ 443 h 640"/>
                <a:gd name="T20" fmla="*/ 15 w 715"/>
                <a:gd name="T21" fmla="*/ 475 h 640"/>
                <a:gd name="T22" fmla="*/ 26 w 715"/>
                <a:gd name="T23" fmla="*/ 505 h 640"/>
                <a:gd name="T24" fmla="*/ 62 w 715"/>
                <a:gd name="T25" fmla="*/ 565 h 640"/>
                <a:gd name="T26" fmla="*/ 84 w 715"/>
                <a:gd name="T27" fmla="*/ 580 h 640"/>
                <a:gd name="T28" fmla="*/ 92 w 715"/>
                <a:gd name="T29" fmla="*/ 572 h 640"/>
                <a:gd name="T30" fmla="*/ 54 w 715"/>
                <a:gd name="T31" fmla="*/ 494 h 640"/>
                <a:gd name="T32" fmla="*/ 57 w 715"/>
                <a:gd name="T33" fmla="*/ 472 h 640"/>
                <a:gd name="T34" fmla="*/ 48 w 715"/>
                <a:gd name="T35" fmla="*/ 392 h 640"/>
                <a:gd name="T36" fmla="*/ 81 w 715"/>
                <a:gd name="T37" fmla="*/ 243 h 640"/>
                <a:gd name="T38" fmla="*/ 97 w 715"/>
                <a:gd name="T39" fmla="*/ 207 h 640"/>
                <a:gd name="T40" fmla="*/ 377 w 715"/>
                <a:gd name="T41" fmla="*/ 46 h 640"/>
                <a:gd name="T42" fmla="*/ 445 w 715"/>
                <a:gd name="T43" fmla="*/ 49 h 640"/>
                <a:gd name="T44" fmla="*/ 574 w 715"/>
                <a:gd name="T45" fmla="*/ 113 h 640"/>
                <a:gd name="T46" fmla="*/ 564 w 715"/>
                <a:gd name="T47" fmla="*/ 99 h 640"/>
                <a:gd name="T48" fmla="*/ 553 w 715"/>
                <a:gd name="T49" fmla="*/ 87 h 640"/>
                <a:gd name="T50" fmla="*/ 531 w 715"/>
                <a:gd name="T51" fmla="*/ 72 h 640"/>
                <a:gd name="T52" fmla="*/ 624 w 715"/>
                <a:gd name="T53" fmla="*/ 154 h 640"/>
                <a:gd name="T54" fmla="*/ 563 w 715"/>
                <a:gd name="T55" fmla="*/ 91 h 640"/>
                <a:gd name="T56" fmla="*/ 616 w 715"/>
                <a:gd name="T57" fmla="*/ 139 h 640"/>
                <a:gd name="T58" fmla="*/ 539 w 715"/>
                <a:gd name="T59" fmla="*/ 71 h 640"/>
                <a:gd name="T60" fmla="*/ 463 w 715"/>
                <a:gd name="T61" fmla="*/ 36 h 640"/>
                <a:gd name="T62" fmla="*/ 403 w 715"/>
                <a:gd name="T63" fmla="*/ 24 h 640"/>
                <a:gd name="T64" fmla="*/ 425 w 715"/>
                <a:gd name="T65" fmla="*/ 24 h 640"/>
                <a:gd name="T66" fmla="*/ 457 w 715"/>
                <a:gd name="T67" fmla="*/ 28 h 640"/>
                <a:gd name="T68" fmla="*/ 576 w 715"/>
                <a:gd name="T69" fmla="*/ 87 h 640"/>
                <a:gd name="T70" fmla="*/ 642 w 715"/>
                <a:gd name="T71" fmla="*/ 158 h 640"/>
                <a:gd name="T72" fmla="*/ 621 w 715"/>
                <a:gd name="T73" fmla="*/ 124 h 640"/>
                <a:gd name="T74" fmla="*/ 619 w 715"/>
                <a:gd name="T75" fmla="*/ 118 h 640"/>
                <a:gd name="T76" fmla="*/ 647 w 715"/>
                <a:gd name="T77" fmla="*/ 157 h 640"/>
                <a:gd name="T78" fmla="*/ 681 w 715"/>
                <a:gd name="T79" fmla="*/ 215 h 640"/>
                <a:gd name="T80" fmla="*/ 695 w 715"/>
                <a:gd name="T81" fmla="*/ 243 h 640"/>
                <a:gd name="T82" fmla="*/ 634 w 715"/>
                <a:gd name="T83" fmla="*/ 147 h 640"/>
                <a:gd name="T84" fmla="*/ 489 w 715"/>
                <a:gd name="T85" fmla="*/ 50 h 640"/>
                <a:gd name="T86" fmla="*/ 490 w 715"/>
                <a:gd name="T87" fmla="*/ 50 h 640"/>
                <a:gd name="T88" fmla="*/ 692 w 715"/>
                <a:gd name="T89" fmla="*/ 234 h 640"/>
                <a:gd name="T90" fmla="*/ 663 w 715"/>
                <a:gd name="T91" fmla="*/ 176 h 640"/>
                <a:gd name="T92" fmla="*/ 627 w 715"/>
                <a:gd name="T93" fmla="*/ 138 h 640"/>
                <a:gd name="T94" fmla="*/ 601 w 715"/>
                <a:gd name="T95" fmla="*/ 106 h 640"/>
                <a:gd name="T96" fmla="*/ 568 w 715"/>
                <a:gd name="T97" fmla="*/ 107 h 640"/>
                <a:gd name="T98" fmla="*/ 462 w 715"/>
                <a:gd name="T99" fmla="*/ 22 h 640"/>
                <a:gd name="T100" fmla="*/ 545 w 715"/>
                <a:gd name="T101" fmla="*/ 59 h 640"/>
                <a:gd name="T102" fmla="*/ 547 w 715"/>
                <a:gd name="T103" fmla="*/ 77 h 640"/>
                <a:gd name="T104" fmla="*/ 517 w 715"/>
                <a:gd name="T105" fmla="*/ 59 h 640"/>
                <a:gd name="T106" fmla="*/ 464 w 715"/>
                <a:gd name="T107" fmla="*/ 38 h 640"/>
                <a:gd name="T108" fmla="*/ 401 w 715"/>
                <a:gd name="T109" fmla="*/ 24 h 640"/>
                <a:gd name="T110" fmla="*/ 265 w 715"/>
                <a:gd name="T111" fmla="*/ 15 h 640"/>
                <a:gd name="T112" fmla="*/ 16 w 715"/>
                <a:gd name="T113" fmla="*/ 266 h 640"/>
                <a:gd name="T114" fmla="*/ 3 w 715"/>
                <a:gd name="T115" fmla="*/ 340 h 640"/>
                <a:gd name="T116" fmla="*/ 44 w 715"/>
                <a:gd name="T117" fmla="*/ 377 h 640"/>
                <a:gd name="T118" fmla="*/ 40 w 715"/>
                <a:gd name="T119" fmla="*/ 438 h 640"/>
                <a:gd name="T120" fmla="*/ 47 w 715"/>
                <a:gd name="T121" fmla="*/ 457 h 640"/>
                <a:gd name="T122" fmla="*/ 60 w 715"/>
                <a:gd name="T123" fmla="*/ 543 h 640"/>
                <a:gd name="T124" fmla="*/ 75 w 715"/>
                <a:gd name="T125" fmla="*/ 544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 h="640">
                  <a:moveTo>
                    <a:pt x="714" y="347"/>
                  </a:moveTo>
                  <a:cubicBezTo>
                    <a:pt x="714" y="346"/>
                    <a:pt x="714" y="344"/>
                    <a:pt x="714" y="343"/>
                  </a:cubicBezTo>
                  <a:cubicBezTo>
                    <a:pt x="714" y="346"/>
                    <a:pt x="714" y="343"/>
                    <a:pt x="714" y="343"/>
                  </a:cubicBezTo>
                  <a:cubicBezTo>
                    <a:pt x="715" y="344"/>
                    <a:pt x="715" y="345"/>
                    <a:pt x="715" y="346"/>
                  </a:cubicBezTo>
                  <a:cubicBezTo>
                    <a:pt x="715" y="346"/>
                    <a:pt x="714" y="337"/>
                    <a:pt x="714" y="333"/>
                  </a:cubicBezTo>
                  <a:cubicBezTo>
                    <a:pt x="714" y="329"/>
                    <a:pt x="715" y="331"/>
                    <a:pt x="714" y="326"/>
                  </a:cubicBezTo>
                  <a:cubicBezTo>
                    <a:pt x="714" y="326"/>
                    <a:pt x="714" y="328"/>
                    <a:pt x="714" y="328"/>
                  </a:cubicBezTo>
                  <a:cubicBezTo>
                    <a:pt x="714" y="325"/>
                    <a:pt x="713" y="320"/>
                    <a:pt x="713" y="317"/>
                  </a:cubicBezTo>
                  <a:cubicBezTo>
                    <a:pt x="713" y="320"/>
                    <a:pt x="713" y="318"/>
                    <a:pt x="713" y="315"/>
                  </a:cubicBezTo>
                  <a:cubicBezTo>
                    <a:pt x="713" y="314"/>
                    <a:pt x="713" y="313"/>
                    <a:pt x="712" y="310"/>
                  </a:cubicBezTo>
                  <a:cubicBezTo>
                    <a:pt x="713" y="312"/>
                    <a:pt x="711" y="305"/>
                    <a:pt x="712" y="308"/>
                  </a:cubicBezTo>
                  <a:cubicBezTo>
                    <a:pt x="712" y="303"/>
                    <a:pt x="712" y="306"/>
                    <a:pt x="711" y="304"/>
                  </a:cubicBezTo>
                  <a:cubicBezTo>
                    <a:pt x="711" y="301"/>
                    <a:pt x="711" y="304"/>
                    <a:pt x="711" y="301"/>
                  </a:cubicBezTo>
                  <a:cubicBezTo>
                    <a:pt x="711" y="300"/>
                    <a:pt x="711" y="298"/>
                    <a:pt x="711" y="300"/>
                  </a:cubicBezTo>
                  <a:cubicBezTo>
                    <a:pt x="710" y="295"/>
                    <a:pt x="710" y="292"/>
                    <a:pt x="709" y="289"/>
                  </a:cubicBezTo>
                  <a:cubicBezTo>
                    <a:pt x="709" y="288"/>
                    <a:pt x="709" y="288"/>
                    <a:pt x="708" y="287"/>
                  </a:cubicBezTo>
                  <a:cubicBezTo>
                    <a:pt x="708" y="283"/>
                    <a:pt x="707" y="280"/>
                    <a:pt x="706" y="275"/>
                  </a:cubicBezTo>
                  <a:cubicBezTo>
                    <a:pt x="707" y="275"/>
                    <a:pt x="704" y="263"/>
                    <a:pt x="703" y="259"/>
                  </a:cubicBezTo>
                  <a:cubicBezTo>
                    <a:pt x="703" y="259"/>
                    <a:pt x="703" y="259"/>
                    <a:pt x="703" y="258"/>
                  </a:cubicBezTo>
                  <a:cubicBezTo>
                    <a:pt x="702" y="256"/>
                    <a:pt x="702" y="256"/>
                    <a:pt x="702" y="254"/>
                  </a:cubicBezTo>
                  <a:cubicBezTo>
                    <a:pt x="701" y="254"/>
                    <a:pt x="702" y="257"/>
                    <a:pt x="702" y="257"/>
                  </a:cubicBezTo>
                  <a:cubicBezTo>
                    <a:pt x="700" y="253"/>
                    <a:pt x="698" y="245"/>
                    <a:pt x="697" y="241"/>
                  </a:cubicBezTo>
                  <a:cubicBezTo>
                    <a:pt x="698" y="244"/>
                    <a:pt x="699" y="245"/>
                    <a:pt x="698" y="244"/>
                  </a:cubicBezTo>
                  <a:cubicBezTo>
                    <a:pt x="697" y="242"/>
                    <a:pt x="697" y="241"/>
                    <a:pt x="696" y="238"/>
                  </a:cubicBezTo>
                  <a:cubicBezTo>
                    <a:pt x="696" y="238"/>
                    <a:pt x="696" y="238"/>
                    <a:pt x="697" y="239"/>
                  </a:cubicBezTo>
                  <a:cubicBezTo>
                    <a:pt x="695" y="235"/>
                    <a:pt x="693" y="230"/>
                    <a:pt x="692" y="227"/>
                  </a:cubicBezTo>
                  <a:cubicBezTo>
                    <a:pt x="692" y="227"/>
                    <a:pt x="693" y="228"/>
                    <a:pt x="693" y="228"/>
                  </a:cubicBezTo>
                  <a:cubicBezTo>
                    <a:pt x="695" y="234"/>
                    <a:pt x="698" y="243"/>
                    <a:pt x="699" y="246"/>
                  </a:cubicBezTo>
                  <a:cubicBezTo>
                    <a:pt x="698" y="243"/>
                    <a:pt x="697" y="240"/>
                    <a:pt x="696" y="236"/>
                  </a:cubicBezTo>
                  <a:cubicBezTo>
                    <a:pt x="695" y="233"/>
                    <a:pt x="694" y="229"/>
                    <a:pt x="692" y="226"/>
                  </a:cubicBezTo>
                  <a:cubicBezTo>
                    <a:pt x="693" y="226"/>
                    <a:pt x="688" y="216"/>
                    <a:pt x="687" y="213"/>
                  </a:cubicBezTo>
                  <a:cubicBezTo>
                    <a:pt x="684" y="205"/>
                    <a:pt x="677" y="192"/>
                    <a:pt x="674" y="186"/>
                  </a:cubicBezTo>
                  <a:cubicBezTo>
                    <a:pt x="675" y="186"/>
                    <a:pt x="675" y="186"/>
                    <a:pt x="675" y="186"/>
                  </a:cubicBezTo>
                  <a:cubicBezTo>
                    <a:pt x="674" y="184"/>
                    <a:pt x="673" y="183"/>
                    <a:pt x="672" y="182"/>
                  </a:cubicBezTo>
                  <a:cubicBezTo>
                    <a:pt x="673" y="183"/>
                    <a:pt x="673" y="184"/>
                    <a:pt x="673" y="184"/>
                  </a:cubicBezTo>
                  <a:cubicBezTo>
                    <a:pt x="670" y="178"/>
                    <a:pt x="669" y="177"/>
                    <a:pt x="668" y="174"/>
                  </a:cubicBezTo>
                  <a:cubicBezTo>
                    <a:pt x="668" y="174"/>
                    <a:pt x="668" y="175"/>
                    <a:pt x="669" y="175"/>
                  </a:cubicBezTo>
                  <a:cubicBezTo>
                    <a:pt x="666" y="171"/>
                    <a:pt x="666" y="170"/>
                    <a:pt x="664" y="166"/>
                  </a:cubicBezTo>
                  <a:cubicBezTo>
                    <a:pt x="664" y="167"/>
                    <a:pt x="665" y="169"/>
                    <a:pt x="663" y="167"/>
                  </a:cubicBezTo>
                  <a:cubicBezTo>
                    <a:pt x="664" y="167"/>
                    <a:pt x="662" y="164"/>
                    <a:pt x="662" y="164"/>
                  </a:cubicBezTo>
                  <a:cubicBezTo>
                    <a:pt x="661" y="162"/>
                    <a:pt x="662" y="165"/>
                    <a:pt x="661" y="163"/>
                  </a:cubicBezTo>
                  <a:cubicBezTo>
                    <a:pt x="658" y="158"/>
                    <a:pt x="658" y="158"/>
                    <a:pt x="655" y="154"/>
                  </a:cubicBezTo>
                  <a:cubicBezTo>
                    <a:pt x="655" y="154"/>
                    <a:pt x="652" y="149"/>
                    <a:pt x="653" y="151"/>
                  </a:cubicBezTo>
                  <a:cubicBezTo>
                    <a:pt x="650" y="147"/>
                    <a:pt x="650" y="145"/>
                    <a:pt x="648" y="144"/>
                  </a:cubicBezTo>
                  <a:cubicBezTo>
                    <a:pt x="649" y="144"/>
                    <a:pt x="647" y="142"/>
                    <a:pt x="649" y="143"/>
                  </a:cubicBezTo>
                  <a:cubicBezTo>
                    <a:pt x="648" y="142"/>
                    <a:pt x="648" y="142"/>
                    <a:pt x="647" y="141"/>
                  </a:cubicBezTo>
                  <a:cubicBezTo>
                    <a:pt x="647" y="141"/>
                    <a:pt x="648" y="143"/>
                    <a:pt x="646" y="141"/>
                  </a:cubicBezTo>
                  <a:cubicBezTo>
                    <a:pt x="643" y="137"/>
                    <a:pt x="640" y="133"/>
                    <a:pt x="637" y="129"/>
                  </a:cubicBezTo>
                  <a:cubicBezTo>
                    <a:pt x="636" y="127"/>
                    <a:pt x="634" y="125"/>
                    <a:pt x="633" y="124"/>
                  </a:cubicBezTo>
                  <a:cubicBezTo>
                    <a:pt x="631" y="122"/>
                    <a:pt x="630" y="121"/>
                    <a:pt x="629" y="120"/>
                  </a:cubicBezTo>
                  <a:cubicBezTo>
                    <a:pt x="629" y="120"/>
                    <a:pt x="629" y="120"/>
                    <a:pt x="630" y="120"/>
                  </a:cubicBezTo>
                  <a:cubicBezTo>
                    <a:pt x="627" y="117"/>
                    <a:pt x="627" y="117"/>
                    <a:pt x="627" y="117"/>
                  </a:cubicBezTo>
                  <a:cubicBezTo>
                    <a:pt x="627" y="118"/>
                    <a:pt x="626" y="117"/>
                    <a:pt x="625" y="115"/>
                  </a:cubicBezTo>
                  <a:cubicBezTo>
                    <a:pt x="627" y="117"/>
                    <a:pt x="624" y="114"/>
                    <a:pt x="624" y="114"/>
                  </a:cubicBezTo>
                  <a:cubicBezTo>
                    <a:pt x="627" y="116"/>
                    <a:pt x="629" y="119"/>
                    <a:pt x="632" y="123"/>
                  </a:cubicBezTo>
                  <a:cubicBezTo>
                    <a:pt x="633" y="124"/>
                    <a:pt x="640" y="132"/>
                    <a:pt x="641" y="134"/>
                  </a:cubicBezTo>
                  <a:cubicBezTo>
                    <a:pt x="639" y="130"/>
                    <a:pt x="631" y="121"/>
                    <a:pt x="629" y="118"/>
                  </a:cubicBezTo>
                  <a:cubicBezTo>
                    <a:pt x="627" y="116"/>
                    <a:pt x="625" y="114"/>
                    <a:pt x="624" y="112"/>
                  </a:cubicBezTo>
                  <a:cubicBezTo>
                    <a:pt x="622" y="110"/>
                    <a:pt x="620" y="108"/>
                    <a:pt x="618" y="106"/>
                  </a:cubicBezTo>
                  <a:cubicBezTo>
                    <a:pt x="618" y="107"/>
                    <a:pt x="617" y="105"/>
                    <a:pt x="616" y="105"/>
                  </a:cubicBezTo>
                  <a:cubicBezTo>
                    <a:pt x="615" y="104"/>
                    <a:pt x="617" y="106"/>
                    <a:pt x="616" y="106"/>
                  </a:cubicBezTo>
                  <a:cubicBezTo>
                    <a:pt x="619" y="108"/>
                    <a:pt x="618" y="107"/>
                    <a:pt x="619" y="108"/>
                  </a:cubicBezTo>
                  <a:cubicBezTo>
                    <a:pt x="619" y="108"/>
                    <a:pt x="622" y="111"/>
                    <a:pt x="621" y="111"/>
                  </a:cubicBezTo>
                  <a:cubicBezTo>
                    <a:pt x="618" y="108"/>
                    <a:pt x="614" y="104"/>
                    <a:pt x="613" y="103"/>
                  </a:cubicBezTo>
                  <a:cubicBezTo>
                    <a:pt x="612" y="102"/>
                    <a:pt x="611" y="101"/>
                    <a:pt x="610" y="100"/>
                  </a:cubicBezTo>
                  <a:cubicBezTo>
                    <a:pt x="611" y="101"/>
                    <a:pt x="611" y="101"/>
                    <a:pt x="612" y="101"/>
                  </a:cubicBezTo>
                  <a:cubicBezTo>
                    <a:pt x="608" y="98"/>
                    <a:pt x="612" y="102"/>
                    <a:pt x="609" y="99"/>
                  </a:cubicBezTo>
                  <a:cubicBezTo>
                    <a:pt x="607" y="97"/>
                    <a:pt x="607" y="97"/>
                    <a:pt x="606" y="96"/>
                  </a:cubicBezTo>
                  <a:cubicBezTo>
                    <a:pt x="604" y="94"/>
                    <a:pt x="608" y="97"/>
                    <a:pt x="606" y="95"/>
                  </a:cubicBezTo>
                  <a:cubicBezTo>
                    <a:pt x="606" y="96"/>
                    <a:pt x="602" y="92"/>
                    <a:pt x="602" y="92"/>
                  </a:cubicBezTo>
                  <a:cubicBezTo>
                    <a:pt x="602" y="91"/>
                    <a:pt x="602" y="91"/>
                    <a:pt x="603" y="92"/>
                  </a:cubicBezTo>
                  <a:cubicBezTo>
                    <a:pt x="602" y="92"/>
                    <a:pt x="607" y="96"/>
                    <a:pt x="609" y="97"/>
                  </a:cubicBezTo>
                  <a:cubicBezTo>
                    <a:pt x="610" y="98"/>
                    <a:pt x="609" y="98"/>
                    <a:pt x="611" y="100"/>
                  </a:cubicBezTo>
                  <a:cubicBezTo>
                    <a:pt x="611" y="99"/>
                    <a:pt x="614" y="103"/>
                    <a:pt x="615" y="104"/>
                  </a:cubicBezTo>
                  <a:cubicBezTo>
                    <a:pt x="614" y="103"/>
                    <a:pt x="611" y="99"/>
                    <a:pt x="609" y="98"/>
                  </a:cubicBezTo>
                  <a:cubicBezTo>
                    <a:pt x="610" y="97"/>
                    <a:pt x="612" y="100"/>
                    <a:pt x="613" y="100"/>
                  </a:cubicBezTo>
                  <a:cubicBezTo>
                    <a:pt x="610" y="98"/>
                    <a:pt x="607" y="96"/>
                    <a:pt x="606" y="94"/>
                  </a:cubicBezTo>
                  <a:cubicBezTo>
                    <a:pt x="606" y="94"/>
                    <a:pt x="602" y="90"/>
                    <a:pt x="603" y="92"/>
                  </a:cubicBezTo>
                  <a:cubicBezTo>
                    <a:pt x="605" y="94"/>
                    <a:pt x="606" y="95"/>
                    <a:pt x="607" y="95"/>
                  </a:cubicBezTo>
                  <a:cubicBezTo>
                    <a:pt x="604" y="94"/>
                    <a:pt x="603" y="92"/>
                    <a:pt x="601" y="90"/>
                  </a:cubicBezTo>
                  <a:cubicBezTo>
                    <a:pt x="600" y="89"/>
                    <a:pt x="603" y="91"/>
                    <a:pt x="602" y="91"/>
                  </a:cubicBezTo>
                  <a:cubicBezTo>
                    <a:pt x="601" y="91"/>
                    <a:pt x="601" y="90"/>
                    <a:pt x="601" y="90"/>
                  </a:cubicBezTo>
                  <a:cubicBezTo>
                    <a:pt x="597" y="87"/>
                    <a:pt x="597" y="86"/>
                    <a:pt x="594" y="84"/>
                  </a:cubicBezTo>
                  <a:cubicBezTo>
                    <a:pt x="592" y="83"/>
                    <a:pt x="595" y="85"/>
                    <a:pt x="595" y="85"/>
                  </a:cubicBezTo>
                  <a:cubicBezTo>
                    <a:pt x="594" y="84"/>
                    <a:pt x="594" y="84"/>
                    <a:pt x="593" y="83"/>
                  </a:cubicBezTo>
                  <a:cubicBezTo>
                    <a:pt x="592" y="82"/>
                    <a:pt x="591" y="82"/>
                    <a:pt x="591" y="81"/>
                  </a:cubicBezTo>
                  <a:cubicBezTo>
                    <a:pt x="591" y="81"/>
                    <a:pt x="594" y="83"/>
                    <a:pt x="593" y="83"/>
                  </a:cubicBezTo>
                  <a:cubicBezTo>
                    <a:pt x="591" y="81"/>
                    <a:pt x="590" y="80"/>
                    <a:pt x="588" y="78"/>
                  </a:cubicBezTo>
                  <a:cubicBezTo>
                    <a:pt x="586" y="77"/>
                    <a:pt x="587" y="78"/>
                    <a:pt x="585" y="76"/>
                  </a:cubicBezTo>
                  <a:cubicBezTo>
                    <a:pt x="583" y="75"/>
                    <a:pt x="583" y="75"/>
                    <a:pt x="582" y="74"/>
                  </a:cubicBezTo>
                  <a:cubicBezTo>
                    <a:pt x="581" y="73"/>
                    <a:pt x="577" y="70"/>
                    <a:pt x="574" y="68"/>
                  </a:cubicBezTo>
                  <a:cubicBezTo>
                    <a:pt x="573" y="67"/>
                    <a:pt x="571" y="66"/>
                    <a:pt x="570" y="65"/>
                  </a:cubicBezTo>
                  <a:cubicBezTo>
                    <a:pt x="574" y="68"/>
                    <a:pt x="575" y="69"/>
                    <a:pt x="576" y="70"/>
                  </a:cubicBezTo>
                  <a:cubicBezTo>
                    <a:pt x="576" y="70"/>
                    <a:pt x="575" y="69"/>
                    <a:pt x="574" y="69"/>
                  </a:cubicBezTo>
                  <a:cubicBezTo>
                    <a:pt x="576" y="70"/>
                    <a:pt x="577" y="70"/>
                    <a:pt x="578" y="71"/>
                  </a:cubicBezTo>
                  <a:cubicBezTo>
                    <a:pt x="577" y="71"/>
                    <a:pt x="582" y="74"/>
                    <a:pt x="583" y="75"/>
                  </a:cubicBezTo>
                  <a:cubicBezTo>
                    <a:pt x="582" y="75"/>
                    <a:pt x="582" y="74"/>
                    <a:pt x="582" y="75"/>
                  </a:cubicBezTo>
                  <a:cubicBezTo>
                    <a:pt x="586" y="78"/>
                    <a:pt x="591" y="82"/>
                    <a:pt x="594" y="85"/>
                  </a:cubicBezTo>
                  <a:cubicBezTo>
                    <a:pt x="593" y="84"/>
                    <a:pt x="595" y="85"/>
                    <a:pt x="596" y="87"/>
                  </a:cubicBezTo>
                  <a:cubicBezTo>
                    <a:pt x="598" y="88"/>
                    <a:pt x="599" y="89"/>
                    <a:pt x="597" y="88"/>
                  </a:cubicBezTo>
                  <a:cubicBezTo>
                    <a:pt x="601" y="91"/>
                    <a:pt x="599" y="89"/>
                    <a:pt x="601" y="91"/>
                  </a:cubicBezTo>
                  <a:cubicBezTo>
                    <a:pt x="601" y="91"/>
                    <a:pt x="602" y="92"/>
                    <a:pt x="602" y="92"/>
                  </a:cubicBezTo>
                  <a:cubicBezTo>
                    <a:pt x="599" y="90"/>
                    <a:pt x="597" y="88"/>
                    <a:pt x="594" y="86"/>
                  </a:cubicBezTo>
                  <a:cubicBezTo>
                    <a:pt x="592" y="84"/>
                    <a:pt x="590" y="82"/>
                    <a:pt x="587" y="79"/>
                  </a:cubicBezTo>
                  <a:cubicBezTo>
                    <a:pt x="585" y="78"/>
                    <a:pt x="583" y="77"/>
                    <a:pt x="582" y="76"/>
                  </a:cubicBezTo>
                  <a:cubicBezTo>
                    <a:pt x="581" y="75"/>
                    <a:pt x="580" y="74"/>
                    <a:pt x="578" y="73"/>
                  </a:cubicBezTo>
                  <a:cubicBezTo>
                    <a:pt x="578" y="73"/>
                    <a:pt x="578" y="73"/>
                    <a:pt x="578" y="73"/>
                  </a:cubicBezTo>
                  <a:cubicBezTo>
                    <a:pt x="578" y="72"/>
                    <a:pt x="571" y="67"/>
                    <a:pt x="573" y="69"/>
                  </a:cubicBezTo>
                  <a:cubicBezTo>
                    <a:pt x="574" y="70"/>
                    <a:pt x="579" y="73"/>
                    <a:pt x="579" y="74"/>
                  </a:cubicBezTo>
                  <a:cubicBezTo>
                    <a:pt x="575" y="71"/>
                    <a:pt x="573" y="69"/>
                    <a:pt x="568" y="66"/>
                  </a:cubicBezTo>
                  <a:cubicBezTo>
                    <a:pt x="569" y="66"/>
                    <a:pt x="568" y="65"/>
                    <a:pt x="567" y="64"/>
                  </a:cubicBezTo>
                  <a:cubicBezTo>
                    <a:pt x="567" y="65"/>
                    <a:pt x="562" y="62"/>
                    <a:pt x="563" y="62"/>
                  </a:cubicBezTo>
                  <a:cubicBezTo>
                    <a:pt x="560" y="60"/>
                    <a:pt x="557" y="58"/>
                    <a:pt x="554" y="55"/>
                  </a:cubicBezTo>
                  <a:cubicBezTo>
                    <a:pt x="550" y="53"/>
                    <a:pt x="546" y="51"/>
                    <a:pt x="543" y="49"/>
                  </a:cubicBezTo>
                  <a:cubicBezTo>
                    <a:pt x="542" y="48"/>
                    <a:pt x="540" y="48"/>
                    <a:pt x="539" y="47"/>
                  </a:cubicBezTo>
                  <a:cubicBezTo>
                    <a:pt x="537" y="46"/>
                    <a:pt x="536" y="45"/>
                    <a:pt x="534" y="44"/>
                  </a:cubicBezTo>
                  <a:cubicBezTo>
                    <a:pt x="534" y="44"/>
                    <a:pt x="535" y="44"/>
                    <a:pt x="535" y="45"/>
                  </a:cubicBezTo>
                  <a:cubicBezTo>
                    <a:pt x="532" y="43"/>
                    <a:pt x="531" y="43"/>
                    <a:pt x="531" y="42"/>
                  </a:cubicBezTo>
                  <a:cubicBezTo>
                    <a:pt x="528" y="41"/>
                    <a:pt x="534" y="44"/>
                    <a:pt x="531" y="43"/>
                  </a:cubicBezTo>
                  <a:cubicBezTo>
                    <a:pt x="530" y="42"/>
                    <a:pt x="527" y="40"/>
                    <a:pt x="526" y="40"/>
                  </a:cubicBezTo>
                  <a:cubicBezTo>
                    <a:pt x="524" y="38"/>
                    <a:pt x="519" y="36"/>
                    <a:pt x="515" y="35"/>
                  </a:cubicBezTo>
                  <a:cubicBezTo>
                    <a:pt x="511" y="33"/>
                    <a:pt x="507" y="31"/>
                    <a:pt x="505" y="30"/>
                  </a:cubicBezTo>
                  <a:cubicBezTo>
                    <a:pt x="502" y="29"/>
                    <a:pt x="495" y="26"/>
                    <a:pt x="489" y="24"/>
                  </a:cubicBezTo>
                  <a:cubicBezTo>
                    <a:pt x="482" y="22"/>
                    <a:pt x="478" y="20"/>
                    <a:pt x="483" y="22"/>
                  </a:cubicBezTo>
                  <a:cubicBezTo>
                    <a:pt x="478" y="20"/>
                    <a:pt x="471" y="17"/>
                    <a:pt x="467" y="17"/>
                  </a:cubicBezTo>
                  <a:cubicBezTo>
                    <a:pt x="471" y="18"/>
                    <a:pt x="466" y="16"/>
                    <a:pt x="467" y="16"/>
                  </a:cubicBezTo>
                  <a:cubicBezTo>
                    <a:pt x="465" y="16"/>
                    <a:pt x="464" y="16"/>
                    <a:pt x="463" y="15"/>
                  </a:cubicBezTo>
                  <a:cubicBezTo>
                    <a:pt x="463" y="15"/>
                    <a:pt x="457" y="13"/>
                    <a:pt x="456" y="13"/>
                  </a:cubicBezTo>
                  <a:cubicBezTo>
                    <a:pt x="456" y="13"/>
                    <a:pt x="457" y="14"/>
                    <a:pt x="456" y="13"/>
                  </a:cubicBezTo>
                  <a:cubicBezTo>
                    <a:pt x="455" y="13"/>
                    <a:pt x="455" y="13"/>
                    <a:pt x="454" y="12"/>
                  </a:cubicBezTo>
                  <a:cubicBezTo>
                    <a:pt x="456" y="12"/>
                    <a:pt x="457" y="13"/>
                    <a:pt x="460" y="14"/>
                  </a:cubicBezTo>
                  <a:cubicBezTo>
                    <a:pt x="458" y="13"/>
                    <a:pt x="460" y="13"/>
                    <a:pt x="461" y="13"/>
                  </a:cubicBezTo>
                  <a:cubicBezTo>
                    <a:pt x="458" y="13"/>
                    <a:pt x="457" y="12"/>
                    <a:pt x="455" y="12"/>
                  </a:cubicBezTo>
                  <a:cubicBezTo>
                    <a:pt x="454" y="11"/>
                    <a:pt x="452" y="11"/>
                    <a:pt x="451" y="11"/>
                  </a:cubicBezTo>
                  <a:cubicBezTo>
                    <a:pt x="449" y="11"/>
                    <a:pt x="447" y="10"/>
                    <a:pt x="443" y="9"/>
                  </a:cubicBezTo>
                  <a:cubicBezTo>
                    <a:pt x="443" y="9"/>
                    <a:pt x="447" y="10"/>
                    <a:pt x="447" y="10"/>
                  </a:cubicBezTo>
                  <a:cubicBezTo>
                    <a:pt x="446" y="10"/>
                    <a:pt x="444" y="10"/>
                    <a:pt x="443" y="9"/>
                  </a:cubicBezTo>
                  <a:cubicBezTo>
                    <a:pt x="443" y="10"/>
                    <a:pt x="444" y="10"/>
                    <a:pt x="445" y="10"/>
                  </a:cubicBezTo>
                  <a:cubicBezTo>
                    <a:pt x="445" y="10"/>
                    <a:pt x="447" y="11"/>
                    <a:pt x="448" y="11"/>
                  </a:cubicBezTo>
                  <a:cubicBezTo>
                    <a:pt x="449" y="11"/>
                    <a:pt x="451" y="11"/>
                    <a:pt x="451" y="11"/>
                  </a:cubicBezTo>
                  <a:cubicBezTo>
                    <a:pt x="449" y="11"/>
                    <a:pt x="447" y="10"/>
                    <a:pt x="447" y="11"/>
                  </a:cubicBezTo>
                  <a:cubicBezTo>
                    <a:pt x="450" y="11"/>
                    <a:pt x="451" y="12"/>
                    <a:pt x="452" y="12"/>
                  </a:cubicBezTo>
                  <a:cubicBezTo>
                    <a:pt x="448" y="12"/>
                    <a:pt x="437" y="9"/>
                    <a:pt x="431" y="8"/>
                  </a:cubicBezTo>
                  <a:cubicBezTo>
                    <a:pt x="430" y="8"/>
                    <a:pt x="425" y="7"/>
                    <a:pt x="421" y="6"/>
                  </a:cubicBezTo>
                  <a:cubicBezTo>
                    <a:pt x="417" y="6"/>
                    <a:pt x="413" y="5"/>
                    <a:pt x="414" y="6"/>
                  </a:cubicBezTo>
                  <a:cubicBezTo>
                    <a:pt x="412" y="5"/>
                    <a:pt x="412" y="5"/>
                    <a:pt x="411" y="5"/>
                  </a:cubicBezTo>
                  <a:cubicBezTo>
                    <a:pt x="414" y="5"/>
                    <a:pt x="420" y="6"/>
                    <a:pt x="420" y="6"/>
                  </a:cubicBezTo>
                  <a:cubicBezTo>
                    <a:pt x="416" y="5"/>
                    <a:pt x="411" y="5"/>
                    <a:pt x="414" y="5"/>
                  </a:cubicBezTo>
                  <a:cubicBezTo>
                    <a:pt x="412" y="4"/>
                    <a:pt x="412" y="5"/>
                    <a:pt x="410" y="5"/>
                  </a:cubicBezTo>
                  <a:cubicBezTo>
                    <a:pt x="410" y="4"/>
                    <a:pt x="410" y="4"/>
                    <a:pt x="410" y="4"/>
                  </a:cubicBezTo>
                  <a:cubicBezTo>
                    <a:pt x="412" y="4"/>
                    <a:pt x="418" y="5"/>
                    <a:pt x="415" y="4"/>
                  </a:cubicBezTo>
                  <a:cubicBezTo>
                    <a:pt x="413" y="5"/>
                    <a:pt x="409" y="4"/>
                    <a:pt x="408" y="4"/>
                  </a:cubicBezTo>
                  <a:cubicBezTo>
                    <a:pt x="407" y="4"/>
                    <a:pt x="405" y="3"/>
                    <a:pt x="402" y="3"/>
                  </a:cubicBezTo>
                  <a:cubicBezTo>
                    <a:pt x="399" y="3"/>
                    <a:pt x="397" y="3"/>
                    <a:pt x="396" y="2"/>
                  </a:cubicBezTo>
                  <a:cubicBezTo>
                    <a:pt x="396" y="2"/>
                    <a:pt x="397" y="2"/>
                    <a:pt x="398" y="2"/>
                  </a:cubicBezTo>
                  <a:cubicBezTo>
                    <a:pt x="399" y="2"/>
                    <a:pt x="401" y="3"/>
                    <a:pt x="402" y="3"/>
                  </a:cubicBezTo>
                  <a:cubicBezTo>
                    <a:pt x="404" y="3"/>
                    <a:pt x="405" y="3"/>
                    <a:pt x="405" y="3"/>
                  </a:cubicBezTo>
                  <a:cubicBezTo>
                    <a:pt x="406" y="3"/>
                    <a:pt x="406" y="3"/>
                    <a:pt x="405" y="3"/>
                  </a:cubicBezTo>
                  <a:cubicBezTo>
                    <a:pt x="410" y="4"/>
                    <a:pt x="406" y="3"/>
                    <a:pt x="408" y="3"/>
                  </a:cubicBezTo>
                  <a:cubicBezTo>
                    <a:pt x="409" y="4"/>
                    <a:pt x="410" y="4"/>
                    <a:pt x="412" y="4"/>
                  </a:cubicBezTo>
                  <a:cubicBezTo>
                    <a:pt x="411" y="4"/>
                    <a:pt x="406" y="3"/>
                    <a:pt x="402" y="2"/>
                  </a:cubicBezTo>
                  <a:cubicBezTo>
                    <a:pt x="397" y="2"/>
                    <a:pt x="392" y="2"/>
                    <a:pt x="390" y="2"/>
                  </a:cubicBezTo>
                  <a:cubicBezTo>
                    <a:pt x="386" y="1"/>
                    <a:pt x="376" y="2"/>
                    <a:pt x="374" y="1"/>
                  </a:cubicBezTo>
                  <a:cubicBezTo>
                    <a:pt x="372" y="1"/>
                    <a:pt x="368" y="1"/>
                    <a:pt x="366" y="0"/>
                  </a:cubicBezTo>
                  <a:cubicBezTo>
                    <a:pt x="364" y="1"/>
                    <a:pt x="365" y="1"/>
                    <a:pt x="362" y="1"/>
                  </a:cubicBezTo>
                  <a:cubicBezTo>
                    <a:pt x="357" y="1"/>
                    <a:pt x="358" y="0"/>
                    <a:pt x="356" y="0"/>
                  </a:cubicBezTo>
                  <a:cubicBezTo>
                    <a:pt x="356" y="1"/>
                    <a:pt x="349" y="1"/>
                    <a:pt x="346" y="1"/>
                  </a:cubicBezTo>
                  <a:cubicBezTo>
                    <a:pt x="346" y="1"/>
                    <a:pt x="348" y="1"/>
                    <a:pt x="348" y="0"/>
                  </a:cubicBezTo>
                  <a:cubicBezTo>
                    <a:pt x="345" y="0"/>
                    <a:pt x="344" y="1"/>
                    <a:pt x="341" y="1"/>
                  </a:cubicBezTo>
                  <a:cubicBezTo>
                    <a:pt x="339" y="1"/>
                    <a:pt x="346" y="1"/>
                    <a:pt x="343" y="1"/>
                  </a:cubicBezTo>
                  <a:cubicBezTo>
                    <a:pt x="340" y="1"/>
                    <a:pt x="339" y="1"/>
                    <a:pt x="337" y="1"/>
                  </a:cubicBezTo>
                  <a:cubicBezTo>
                    <a:pt x="335" y="1"/>
                    <a:pt x="335" y="1"/>
                    <a:pt x="334" y="1"/>
                  </a:cubicBezTo>
                  <a:cubicBezTo>
                    <a:pt x="332" y="2"/>
                    <a:pt x="317" y="4"/>
                    <a:pt x="319" y="3"/>
                  </a:cubicBezTo>
                  <a:cubicBezTo>
                    <a:pt x="303" y="6"/>
                    <a:pt x="281" y="10"/>
                    <a:pt x="267" y="15"/>
                  </a:cubicBezTo>
                  <a:cubicBezTo>
                    <a:pt x="267" y="14"/>
                    <a:pt x="267" y="14"/>
                    <a:pt x="269" y="14"/>
                  </a:cubicBezTo>
                  <a:cubicBezTo>
                    <a:pt x="269" y="14"/>
                    <a:pt x="271" y="13"/>
                    <a:pt x="272" y="13"/>
                  </a:cubicBezTo>
                  <a:cubicBezTo>
                    <a:pt x="271" y="13"/>
                    <a:pt x="270" y="13"/>
                    <a:pt x="270" y="13"/>
                  </a:cubicBezTo>
                  <a:cubicBezTo>
                    <a:pt x="273" y="12"/>
                    <a:pt x="276" y="12"/>
                    <a:pt x="277" y="11"/>
                  </a:cubicBezTo>
                  <a:cubicBezTo>
                    <a:pt x="275" y="12"/>
                    <a:pt x="269" y="13"/>
                    <a:pt x="267" y="14"/>
                  </a:cubicBezTo>
                  <a:cubicBezTo>
                    <a:pt x="267" y="14"/>
                    <a:pt x="267" y="14"/>
                    <a:pt x="265" y="15"/>
                  </a:cubicBezTo>
                  <a:cubicBezTo>
                    <a:pt x="266" y="14"/>
                    <a:pt x="262" y="16"/>
                    <a:pt x="260" y="16"/>
                  </a:cubicBezTo>
                  <a:cubicBezTo>
                    <a:pt x="262" y="15"/>
                    <a:pt x="260" y="16"/>
                    <a:pt x="259" y="16"/>
                  </a:cubicBezTo>
                  <a:cubicBezTo>
                    <a:pt x="261" y="16"/>
                    <a:pt x="259" y="16"/>
                    <a:pt x="258" y="17"/>
                  </a:cubicBezTo>
                  <a:cubicBezTo>
                    <a:pt x="255" y="18"/>
                    <a:pt x="254" y="17"/>
                    <a:pt x="251" y="19"/>
                  </a:cubicBezTo>
                  <a:cubicBezTo>
                    <a:pt x="251" y="19"/>
                    <a:pt x="255" y="17"/>
                    <a:pt x="254" y="18"/>
                  </a:cubicBezTo>
                  <a:cubicBezTo>
                    <a:pt x="253" y="19"/>
                    <a:pt x="249" y="20"/>
                    <a:pt x="247" y="20"/>
                  </a:cubicBezTo>
                  <a:cubicBezTo>
                    <a:pt x="246" y="21"/>
                    <a:pt x="242" y="23"/>
                    <a:pt x="238" y="25"/>
                  </a:cubicBezTo>
                  <a:cubicBezTo>
                    <a:pt x="241" y="23"/>
                    <a:pt x="239" y="24"/>
                    <a:pt x="239" y="24"/>
                  </a:cubicBezTo>
                  <a:cubicBezTo>
                    <a:pt x="234" y="26"/>
                    <a:pt x="231" y="27"/>
                    <a:pt x="226" y="29"/>
                  </a:cubicBezTo>
                  <a:cubicBezTo>
                    <a:pt x="227" y="28"/>
                    <a:pt x="234" y="25"/>
                    <a:pt x="231" y="26"/>
                  </a:cubicBezTo>
                  <a:cubicBezTo>
                    <a:pt x="227" y="28"/>
                    <a:pt x="227" y="28"/>
                    <a:pt x="229" y="27"/>
                  </a:cubicBezTo>
                  <a:cubicBezTo>
                    <a:pt x="225" y="29"/>
                    <a:pt x="225" y="29"/>
                    <a:pt x="222" y="30"/>
                  </a:cubicBezTo>
                  <a:cubicBezTo>
                    <a:pt x="222" y="30"/>
                    <a:pt x="221" y="31"/>
                    <a:pt x="221" y="31"/>
                  </a:cubicBezTo>
                  <a:cubicBezTo>
                    <a:pt x="221" y="30"/>
                    <a:pt x="222" y="30"/>
                    <a:pt x="224" y="29"/>
                  </a:cubicBezTo>
                  <a:cubicBezTo>
                    <a:pt x="221" y="30"/>
                    <a:pt x="220" y="30"/>
                    <a:pt x="217" y="31"/>
                  </a:cubicBezTo>
                  <a:cubicBezTo>
                    <a:pt x="216" y="32"/>
                    <a:pt x="220" y="30"/>
                    <a:pt x="218" y="31"/>
                  </a:cubicBezTo>
                  <a:cubicBezTo>
                    <a:pt x="214" y="33"/>
                    <a:pt x="215" y="33"/>
                    <a:pt x="213" y="34"/>
                  </a:cubicBezTo>
                  <a:cubicBezTo>
                    <a:pt x="213" y="33"/>
                    <a:pt x="209" y="36"/>
                    <a:pt x="207" y="36"/>
                  </a:cubicBezTo>
                  <a:cubicBezTo>
                    <a:pt x="210" y="34"/>
                    <a:pt x="214" y="33"/>
                    <a:pt x="215" y="32"/>
                  </a:cubicBezTo>
                  <a:cubicBezTo>
                    <a:pt x="213" y="33"/>
                    <a:pt x="210" y="34"/>
                    <a:pt x="211" y="34"/>
                  </a:cubicBezTo>
                  <a:cubicBezTo>
                    <a:pt x="212" y="33"/>
                    <a:pt x="213" y="33"/>
                    <a:pt x="214" y="32"/>
                  </a:cubicBezTo>
                  <a:cubicBezTo>
                    <a:pt x="216" y="31"/>
                    <a:pt x="217" y="31"/>
                    <a:pt x="217" y="31"/>
                  </a:cubicBezTo>
                  <a:cubicBezTo>
                    <a:pt x="213" y="32"/>
                    <a:pt x="210" y="34"/>
                    <a:pt x="209" y="34"/>
                  </a:cubicBezTo>
                  <a:cubicBezTo>
                    <a:pt x="208" y="35"/>
                    <a:pt x="202" y="37"/>
                    <a:pt x="200" y="39"/>
                  </a:cubicBezTo>
                  <a:cubicBezTo>
                    <a:pt x="198" y="40"/>
                    <a:pt x="200" y="39"/>
                    <a:pt x="199" y="39"/>
                  </a:cubicBezTo>
                  <a:cubicBezTo>
                    <a:pt x="196" y="41"/>
                    <a:pt x="195" y="41"/>
                    <a:pt x="195" y="41"/>
                  </a:cubicBezTo>
                  <a:cubicBezTo>
                    <a:pt x="197" y="40"/>
                    <a:pt x="195" y="41"/>
                    <a:pt x="194" y="42"/>
                  </a:cubicBezTo>
                  <a:cubicBezTo>
                    <a:pt x="194" y="42"/>
                    <a:pt x="192" y="43"/>
                    <a:pt x="190" y="44"/>
                  </a:cubicBezTo>
                  <a:cubicBezTo>
                    <a:pt x="190" y="44"/>
                    <a:pt x="188" y="45"/>
                    <a:pt x="188" y="45"/>
                  </a:cubicBezTo>
                  <a:cubicBezTo>
                    <a:pt x="185" y="47"/>
                    <a:pt x="182" y="49"/>
                    <a:pt x="178" y="50"/>
                  </a:cubicBezTo>
                  <a:cubicBezTo>
                    <a:pt x="175" y="52"/>
                    <a:pt x="172" y="54"/>
                    <a:pt x="169" y="56"/>
                  </a:cubicBezTo>
                  <a:cubicBezTo>
                    <a:pt x="169" y="56"/>
                    <a:pt x="169" y="55"/>
                    <a:pt x="168" y="56"/>
                  </a:cubicBezTo>
                  <a:cubicBezTo>
                    <a:pt x="167" y="57"/>
                    <a:pt x="165" y="59"/>
                    <a:pt x="162" y="60"/>
                  </a:cubicBezTo>
                  <a:cubicBezTo>
                    <a:pt x="162" y="60"/>
                    <a:pt x="164" y="60"/>
                    <a:pt x="164" y="59"/>
                  </a:cubicBezTo>
                  <a:cubicBezTo>
                    <a:pt x="160" y="61"/>
                    <a:pt x="150" y="69"/>
                    <a:pt x="153" y="66"/>
                  </a:cubicBezTo>
                  <a:cubicBezTo>
                    <a:pt x="151" y="68"/>
                    <a:pt x="145" y="73"/>
                    <a:pt x="145" y="72"/>
                  </a:cubicBezTo>
                  <a:cubicBezTo>
                    <a:pt x="143" y="74"/>
                    <a:pt x="145" y="73"/>
                    <a:pt x="144" y="74"/>
                  </a:cubicBezTo>
                  <a:cubicBezTo>
                    <a:pt x="142" y="75"/>
                    <a:pt x="140" y="76"/>
                    <a:pt x="138" y="78"/>
                  </a:cubicBezTo>
                  <a:cubicBezTo>
                    <a:pt x="136" y="79"/>
                    <a:pt x="135" y="81"/>
                    <a:pt x="133" y="82"/>
                  </a:cubicBezTo>
                  <a:cubicBezTo>
                    <a:pt x="129" y="85"/>
                    <a:pt x="126" y="88"/>
                    <a:pt x="122" y="91"/>
                  </a:cubicBezTo>
                  <a:cubicBezTo>
                    <a:pt x="123" y="92"/>
                    <a:pt x="116" y="97"/>
                    <a:pt x="115" y="98"/>
                  </a:cubicBezTo>
                  <a:cubicBezTo>
                    <a:pt x="114" y="99"/>
                    <a:pt x="113" y="100"/>
                    <a:pt x="113" y="100"/>
                  </a:cubicBezTo>
                  <a:cubicBezTo>
                    <a:pt x="117" y="96"/>
                    <a:pt x="120" y="93"/>
                    <a:pt x="123" y="90"/>
                  </a:cubicBezTo>
                  <a:cubicBezTo>
                    <a:pt x="126" y="87"/>
                    <a:pt x="129" y="85"/>
                    <a:pt x="134" y="81"/>
                  </a:cubicBezTo>
                  <a:cubicBezTo>
                    <a:pt x="133" y="80"/>
                    <a:pt x="130" y="84"/>
                    <a:pt x="129" y="84"/>
                  </a:cubicBezTo>
                  <a:cubicBezTo>
                    <a:pt x="136" y="77"/>
                    <a:pt x="143" y="71"/>
                    <a:pt x="150" y="66"/>
                  </a:cubicBezTo>
                  <a:cubicBezTo>
                    <a:pt x="154" y="63"/>
                    <a:pt x="157" y="61"/>
                    <a:pt x="161" y="58"/>
                  </a:cubicBezTo>
                  <a:cubicBezTo>
                    <a:pt x="163" y="57"/>
                    <a:pt x="164" y="56"/>
                    <a:pt x="166" y="55"/>
                  </a:cubicBezTo>
                  <a:cubicBezTo>
                    <a:pt x="168" y="53"/>
                    <a:pt x="170" y="52"/>
                    <a:pt x="172" y="51"/>
                  </a:cubicBezTo>
                  <a:cubicBezTo>
                    <a:pt x="180" y="46"/>
                    <a:pt x="189" y="41"/>
                    <a:pt x="197" y="36"/>
                  </a:cubicBezTo>
                  <a:cubicBezTo>
                    <a:pt x="202" y="34"/>
                    <a:pt x="206" y="31"/>
                    <a:pt x="210" y="29"/>
                  </a:cubicBezTo>
                  <a:cubicBezTo>
                    <a:pt x="215" y="27"/>
                    <a:pt x="219" y="25"/>
                    <a:pt x="223" y="23"/>
                  </a:cubicBezTo>
                  <a:cubicBezTo>
                    <a:pt x="228" y="20"/>
                    <a:pt x="234" y="18"/>
                    <a:pt x="241" y="15"/>
                  </a:cubicBezTo>
                  <a:cubicBezTo>
                    <a:pt x="244" y="14"/>
                    <a:pt x="248" y="13"/>
                    <a:pt x="251" y="11"/>
                  </a:cubicBezTo>
                  <a:cubicBezTo>
                    <a:pt x="255" y="10"/>
                    <a:pt x="258" y="9"/>
                    <a:pt x="261" y="8"/>
                  </a:cubicBezTo>
                  <a:cubicBezTo>
                    <a:pt x="255" y="9"/>
                    <a:pt x="242" y="15"/>
                    <a:pt x="236" y="17"/>
                  </a:cubicBezTo>
                  <a:cubicBezTo>
                    <a:pt x="236" y="16"/>
                    <a:pt x="236" y="16"/>
                    <a:pt x="237" y="16"/>
                  </a:cubicBezTo>
                  <a:cubicBezTo>
                    <a:pt x="232" y="17"/>
                    <a:pt x="227" y="19"/>
                    <a:pt x="225" y="20"/>
                  </a:cubicBezTo>
                  <a:cubicBezTo>
                    <a:pt x="220" y="22"/>
                    <a:pt x="216" y="24"/>
                    <a:pt x="211" y="26"/>
                  </a:cubicBezTo>
                  <a:cubicBezTo>
                    <a:pt x="207" y="27"/>
                    <a:pt x="203" y="29"/>
                    <a:pt x="200" y="30"/>
                  </a:cubicBezTo>
                  <a:cubicBezTo>
                    <a:pt x="198" y="32"/>
                    <a:pt x="199" y="31"/>
                    <a:pt x="197" y="33"/>
                  </a:cubicBezTo>
                  <a:cubicBezTo>
                    <a:pt x="197" y="32"/>
                    <a:pt x="195" y="33"/>
                    <a:pt x="195" y="33"/>
                  </a:cubicBezTo>
                  <a:cubicBezTo>
                    <a:pt x="193" y="34"/>
                    <a:pt x="190" y="36"/>
                    <a:pt x="189" y="36"/>
                  </a:cubicBezTo>
                  <a:cubicBezTo>
                    <a:pt x="185" y="39"/>
                    <a:pt x="185" y="39"/>
                    <a:pt x="180" y="41"/>
                  </a:cubicBezTo>
                  <a:cubicBezTo>
                    <a:pt x="180" y="41"/>
                    <a:pt x="180" y="41"/>
                    <a:pt x="180" y="41"/>
                  </a:cubicBezTo>
                  <a:cubicBezTo>
                    <a:pt x="176" y="44"/>
                    <a:pt x="172" y="46"/>
                    <a:pt x="169" y="48"/>
                  </a:cubicBezTo>
                  <a:cubicBezTo>
                    <a:pt x="167" y="49"/>
                    <a:pt x="165" y="50"/>
                    <a:pt x="163" y="51"/>
                  </a:cubicBezTo>
                  <a:cubicBezTo>
                    <a:pt x="162" y="52"/>
                    <a:pt x="160" y="54"/>
                    <a:pt x="158" y="55"/>
                  </a:cubicBezTo>
                  <a:cubicBezTo>
                    <a:pt x="158" y="55"/>
                    <a:pt x="157" y="56"/>
                    <a:pt x="157" y="55"/>
                  </a:cubicBezTo>
                  <a:cubicBezTo>
                    <a:pt x="153" y="58"/>
                    <a:pt x="151" y="60"/>
                    <a:pt x="149" y="61"/>
                  </a:cubicBezTo>
                  <a:cubicBezTo>
                    <a:pt x="143" y="66"/>
                    <a:pt x="138" y="70"/>
                    <a:pt x="132" y="74"/>
                  </a:cubicBezTo>
                  <a:cubicBezTo>
                    <a:pt x="130" y="76"/>
                    <a:pt x="127" y="78"/>
                    <a:pt x="124" y="81"/>
                  </a:cubicBezTo>
                  <a:cubicBezTo>
                    <a:pt x="123" y="82"/>
                    <a:pt x="121" y="83"/>
                    <a:pt x="120" y="84"/>
                  </a:cubicBezTo>
                  <a:cubicBezTo>
                    <a:pt x="119" y="86"/>
                    <a:pt x="117" y="87"/>
                    <a:pt x="116" y="88"/>
                  </a:cubicBezTo>
                  <a:cubicBezTo>
                    <a:pt x="115" y="89"/>
                    <a:pt x="115" y="89"/>
                    <a:pt x="114" y="90"/>
                  </a:cubicBezTo>
                  <a:cubicBezTo>
                    <a:pt x="112" y="92"/>
                    <a:pt x="108" y="95"/>
                    <a:pt x="105" y="99"/>
                  </a:cubicBezTo>
                  <a:cubicBezTo>
                    <a:pt x="102" y="102"/>
                    <a:pt x="99" y="105"/>
                    <a:pt x="97" y="108"/>
                  </a:cubicBezTo>
                  <a:cubicBezTo>
                    <a:pt x="96" y="109"/>
                    <a:pt x="96" y="109"/>
                    <a:pt x="95" y="110"/>
                  </a:cubicBezTo>
                  <a:cubicBezTo>
                    <a:pt x="93" y="112"/>
                    <a:pt x="96" y="109"/>
                    <a:pt x="94" y="111"/>
                  </a:cubicBezTo>
                  <a:cubicBezTo>
                    <a:pt x="92" y="114"/>
                    <a:pt x="96" y="109"/>
                    <a:pt x="94" y="111"/>
                  </a:cubicBezTo>
                  <a:cubicBezTo>
                    <a:pt x="94" y="112"/>
                    <a:pt x="93" y="113"/>
                    <a:pt x="92" y="114"/>
                  </a:cubicBezTo>
                  <a:cubicBezTo>
                    <a:pt x="93" y="114"/>
                    <a:pt x="89" y="117"/>
                    <a:pt x="87" y="119"/>
                  </a:cubicBezTo>
                  <a:cubicBezTo>
                    <a:pt x="86" y="121"/>
                    <a:pt x="84" y="124"/>
                    <a:pt x="82" y="126"/>
                  </a:cubicBezTo>
                  <a:cubicBezTo>
                    <a:pt x="80" y="129"/>
                    <a:pt x="78" y="132"/>
                    <a:pt x="77" y="134"/>
                  </a:cubicBezTo>
                  <a:cubicBezTo>
                    <a:pt x="76" y="136"/>
                    <a:pt x="74" y="138"/>
                    <a:pt x="73" y="140"/>
                  </a:cubicBezTo>
                  <a:cubicBezTo>
                    <a:pt x="71" y="142"/>
                    <a:pt x="70" y="143"/>
                    <a:pt x="69" y="145"/>
                  </a:cubicBezTo>
                  <a:cubicBezTo>
                    <a:pt x="67" y="148"/>
                    <a:pt x="66" y="151"/>
                    <a:pt x="65" y="153"/>
                  </a:cubicBezTo>
                  <a:cubicBezTo>
                    <a:pt x="64" y="154"/>
                    <a:pt x="63" y="156"/>
                    <a:pt x="62" y="157"/>
                  </a:cubicBezTo>
                  <a:cubicBezTo>
                    <a:pt x="64" y="155"/>
                    <a:pt x="64" y="155"/>
                    <a:pt x="65" y="155"/>
                  </a:cubicBezTo>
                  <a:cubicBezTo>
                    <a:pt x="64" y="156"/>
                    <a:pt x="64" y="156"/>
                    <a:pt x="63" y="157"/>
                  </a:cubicBezTo>
                  <a:cubicBezTo>
                    <a:pt x="63" y="157"/>
                    <a:pt x="64" y="156"/>
                    <a:pt x="63" y="156"/>
                  </a:cubicBezTo>
                  <a:cubicBezTo>
                    <a:pt x="62" y="159"/>
                    <a:pt x="61" y="159"/>
                    <a:pt x="60" y="162"/>
                  </a:cubicBezTo>
                  <a:cubicBezTo>
                    <a:pt x="63" y="158"/>
                    <a:pt x="58" y="165"/>
                    <a:pt x="58" y="166"/>
                  </a:cubicBezTo>
                  <a:cubicBezTo>
                    <a:pt x="59" y="165"/>
                    <a:pt x="61" y="161"/>
                    <a:pt x="62" y="159"/>
                  </a:cubicBezTo>
                  <a:cubicBezTo>
                    <a:pt x="63" y="159"/>
                    <a:pt x="63" y="159"/>
                    <a:pt x="62" y="160"/>
                  </a:cubicBezTo>
                  <a:cubicBezTo>
                    <a:pt x="60" y="164"/>
                    <a:pt x="57" y="168"/>
                    <a:pt x="53" y="173"/>
                  </a:cubicBezTo>
                  <a:cubicBezTo>
                    <a:pt x="53" y="175"/>
                    <a:pt x="55" y="172"/>
                    <a:pt x="52" y="176"/>
                  </a:cubicBezTo>
                  <a:cubicBezTo>
                    <a:pt x="52" y="176"/>
                    <a:pt x="50" y="179"/>
                    <a:pt x="51" y="176"/>
                  </a:cubicBezTo>
                  <a:cubicBezTo>
                    <a:pt x="49" y="180"/>
                    <a:pt x="50" y="179"/>
                    <a:pt x="48" y="182"/>
                  </a:cubicBezTo>
                  <a:cubicBezTo>
                    <a:pt x="48" y="182"/>
                    <a:pt x="48" y="182"/>
                    <a:pt x="48" y="182"/>
                  </a:cubicBezTo>
                  <a:cubicBezTo>
                    <a:pt x="47" y="185"/>
                    <a:pt x="47" y="184"/>
                    <a:pt x="46" y="186"/>
                  </a:cubicBezTo>
                  <a:cubicBezTo>
                    <a:pt x="44" y="189"/>
                    <a:pt x="42" y="193"/>
                    <a:pt x="40" y="195"/>
                  </a:cubicBezTo>
                  <a:cubicBezTo>
                    <a:pt x="41" y="193"/>
                    <a:pt x="42" y="191"/>
                    <a:pt x="43" y="189"/>
                  </a:cubicBezTo>
                  <a:cubicBezTo>
                    <a:pt x="44" y="187"/>
                    <a:pt x="45" y="186"/>
                    <a:pt x="46" y="185"/>
                  </a:cubicBezTo>
                  <a:cubicBezTo>
                    <a:pt x="45" y="186"/>
                    <a:pt x="44" y="189"/>
                    <a:pt x="44" y="189"/>
                  </a:cubicBezTo>
                  <a:cubicBezTo>
                    <a:pt x="46" y="185"/>
                    <a:pt x="46" y="184"/>
                    <a:pt x="48" y="181"/>
                  </a:cubicBezTo>
                  <a:cubicBezTo>
                    <a:pt x="50" y="178"/>
                    <a:pt x="52" y="174"/>
                    <a:pt x="54" y="172"/>
                  </a:cubicBezTo>
                  <a:cubicBezTo>
                    <a:pt x="56" y="169"/>
                    <a:pt x="57" y="166"/>
                    <a:pt x="58" y="165"/>
                  </a:cubicBezTo>
                  <a:cubicBezTo>
                    <a:pt x="56" y="168"/>
                    <a:pt x="54" y="170"/>
                    <a:pt x="52" y="173"/>
                  </a:cubicBezTo>
                  <a:cubicBezTo>
                    <a:pt x="51" y="175"/>
                    <a:pt x="49" y="177"/>
                    <a:pt x="49" y="178"/>
                  </a:cubicBezTo>
                  <a:cubicBezTo>
                    <a:pt x="49" y="178"/>
                    <a:pt x="51" y="174"/>
                    <a:pt x="51" y="174"/>
                  </a:cubicBezTo>
                  <a:cubicBezTo>
                    <a:pt x="51" y="175"/>
                    <a:pt x="51" y="175"/>
                    <a:pt x="50" y="177"/>
                  </a:cubicBezTo>
                  <a:cubicBezTo>
                    <a:pt x="48" y="180"/>
                    <a:pt x="48" y="180"/>
                    <a:pt x="46" y="185"/>
                  </a:cubicBezTo>
                  <a:cubicBezTo>
                    <a:pt x="47" y="183"/>
                    <a:pt x="43" y="189"/>
                    <a:pt x="45" y="185"/>
                  </a:cubicBezTo>
                  <a:cubicBezTo>
                    <a:pt x="44" y="186"/>
                    <a:pt x="44" y="187"/>
                    <a:pt x="43" y="189"/>
                  </a:cubicBezTo>
                  <a:cubicBezTo>
                    <a:pt x="42" y="190"/>
                    <a:pt x="41" y="191"/>
                    <a:pt x="41" y="192"/>
                  </a:cubicBezTo>
                  <a:cubicBezTo>
                    <a:pt x="41" y="191"/>
                    <a:pt x="42" y="189"/>
                    <a:pt x="43" y="188"/>
                  </a:cubicBezTo>
                  <a:cubicBezTo>
                    <a:pt x="43" y="187"/>
                    <a:pt x="44" y="186"/>
                    <a:pt x="44" y="186"/>
                  </a:cubicBezTo>
                  <a:cubicBezTo>
                    <a:pt x="42" y="189"/>
                    <a:pt x="45" y="183"/>
                    <a:pt x="43" y="186"/>
                  </a:cubicBezTo>
                  <a:cubicBezTo>
                    <a:pt x="42" y="190"/>
                    <a:pt x="40" y="191"/>
                    <a:pt x="39" y="195"/>
                  </a:cubicBezTo>
                  <a:cubicBezTo>
                    <a:pt x="39" y="195"/>
                    <a:pt x="39" y="194"/>
                    <a:pt x="39" y="194"/>
                  </a:cubicBezTo>
                  <a:cubicBezTo>
                    <a:pt x="38" y="196"/>
                    <a:pt x="38" y="196"/>
                    <a:pt x="37" y="198"/>
                  </a:cubicBezTo>
                  <a:cubicBezTo>
                    <a:pt x="37" y="199"/>
                    <a:pt x="38" y="195"/>
                    <a:pt x="38" y="195"/>
                  </a:cubicBezTo>
                  <a:cubicBezTo>
                    <a:pt x="36" y="200"/>
                    <a:pt x="35" y="202"/>
                    <a:pt x="34" y="204"/>
                  </a:cubicBezTo>
                  <a:cubicBezTo>
                    <a:pt x="33" y="207"/>
                    <a:pt x="32" y="208"/>
                    <a:pt x="31" y="210"/>
                  </a:cubicBezTo>
                  <a:cubicBezTo>
                    <a:pt x="31" y="209"/>
                    <a:pt x="32" y="208"/>
                    <a:pt x="32" y="208"/>
                  </a:cubicBezTo>
                  <a:cubicBezTo>
                    <a:pt x="31" y="209"/>
                    <a:pt x="31" y="210"/>
                    <a:pt x="31" y="210"/>
                  </a:cubicBezTo>
                  <a:cubicBezTo>
                    <a:pt x="29" y="213"/>
                    <a:pt x="28" y="215"/>
                    <a:pt x="28" y="217"/>
                  </a:cubicBezTo>
                  <a:cubicBezTo>
                    <a:pt x="25" y="221"/>
                    <a:pt x="23" y="227"/>
                    <a:pt x="20" y="234"/>
                  </a:cubicBezTo>
                  <a:cubicBezTo>
                    <a:pt x="17" y="240"/>
                    <a:pt x="15" y="247"/>
                    <a:pt x="12" y="255"/>
                  </a:cubicBezTo>
                  <a:cubicBezTo>
                    <a:pt x="12" y="255"/>
                    <a:pt x="13" y="253"/>
                    <a:pt x="12" y="253"/>
                  </a:cubicBezTo>
                  <a:cubicBezTo>
                    <a:pt x="11" y="257"/>
                    <a:pt x="10" y="260"/>
                    <a:pt x="12" y="257"/>
                  </a:cubicBezTo>
                  <a:cubicBezTo>
                    <a:pt x="11" y="259"/>
                    <a:pt x="11" y="259"/>
                    <a:pt x="11" y="261"/>
                  </a:cubicBezTo>
                  <a:cubicBezTo>
                    <a:pt x="11" y="261"/>
                    <a:pt x="11" y="261"/>
                    <a:pt x="11" y="261"/>
                  </a:cubicBezTo>
                  <a:cubicBezTo>
                    <a:pt x="10" y="265"/>
                    <a:pt x="10" y="266"/>
                    <a:pt x="10" y="267"/>
                  </a:cubicBezTo>
                  <a:cubicBezTo>
                    <a:pt x="11" y="265"/>
                    <a:pt x="11" y="266"/>
                    <a:pt x="12" y="264"/>
                  </a:cubicBezTo>
                  <a:cubicBezTo>
                    <a:pt x="12" y="262"/>
                    <a:pt x="12" y="260"/>
                    <a:pt x="14" y="257"/>
                  </a:cubicBezTo>
                  <a:cubicBezTo>
                    <a:pt x="13" y="257"/>
                    <a:pt x="12" y="259"/>
                    <a:pt x="14" y="255"/>
                  </a:cubicBezTo>
                  <a:cubicBezTo>
                    <a:pt x="14" y="257"/>
                    <a:pt x="14" y="256"/>
                    <a:pt x="15" y="252"/>
                  </a:cubicBezTo>
                  <a:cubicBezTo>
                    <a:pt x="15" y="253"/>
                    <a:pt x="14" y="258"/>
                    <a:pt x="13" y="261"/>
                  </a:cubicBezTo>
                  <a:cubicBezTo>
                    <a:pt x="13" y="260"/>
                    <a:pt x="13" y="260"/>
                    <a:pt x="13" y="260"/>
                  </a:cubicBezTo>
                  <a:cubicBezTo>
                    <a:pt x="15" y="256"/>
                    <a:pt x="15" y="253"/>
                    <a:pt x="16" y="250"/>
                  </a:cubicBezTo>
                  <a:cubicBezTo>
                    <a:pt x="16" y="251"/>
                    <a:pt x="16" y="253"/>
                    <a:pt x="15" y="254"/>
                  </a:cubicBezTo>
                  <a:cubicBezTo>
                    <a:pt x="16" y="252"/>
                    <a:pt x="17" y="249"/>
                    <a:pt x="18" y="246"/>
                  </a:cubicBezTo>
                  <a:cubicBezTo>
                    <a:pt x="19" y="245"/>
                    <a:pt x="19" y="243"/>
                    <a:pt x="20" y="242"/>
                  </a:cubicBezTo>
                  <a:cubicBezTo>
                    <a:pt x="20" y="240"/>
                    <a:pt x="21" y="238"/>
                    <a:pt x="22" y="237"/>
                  </a:cubicBezTo>
                  <a:cubicBezTo>
                    <a:pt x="24" y="231"/>
                    <a:pt x="26" y="226"/>
                    <a:pt x="27" y="227"/>
                  </a:cubicBezTo>
                  <a:cubicBezTo>
                    <a:pt x="28" y="224"/>
                    <a:pt x="30" y="220"/>
                    <a:pt x="32" y="216"/>
                  </a:cubicBezTo>
                  <a:cubicBezTo>
                    <a:pt x="32" y="215"/>
                    <a:pt x="30" y="218"/>
                    <a:pt x="30" y="218"/>
                  </a:cubicBezTo>
                  <a:cubicBezTo>
                    <a:pt x="31" y="215"/>
                    <a:pt x="33" y="212"/>
                    <a:pt x="34" y="210"/>
                  </a:cubicBezTo>
                  <a:cubicBezTo>
                    <a:pt x="34" y="211"/>
                    <a:pt x="36" y="206"/>
                    <a:pt x="36" y="205"/>
                  </a:cubicBezTo>
                  <a:cubicBezTo>
                    <a:pt x="36" y="204"/>
                    <a:pt x="38" y="201"/>
                    <a:pt x="39" y="200"/>
                  </a:cubicBezTo>
                  <a:cubicBezTo>
                    <a:pt x="39" y="200"/>
                    <a:pt x="39" y="201"/>
                    <a:pt x="39" y="200"/>
                  </a:cubicBezTo>
                  <a:cubicBezTo>
                    <a:pt x="38" y="202"/>
                    <a:pt x="37" y="203"/>
                    <a:pt x="37" y="203"/>
                  </a:cubicBezTo>
                  <a:cubicBezTo>
                    <a:pt x="39" y="201"/>
                    <a:pt x="39" y="201"/>
                    <a:pt x="39" y="200"/>
                  </a:cubicBezTo>
                  <a:cubicBezTo>
                    <a:pt x="40" y="199"/>
                    <a:pt x="41" y="198"/>
                    <a:pt x="41" y="197"/>
                  </a:cubicBezTo>
                  <a:cubicBezTo>
                    <a:pt x="40" y="198"/>
                    <a:pt x="40" y="200"/>
                    <a:pt x="39" y="200"/>
                  </a:cubicBezTo>
                  <a:cubicBezTo>
                    <a:pt x="39" y="199"/>
                    <a:pt x="40" y="198"/>
                    <a:pt x="41" y="196"/>
                  </a:cubicBezTo>
                  <a:cubicBezTo>
                    <a:pt x="44" y="192"/>
                    <a:pt x="43" y="194"/>
                    <a:pt x="38" y="203"/>
                  </a:cubicBezTo>
                  <a:cubicBezTo>
                    <a:pt x="37" y="205"/>
                    <a:pt x="36" y="206"/>
                    <a:pt x="35" y="210"/>
                  </a:cubicBezTo>
                  <a:cubicBezTo>
                    <a:pt x="35" y="211"/>
                    <a:pt x="36" y="207"/>
                    <a:pt x="35" y="210"/>
                  </a:cubicBezTo>
                  <a:cubicBezTo>
                    <a:pt x="34" y="212"/>
                    <a:pt x="34" y="212"/>
                    <a:pt x="33" y="214"/>
                  </a:cubicBezTo>
                  <a:cubicBezTo>
                    <a:pt x="33" y="215"/>
                    <a:pt x="35" y="211"/>
                    <a:pt x="35" y="212"/>
                  </a:cubicBezTo>
                  <a:cubicBezTo>
                    <a:pt x="34" y="215"/>
                    <a:pt x="32" y="217"/>
                    <a:pt x="31" y="221"/>
                  </a:cubicBezTo>
                  <a:cubicBezTo>
                    <a:pt x="31" y="221"/>
                    <a:pt x="31" y="221"/>
                    <a:pt x="30" y="222"/>
                  </a:cubicBezTo>
                  <a:cubicBezTo>
                    <a:pt x="29" y="226"/>
                    <a:pt x="27" y="231"/>
                    <a:pt x="24" y="239"/>
                  </a:cubicBezTo>
                  <a:cubicBezTo>
                    <a:pt x="24" y="238"/>
                    <a:pt x="23" y="241"/>
                    <a:pt x="22" y="241"/>
                  </a:cubicBezTo>
                  <a:cubicBezTo>
                    <a:pt x="21" y="245"/>
                    <a:pt x="19" y="250"/>
                    <a:pt x="19" y="252"/>
                  </a:cubicBezTo>
                  <a:cubicBezTo>
                    <a:pt x="19" y="249"/>
                    <a:pt x="21" y="245"/>
                    <a:pt x="22" y="241"/>
                  </a:cubicBezTo>
                  <a:cubicBezTo>
                    <a:pt x="24" y="237"/>
                    <a:pt x="25" y="233"/>
                    <a:pt x="27" y="230"/>
                  </a:cubicBezTo>
                  <a:cubicBezTo>
                    <a:pt x="26" y="231"/>
                    <a:pt x="24" y="236"/>
                    <a:pt x="23" y="238"/>
                  </a:cubicBezTo>
                  <a:cubicBezTo>
                    <a:pt x="22" y="240"/>
                    <a:pt x="23" y="239"/>
                    <a:pt x="22" y="242"/>
                  </a:cubicBezTo>
                  <a:cubicBezTo>
                    <a:pt x="21" y="243"/>
                    <a:pt x="20" y="246"/>
                    <a:pt x="21" y="242"/>
                  </a:cubicBezTo>
                  <a:cubicBezTo>
                    <a:pt x="20" y="245"/>
                    <a:pt x="19" y="246"/>
                    <a:pt x="19" y="248"/>
                  </a:cubicBezTo>
                  <a:cubicBezTo>
                    <a:pt x="20" y="247"/>
                    <a:pt x="20" y="246"/>
                    <a:pt x="20" y="245"/>
                  </a:cubicBezTo>
                  <a:cubicBezTo>
                    <a:pt x="20" y="246"/>
                    <a:pt x="18" y="251"/>
                    <a:pt x="17" y="253"/>
                  </a:cubicBezTo>
                  <a:cubicBezTo>
                    <a:pt x="18" y="253"/>
                    <a:pt x="19" y="250"/>
                    <a:pt x="19" y="249"/>
                  </a:cubicBezTo>
                  <a:cubicBezTo>
                    <a:pt x="18" y="253"/>
                    <a:pt x="18" y="253"/>
                    <a:pt x="17" y="256"/>
                  </a:cubicBezTo>
                  <a:cubicBezTo>
                    <a:pt x="17" y="256"/>
                    <a:pt x="17" y="256"/>
                    <a:pt x="17" y="256"/>
                  </a:cubicBezTo>
                  <a:cubicBezTo>
                    <a:pt x="16" y="260"/>
                    <a:pt x="14" y="268"/>
                    <a:pt x="13" y="270"/>
                  </a:cubicBezTo>
                  <a:cubicBezTo>
                    <a:pt x="14" y="269"/>
                    <a:pt x="15" y="267"/>
                    <a:pt x="15" y="266"/>
                  </a:cubicBezTo>
                  <a:cubicBezTo>
                    <a:pt x="14" y="270"/>
                    <a:pt x="12" y="275"/>
                    <a:pt x="11" y="279"/>
                  </a:cubicBezTo>
                  <a:cubicBezTo>
                    <a:pt x="11" y="278"/>
                    <a:pt x="12" y="275"/>
                    <a:pt x="13" y="273"/>
                  </a:cubicBezTo>
                  <a:cubicBezTo>
                    <a:pt x="11" y="275"/>
                    <a:pt x="11" y="278"/>
                    <a:pt x="11" y="280"/>
                  </a:cubicBezTo>
                  <a:cubicBezTo>
                    <a:pt x="10" y="282"/>
                    <a:pt x="10" y="281"/>
                    <a:pt x="10" y="282"/>
                  </a:cubicBezTo>
                  <a:cubicBezTo>
                    <a:pt x="9" y="285"/>
                    <a:pt x="10" y="280"/>
                    <a:pt x="10" y="283"/>
                  </a:cubicBezTo>
                  <a:cubicBezTo>
                    <a:pt x="9" y="284"/>
                    <a:pt x="9" y="284"/>
                    <a:pt x="9" y="284"/>
                  </a:cubicBezTo>
                  <a:cubicBezTo>
                    <a:pt x="10" y="283"/>
                    <a:pt x="9" y="284"/>
                    <a:pt x="9" y="285"/>
                  </a:cubicBezTo>
                  <a:cubicBezTo>
                    <a:pt x="9" y="285"/>
                    <a:pt x="8" y="287"/>
                    <a:pt x="8" y="288"/>
                  </a:cubicBezTo>
                  <a:cubicBezTo>
                    <a:pt x="9" y="286"/>
                    <a:pt x="9" y="285"/>
                    <a:pt x="9" y="284"/>
                  </a:cubicBezTo>
                  <a:cubicBezTo>
                    <a:pt x="9" y="288"/>
                    <a:pt x="8" y="290"/>
                    <a:pt x="7" y="293"/>
                  </a:cubicBezTo>
                  <a:cubicBezTo>
                    <a:pt x="7" y="293"/>
                    <a:pt x="6" y="297"/>
                    <a:pt x="6" y="299"/>
                  </a:cubicBezTo>
                  <a:cubicBezTo>
                    <a:pt x="6" y="297"/>
                    <a:pt x="7" y="295"/>
                    <a:pt x="7" y="295"/>
                  </a:cubicBezTo>
                  <a:cubicBezTo>
                    <a:pt x="6" y="298"/>
                    <a:pt x="6" y="303"/>
                    <a:pt x="5" y="306"/>
                  </a:cubicBezTo>
                  <a:cubicBezTo>
                    <a:pt x="6" y="306"/>
                    <a:pt x="6" y="304"/>
                    <a:pt x="6" y="302"/>
                  </a:cubicBezTo>
                  <a:cubicBezTo>
                    <a:pt x="6" y="302"/>
                    <a:pt x="6" y="305"/>
                    <a:pt x="6" y="303"/>
                  </a:cubicBezTo>
                  <a:cubicBezTo>
                    <a:pt x="7" y="299"/>
                    <a:pt x="7" y="296"/>
                    <a:pt x="8" y="292"/>
                  </a:cubicBezTo>
                  <a:cubicBezTo>
                    <a:pt x="9" y="290"/>
                    <a:pt x="9" y="291"/>
                    <a:pt x="10" y="289"/>
                  </a:cubicBezTo>
                  <a:cubicBezTo>
                    <a:pt x="9" y="290"/>
                    <a:pt x="10" y="289"/>
                    <a:pt x="10" y="290"/>
                  </a:cubicBezTo>
                  <a:cubicBezTo>
                    <a:pt x="10" y="288"/>
                    <a:pt x="11" y="287"/>
                    <a:pt x="11" y="288"/>
                  </a:cubicBezTo>
                  <a:cubicBezTo>
                    <a:pt x="11" y="286"/>
                    <a:pt x="11" y="286"/>
                    <a:pt x="11" y="284"/>
                  </a:cubicBezTo>
                  <a:cubicBezTo>
                    <a:pt x="12" y="283"/>
                    <a:pt x="13" y="281"/>
                    <a:pt x="14" y="277"/>
                  </a:cubicBezTo>
                  <a:cubicBezTo>
                    <a:pt x="14" y="277"/>
                    <a:pt x="13" y="281"/>
                    <a:pt x="13" y="279"/>
                  </a:cubicBezTo>
                  <a:cubicBezTo>
                    <a:pt x="13" y="277"/>
                    <a:pt x="14" y="277"/>
                    <a:pt x="14" y="275"/>
                  </a:cubicBezTo>
                  <a:cubicBezTo>
                    <a:pt x="14" y="275"/>
                    <a:pt x="13" y="277"/>
                    <a:pt x="13" y="279"/>
                  </a:cubicBezTo>
                  <a:cubicBezTo>
                    <a:pt x="12" y="281"/>
                    <a:pt x="11" y="284"/>
                    <a:pt x="11" y="283"/>
                  </a:cubicBezTo>
                  <a:cubicBezTo>
                    <a:pt x="12" y="280"/>
                    <a:pt x="12" y="279"/>
                    <a:pt x="13" y="276"/>
                  </a:cubicBezTo>
                  <a:cubicBezTo>
                    <a:pt x="14" y="277"/>
                    <a:pt x="15" y="271"/>
                    <a:pt x="16" y="269"/>
                  </a:cubicBezTo>
                  <a:cubicBezTo>
                    <a:pt x="16" y="271"/>
                    <a:pt x="15" y="273"/>
                    <a:pt x="15" y="273"/>
                  </a:cubicBezTo>
                  <a:cubicBezTo>
                    <a:pt x="16" y="270"/>
                    <a:pt x="14" y="275"/>
                    <a:pt x="15" y="275"/>
                  </a:cubicBezTo>
                  <a:cubicBezTo>
                    <a:pt x="15" y="275"/>
                    <a:pt x="16" y="273"/>
                    <a:pt x="15" y="274"/>
                  </a:cubicBezTo>
                  <a:cubicBezTo>
                    <a:pt x="13" y="280"/>
                    <a:pt x="12" y="287"/>
                    <a:pt x="12" y="291"/>
                  </a:cubicBezTo>
                  <a:cubicBezTo>
                    <a:pt x="12" y="288"/>
                    <a:pt x="14" y="279"/>
                    <a:pt x="15" y="276"/>
                  </a:cubicBezTo>
                  <a:cubicBezTo>
                    <a:pt x="15" y="275"/>
                    <a:pt x="16" y="276"/>
                    <a:pt x="16" y="276"/>
                  </a:cubicBezTo>
                  <a:cubicBezTo>
                    <a:pt x="16" y="274"/>
                    <a:pt x="17" y="273"/>
                    <a:pt x="17" y="271"/>
                  </a:cubicBezTo>
                  <a:cubicBezTo>
                    <a:pt x="17" y="271"/>
                    <a:pt x="17" y="271"/>
                    <a:pt x="18" y="269"/>
                  </a:cubicBezTo>
                  <a:cubicBezTo>
                    <a:pt x="18" y="269"/>
                    <a:pt x="18" y="269"/>
                    <a:pt x="18" y="269"/>
                  </a:cubicBezTo>
                  <a:cubicBezTo>
                    <a:pt x="17" y="274"/>
                    <a:pt x="16" y="278"/>
                    <a:pt x="15" y="280"/>
                  </a:cubicBezTo>
                  <a:cubicBezTo>
                    <a:pt x="15" y="279"/>
                    <a:pt x="16" y="279"/>
                    <a:pt x="16" y="278"/>
                  </a:cubicBezTo>
                  <a:cubicBezTo>
                    <a:pt x="15" y="281"/>
                    <a:pt x="15" y="281"/>
                    <a:pt x="15" y="283"/>
                  </a:cubicBezTo>
                  <a:cubicBezTo>
                    <a:pt x="13" y="285"/>
                    <a:pt x="12" y="294"/>
                    <a:pt x="10" y="298"/>
                  </a:cubicBezTo>
                  <a:cubicBezTo>
                    <a:pt x="11" y="295"/>
                    <a:pt x="10" y="296"/>
                    <a:pt x="11" y="296"/>
                  </a:cubicBezTo>
                  <a:cubicBezTo>
                    <a:pt x="10" y="297"/>
                    <a:pt x="9" y="302"/>
                    <a:pt x="9" y="302"/>
                  </a:cubicBezTo>
                  <a:cubicBezTo>
                    <a:pt x="10" y="299"/>
                    <a:pt x="10" y="300"/>
                    <a:pt x="10" y="298"/>
                  </a:cubicBezTo>
                  <a:cubicBezTo>
                    <a:pt x="10" y="298"/>
                    <a:pt x="9" y="300"/>
                    <a:pt x="9" y="303"/>
                  </a:cubicBezTo>
                  <a:cubicBezTo>
                    <a:pt x="9" y="302"/>
                    <a:pt x="9" y="303"/>
                    <a:pt x="9" y="306"/>
                  </a:cubicBezTo>
                  <a:cubicBezTo>
                    <a:pt x="8" y="306"/>
                    <a:pt x="8" y="308"/>
                    <a:pt x="8" y="308"/>
                  </a:cubicBezTo>
                  <a:cubicBezTo>
                    <a:pt x="7" y="314"/>
                    <a:pt x="7" y="312"/>
                    <a:pt x="6" y="314"/>
                  </a:cubicBezTo>
                  <a:cubicBezTo>
                    <a:pt x="5" y="318"/>
                    <a:pt x="7" y="313"/>
                    <a:pt x="6" y="315"/>
                  </a:cubicBezTo>
                  <a:cubicBezTo>
                    <a:pt x="5" y="321"/>
                    <a:pt x="4" y="324"/>
                    <a:pt x="4" y="329"/>
                  </a:cubicBezTo>
                  <a:cubicBezTo>
                    <a:pt x="4" y="329"/>
                    <a:pt x="4" y="329"/>
                    <a:pt x="4" y="328"/>
                  </a:cubicBezTo>
                  <a:cubicBezTo>
                    <a:pt x="3" y="331"/>
                    <a:pt x="3" y="335"/>
                    <a:pt x="3" y="334"/>
                  </a:cubicBezTo>
                  <a:cubicBezTo>
                    <a:pt x="3" y="332"/>
                    <a:pt x="3" y="331"/>
                    <a:pt x="3" y="330"/>
                  </a:cubicBezTo>
                  <a:cubicBezTo>
                    <a:pt x="3" y="331"/>
                    <a:pt x="3" y="332"/>
                    <a:pt x="3" y="332"/>
                  </a:cubicBezTo>
                  <a:cubicBezTo>
                    <a:pt x="2" y="335"/>
                    <a:pt x="2" y="336"/>
                    <a:pt x="2" y="337"/>
                  </a:cubicBezTo>
                  <a:cubicBezTo>
                    <a:pt x="2" y="338"/>
                    <a:pt x="1" y="345"/>
                    <a:pt x="1" y="348"/>
                  </a:cubicBezTo>
                  <a:cubicBezTo>
                    <a:pt x="1" y="348"/>
                    <a:pt x="1" y="344"/>
                    <a:pt x="1" y="344"/>
                  </a:cubicBezTo>
                  <a:cubicBezTo>
                    <a:pt x="1" y="345"/>
                    <a:pt x="0" y="346"/>
                    <a:pt x="0" y="346"/>
                  </a:cubicBezTo>
                  <a:cubicBezTo>
                    <a:pt x="0" y="345"/>
                    <a:pt x="0" y="344"/>
                    <a:pt x="0" y="344"/>
                  </a:cubicBezTo>
                  <a:cubicBezTo>
                    <a:pt x="0" y="346"/>
                    <a:pt x="0" y="348"/>
                    <a:pt x="0" y="349"/>
                  </a:cubicBezTo>
                  <a:cubicBezTo>
                    <a:pt x="1" y="345"/>
                    <a:pt x="0" y="354"/>
                    <a:pt x="1" y="355"/>
                  </a:cubicBezTo>
                  <a:cubicBezTo>
                    <a:pt x="0" y="358"/>
                    <a:pt x="0" y="359"/>
                    <a:pt x="0" y="362"/>
                  </a:cubicBezTo>
                  <a:cubicBezTo>
                    <a:pt x="1" y="360"/>
                    <a:pt x="1" y="362"/>
                    <a:pt x="1" y="364"/>
                  </a:cubicBezTo>
                  <a:cubicBezTo>
                    <a:pt x="1" y="363"/>
                    <a:pt x="2" y="364"/>
                    <a:pt x="2" y="368"/>
                  </a:cubicBezTo>
                  <a:cubicBezTo>
                    <a:pt x="2" y="367"/>
                    <a:pt x="2" y="367"/>
                    <a:pt x="2" y="367"/>
                  </a:cubicBezTo>
                  <a:cubicBezTo>
                    <a:pt x="2" y="366"/>
                    <a:pt x="2" y="363"/>
                    <a:pt x="2" y="361"/>
                  </a:cubicBezTo>
                  <a:cubicBezTo>
                    <a:pt x="2" y="363"/>
                    <a:pt x="2" y="363"/>
                    <a:pt x="2" y="366"/>
                  </a:cubicBezTo>
                  <a:cubicBezTo>
                    <a:pt x="2" y="364"/>
                    <a:pt x="2" y="368"/>
                    <a:pt x="2" y="367"/>
                  </a:cubicBezTo>
                  <a:cubicBezTo>
                    <a:pt x="2" y="365"/>
                    <a:pt x="3" y="362"/>
                    <a:pt x="3" y="362"/>
                  </a:cubicBezTo>
                  <a:cubicBezTo>
                    <a:pt x="3" y="357"/>
                    <a:pt x="3" y="356"/>
                    <a:pt x="3" y="350"/>
                  </a:cubicBezTo>
                  <a:cubicBezTo>
                    <a:pt x="3" y="350"/>
                    <a:pt x="3" y="351"/>
                    <a:pt x="3" y="351"/>
                  </a:cubicBezTo>
                  <a:cubicBezTo>
                    <a:pt x="3" y="347"/>
                    <a:pt x="4" y="343"/>
                    <a:pt x="4" y="339"/>
                  </a:cubicBezTo>
                  <a:cubicBezTo>
                    <a:pt x="4" y="339"/>
                    <a:pt x="4" y="338"/>
                    <a:pt x="4" y="338"/>
                  </a:cubicBezTo>
                  <a:cubicBezTo>
                    <a:pt x="4" y="339"/>
                    <a:pt x="4" y="340"/>
                    <a:pt x="4" y="341"/>
                  </a:cubicBezTo>
                  <a:cubicBezTo>
                    <a:pt x="4" y="343"/>
                    <a:pt x="4" y="343"/>
                    <a:pt x="4" y="345"/>
                  </a:cubicBezTo>
                  <a:cubicBezTo>
                    <a:pt x="4" y="345"/>
                    <a:pt x="4" y="348"/>
                    <a:pt x="4" y="347"/>
                  </a:cubicBezTo>
                  <a:cubicBezTo>
                    <a:pt x="4" y="346"/>
                    <a:pt x="4" y="343"/>
                    <a:pt x="4" y="345"/>
                  </a:cubicBezTo>
                  <a:cubicBezTo>
                    <a:pt x="5" y="341"/>
                    <a:pt x="5" y="340"/>
                    <a:pt x="5" y="338"/>
                  </a:cubicBezTo>
                  <a:cubicBezTo>
                    <a:pt x="5" y="341"/>
                    <a:pt x="5" y="341"/>
                    <a:pt x="5" y="342"/>
                  </a:cubicBezTo>
                  <a:cubicBezTo>
                    <a:pt x="5" y="343"/>
                    <a:pt x="4" y="347"/>
                    <a:pt x="5" y="344"/>
                  </a:cubicBezTo>
                  <a:cubicBezTo>
                    <a:pt x="4" y="347"/>
                    <a:pt x="4" y="349"/>
                    <a:pt x="4" y="350"/>
                  </a:cubicBezTo>
                  <a:cubicBezTo>
                    <a:pt x="4" y="349"/>
                    <a:pt x="5" y="347"/>
                    <a:pt x="5" y="349"/>
                  </a:cubicBezTo>
                  <a:cubicBezTo>
                    <a:pt x="4" y="352"/>
                    <a:pt x="4" y="352"/>
                    <a:pt x="4" y="354"/>
                  </a:cubicBezTo>
                  <a:cubicBezTo>
                    <a:pt x="4" y="355"/>
                    <a:pt x="4" y="353"/>
                    <a:pt x="4" y="355"/>
                  </a:cubicBezTo>
                  <a:cubicBezTo>
                    <a:pt x="4" y="353"/>
                    <a:pt x="4" y="358"/>
                    <a:pt x="4" y="360"/>
                  </a:cubicBezTo>
                  <a:cubicBezTo>
                    <a:pt x="4" y="359"/>
                    <a:pt x="4" y="361"/>
                    <a:pt x="4" y="363"/>
                  </a:cubicBezTo>
                  <a:cubicBezTo>
                    <a:pt x="4" y="364"/>
                    <a:pt x="5" y="366"/>
                    <a:pt x="5" y="371"/>
                  </a:cubicBezTo>
                  <a:cubicBezTo>
                    <a:pt x="5" y="373"/>
                    <a:pt x="5" y="373"/>
                    <a:pt x="5" y="376"/>
                  </a:cubicBezTo>
                  <a:cubicBezTo>
                    <a:pt x="5" y="378"/>
                    <a:pt x="6" y="376"/>
                    <a:pt x="6" y="377"/>
                  </a:cubicBezTo>
                  <a:cubicBezTo>
                    <a:pt x="6" y="378"/>
                    <a:pt x="6" y="378"/>
                    <a:pt x="5" y="379"/>
                  </a:cubicBezTo>
                  <a:cubicBezTo>
                    <a:pt x="6" y="381"/>
                    <a:pt x="6" y="379"/>
                    <a:pt x="6" y="381"/>
                  </a:cubicBezTo>
                  <a:cubicBezTo>
                    <a:pt x="6" y="384"/>
                    <a:pt x="5" y="382"/>
                    <a:pt x="5" y="386"/>
                  </a:cubicBezTo>
                  <a:cubicBezTo>
                    <a:pt x="5" y="386"/>
                    <a:pt x="5" y="384"/>
                    <a:pt x="6" y="385"/>
                  </a:cubicBezTo>
                  <a:cubicBezTo>
                    <a:pt x="5" y="390"/>
                    <a:pt x="6" y="393"/>
                    <a:pt x="6" y="397"/>
                  </a:cubicBezTo>
                  <a:cubicBezTo>
                    <a:pt x="5" y="397"/>
                    <a:pt x="6" y="400"/>
                    <a:pt x="6" y="402"/>
                  </a:cubicBezTo>
                  <a:cubicBezTo>
                    <a:pt x="5" y="401"/>
                    <a:pt x="5" y="400"/>
                    <a:pt x="5" y="403"/>
                  </a:cubicBezTo>
                  <a:cubicBezTo>
                    <a:pt x="5" y="402"/>
                    <a:pt x="5" y="400"/>
                    <a:pt x="5" y="400"/>
                  </a:cubicBezTo>
                  <a:cubicBezTo>
                    <a:pt x="5" y="402"/>
                    <a:pt x="5" y="403"/>
                    <a:pt x="4" y="403"/>
                  </a:cubicBezTo>
                  <a:cubicBezTo>
                    <a:pt x="4" y="402"/>
                    <a:pt x="4" y="400"/>
                    <a:pt x="4" y="400"/>
                  </a:cubicBezTo>
                  <a:cubicBezTo>
                    <a:pt x="4" y="404"/>
                    <a:pt x="3" y="401"/>
                    <a:pt x="4" y="405"/>
                  </a:cubicBezTo>
                  <a:cubicBezTo>
                    <a:pt x="4" y="403"/>
                    <a:pt x="5" y="406"/>
                    <a:pt x="5" y="408"/>
                  </a:cubicBezTo>
                  <a:cubicBezTo>
                    <a:pt x="5" y="407"/>
                    <a:pt x="5" y="406"/>
                    <a:pt x="5" y="406"/>
                  </a:cubicBezTo>
                  <a:cubicBezTo>
                    <a:pt x="6" y="411"/>
                    <a:pt x="6" y="410"/>
                    <a:pt x="7" y="417"/>
                  </a:cubicBezTo>
                  <a:cubicBezTo>
                    <a:pt x="7" y="418"/>
                    <a:pt x="7" y="417"/>
                    <a:pt x="7" y="419"/>
                  </a:cubicBezTo>
                  <a:cubicBezTo>
                    <a:pt x="7" y="420"/>
                    <a:pt x="8" y="423"/>
                    <a:pt x="9" y="427"/>
                  </a:cubicBezTo>
                  <a:cubicBezTo>
                    <a:pt x="9" y="429"/>
                    <a:pt x="9" y="429"/>
                    <a:pt x="9" y="431"/>
                  </a:cubicBezTo>
                  <a:cubicBezTo>
                    <a:pt x="9" y="430"/>
                    <a:pt x="9" y="429"/>
                    <a:pt x="8" y="429"/>
                  </a:cubicBezTo>
                  <a:cubicBezTo>
                    <a:pt x="9" y="433"/>
                    <a:pt x="9" y="435"/>
                    <a:pt x="8" y="433"/>
                  </a:cubicBezTo>
                  <a:cubicBezTo>
                    <a:pt x="9" y="436"/>
                    <a:pt x="9" y="437"/>
                    <a:pt x="10" y="440"/>
                  </a:cubicBezTo>
                  <a:cubicBezTo>
                    <a:pt x="10" y="439"/>
                    <a:pt x="10" y="442"/>
                    <a:pt x="10" y="443"/>
                  </a:cubicBezTo>
                  <a:cubicBezTo>
                    <a:pt x="9" y="442"/>
                    <a:pt x="9" y="437"/>
                    <a:pt x="9" y="435"/>
                  </a:cubicBezTo>
                  <a:cubicBezTo>
                    <a:pt x="8" y="438"/>
                    <a:pt x="7" y="425"/>
                    <a:pt x="6" y="423"/>
                  </a:cubicBezTo>
                  <a:cubicBezTo>
                    <a:pt x="6" y="425"/>
                    <a:pt x="7" y="429"/>
                    <a:pt x="8" y="433"/>
                  </a:cubicBezTo>
                  <a:cubicBezTo>
                    <a:pt x="8" y="435"/>
                    <a:pt x="8" y="437"/>
                    <a:pt x="7" y="435"/>
                  </a:cubicBezTo>
                  <a:cubicBezTo>
                    <a:pt x="8" y="440"/>
                    <a:pt x="9" y="444"/>
                    <a:pt x="10" y="449"/>
                  </a:cubicBezTo>
                  <a:cubicBezTo>
                    <a:pt x="10" y="451"/>
                    <a:pt x="10" y="447"/>
                    <a:pt x="10" y="449"/>
                  </a:cubicBezTo>
                  <a:cubicBezTo>
                    <a:pt x="11" y="450"/>
                    <a:pt x="11" y="451"/>
                    <a:pt x="11" y="452"/>
                  </a:cubicBezTo>
                  <a:cubicBezTo>
                    <a:pt x="10" y="450"/>
                    <a:pt x="10" y="450"/>
                    <a:pt x="10" y="450"/>
                  </a:cubicBezTo>
                  <a:cubicBezTo>
                    <a:pt x="11" y="452"/>
                    <a:pt x="11" y="454"/>
                    <a:pt x="11" y="456"/>
                  </a:cubicBezTo>
                  <a:cubicBezTo>
                    <a:pt x="11" y="455"/>
                    <a:pt x="12" y="459"/>
                    <a:pt x="12" y="460"/>
                  </a:cubicBezTo>
                  <a:cubicBezTo>
                    <a:pt x="12" y="459"/>
                    <a:pt x="12" y="459"/>
                    <a:pt x="11" y="458"/>
                  </a:cubicBezTo>
                  <a:cubicBezTo>
                    <a:pt x="10" y="454"/>
                    <a:pt x="10" y="450"/>
                    <a:pt x="9" y="450"/>
                  </a:cubicBezTo>
                  <a:cubicBezTo>
                    <a:pt x="9" y="453"/>
                    <a:pt x="9" y="457"/>
                    <a:pt x="10" y="461"/>
                  </a:cubicBezTo>
                  <a:cubicBezTo>
                    <a:pt x="9" y="458"/>
                    <a:pt x="9" y="456"/>
                    <a:pt x="10" y="456"/>
                  </a:cubicBezTo>
                  <a:cubicBezTo>
                    <a:pt x="9" y="455"/>
                    <a:pt x="9" y="452"/>
                    <a:pt x="9" y="452"/>
                  </a:cubicBezTo>
                  <a:cubicBezTo>
                    <a:pt x="9" y="454"/>
                    <a:pt x="9" y="458"/>
                    <a:pt x="9" y="458"/>
                  </a:cubicBezTo>
                  <a:cubicBezTo>
                    <a:pt x="9" y="459"/>
                    <a:pt x="9" y="457"/>
                    <a:pt x="8" y="456"/>
                  </a:cubicBezTo>
                  <a:cubicBezTo>
                    <a:pt x="9" y="460"/>
                    <a:pt x="10" y="465"/>
                    <a:pt x="9" y="465"/>
                  </a:cubicBezTo>
                  <a:cubicBezTo>
                    <a:pt x="10" y="467"/>
                    <a:pt x="10" y="466"/>
                    <a:pt x="11" y="469"/>
                  </a:cubicBezTo>
                  <a:cubicBezTo>
                    <a:pt x="11" y="470"/>
                    <a:pt x="10" y="467"/>
                    <a:pt x="10" y="469"/>
                  </a:cubicBezTo>
                  <a:cubicBezTo>
                    <a:pt x="11" y="471"/>
                    <a:pt x="11" y="471"/>
                    <a:pt x="12" y="473"/>
                  </a:cubicBezTo>
                  <a:cubicBezTo>
                    <a:pt x="11" y="473"/>
                    <a:pt x="12" y="474"/>
                    <a:pt x="12" y="475"/>
                  </a:cubicBezTo>
                  <a:cubicBezTo>
                    <a:pt x="11" y="474"/>
                    <a:pt x="11" y="470"/>
                    <a:pt x="10" y="471"/>
                  </a:cubicBezTo>
                  <a:cubicBezTo>
                    <a:pt x="11" y="473"/>
                    <a:pt x="11" y="474"/>
                    <a:pt x="12" y="477"/>
                  </a:cubicBezTo>
                  <a:cubicBezTo>
                    <a:pt x="12" y="476"/>
                    <a:pt x="11" y="474"/>
                    <a:pt x="12" y="477"/>
                  </a:cubicBezTo>
                  <a:cubicBezTo>
                    <a:pt x="13" y="479"/>
                    <a:pt x="13" y="480"/>
                    <a:pt x="13" y="482"/>
                  </a:cubicBezTo>
                  <a:cubicBezTo>
                    <a:pt x="13" y="479"/>
                    <a:pt x="14" y="479"/>
                    <a:pt x="15" y="481"/>
                  </a:cubicBezTo>
                  <a:cubicBezTo>
                    <a:pt x="14" y="479"/>
                    <a:pt x="14" y="479"/>
                    <a:pt x="14" y="478"/>
                  </a:cubicBezTo>
                  <a:cubicBezTo>
                    <a:pt x="15" y="480"/>
                    <a:pt x="16" y="484"/>
                    <a:pt x="16" y="482"/>
                  </a:cubicBezTo>
                  <a:cubicBezTo>
                    <a:pt x="15" y="479"/>
                    <a:pt x="15" y="480"/>
                    <a:pt x="15" y="478"/>
                  </a:cubicBezTo>
                  <a:cubicBezTo>
                    <a:pt x="14" y="479"/>
                    <a:pt x="12" y="474"/>
                    <a:pt x="12" y="471"/>
                  </a:cubicBezTo>
                  <a:cubicBezTo>
                    <a:pt x="12" y="472"/>
                    <a:pt x="13" y="473"/>
                    <a:pt x="13" y="472"/>
                  </a:cubicBezTo>
                  <a:cubicBezTo>
                    <a:pt x="12" y="469"/>
                    <a:pt x="12" y="469"/>
                    <a:pt x="12" y="468"/>
                  </a:cubicBezTo>
                  <a:cubicBezTo>
                    <a:pt x="13" y="472"/>
                    <a:pt x="12" y="467"/>
                    <a:pt x="12" y="466"/>
                  </a:cubicBezTo>
                  <a:cubicBezTo>
                    <a:pt x="12" y="466"/>
                    <a:pt x="12" y="466"/>
                    <a:pt x="12" y="466"/>
                  </a:cubicBezTo>
                  <a:cubicBezTo>
                    <a:pt x="13" y="469"/>
                    <a:pt x="14" y="473"/>
                    <a:pt x="14" y="475"/>
                  </a:cubicBezTo>
                  <a:cubicBezTo>
                    <a:pt x="14" y="475"/>
                    <a:pt x="13" y="470"/>
                    <a:pt x="13" y="471"/>
                  </a:cubicBezTo>
                  <a:cubicBezTo>
                    <a:pt x="13" y="473"/>
                    <a:pt x="14" y="474"/>
                    <a:pt x="14" y="475"/>
                  </a:cubicBezTo>
                  <a:cubicBezTo>
                    <a:pt x="14" y="476"/>
                    <a:pt x="15" y="477"/>
                    <a:pt x="15" y="479"/>
                  </a:cubicBezTo>
                  <a:cubicBezTo>
                    <a:pt x="15" y="480"/>
                    <a:pt x="16" y="481"/>
                    <a:pt x="16" y="481"/>
                  </a:cubicBezTo>
                  <a:cubicBezTo>
                    <a:pt x="16" y="480"/>
                    <a:pt x="15" y="478"/>
                    <a:pt x="15" y="478"/>
                  </a:cubicBezTo>
                  <a:cubicBezTo>
                    <a:pt x="16" y="479"/>
                    <a:pt x="16" y="479"/>
                    <a:pt x="16" y="481"/>
                  </a:cubicBezTo>
                  <a:cubicBezTo>
                    <a:pt x="16" y="480"/>
                    <a:pt x="16" y="480"/>
                    <a:pt x="16" y="480"/>
                  </a:cubicBezTo>
                  <a:cubicBezTo>
                    <a:pt x="16" y="480"/>
                    <a:pt x="16" y="480"/>
                    <a:pt x="16" y="480"/>
                  </a:cubicBezTo>
                  <a:cubicBezTo>
                    <a:pt x="14" y="475"/>
                    <a:pt x="13" y="470"/>
                    <a:pt x="13" y="468"/>
                  </a:cubicBezTo>
                  <a:cubicBezTo>
                    <a:pt x="14" y="472"/>
                    <a:pt x="14" y="471"/>
                    <a:pt x="15" y="475"/>
                  </a:cubicBezTo>
                  <a:cubicBezTo>
                    <a:pt x="15" y="475"/>
                    <a:pt x="15" y="475"/>
                    <a:pt x="15" y="475"/>
                  </a:cubicBezTo>
                  <a:cubicBezTo>
                    <a:pt x="16" y="478"/>
                    <a:pt x="16" y="478"/>
                    <a:pt x="17" y="481"/>
                  </a:cubicBezTo>
                  <a:cubicBezTo>
                    <a:pt x="16" y="478"/>
                    <a:pt x="16" y="477"/>
                    <a:pt x="16" y="476"/>
                  </a:cubicBezTo>
                  <a:cubicBezTo>
                    <a:pt x="15" y="474"/>
                    <a:pt x="14" y="469"/>
                    <a:pt x="13" y="465"/>
                  </a:cubicBezTo>
                  <a:cubicBezTo>
                    <a:pt x="14" y="470"/>
                    <a:pt x="14" y="466"/>
                    <a:pt x="14" y="466"/>
                  </a:cubicBezTo>
                  <a:cubicBezTo>
                    <a:pt x="13" y="463"/>
                    <a:pt x="13" y="465"/>
                    <a:pt x="12" y="460"/>
                  </a:cubicBezTo>
                  <a:cubicBezTo>
                    <a:pt x="12" y="462"/>
                    <a:pt x="13" y="463"/>
                    <a:pt x="13" y="462"/>
                  </a:cubicBezTo>
                  <a:cubicBezTo>
                    <a:pt x="12" y="459"/>
                    <a:pt x="12" y="459"/>
                    <a:pt x="12" y="458"/>
                  </a:cubicBezTo>
                  <a:cubicBezTo>
                    <a:pt x="13" y="460"/>
                    <a:pt x="13" y="460"/>
                    <a:pt x="13" y="461"/>
                  </a:cubicBezTo>
                  <a:cubicBezTo>
                    <a:pt x="13" y="458"/>
                    <a:pt x="14" y="465"/>
                    <a:pt x="14" y="462"/>
                  </a:cubicBezTo>
                  <a:cubicBezTo>
                    <a:pt x="13" y="460"/>
                    <a:pt x="13" y="459"/>
                    <a:pt x="12" y="457"/>
                  </a:cubicBezTo>
                  <a:cubicBezTo>
                    <a:pt x="13" y="457"/>
                    <a:pt x="12" y="450"/>
                    <a:pt x="13" y="454"/>
                  </a:cubicBezTo>
                  <a:cubicBezTo>
                    <a:pt x="13" y="456"/>
                    <a:pt x="13" y="457"/>
                    <a:pt x="14" y="460"/>
                  </a:cubicBezTo>
                  <a:cubicBezTo>
                    <a:pt x="15" y="461"/>
                    <a:pt x="14" y="459"/>
                    <a:pt x="14" y="459"/>
                  </a:cubicBezTo>
                  <a:cubicBezTo>
                    <a:pt x="15" y="461"/>
                    <a:pt x="16" y="464"/>
                    <a:pt x="16" y="466"/>
                  </a:cubicBezTo>
                  <a:cubicBezTo>
                    <a:pt x="16" y="465"/>
                    <a:pt x="16" y="463"/>
                    <a:pt x="16" y="464"/>
                  </a:cubicBezTo>
                  <a:cubicBezTo>
                    <a:pt x="17" y="466"/>
                    <a:pt x="18" y="471"/>
                    <a:pt x="19" y="474"/>
                  </a:cubicBezTo>
                  <a:cubicBezTo>
                    <a:pt x="18" y="472"/>
                    <a:pt x="19" y="472"/>
                    <a:pt x="19" y="474"/>
                  </a:cubicBezTo>
                  <a:cubicBezTo>
                    <a:pt x="19" y="472"/>
                    <a:pt x="18" y="469"/>
                    <a:pt x="18" y="469"/>
                  </a:cubicBezTo>
                  <a:cubicBezTo>
                    <a:pt x="19" y="472"/>
                    <a:pt x="20" y="476"/>
                    <a:pt x="21" y="478"/>
                  </a:cubicBezTo>
                  <a:cubicBezTo>
                    <a:pt x="21" y="479"/>
                    <a:pt x="21" y="480"/>
                    <a:pt x="21" y="480"/>
                  </a:cubicBezTo>
                  <a:cubicBezTo>
                    <a:pt x="21" y="482"/>
                    <a:pt x="22" y="483"/>
                    <a:pt x="22" y="483"/>
                  </a:cubicBezTo>
                  <a:cubicBezTo>
                    <a:pt x="21" y="480"/>
                    <a:pt x="22" y="483"/>
                    <a:pt x="22" y="482"/>
                  </a:cubicBezTo>
                  <a:cubicBezTo>
                    <a:pt x="23" y="485"/>
                    <a:pt x="23" y="484"/>
                    <a:pt x="24" y="486"/>
                  </a:cubicBezTo>
                  <a:cubicBezTo>
                    <a:pt x="24" y="487"/>
                    <a:pt x="24" y="490"/>
                    <a:pt x="23" y="487"/>
                  </a:cubicBezTo>
                  <a:cubicBezTo>
                    <a:pt x="24" y="490"/>
                    <a:pt x="25" y="491"/>
                    <a:pt x="26" y="494"/>
                  </a:cubicBezTo>
                  <a:cubicBezTo>
                    <a:pt x="25" y="495"/>
                    <a:pt x="26" y="497"/>
                    <a:pt x="27" y="501"/>
                  </a:cubicBezTo>
                  <a:cubicBezTo>
                    <a:pt x="28" y="502"/>
                    <a:pt x="27" y="500"/>
                    <a:pt x="28" y="502"/>
                  </a:cubicBezTo>
                  <a:cubicBezTo>
                    <a:pt x="28" y="503"/>
                    <a:pt x="29" y="506"/>
                    <a:pt x="29" y="506"/>
                  </a:cubicBezTo>
                  <a:cubicBezTo>
                    <a:pt x="28" y="504"/>
                    <a:pt x="28" y="502"/>
                    <a:pt x="27" y="503"/>
                  </a:cubicBezTo>
                  <a:cubicBezTo>
                    <a:pt x="29" y="507"/>
                    <a:pt x="30" y="509"/>
                    <a:pt x="31" y="512"/>
                  </a:cubicBezTo>
                  <a:cubicBezTo>
                    <a:pt x="30" y="511"/>
                    <a:pt x="29" y="509"/>
                    <a:pt x="28" y="507"/>
                  </a:cubicBezTo>
                  <a:cubicBezTo>
                    <a:pt x="27" y="505"/>
                    <a:pt x="26" y="503"/>
                    <a:pt x="26" y="501"/>
                  </a:cubicBezTo>
                  <a:cubicBezTo>
                    <a:pt x="26" y="501"/>
                    <a:pt x="27" y="503"/>
                    <a:pt x="27" y="502"/>
                  </a:cubicBezTo>
                  <a:cubicBezTo>
                    <a:pt x="26" y="500"/>
                    <a:pt x="26" y="499"/>
                    <a:pt x="25" y="496"/>
                  </a:cubicBezTo>
                  <a:cubicBezTo>
                    <a:pt x="24" y="495"/>
                    <a:pt x="24" y="495"/>
                    <a:pt x="24" y="496"/>
                  </a:cubicBezTo>
                  <a:cubicBezTo>
                    <a:pt x="24" y="496"/>
                    <a:pt x="25" y="498"/>
                    <a:pt x="25" y="498"/>
                  </a:cubicBezTo>
                  <a:cubicBezTo>
                    <a:pt x="25" y="498"/>
                    <a:pt x="23" y="495"/>
                    <a:pt x="22" y="492"/>
                  </a:cubicBezTo>
                  <a:cubicBezTo>
                    <a:pt x="24" y="497"/>
                    <a:pt x="23" y="497"/>
                    <a:pt x="22" y="497"/>
                  </a:cubicBezTo>
                  <a:cubicBezTo>
                    <a:pt x="23" y="499"/>
                    <a:pt x="24" y="500"/>
                    <a:pt x="25" y="503"/>
                  </a:cubicBezTo>
                  <a:cubicBezTo>
                    <a:pt x="23" y="500"/>
                    <a:pt x="25" y="506"/>
                    <a:pt x="26" y="507"/>
                  </a:cubicBezTo>
                  <a:cubicBezTo>
                    <a:pt x="24" y="504"/>
                    <a:pt x="25" y="506"/>
                    <a:pt x="26" y="508"/>
                  </a:cubicBezTo>
                  <a:cubicBezTo>
                    <a:pt x="25" y="508"/>
                    <a:pt x="24" y="505"/>
                    <a:pt x="24" y="505"/>
                  </a:cubicBezTo>
                  <a:cubicBezTo>
                    <a:pt x="25" y="506"/>
                    <a:pt x="25" y="509"/>
                    <a:pt x="26" y="510"/>
                  </a:cubicBezTo>
                  <a:cubicBezTo>
                    <a:pt x="26" y="509"/>
                    <a:pt x="26" y="509"/>
                    <a:pt x="27" y="510"/>
                  </a:cubicBezTo>
                  <a:cubicBezTo>
                    <a:pt x="25" y="507"/>
                    <a:pt x="26" y="508"/>
                    <a:pt x="25" y="506"/>
                  </a:cubicBezTo>
                  <a:cubicBezTo>
                    <a:pt x="26" y="505"/>
                    <a:pt x="27" y="508"/>
                    <a:pt x="27" y="508"/>
                  </a:cubicBezTo>
                  <a:cubicBezTo>
                    <a:pt x="26" y="507"/>
                    <a:pt x="26" y="506"/>
                    <a:pt x="26" y="505"/>
                  </a:cubicBezTo>
                  <a:cubicBezTo>
                    <a:pt x="26" y="505"/>
                    <a:pt x="26" y="506"/>
                    <a:pt x="25" y="505"/>
                  </a:cubicBezTo>
                  <a:cubicBezTo>
                    <a:pt x="25" y="503"/>
                    <a:pt x="24" y="500"/>
                    <a:pt x="24" y="499"/>
                  </a:cubicBezTo>
                  <a:cubicBezTo>
                    <a:pt x="26" y="504"/>
                    <a:pt x="25" y="504"/>
                    <a:pt x="27" y="509"/>
                  </a:cubicBezTo>
                  <a:cubicBezTo>
                    <a:pt x="27" y="508"/>
                    <a:pt x="27" y="510"/>
                    <a:pt x="27" y="510"/>
                  </a:cubicBezTo>
                  <a:cubicBezTo>
                    <a:pt x="28" y="513"/>
                    <a:pt x="28" y="511"/>
                    <a:pt x="29" y="514"/>
                  </a:cubicBezTo>
                  <a:cubicBezTo>
                    <a:pt x="30" y="516"/>
                    <a:pt x="29" y="514"/>
                    <a:pt x="30" y="516"/>
                  </a:cubicBezTo>
                  <a:cubicBezTo>
                    <a:pt x="30" y="517"/>
                    <a:pt x="30" y="515"/>
                    <a:pt x="30" y="516"/>
                  </a:cubicBezTo>
                  <a:cubicBezTo>
                    <a:pt x="29" y="514"/>
                    <a:pt x="29" y="513"/>
                    <a:pt x="29" y="513"/>
                  </a:cubicBezTo>
                  <a:cubicBezTo>
                    <a:pt x="31" y="516"/>
                    <a:pt x="31" y="519"/>
                    <a:pt x="33" y="521"/>
                  </a:cubicBezTo>
                  <a:cubicBezTo>
                    <a:pt x="32" y="520"/>
                    <a:pt x="32" y="519"/>
                    <a:pt x="31" y="517"/>
                  </a:cubicBezTo>
                  <a:cubicBezTo>
                    <a:pt x="31" y="518"/>
                    <a:pt x="30" y="515"/>
                    <a:pt x="32" y="518"/>
                  </a:cubicBezTo>
                  <a:cubicBezTo>
                    <a:pt x="32" y="520"/>
                    <a:pt x="33" y="520"/>
                    <a:pt x="34" y="522"/>
                  </a:cubicBezTo>
                  <a:cubicBezTo>
                    <a:pt x="33" y="520"/>
                    <a:pt x="33" y="519"/>
                    <a:pt x="32" y="517"/>
                  </a:cubicBezTo>
                  <a:cubicBezTo>
                    <a:pt x="33" y="519"/>
                    <a:pt x="32" y="516"/>
                    <a:pt x="33" y="518"/>
                  </a:cubicBezTo>
                  <a:cubicBezTo>
                    <a:pt x="34" y="519"/>
                    <a:pt x="33" y="520"/>
                    <a:pt x="34" y="522"/>
                  </a:cubicBezTo>
                  <a:cubicBezTo>
                    <a:pt x="33" y="519"/>
                    <a:pt x="34" y="521"/>
                    <a:pt x="34" y="520"/>
                  </a:cubicBezTo>
                  <a:cubicBezTo>
                    <a:pt x="33" y="517"/>
                    <a:pt x="32" y="517"/>
                    <a:pt x="32" y="516"/>
                  </a:cubicBezTo>
                  <a:cubicBezTo>
                    <a:pt x="33" y="517"/>
                    <a:pt x="35" y="522"/>
                    <a:pt x="35" y="523"/>
                  </a:cubicBezTo>
                  <a:cubicBezTo>
                    <a:pt x="35" y="521"/>
                    <a:pt x="34" y="519"/>
                    <a:pt x="34" y="519"/>
                  </a:cubicBezTo>
                  <a:cubicBezTo>
                    <a:pt x="36" y="522"/>
                    <a:pt x="36" y="522"/>
                    <a:pt x="38" y="525"/>
                  </a:cubicBezTo>
                  <a:cubicBezTo>
                    <a:pt x="36" y="524"/>
                    <a:pt x="39" y="530"/>
                    <a:pt x="39" y="530"/>
                  </a:cubicBezTo>
                  <a:cubicBezTo>
                    <a:pt x="39" y="530"/>
                    <a:pt x="38" y="527"/>
                    <a:pt x="37" y="524"/>
                  </a:cubicBezTo>
                  <a:cubicBezTo>
                    <a:pt x="37" y="526"/>
                    <a:pt x="37" y="526"/>
                    <a:pt x="36" y="525"/>
                  </a:cubicBezTo>
                  <a:cubicBezTo>
                    <a:pt x="38" y="528"/>
                    <a:pt x="38" y="530"/>
                    <a:pt x="37" y="528"/>
                  </a:cubicBezTo>
                  <a:cubicBezTo>
                    <a:pt x="38" y="530"/>
                    <a:pt x="39" y="532"/>
                    <a:pt x="40" y="534"/>
                  </a:cubicBezTo>
                  <a:cubicBezTo>
                    <a:pt x="41" y="537"/>
                    <a:pt x="42" y="539"/>
                    <a:pt x="44" y="542"/>
                  </a:cubicBezTo>
                  <a:cubicBezTo>
                    <a:pt x="44" y="541"/>
                    <a:pt x="45" y="544"/>
                    <a:pt x="46" y="545"/>
                  </a:cubicBezTo>
                  <a:cubicBezTo>
                    <a:pt x="46" y="545"/>
                    <a:pt x="45" y="543"/>
                    <a:pt x="46" y="544"/>
                  </a:cubicBezTo>
                  <a:cubicBezTo>
                    <a:pt x="46" y="545"/>
                    <a:pt x="46" y="546"/>
                    <a:pt x="47" y="547"/>
                  </a:cubicBezTo>
                  <a:cubicBezTo>
                    <a:pt x="47" y="547"/>
                    <a:pt x="49" y="549"/>
                    <a:pt x="49" y="549"/>
                  </a:cubicBezTo>
                  <a:cubicBezTo>
                    <a:pt x="49" y="548"/>
                    <a:pt x="48" y="547"/>
                    <a:pt x="48" y="547"/>
                  </a:cubicBezTo>
                  <a:cubicBezTo>
                    <a:pt x="50" y="550"/>
                    <a:pt x="51" y="553"/>
                    <a:pt x="52" y="555"/>
                  </a:cubicBezTo>
                  <a:cubicBezTo>
                    <a:pt x="51" y="554"/>
                    <a:pt x="51" y="556"/>
                    <a:pt x="53" y="559"/>
                  </a:cubicBezTo>
                  <a:cubicBezTo>
                    <a:pt x="52" y="558"/>
                    <a:pt x="49" y="554"/>
                    <a:pt x="50" y="556"/>
                  </a:cubicBezTo>
                  <a:cubicBezTo>
                    <a:pt x="51" y="556"/>
                    <a:pt x="51" y="557"/>
                    <a:pt x="52" y="559"/>
                  </a:cubicBezTo>
                  <a:cubicBezTo>
                    <a:pt x="53" y="560"/>
                    <a:pt x="51" y="558"/>
                    <a:pt x="52" y="560"/>
                  </a:cubicBezTo>
                  <a:cubicBezTo>
                    <a:pt x="54" y="563"/>
                    <a:pt x="53" y="560"/>
                    <a:pt x="55" y="562"/>
                  </a:cubicBezTo>
                  <a:cubicBezTo>
                    <a:pt x="54" y="561"/>
                    <a:pt x="53" y="560"/>
                    <a:pt x="54" y="560"/>
                  </a:cubicBezTo>
                  <a:cubicBezTo>
                    <a:pt x="55" y="562"/>
                    <a:pt x="55" y="562"/>
                    <a:pt x="56" y="564"/>
                  </a:cubicBezTo>
                  <a:cubicBezTo>
                    <a:pt x="58" y="565"/>
                    <a:pt x="58" y="564"/>
                    <a:pt x="60" y="567"/>
                  </a:cubicBezTo>
                  <a:cubicBezTo>
                    <a:pt x="59" y="564"/>
                    <a:pt x="59" y="565"/>
                    <a:pt x="58" y="563"/>
                  </a:cubicBezTo>
                  <a:cubicBezTo>
                    <a:pt x="58" y="563"/>
                    <a:pt x="59" y="565"/>
                    <a:pt x="59" y="565"/>
                  </a:cubicBezTo>
                  <a:cubicBezTo>
                    <a:pt x="59" y="563"/>
                    <a:pt x="58" y="562"/>
                    <a:pt x="58" y="562"/>
                  </a:cubicBezTo>
                  <a:cubicBezTo>
                    <a:pt x="59" y="563"/>
                    <a:pt x="59" y="564"/>
                    <a:pt x="59" y="564"/>
                  </a:cubicBezTo>
                  <a:cubicBezTo>
                    <a:pt x="59" y="563"/>
                    <a:pt x="58" y="561"/>
                    <a:pt x="58" y="561"/>
                  </a:cubicBezTo>
                  <a:cubicBezTo>
                    <a:pt x="61" y="566"/>
                    <a:pt x="61" y="565"/>
                    <a:pt x="59" y="561"/>
                  </a:cubicBezTo>
                  <a:cubicBezTo>
                    <a:pt x="60" y="561"/>
                    <a:pt x="61" y="563"/>
                    <a:pt x="62" y="565"/>
                  </a:cubicBezTo>
                  <a:cubicBezTo>
                    <a:pt x="64" y="568"/>
                    <a:pt x="62" y="565"/>
                    <a:pt x="62" y="566"/>
                  </a:cubicBezTo>
                  <a:cubicBezTo>
                    <a:pt x="65" y="571"/>
                    <a:pt x="65" y="568"/>
                    <a:pt x="63" y="566"/>
                  </a:cubicBezTo>
                  <a:cubicBezTo>
                    <a:pt x="64" y="567"/>
                    <a:pt x="65" y="568"/>
                    <a:pt x="66" y="570"/>
                  </a:cubicBezTo>
                  <a:cubicBezTo>
                    <a:pt x="66" y="569"/>
                    <a:pt x="68" y="572"/>
                    <a:pt x="67" y="572"/>
                  </a:cubicBezTo>
                  <a:cubicBezTo>
                    <a:pt x="66" y="570"/>
                    <a:pt x="66" y="569"/>
                    <a:pt x="66" y="569"/>
                  </a:cubicBezTo>
                  <a:cubicBezTo>
                    <a:pt x="66" y="570"/>
                    <a:pt x="67" y="571"/>
                    <a:pt x="68" y="572"/>
                  </a:cubicBezTo>
                  <a:cubicBezTo>
                    <a:pt x="68" y="570"/>
                    <a:pt x="68" y="571"/>
                    <a:pt x="69" y="571"/>
                  </a:cubicBezTo>
                  <a:cubicBezTo>
                    <a:pt x="68" y="569"/>
                    <a:pt x="67" y="567"/>
                    <a:pt x="66" y="566"/>
                  </a:cubicBezTo>
                  <a:cubicBezTo>
                    <a:pt x="67" y="567"/>
                    <a:pt x="67" y="567"/>
                    <a:pt x="67" y="566"/>
                  </a:cubicBezTo>
                  <a:cubicBezTo>
                    <a:pt x="68" y="567"/>
                    <a:pt x="68" y="568"/>
                    <a:pt x="69" y="569"/>
                  </a:cubicBezTo>
                  <a:cubicBezTo>
                    <a:pt x="70" y="569"/>
                    <a:pt x="68" y="567"/>
                    <a:pt x="68" y="567"/>
                  </a:cubicBezTo>
                  <a:cubicBezTo>
                    <a:pt x="70" y="569"/>
                    <a:pt x="71" y="571"/>
                    <a:pt x="72" y="572"/>
                  </a:cubicBezTo>
                  <a:cubicBezTo>
                    <a:pt x="72" y="572"/>
                    <a:pt x="72" y="573"/>
                    <a:pt x="72" y="573"/>
                  </a:cubicBezTo>
                  <a:cubicBezTo>
                    <a:pt x="71" y="570"/>
                    <a:pt x="70" y="569"/>
                    <a:pt x="69" y="568"/>
                  </a:cubicBezTo>
                  <a:cubicBezTo>
                    <a:pt x="69" y="567"/>
                    <a:pt x="71" y="570"/>
                    <a:pt x="72" y="571"/>
                  </a:cubicBezTo>
                  <a:cubicBezTo>
                    <a:pt x="73" y="572"/>
                    <a:pt x="79" y="580"/>
                    <a:pt x="75" y="573"/>
                  </a:cubicBezTo>
                  <a:cubicBezTo>
                    <a:pt x="75" y="574"/>
                    <a:pt x="76" y="574"/>
                    <a:pt x="76" y="575"/>
                  </a:cubicBezTo>
                  <a:cubicBezTo>
                    <a:pt x="76" y="574"/>
                    <a:pt x="76" y="574"/>
                    <a:pt x="75" y="573"/>
                  </a:cubicBezTo>
                  <a:cubicBezTo>
                    <a:pt x="76" y="573"/>
                    <a:pt x="76" y="573"/>
                    <a:pt x="77" y="574"/>
                  </a:cubicBezTo>
                  <a:cubicBezTo>
                    <a:pt x="78" y="576"/>
                    <a:pt x="78" y="576"/>
                    <a:pt x="79" y="578"/>
                  </a:cubicBezTo>
                  <a:cubicBezTo>
                    <a:pt x="82" y="580"/>
                    <a:pt x="80" y="575"/>
                    <a:pt x="75" y="570"/>
                  </a:cubicBezTo>
                  <a:cubicBezTo>
                    <a:pt x="75" y="569"/>
                    <a:pt x="76" y="570"/>
                    <a:pt x="77" y="571"/>
                  </a:cubicBezTo>
                  <a:cubicBezTo>
                    <a:pt x="78" y="574"/>
                    <a:pt x="80" y="576"/>
                    <a:pt x="82" y="579"/>
                  </a:cubicBezTo>
                  <a:cubicBezTo>
                    <a:pt x="85" y="585"/>
                    <a:pt x="87" y="590"/>
                    <a:pt x="82" y="584"/>
                  </a:cubicBezTo>
                  <a:cubicBezTo>
                    <a:pt x="80" y="581"/>
                    <a:pt x="79" y="579"/>
                    <a:pt x="78" y="578"/>
                  </a:cubicBezTo>
                  <a:cubicBezTo>
                    <a:pt x="80" y="581"/>
                    <a:pt x="80" y="582"/>
                    <a:pt x="82" y="584"/>
                  </a:cubicBezTo>
                  <a:cubicBezTo>
                    <a:pt x="82" y="583"/>
                    <a:pt x="88" y="592"/>
                    <a:pt x="90" y="594"/>
                  </a:cubicBezTo>
                  <a:cubicBezTo>
                    <a:pt x="91" y="595"/>
                    <a:pt x="91" y="595"/>
                    <a:pt x="92" y="597"/>
                  </a:cubicBezTo>
                  <a:cubicBezTo>
                    <a:pt x="93" y="598"/>
                    <a:pt x="94" y="599"/>
                    <a:pt x="95" y="600"/>
                  </a:cubicBezTo>
                  <a:cubicBezTo>
                    <a:pt x="96" y="603"/>
                    <a:pt x="100" y="606"/>
                    <a:pt x="105" y="612"/>
                  </a:cubicBezTo>
                  <a:cubicBezTo>
                    <a:pt x="105" y="612"/>
                    <a:pt x="104" y="611"/>
                    <a:pt x="104" y="611"/>
                  </a:cubicBezTo>
                  <a:cubicBezTo>
                    <a:pt x="106" y="613"/>
                    <a:pt x="107" y="615"/>
                    <a:pt x="109" y="616"/>
                  </a:cubicBezTo>
                  <a:cubicBezTo>
                    <a:pt x="110" y="618"/>
                    <a:pt x="112" y="619"/>
                    <a:pt x="113" y="621"/>
                  </a:cubicBezTo>
                  <a:cubicBezTo>
                    <a:pt x="116" y="623"/>
                    <a:pt x="119" y="626"/>
                    <a:pt x="122" y="629"/>
                  </a:cubicBezTo>
                  <a:cubicBezTo>
                    <a:pt x="124" y="631"/>
                    <a:pt x="125" y="632"/>
                    <a:pt x="128" y="635"/>
                  </a:cubicBezTo>
                  <a:cubicBezTo>
                    <a:pt x="128" y="635"/>
                    <a:pt x="129" y="636"/>
                    <a:pt x="129" y="637"/>
                  </a:cubicBezTo>
                  <a:cubicBezTo>
                    <a:pt x="134" y="640"/>
                    <a:pt x="135" y="640"/>
                    <a:pt x="134" y="638"/>
                  </a:cubicBezTo>
                  <a:cubicBezTo>
                    <a:pt x="132" y="636"/>
                    <a:pt x="129" y="631"/>
                    <a:pt x="123" y="626"/>
                  </a:cubicBezTo>
                  <a:cubicBezTo>
                    <a:pt x="120" y="623"/>
                    <a:pt x="117" y="619"/>
                    <a:pt x="114" y="616"/>
                  </a:cubicBezTo>
                  <a:cubicBezTo>
                    <a:pt x="112" y="614"/>
                    <a:pt x="110" y="612"/>
                    <a:pt x="108" y="610"/>
                  </a:cubicBezTo>
                  <a:cubicBezTo>
                    <a:pt x="107" y="608"/>
                    <a:pt x="105" y="606"/>
                    <a:pt x="103" y="604"/>
                  </a:cubicBezTo>
                  <a:cubicBezTo>
                    <a:pt x="102" y="603"/>
                    <a:pt x="103" y="604"/>
                    <a:pt x="102" y="603"/>
                  </a:cubicBezTo>
                  <a:cubicBezTo>
                    <a:pt x="98" y="598"/>
                    <a:pt x="97" y="595"/>
                    <a:pt x="95" y="593"/>
                  </a:cubicBezTo>
                  <a:cubicBezTo>
                    <a:pt x="95" y="593"/>
                    <a:pt x="94" y="592"/>
                    <a:pt x="93" y="591"/>
                  </a:cubicBezTo>
                  <a:cubicBezTo>
                    <a:pt x="94" y="592"/>
                    <a:pt x="95" y="594"/>
                    <a:pt x="96" y="595"/>
                  </a:cubicBezTo>
                  <a:cubicBezTo>
                    <a:pt x="93" y="591"/>
                    <a:pt x="91" y="589"/>
                    <a:pt x="89" y="587"/>
                  </a:cubicBezTo>
                  <a:cubicBezTo>
                    <a:pt x="88" y="585"/>
                    <a:pt x="86" y="583"/>
                    <a:pt x="84" y="580"/>
                  </a:cubicBezTo>
                  <a:cubicBezTo>
                    <a:pt x="86" y="581"/>
                    <a:pt x="90" y="586"/>
                    <a:pt x="90" y="585"/>
                  </a:cubicBezTo>
                  <a:cubicBezTo>
                    <a:pt x="90" y="584"/>
                    <a:pt x="88" y="582"/>
                    <a:pt x="88" y="581"/>
                  </a:cubicBezTo>
                  <a:cubicBezTo>
                    <a:pt x="87" y="580"/>
                    <a:pt x="87" y="579"/>
                    <a:pt x="86" y="579"/>
                  </a:cubicBezTo>
                  <a:cubicBezTo>
                    <a:pt x="86" y="578"/>
                    <a:pt x="84" y="576"/>
                    <a:pt x="83" y="574"/>
                  </a:cubicBezTo>
                  <a:cubicBezTo>
                    <a:pt x="82" y="572"/>
                    <a:pt x="80" y="569"/>
                    <a:pt x="78" y="567"/>
                  </a:cubicBezTo>
                  <a:cubicBezTo>
                    <a:pt x="78" y="566"/>
                    <a:pt x="78" y="566"/>
                    <a:pt x="77" y="564"/>
                  </a:cubicBezTo>
                  <a:cubicBezTo>
                    <a:pt x="77" y="563"/>
                    <a:pt x="78" y="566"/>
                    <a:pt x="78" y="565"/>
                  </a:cubicBezTo>
                  <a:cubicBezTo>
                    <a:pt x="78" y="564"/>
                    <a:pt x="78" y="564"/>
                    <a:pt x="78" y="564"/>
                  </a:cubicBezTo>
                  <a:cubicBezTo>
                    <a:pt x="77" y="563"/>
                    <a:pt x="76" y="562"/>
                    <a:pt x="76" y="562"/>
                  </a:cubicBezTo>
                  <a:cubicBezTo>
                    <a:pt x="75" y="560"/>
                    <a:pt x="73" y="555"/>
                    <a:pt x="71" y="552"/>
                  </a:cubicBezTo>
                  <a:cubicBezTo>
                    <a:pt x="69" y="548"/>
                    <a:pt x="68" y="546"/>
                    <a:pt x="71" y="549"/>
                  </a:cubicBezTo>
                  <a:cubicBezTo>
                    <a:pt x="72" y="552"/>
                    <a:pt x="74" y="554"/>
                    <a:pt x="74" y="556"/>
                  </a:cubicBezTo>
                  <a:cubicBezTo>
                    <a:pt x="75" y="556"/>
                    <a:pt x="78" y="561"/>
                    <a:pt x="80" y="563"/>
                  </a:cubicBezTo>
                  <a:cubicBezTo>
                    <a:pt x="78" y="561"/>
                    <a:pt x="77" y="559"/>
                    <a:pt x="76" y="558"/>
                  </a:cubicBezTo>
                  <a:cubicBezTo>
                    <a:pt x="75" y="557"/>
                    <a:pt x="75" y="555"/>
                    <a:pt x="74" y="554"/>
                  </a:cubicBezTo>
                  <a:cubicBezTo>
                    <a:pt x="74" y="554"/>
                    <a:pt x="72" y="550"/>
                    <a:pt x="74" y="554"/>
                  </a:cubicBezTo>
                  <a:cubicBezTo>
                    <a:pt x="72" y="550"/>
                    <a:pt x="72" y="549"/>
                    <a:pt x="71" y="547"/>
                  </a:cubicBezTo>
                  <a:cubicBezTo>
                    <a:pt x="72" y="549"/>
                    <a:pt x="71" y="546"/>
                    <a:pt x="71" y="547"/>
                  </a:cubicBezTo>
                  <a:cubicBezTo>
                    <a:pt x="73" y="550"/>
                    <a:pt x="74" y="551"/>
                    <a:pt x="75" y="552"/>
                  </a:cubicBezTo>
                  <a:cubicBezTo>
                    <a:pt x="75" y="554"/>
                    <a:pt x="77" y="557"/>
                    <a:pt x="79" y="560"/>
                  </a:cubicBezTo>
                  <a:cubicBezTo>
                    <a:pt x="79" y="560"/>
                    <a:pt x="79" y="560"/>
                    <a:pt x="80" y="561"/>
                  </a:cubicBezTo>
                  <a:cubicBezTo>
                    <a:pt x="81" y="562"/>
                    <a:pt x="82" y="564"/>
                    <a:pt x="84" y="568"/>
                  </a:cubicBezTo>
                  <a:cubicBezTo>
                    <a:pt x="84" y="567"/>
                    <a:pt x="85" y="568"/>
                    <a:pt x="85" y="567"/>
                  </a:cubicBezTo>
                  <a:cubicBezTo>
                    <a:pt x="89" y="572"/>
                    <a:pt x="85" y="565"/>
                    <a:pt x="89" y="570"/>
                  </a:cubicBezTo>
                  <a:cubicBezTo>
                    <a:pt x="86" y="568"/>
                    <a:pt x="84" y="563"/>
                    <a:pt x="82" y="561"/>
                  </a:cubicBezTo>
                  <a:cubicBezTo>
                    <a:pt x="81" y="559"/>
                    <a:pt x="81" y="558"/>
                    <a:pt x="79" y="556"/>
                  </a:cubicBezTo>
                  <a:cubicBezTo>
                    <a:pt x="79" y="556"/>
                    <a:pt x="74" y="548"/>
                    <a:pt x="74" y="547"/>
                  </a:cubicBezTo>
                  <a:cubicBezTo>
                    <a:pt x="73" y="545"/>
                    <a:pt x="72" y="543"/>
                    <a:pt x="71" y="541"/>
                  </a:cubicBezTo>
                  <a:cubicBezTo>
                    <a:pt x="71" y="541"/>
                    <a:pt x="70" y="540"/>
                    <a:pt x="70" y="540"/>
                  </a:cubicBezTo>
                  <a:cubicBezTo>
                    <a:pt x="71" y="541"/>
                    <a:pt x="72" y="542"/>
                    <a:pt x="73" y="544"/>
                  </a:cubicBezTo>
                  <a:cubicBezTo>
                    <a:pt x="72" y="543"/>
                    <a:pt x="72" y="543"/>
                    <a:pt x="73" y="543"/>
                  </a:cubicBezTo>
                  <a:cubicBezTo>
                    <a:pt x="72" y="541"/>
                    <a:pt x="70" y="538"/>
                    <a:pt x="70" y="538"/>
                  </a:cubicBezTo>
                  <a:cubicBezTo>
                    <a:pt x="71" y="539"/>
                    <a:pt x="73" y="543"/>
                    <a:pt x="72" y="542"/>
                  </a:cubicBezTo>
                  <a:cubicBezTo>
                    <a:pt x="70" y="538"/>
                    <a:pt x="73" y="542"/>
                    <a:pt x="72" y="539"/>
                  </a:cubicBezTo>
                  <a:cubicBezTo>
                    <a:pt x="72" y="541"/>
                    <a:pt x="74" y="543"/>
                    <a:pt x="75" y="545"/>
                  </a:cubicBezTo>
                  <a:cubicBezTo>
                    <a:pt x="76" y="546"/>
                    <a:pt x="75" y="545"/>
                    <a:pt x="76" y="546"/>
                  </a:cubicBezTo>
                  <a:cubicBezTo>
                    <a:pt x="78" y="549"/>
                    <a:pt x="79" y="552"/>
                    <a:pt x="81" y="554"/>
                  </a:cubicBezTo>
                  <a:cubicBezTo>
                    <a:pt x="82" y="557"/>
                    <a:pt x="84" y="559"/>
                    <a:pt x="85" y="561"/>
                  </a:cubicBezTo>
                  <a:cubicBezTo>
                    <a:pt x="84" y="558"/>
                    <a:pt x="85" y="560"/>
                    <a:pt x="87" y="562"/>
                  </a:cubicBezTo>
                  <a:cubicBezTo>
                    <a:pt x="87" y="563"/>
                    <a:pt x="89" y="565"/>
                    <a:pt x="90" y="567"/>
                  </a:cubicBezTo>
                  <a:cubicBezTo>
                    <a:pt x="89" y="566"/>
                    <a:pt x="88" y="565"/>
                    <a:pt x="87" y="562"/>
                  </a:cubicBezTo>
                  <a:cubicBezTo>
                    <a:pt x="86" y="562"/>
                    <a:pt x="87" y="563"/>
                    <a:pt x="86" y="562"/>
                  </a:cubicBezTo>
                  <a:cubicBezTo>
                    <a:pt x="87" y="565"/>
                    <a:pt x="86" y="562"/>
                    <a:pt x="87" y="564"/>
                  </a:cubicBezTo>
                  <a:cubicBezTo>
                    <a:pt x="88" y="565"/>
                    <a:pt x="89" y="566"/>
                    <a:pt x="89" y="567"/>
                  </a:cubicBezTo>
                  <a:cubicBezTo>
                    <a:pt x="89" y="567"/>
                    <a:pt x="88" y="565"/>
                    <a:pt x="88" y="566"/>
                  </a:cubicBezTo>
                  <a:cubicBezTo>
                    <a:pt x="90" y="569"/>
                    <a:pt x="90" y="569"/>
                    <a:pt x="90" y="569"/>
                  </a:cubicBezTo>
                  <a:cubicBezTo>
                    <a:pt x="91" y="571"/>
                    <a:pt x="91" y="570"/>
                    <a:pt x="92" y="572"/>
                  </a:cubicBezTo>
                  <a:cubicBezTo>
                    <a:pt x="92" y="572"/>
                    <a:pt x="91" y="571"/>
                    <a:pt x="91" y="571"/>
                  </a:cubicBezTo>
                  <a:cubicBezTo>
                    <a:pt x="92" y="572"/>
                    <a:pt x="93" y="573"/>
                    <a:pt x="94" y="574"/>
                  </a:cubicBezTo>
                  <a:cubicBezTo>
                    <a:pt x="93" y="573"/>
                    <a:pt x="95" y="577"/>
                    <a:pt x="96" y="578"/>
                  </a:cubicBezTo>
                  <a:cubicBezTo>
                    <a:pt x="96" y="577"/>
                    <a:pt x="95" y="576"/>
                    <a:pt x="95" y="575"/>
                  </a:cubicBezTo>
                  <a:cubicBezTo>
                    <a:pt x="97" y="579"/>
                    <a:pt x="98" y="580"/>
                    <a:pt x="99" y="582"/>
                  </a:cubicBezTo>
                  <a:cubicBezTo>
                    <a:pt x="99" y="581"/>
                    <a:pt x="99" y="581"/>
                    <a:pt x="99" y="580"/>
                  </a:cubicBezTo>
                  <a:cubicBezTo>
                    <a:pt x="99" y="582"/>
                    <a:pt x="102" y="584"/>
                    <a:pt x="102" y="584"/>
                  </a:cubicBezTo>
                  <a:cubicBezTo>
                    <a:pt x="101" y="583"/>
                    <a:pt x="100" y="582"/>
                    <a:pt x="100" y="581"/>
                  </a:cubicBezTo>
                  <a:cubicBezTo>
                    <a:pt x="102" y="584"/>
                    <a:pt x="99" y="579"/>
                    <a:pt x="98" y="578"/>
                  </a:cubicBezTo>
                  <a:cubicBezTo>
                    <a:pt x="102" y="583"/>
                    <a:pt x="98" y="579"/>
                    <a:pt x="99" y="580"/>
                  </a:cubicBezTo>
                  <a:cubicBezTo>
                    <a:pt x="97" y="577"/>
                    <a:pt x="98" y="579"/>
                    <a:pt x="97" y="577"/>
                  </a:cubicBezTo>
                  <a:cubicBezTo>
                    <a:pt x="96" y="575"/>
                    <a:pt x="100" y="581"/>
                    <a:pt x="102" y="582"/>
                  </a:cubicBezTo>
                  <a:cubicBezTo>
                    <a:pt x="100" y="580"/>
                    <a:pt x="99" y="579"/>
                    <a:pt x="98" y="577"/>
                  </a:cubicBezTo>
                  <a:cubicBezTo>
                    <a:pt x="98" y="575"/>
                    <a:pt x="94" y="570"/>
                    <a:pt x="91" y="565"/>
                  </a:cubicBezTo>
                  <a:cubicBezTo>
                    <a:pt x="93" y="568"/>
                    <a:pt x="93" y="567"/>
                    <a:pt x="93" y="567"/>
                  </a:cubicBezTo>
                  <a:cubicBezTo>
                    <a:pt x="91" y="564"/>
                    <a:pt x="92" y="564"/>
                    <a:pt x="91" y="563"/>
                  </a:cubicBezTo>
                  <a:cubicBezTo>
                    <a:pt x="90" y="562"/>
                    <a:pt x="89" y="561"/>
                    <a:pt x="88" y="559"/>
                  </a:cubicBezTo>
                  <a:cubicBezTo>
                    <a:pt x="88" y="558"/>
                    <a:pt x="88" y="559"/>
                    <a:pt x="87" y="557"/>
                  </a:cubicBezTo>
                  <a:cubicBezTo>
                    <a:pt x="86" y="556"/>
                    <a:pt x="83" y="552"/>
                    <a:pt x="85" y="554"/>
                  </a:cubicBezTo>
                  <a:cubicBezTo>
                    <a:pt x="83" y="551"/>
                    <a:pt x="81" y="547"/>
                    <a:pt x="80" y="547"/>
                  </a:cubicBezTo>
                  <a:cubicBezTo>
                    <a:pt x="81" y="548"/>
                    <a:pt x="81" y="548"/>
                    <a:pt x="81" y="549"/>
                  </a:cubicBezTo>
                  <a:cubicBezTo>
                    <a:pt x="81" y="548"/>
                    <a:pt x="80" y="548"/>
                    <a:pt x="80" y="547"/>
                  </a:cubicBezTo>
                  <a:cubicBezTo>
                    <a:pt x="82" y="552"/>
                    <a:pt x="76" y="543"/>
                    <a:pt x="75" y="540"/>
                  </a:cubicBezTo>
                  <a:cubicBezTo>
                    <a:pt x="75" y="541"/>
                    <a:pt x="78" y="545"/>
                    <a:pt x="77" y="542"/>
                  </a:cubicBezTo>
                  <a:cubicBezTo>
                    <a:pt x="76" y="541"/>
                    <a:pt x="75" y="540"/>
                    <a:pt x="76" y="540"/>
                  </a:cubicBezTo>
                  <a:cubicBezTo>
                    <a:pt x="76" y="541"/>
                    <a:pt x="77" y="543"/>
                    <a:pt x="78" y="543"/>
                  </a:cubicBezTo>
                  <a:cubicBezTo>
                    <a:pt x="76" y="540"/>
                    <a:pt x="76" y="540"/>
                    <a:pt x="75" y="539"/>
                  </a:cubicBezTo>
                  <a:cubicBezTo>
                    <a:pt x="74" y="536"/>
                    <a:pt x="70" y="529"/>
                    <a:pt x="68" y="525"/>
                  </a:cubicBezTo>
                  <a:cubicBezTo>
                    <a:pt x="68" y="525"/>
                    <a:pt x="67" y="524"/>
                    <a:pt x="67" y="523"/>
                  </a:cubicBezTo>
                  <a:cubicBezTo>
                    <a:pt x="68" y="524"/>
                    <a:pt x="68" y="526"/>
                    <a:pt x="68" y="525"/>
                  </a:cubicBezTo>
                  <a:cubicBezTo>
                    <a:pt x="66" y="521"/>
                    <a:pt x="66" y="521"/>
                    <a:pt x="64" y="518"/>
                  </a:cubicBezTo>
                  <a:cubicBezTo>
                    <a:pt x="64" y="517"/>
                    <a:pt x="63" y="515"/>
                    <a:pt x="64" y="516"/>
                  </a:cubicBezTo>
                  <a:cubicBezTo>
                    <a:pt x="62" y="514"/>
                    <a:pt x="61" y="512"/>
                    <a:pt x="62" y="512"/>
                  </a:cubicBezTo>
                  <a:cubicBezTo>
                    <a:pt x="64" y="516"/>
                    <a:pt x="63" y="514"/>
                    <a:pt x="64" y="516"/>
                  </a:cubicBezTo>
                  <a:cubicBezTo>
                    <a:pt x="64" y="515"/>
                    <a:pt x="64" y="514"/>
                    <a:pt x="63" y="512"/>
                  </a:cubicBezTo>
                  <a:cubicBezTo>
                    <a:pt x="63" y="512"/>
                    <a:pt x="64" y="514"/>
                    <a:pt x="64" y="514"/>
                  </a:cubicBezTo>
                  <a:cubicBezTo>
                    <a:pt x="63" y="511"/>
                    <a:pt x="62" y="511"/>
                    <a:pt x="61" y="509"/>
                  </a:cubicBezTo>
                  <a:cubicBezTo>
                    <a:pt x="60" y="506"/>
                    <a:pt x="60" y="506"/>
                    <a:pt x="60" y="506"/>
                  </a:cubicBezTo>
                  <a:cubicBezTo>
                    <a:pt x="60" y="505"/>
                    <a:pt x="60" y="506"/>
                    <a:pt x="60" y="505"/>
                  </a:cubicBezTo>
                  <a:cubicBezTo>
                    <a:pt x="59" y="505"/>
                    <a:pt x="59" y="505"/>
                    <a:pt x="59" y="504"/>
                  </a:cubicBezTo>
                  <a:cubicBezTo>
                    <a:pt x="58" y="502"/>
                    <a:pt x="59" y="503"/>
                    <a:pt x="58" y="501"/>
                  </a:cubicBezTo>
                  <a:cubicBezTo>
                    <a:pt x="58" y="501"/>
                    <a:pt x="58" y="500"/>
                    <a:pt x="57" y="499"/>
                  </a:cubicBezTo>
                  <a:cubicBezTo>
                    <a:pt x="57" y="499"/>
                    <a:pt x="56" y="497"/>
                    <a:pt x="57" y="501"/>
                  </a:cubicBezTo>
                  <a:cubicBezTo>
                    <a:pt x="58" y="501"/>
                    <a:pt x="56" y="498"/>
                    <a:pt x="57" y="500"/>
                  </a:cubicBezTo>
                  <a:cubicBezTo>
                    <a:pt x="58" y="502"/>
                    <a:pt x="58" y="502"/>
                    <a:pt x="58" y="503"/>
                  </a:cubicBezTo>
                  <a:cubicBezTo>
                    <a:pt x="57" y="502"/>
                    <a:pt x="55" y="497"/>
                    <a:pt x="55" y="495"/>
                  </a:cubicBezTo>
                  <a:cubicBezTo>
                    <a:pt x="55" y="496"/>
                    <a:pt x="55" y="496"/>
                    <a:pt x="54" y="494"/>
                  </a:cubicBezTo>
                  <a:cubicBezTo>
                    <a:pt x="54" y="493"/>
                    <a:pt x="55" y="495"/>
                    <a:pt x="55" y="494"/>
                  </a:cubicBezTo>
                  <a:cubicBezTo>
                    <a:pt x="54" y="491"/>
                    <a:pt x="53" y="491"/>
                    <a:pt x="52" y="488"/>
                  </a:cubicBezTo>
                  <a:cubicBezTo>
                    <a:pt x="53" y="488"/>
                    <a:pt x="52" y="487"/>
                    <a:pt x="52" y="487"/>
                  </a:cubicBezTo>
                  <a:cubicBezTo>
                    <a:pt x="53" y="489"/>
                    <a:pt x="49" y="480"/>
                    <a:pt x="49" y="477"/>
                  </a:cubicBezTo>
                  <a:cubicBezTo>
                    <a:pt x="49" y="477"/>
                    <a:pt x="48" y="477"/>
                    <a:pt x="48" y="476"/>
                  </a:cubicBezTo>
                  <a:cubicBezTo>
                    <a:pt x="49" y="478"/>
                    <a:pt x="49" y="478"/>
                    <a:pt x="50" y="479"/>
                  </a:cubicBezTo>
                  <a:cubicBezTo>
                    <a:pt x="50" y="481"/>
                    <a:pt x="51" y="483"/>
                    <a:pt x="52" y="484"/>
                  </a:cubicBezTo>
                  <a:cubicBezTo>
                    <a:pt x="50" y="481"/>
                    <a:pt x="50" y="479"/>
                    <a:pt x="50" y="478"/>
                  </a:cubicBezTo>
                  <a:cubicBezTo>
                    <a:pt x="51" y="481"/>
                    <a:pt x="51" y="479"/>
                    <a:pt x="52" y="482"/>
                  </a:cubicBezTo>
                  <a:cubicBezTo>
                    <a:pt x="52" y="483"/>
                    <a:pt x="53" y="488"/>
                    <a:pt x="53" y="487"/>
                  </a:cubicBezTo>
                  <a:cubicBezTo>
                    <a:pt x="53" y="487"/>
                    <a:pt x="53" y="486"/>
                    <a:pt x="53" y="486"/>
                  </a:cubicBezTo>
                  <a:cubicBezTo>
                    <a:pt x="55" y="490"/>
                    <a:pt x="55" y="494"/>
                    <a:pt x="57" y="496"/>
                  </a:cubicBezTo>
                  <a:cubicBezTo>
                    <a:pt x="56" y="493"/>
                    <a:pt x="55" y="490"/>
                    <a:pt x="54" y="488"/>
                  </a:cubicBezTo>
                  <a:cubicBezTo>
                    <a:pt x="54" y="488"/>
                    <a:pt x="55" y="489"/>
                    <a:pt x="56" y="492"/>
                  </a:cubicBezTo>
                  <a:cubicBezTo>
                    <a:pt x="56" y="493"/>
                    <a:pt x="56" y="495"/>
                    <a:pt x="57" y="496"/>
                  </a:cubicBezTo>
                  <a:cubicBezTo>
                    <a:pt x="58" y="498"/>
                    <a:pt x="57" y="494"/>
                    <a:pt x="58" y="497"/>
                  </a:cubicBezTo>
                  <a:cubicBezTo>
                    <a:pt x="57" y="495"/>
                    <a:pt x="56" y="491"/>
                    <a:pt x="56" y="489"/>
                  </a:cubicBezTo>
                  <a:cubicBezTo>
                    <a:pt x="56" y="491"/>
                    <a:pt x="56" y="492"/>
                    <a:pt x="57" y="493"/>
                  </a:cubicBezTo>
                  <a:cubicBezTo>
                    <a:pt x="54" y="487"/>
                    <a:pt x="54" y="484"/>
                    <a:pt x="55" y="484"/>
                  </a:cubicBezTo>
                  <a:cubicBezTo>
                    <a:pt x="54" y="483"/>
                    <a:pt x="54" y="481"/>
                    <a:pt x="53" y="480"/>
                  </a:cubicBezTo>
                  <a:cubicBezTo>
                    <a:pt x="54" y="479"/>
                    <a:pt x="55" y="485"/>
                    <a:pt x="56" y="484"/>
                  </a:cubicBezTo>
                  <a:cubicBezTo>
                    <a:pt x="55" y="482"/>
                    <a:pt x="54" y="482"/>
                    <a:pt x="54" y="482"/>
                  </a:cubicBezTo>
                  <a:cubicBezTo>
                    <a:pt x="56" y="484"/>
                    <a:pt x="55" y="480"/>
                    <a:pt x="56" y="484"/>
                  </a:cubicBezTo>
                  <a:cubicBezTo>
                    <a:pt x="56" y="484"/>
                    <a:pt x="56" y="484"/>
                    <a:pt x="56" y="484"/>
                  </a:cubicBezTo>
                  <a:cubicBezTo>
                    <a:pt x="57" y="488"/>
                    <a:pt x="57" y="484"/>
                    <a:pt x="58" y="487"/>
                  </a:cubicBezTo>
                  <a:cubicBezTo>
                    <a:pt x="58" y="488"/>
                    <a:pt x="59" y="491"/>
                    <a:pt x="59" y="491"/>
                  </a:cubicBezTo>
                  <a:cubicBezTo>
                    <a:pt x="59" y="491"/>
                    <a:pt x="57" y="487"/>
                    <a:pt x="58" y="487"/>
                  </a:cubicBezTo>
                  <a:cubicBezTo>
                    <a:pt x="58" y="487"/>
                    <a:pt x="59" y="489"/>
                    <a:pt x="59" y="489"/>
                  </a:cubicBezTo>
                  <a:cubicBezTo>
                    <a:pt x="58" y="487"/>
                    <a:pt x="60" y="490"/>
                    <a:pt x="59" y="489"/>
                  </a:cubicBezTo>
                  <a:cubicBezTo>
                    <a:pt x="59" y="487"/>
                    <a:pt x="58" y="485"/>
                    <a:pt x="58" y="484"/>
                  </a:cubicBezTo>
                  <a:cubicBezTo>
                    <a:pt x="58" y="484"/>
                    <a:pt x="57" y="482"/>
                    <a:pt x="57" y="484"/>
                  </a:cubicBezTo>
                  <a:cubicBezTo>
                    <a:pt x="57" y="483"/>
                    <a:pt x="56" y="480"/>
                    <a:pt x="57" y="482"/>
                  </a:cubicBezTo>
                  <a:cubicBezTo>
                    <a:pt x="56" y="478"/>
                    <a:pt x="55" y="475"/>
                    <a:pt x="54" y="472"/>
                  </a:cubicBezTo>
                  <a:cubicBezTo>
                    <a:pt x="53" y="469"/>
                    <a:pt x="52" y="466"/>
                    <a:pt x="51" y="464"/>
                  </a:cubicBezTo>
                  <a:cubicBezTo>
                    <a:pt x="51" y="462"/>
                    <a:pt x="51" y="460"/>
                    <a:pt x="51" y="459"/>
                  </a:cubicBezTo>
                  <a:cubicBezTo>
                    <a:pt x="51" y="459"/>
                    <a:pt x="52" y="462"/>
                    <a:pt x="52" y="462"/>
                  </a:cubicBezTo>
                  <a:cubicBezTo>
                    <a:pt x="52" y="461"/>
                    <a:pt x="52" y="461"/>
                    <a:pt x="52" y="462"/>
                  </a:cubicBezTo>
                  <a:cubicBezTo>
                    <a:pt x="51" y="459"/>
                    <a:pt x="51" y="457"/>
                    <a:pt x="51" y="455"/>
                  </a:cubicBezTo>
                  <a:cubicBezTo>
                    <a:pt x="52" y="460"/>
                    <a:pt x="52" y="458"/>
                    <a:pt x="53" y="462"/>
                  </a:cubicBezTo>
                  <a:cubicBezTo>
                    <a:pt x="53" y="462"/>
                    <a:pt x="53" y="463"/>
                    <a:pt x="53" y="465"/>
                  </a:cubicBezTo>
                  <a:cubicBezTo>
                    <a:pt x="54" y="466"/>
                    <a:pt x="54" y="468"/>
                    <a:pt x="55" y="468"/>
                  </a:cubicBezTo>
                  <a:cubicBezTo>
                    <a:pt x="54" y="467"/>
                    <a:pt x="54" y="466"/>
                    <a:pt x="54" y="464"/>
                  </a:cubicBezTo>
                  <a:cubicBezTo>
                    <a:pt x="53" y="463"/>
                    <a:pt x="53" y="462"/>
                    <a:pt x="53" y="462"/>
                  </a:cubicBezTo>
                  <a:cubicBezTo>
                    <a:pt x="54" y="464"/>
                    <a:pt x="55" y="467"/>
                    <a:pt x="55" y="467"/>
                  </a:cubicBezTo>
                  <a:cubicBezTo>
                    <a:pt x="54" y="463"/>
                    <a:pt x="54" y="462"/>
                    <a:pt x="53" y="459"/>
                  </a:cubicBezTo>
                  <a:cubicBezTo>
                    <a:pt x="54" y="460"/>
                    <a:pt x="54" y="463"/>
                    <a:pt x="55" y="466"/>
                  </a:cubicBezTo>
                  <a:cubicBezTo>
                    <a:pt x="56" y="469"/>
                    <a:pt x="57" y="471"/>
                    <a:pt x="57" y="472"/>
                  </a:cubicBezTo>
                  <a:cubicBezTo>
                    <a:pt x="56" y="467"/>
                    <a:pt x="55" y="464"/>
                    <a:pt x="55" y="463"/>
                  </a:cubicBezTo>
                  <a:cubicBezTo>
                    <a:pt x="55" y="461"/>
                    <a:pt x="54" y="460"/>
                    <a:pt x="54" y="459"/>
                  </a:cubicBezTo>
                  <a:cubicBezTo>
                    <a:pt x="55" y="462"/>
                    <a:pt x="54" y="456"/>
                    <a:pt x="54" y="456"/>
                  </a:cubicBezTo>
                  <a:cubicBezTo>
                    <a:pt x="54" y="458"/>
                    <a:pt x="54" y="457"/>
                    <a:pt x="53" y="455"/>
                  </a:cubicBezTo>
                  <a:cubicBezTo>
                    <a:pt x="54" y="457"/>
                    <a:pt x="53" y="455"/>
                    <a:pt x="53" y="454"/>
                  </a:cubicBezTo>
                  <a:cubicBezTo>
                    <a:pt x="52" y="449"/>
                    <a:pt x="51" y="445"/>
                    <a:pt x="50" y="442"/>
                  </a:cubicBezTo>
                  <a:cubicBezTo>
                    <a:pt x="51" y="444"/>
                    <a:pt x="51" y="445"/>
                    <a:pt x="51" y="446"/>
                  </a:cubicBezTo>
                  <a:cubicBezTo>
                    <a:pt x="51" y="449"/>
                    <a:pt x="51" y="448"/>
                    <a:pt x="51" y="451"/>
                  </a:cubicBezTo>
                  <a:cubicBezTo>
                    <a:pt x="51" y="448"/>
                    <a:pt x="51" y="448"/>
                    <a:pt x="50" y="446"/>
                  </a:cubicBezTo>
                  <a:cubicBezTo>
                    <a:pt x="50" y="446"/>
                    <a:pt x="51" y="448"/>
                    <a:pt x="50" y="445"/>
                  </a:cubicBezTo>
                  <a:cubicBezTo>
                    <a:pt x="49" y="444"/>
                    <a:pt x="49" y="439"/>
                    <a:pt x="48" y="436"/>
                  </a:cubicBezTo>
                  <a:cubicBezTo>
                    <a:pt x="48" y="435"/>
                    <a:pt x="47" y="431"/>
                    <a:pt x="46" y="427"/>
                  </a:cubicBezTo>
                  <a:cubicBezTo>
                    <a:pt x="46" y="423"/>
                    <a:pt x="45" y="420"/>
                    <a:pt x="46" y="419"/>
                  </a:cubicBezTo>
                  <a:cubicBezTo>
                    <a:pt x="45" y="418"/>
                    <a:pt x="45" y="418"/>
                    <a:pt x="45" y="417"/>
                  </a:cubicBezTo>
                  <a:cubicBezTo>
                    <a:pt x="45" y="415"/>
                    <a:pt x="45" y="419"/>
                    <a:pt x="45" y="418"/>
                  </a:cubicBezTo>
                  <a:cubicBezTo>
                    <a:pt x="45" y="417"/>
                    <a:pt x="45" y="417"/>
                    <a:pt x="45" y="417"/>
                  </a:cubicBezTo>
                  <a:cubicBezTo>
                    <a:pt x="45" y="416"/>
                    <a:pt x="45" y="414"/>
                    <a:pt x="45" y="413"/>
                  </a:cubicBezTo>
                  <a:cubicBezTo>
                    <a:pt x="44" y="412"/>
                    <a:pt x="44" y="409"/>
                    <a:pt x="43" y="405"/>
                  </a:cubicBezTo>
                  <a:cubicBezTo>
                    <a:pt x="43" y="401"/>
                    <a:pt x="43" y="397"/>
                    <a:pt x="42" y="395"/>
                  </a:cubicBezTo>
                  <a:cubicBezTo>
                    <a:pt x="43" y="395"/>
                    <a:pt x="42" y="390"/>
                    <a:pt x="42" y="389"/>
                  </a:cubicBezTo>
                  <a:cubicBezTo>
                    <a:pt x="42" y="390"/>
                    <a:pt x="42" y="391"/>
                    <a:pt x="42" y="390"/>
                  </a:cubicBezTo>
                  <a:cubicBezTo>
                    <a:pt x="42" y="388"/>
                    <a:pt x="42" y="387"/>
                    <a:pt x="42" y="386"/>
                  </a:cubicBezTo>
                  <a:cubicBezTo>
                    <a:pt x="42" y="387"/>
                    <a:pt x="42" y="387"/>
                    <a:pt x="42" y="386"/>
                  </a:cubicBezTo>
                  <a:cubicBezTo>
                    <a:pt x="42" y="383"/>
                    <a:pt x="42" y="383"/>
                    <a:pt x="42" y="381"/>
                  </a:cubicBezTo>
                  <a:cubicBezTo>
                    <a:pt x="43" y="381"/>
                    <a:pt x="43" y="385"/>
                    <a:pt x="43" y="382"/>
                  </a:cubicBezTo>
                  <a:cubicBezTo>
                    <a:pt x="43" y="381"/>
                    <a:pt x="43" y="373"/>
                    <a:pt x="43" y="371"/>
                  </a:cubicBezTo>
                  <a:cubicBezTo>
                    <a:pt x="44" y="374"/>
                    <a:pt x="44" y="377"/>
                    <a:pt x="44" y="380"/>
                  </a:cubicBezTo>
                  <a:cubicBezTo>
                    <a:pt x="44" y="381"/>
                    <a:pt x="44" y="382"/>
                    <a:pt x="44" y="385"/>
                  </a:cubicBezTo>
                  <a:cubicBezTo>
                    <a:pt x="44" y="384"/>
                    <a:pt x="44" y="386"/>
                    <a:pt x="44" y="387"/>
                  </a:cubicBezTo>
                  <a:cubicBezTo>
                    <a:pt x="44" y="386"/>
                    <a:pt x="45" y="387"/>
                    <a:pt x="44" y="388"/>
                  </a:cubicBezTo>
                  <a:cubicBezTo>
                    <a:pt x="45" y="387"/>
                    <a:pt x="45" y="391"/>
                    <a:pt x="45" y="390"/>
                  </a:cubicBezTo>
                  <a:cubicBezTo>
                    <a:pt x="45" y="386"/>
                    <a:pt x="44" y="386"/>
                    <a:pt x="45" y="383"/>
                  </a:cubicBezTo>
                  <a:cubicBezTo>
                    <a:pt x="45" y="386"/>
                    <a:pt x="45" y="392"/>
                    <a:pt x="46" y="394"/>
                  </a:cubicBezTo>
                  <a:cubicBezTo>
                    <a:pt x="46" y="398"/>
                    <a:pt x="46" y="399"/>
                    <a:pt x="46" y="402"/>
                  </a:cubicBezTo>
                  <a:cubicBezTo>
                    <a:pt x="46" y="400"/>
                    <a:pt x="47" y="406"/>
                    <a:pt x="47" y="406"/>
                  </a:cubicBezTo>
                  <a:cubicBezTo>
                    <a:pt x="47" y="407"/>
                    <a:pt x="47" y="404"/>
                    <a:pt x="47" y="404"/>
                  </a:cubicBezTo>
                  <a:cubicBezTo>
                    <a:pt x="47" y="403"/>
                    <a:pt x="47" y="400"/>
                    <a:pt x="47" y="400"/>
                  </a:cubicBezTo>
                  <a:cubicBezTo>
                    <a:pt x="48" y="404"/>
                    <a:pt x="48" y="407"/>
                    <a:pt x="48" y="410"/>
                  </a:cubicBezTo>
                  <a:cubicBezTo>
                    <a:pt x="48" y="408"/>
                    <a:pt x="49" y="413"/>
                    <a:pt x="49" y="413"/>
                  </a:cubicBezTo>
                  <a:cubicBezTo>
                    <a:pt x="49" y="413"/>
                    <a:pt x="49" y="413"/>
                    <a:pt x="49" y="413"/>
                  </a:cubicBezTo>
                  <a:cubicBezTo>
                    <a:pt x="49" y="412"/>
                    <a:pt x="49" y="411"/>
                    <a:pt x="49" y="409"/>
                  </a:cubicBezTo>
                  <a:cubicBezTo>
                    <a:pt x="50" y="412"/>
                    <a:pt x="49" y="409"/>
                    <a:pt x="49" y="408"/>
                  </a:cubicBezTo>
                  <a:cubicBezTo>
                    <a:pt x="50" y="409"/>
                    <a:pt x="50" y="412"/>
                    <a:pt x="50" y="411"/>
                  </a:cubicBezTo>
                  <a:cubicBezTo>
                    <a:pt x="50" y="410"/>
                    <a:pt x="50" y="405"/>
                    <a:pt x="49" y="405"/>
                  </a:cubicBezTo>
                  <a:cubicBezTo>
                    <a:pt x="50" y="409"/>
                    <a:pt x="49" y="406"/>
                    <a:pt x="48" y="404"/>
                  </a:cubicBezTo>
                  <a:cubicBezTo>
                    <a:pt x="49" y="402"/>
                    <a:pt x="48" y="396"/>
                    <a:pt x="48" y="394"/>
                  </a:cubicBezTo>
                  <a:cubicBezTo>
                    <a:pt x="48" y="394"/>
                    <a:pt x="48" y="393"/>
                    <a:pt x="48" y="392"/>
                  </a:cubicBezTo>
                  <a:cubicBezTo>
                    <a:pt x="48" y="389"/>
                    <a:pt x="48" y="386"/>
                    <a:pt x="48" y="388"/>
                  </a:cubicBezTo>
                  <a:cubicBezTo>
                    <a:pt x="48" y="386"/>
                    <a:pt x="48" y="386"/>
                    <a:pt x="49" y="385"/>
                  </a:cubicBezTo>
                  <a:cubicBezTo>
                    <a:pt x="49" y="386"/>
                    <a:pt x="49" y="391"/>
                    <a:pt x="49" y="391"/>
                  </a:cubicBezTo>
                  <a:cubicBezTo>
                    <a:pt x="49" y="393"/>
                    <a:pt x="49" y="393"/>
                    <a:pt x="49" y="395"/>
                  </a:cubicBezTo>
                  <a:cubicBezTo>
                    <a:pt x="49" y="396"/>
                    <a:pt x="49" y="396"/>
                    <a:pt x="50" y="397"/>
                  </a:cubicBezTo>
                  <a:cubicBezTo>
                    <a:pt x="50" y="401"/>
                    <a:pt x="50" y="401"/>
                    <a:pt x="50" y="404"/>
                  </a:cubicBezTo>
                  <a:cubicBezTo>
                    <a:pt x="51" y="403"/>
                    <a:pt x="51" y="403"/>
                    <a:pt x="51" y="403"/>
                  </a:cubicBezTo>
                  <a:cubicBezTo>
                    <a:pt x="51" y="402"/>
                    <a:pt x="50" y="401"/>
                    <a:pt x="50" y="400"/>
                  </a:cubicBezTo>
                  <a:cubicBezTo>
                    <a:pt x="51" y="402"/>
                    <a:pt x="51" y="403"/>
                    <a:pt x="51" y="402"/>
                  </a:cubicBezTo>
                  <a:cubicBezTo>
                    <a:pt x="51" y="403"/>
                    <a:pt x="52" y="403"/>
                    <a:pt x="52" y="404"/>
                  </a:cubicBezTo>
                  <a:cubicBezTo>
                    <a:pt x="52" y="403"/>
                    <a:pt x="52" y="402"/>
                    <a:pt x="52" y="404"/>
                  </a:cubicBezTo>
                  <a:cubicBezTo>
                    <a:pt x="52" y="402"/>
                    <a:pt x="52" y="401"/>
                    <a:pt x="52" y="401"/>
                  </a:cubicBezTo>
                  <a:cubicBezTo>
                    <a:pt x="52" y="400"/>
                    <a:pt x="52" y="399"/>
                    <a:pt x="52" y="398"/>
                  </a:cubicBezTo>
                  <a:cubicBezTo>
                    <a:pt x="52" y="398"/>
                    <a:pt x="52" y="398"/>
                    <a:pt x="52" y="397"/>
                  </a:cubicBezTo>
                  <a:cubicBezTo>
                    <a:pt x="52" y="399"/>
                    <a:pt x="53" y="400"/>
                    <a:pt x="53" y="401"/>
                  </a:cubicBezTo>
                  <a:cubicBezTo>
                    <a:pt x="53" y="400"/>
                    <a:pt x="53" y="400"/>
                    <a:pt x="53" y="400"/>
                  </a:cubicBezTo>
                  <a:cubicBezTo>
                    <a:pt x="53" y="397"/>
                    <a:pt x="53" y="397"/>
                    <a:pt x="53" y="395"/>
                  </a:cubicBezTo>
                  <a:cubicBezTo>
                    <a:pt x="53" y="393"/>
                    <a:pt x="53" y="394"/>
                    <a:pt x="54" y="395"/>
                  </a:cubicBezTo>
                  <a:cubicBezTo>
                    <a:pt x="54" y="396"/>
                    <a:pt x="54" y="397"/>
                    <a:pt x="54" y="397"/>
                  </a:cubicBezTo>
                  <a:cubicBezTo>
                    <a:pt x="54" y="395"/>
                    <a:pt x="54" y="392"/>
                    <a:pt x="53" y="390"/>
                  </a:cubicBezTo>
                  <a:cubicBezTo>
                    <a:pt x="53" y="389"/>
                    <a:pt x="53" y="386"/>
                    <a:pt x="53" y="388"/>
                  </a:cubicBezTo>
                  <a:cubicBezTo>
                    <a:pt x="53" y="388"/>
                    <a:pt x="53" y="388"/>
                    <a:pt x="53" y="389"/>
                  </a:cubicBezTo>
                  <a:cubicBezTo>
                    <a:pt x="53" y="388"/>
                    <a:pt x="54" y="387"/>
                    <a:pt x="53" y="386"/>
                  </a:cubicBezTo>
                  <a:cubicBezTo>
                    <a:pt x="54" y="385"/>
                    <a:pt x="53" y="384"/>
                    <a:pt x="53" y="383"/>
                  </a:cubicBezTo>
                  <a:cubicBezTo>
                    <a:pt x="54" y="383"/>
                    <a:pt x="54" y="378"/>
                    <a:pt x="54" y="380"/>
                  </a:cubicBezTo>
                  <a:cubicBezTo>
                    <a:pt x="54" y="378"/>
                    <a:pt x="53" y="380"/>
                    <a:pt x="53" y="378"/>
                  </a:cubicBezTo>
                  <a:cubicBezTo>
                    <a:pt x="54" y="377"/>
                    <a:pt x="54" y="375"/>
                    <a:pt x="54" y="373"/>
                  </a:cubicBezTo>
                  <a:cubicBezTo>
                    <a:pt x="54" y="372"/>
                    <a:pt x="54" y="370"/>
                    <a:pt x="54" y="368"/>
                  </a:cubicBezTo>
                  <a:cubicBezTo>
                    <a:pt x="54" y="364"/>
                    <a:pt x="54" y="359"/>
                    <a:pt x="54" y="356"/>
                  </a:cubicBezTo>
                  <a:cubicBezTo>
                    <a:pt x="54" y="356"/>
                    <a:pt x="54" y="357"/>
                    <a:pt x="54" y="357"/>
                  </a:cubicBezTo>
                  <a:cubicBezTo>
                    <a:pt x="54" y="354"/>
                    <a:pt x="54" y="350"/>
                    <a:pt x="55" y="347"/>
                  </a:cubicBezTo>
                  <a:cubicBezTo>
                    <a:pt x="55" y="344"/>
                    <a:pt x="55" y="340"/>
                    <a:pt x="55" y="338"/>
                  </a:cubicBezTo>
                  <a:cubicBezTo>
                    <a:pt x="56" y="336"/>
                    <a:pt x="55" y="339"/>
                    <a:pt x="56" y="337"/>
                  </a:cubicBezTo>
                  <a:cubicBezTo>
                    <a:pt x="56" y="337"/>
                    <a:pt x="56" y="336"/>
                    <a:pt x="56" y="336"/>
                  </a:cubicBezTo>
                  <a:cubicBezTo>
                    <a:pt x="56" y="337"/>
                    <a:pt x="56" y="337"/>
                    <a:pt x="56" y="337"/>
                  </a:cubicBezTo>
                  <a:cubicBezTo>
                    <a:pt x="56" y="338"/>
                    <a:pt x="55" y="339"/>
                    <a:pt x="56" y="339"/>
                  </a:cubicBezTo>
                  <a:cubicBezTo>
                    <a:pt x="56" y="334"/>
                    <a:pt x="57" y="329"/>
                    <a:pt x="58" y="324"/>
                  </a:cubicBezTo>
                  <a:cubicBezTo>
                    <a:pt x="59" y="318"/>
                    <a:pt x="60" y="313"/>
                    <a:pt x="61" y="309"/>
                  </a:cubicBezTo>
                  <a:cubicBezTo>
                    <a:pt x="61" y="307"/>
                    <a:pt x="61" y="305"/>
                    <a:pt x="62" y="304"/>
                  </a:cubicBezTo>
                  <a:cubicBezTo>
                    <a:pt x="62" y="304"/>
                    <a:pt x="62" y="305"/>
                    <a:pt x="61" y="306"/>
                  </a:cubicBezTo>
                  <a:cubicBezTo>
                    <a:pt x="62" y="304"/>
                    <a:pt x="62" y="304"/>
                    <a:pt x="62" y="302"/>
                  </a:cubicBezTo>
                  <a:cubicBezTo>
                    <a:pt x="63" y="301"/>
                    <a:pt x="64" y="295"/>
                    <a:pt x="64" y="292"/>
                  </a:cubicBezTo>
                  <a:cubicBezTo>
                    <a:pt x="67" y="284"/>
                    <a:pt x="68" y="277"/>
                    <a:pt x="71" y="272"/>
                  </a:cubicBezTo>
                  <a:cubicBezTo>
                    <a:pt x="71" y="269"/>
                    <a:pt x="73" y="265"/>
                    <a:pt x="75" y="260"/>
                  </a:cubicBezTo>
                  <a:cubicBezTo>
                    <a:pt x="76" y="256"/>
                    <a:pt x="78" y="251"/>
                    <a:pt x="79" y="248"/>
                  </a:cubicBezTo>
                  <a:cubicBezTo>
                    <a:pt x="79" y="247"/>
                    <a:pt x="80" y="247"/>
                    <a:pt x="80" y="247"/>
                  </a:cubicBezTo>
                  <a:cubicBezTo>
                    <a:pt x="81" y="244"/>
                    <a:pt x="80" y="246"/>
                    <a:pt x="81" y="243"/>
                  </a:cubicBezTo>
                  <a:cubicBezTo>
                    <a:pt x="82" y="241"/>
                    <a:pt x="82" y="242"/>
                    <a:pt x="82" y="241"/>
                  </a:cubicBezTo>
                  <a:cubicBezTo>
                    <a:pt x="83" y="239"/>
                    <a:pt x="84" y="237"/>
                    <a:pt x="83" y="238"/>
                  </a:cubicBezTo>
                  <a:cubicBezTo>
                    <a:pt x="84" y="236"/>
                    <a:pt x="84" y="236"/>
                    <a:pt x="85" y="234"/>
                  </a:cubicBezTo>
                  <a:cubicBezTo>
                    <a:pt x="85" y="233"/>
                    <a:pt x="87" y="230"/>
                    <a:pt x="88" y="229"/>
                  </a:cubicBezTo>
                  <a:cubicBezTo>
                    <a:pt x="90" y="225"/>
                    <a:pt x="92" y="220"/>
                    <a:pt x="95" y="214"/>
                  </a:cubicBezTo>
                  <a:cubicBezTo>
                    <a:pt x="97" y="212"/>
                    <a:pt x="98" y="209"/>
                    <a:pt x="100" y="207"/>
                  </a:cubicBezTo>
                  <a:cubicBezTo>
                    <a:pt x="102" y="203"/>
                    <a:pt x="102" y="203"/>
                    <a:pt x="102" y="203"/>
                  </a:cubicBezTo>
                  <a:cubicBezTo>
                    <a:pt x="103" y="201"/>
                    <a:pt x="103" y="200"/>
                    <a:pt x="104" y="199"/>
                  </a:cubicBezTo>
                  <a:cubicBezTo>
                    <a:pt x="103" y="201"/>
                    <a:pt x="100" y="205"/>
                    <a:pt x="102" y="202"/>
                  </a:cubicBezTo>
                  <a:cubicBezTo>
                    <a:pt x="101" y="204"/>
                    <a:pt x="98" y="208"/>
                    <a:pt x="98" y="210"/>
                  </a:cubicBezTo>
                  <a:cubicBezTo>
                    <a:pt x="96" y="212"/>
                    <a:pt x="94" y="216"/>
                    <a:pt x="93" y="218"/>
                  </a:cubicBezTo>
                  <a:cubicBezTo>
                    <a:pt x="92" y="220"/>
                    <a:pt x="92" y="220"/>
                    <a:pt x="91" y="223"/>
                  </a:cubicBezTo>
                  <a:cubicBezTo>
                    <a:pt x="91" y="223"/>
                    <a:pt x="90" y="224"/>
                    <a:pt x="90" y="224"/>
                  </a:cubicBezTo>
                  <a:cubicBezTo>
                    <a:pt x="90" y="222"/>
                    <a:pt x="91" y="220"/>
                    <a:pt x="93" y="218"/>
                  </a:cubicBezTo>
                  <a:cubicBezTo>
                    <a:pt x="94" y="215"/>
                    <a:pt x="96" y="212"/>
                    <a:pt x="97" y="209"/>
                  </a:cubicBezTo>
                  <a:cubicBezTo>
                    <a:pt x="93" y="216"/>
                    <a:pt x="91" y="221"/>
                    <a:pt x="87" y="228"/>
                  </a:cubicBezTo>
                  <a:cubicBezTo>
                    <a:pt x="87" y="227"/>
                    <a:pt x="87" y="228"/>
                    <a:pt x="86" y="229"/>
                  </a:cubicBezTo>
                  <a:cubicBezTo>
                    <a:pt x="86" y="230"/>
                    <a:pt x="84" y="234"/>
                    <a:pt x="82" y="238"/>
                  </a:cubicBezTo>
                  <a:cubicBezTo>
                    <a:pt x="81" y="242"/>
                    <a:pt x="79" y="246"/>
                    <a:pt x="78" y="247"/>
                  </a:cubicBezTo>
                  <a:cubicBezTo>
                    <a:pt x="76" y="252"/>
                    <a:pt x="75" y="257"/>
                    <a:pt x="73" y="260"/>
                  </a:cubicBezTo>
                  <a:cubicBezTo>
                    <a:pt x="73" y="259"/>
                    <a:pt x="71" y="269"/>
                    <a:pt x="70" y="269"/>
                  </a:cubicBezTo>
                  <a:cubicBezTo>
                    <a:pt x="70" y="269"/>
                    <a:pt x="71" y="267"/>
                    <a:pt x="70" y="267"/>
                  </a:cubicBezTo>
                  <a:cubicBezTo>
                    <a:pt x="70" y="269"/>
                    <a:pt x="69" y="272"/>
                    <a:pt x="68" y="274"/>
                  </a:cubicBezTo>
                  <a:cubicBezTo>
                    <a:pt x="68" y="276"/>
                    <a:pt x="64" y="286"/>
                    <a:pt x="64" y="290"/>
                  </a:cubicBezTo>
                  <a:cubicBezTo>
                    <a:pt x="63" y="292"/>
                    <a:pt x="63" y="292"/>
                    <a:pt x="63" y="292"/>
                  </a:cubicBezTo>
                  <a:cubicBezTo>
                    <a:pt x="62" y="295"/>
                    <a:pt x="62" y="296"/>
                    <a:pt x="61" y="300"/>
                  </a:cubicBezTo>
                  <a:cubicBezTo>
                    <a:pt x="60" y="302"/>
                    <a:pt x="59" y="306"/>
                    <a:pt x="58" y="311"/>
                  </a:cubicBezTo>
                  <a:cubicBezTo>
                    <a:pt x="58" y="315"/>
                    <a:pt x="57" y="320"/>
                    <a:pt x="56" y="321"/>
                  </a:cubicBezTo>
                  <a:cubicBezTo>
                    <a:pt x="57" y="313"/>
                    <a:pt x="61" y="297"/>
                    <a:pt x="63" y="286"/>
                  </a:cubicBezTo>
                  <a:cubicBezTo>
                    <a:pt x="63" y="288"/>
                    <a:pt x="62" y="290"/>
                    <a:pt x="62" y="292"/>
                  </a:cubicBezTo>
                  <a:cubicBezTo>
                    <a:pt x="61" y="294"/>
                    <a:pt x="61" y="296"/>
                    <a:pt x="61" y="297"/>
                  </a:cubicBezTo>
                  <a:cubicBezTo>
                    <a:pt x="60" y="297"/>
                    <a:pt x="59" y="303"/>
                    <a:pt x="59" y="303"/>
                  </a:cubicBezTo>
                  <a:cubicBezTo>
                    <a:pt x="59" y="300"/>
                    <a:pt x="60" y="296"/>
                    <a:pt x="61" y="292"/>
                  </a:cubicBezTo>
                  <a:cubicBezTo>
                    <a:pt x="62" y="289"/>
                    <a:pt x="63" y="286"/>
                    <a:pt x="64" y="284"/>
                  </a:cubicBezTo>
                  <a:cubicBezTo>
                    <a:pt x="63" y="284"/>
                    <a:pt x="63" y="287"/>
                    <a:pt x="62" y="287"/>
                  </a:cubicBezTo>
                  <a:cubicBezTo>
                    <a:pt x="63" y="285"/>
                    <a:pt x="64" y="282"/>
                    <a:pt x="65" y="280"/>
                  </a:cubicBezTo>
                  <a:cubicBezTo>
                    <a:pt x="65" y="278"/>
                    <a:pt x="66" y="276"/>
                    <a:pt x="67" y="273"/>
                  </a:cubicBezTo>
                  <a:cubicBezTo>
                    <a:pt x="67" y="274"/>
                    <a:pt x="67" y="273"/>
                    <a:pt x="67" y="272"/>
                  </a:cubicBezTo>
                  <a:cubicBezTo>
                    <a:pt x="69" y="267"/>
                    <a:pt x="71" y="260"/>
                    <a:pt x="73" y="256"/>
                  </a:cubicBezTo>
                  <a:cubicBezTo>
                    <a:pt x="74" y="254"/>
                    <a:pt x="75" y="252"/>
                    <a:pt x="76" y="249"/>
                  </a:cubicBezTo>
                  <a:cubicBezTo>
                    <a:pt x="77" y="247"/>
                    <a:pt x="77" y="246"/>
                    <a:pt x="78" y="244"/>
                  </a:cubicBezTo>
                  <a:cubicBezTo>
                    <a:pt x="79" y="242"/>
                    <a:pt x="82" y="237"/>
                    <a:pt x="81" y="239"/>
                  </a:cubicBezTo>
                  <a:cubicBezTo>
                    <a:pt x="82" y="236"/>
                    <a:pt x="84" y="232"/>
                    <a:pt x="85" y="230"/>
                  </a:cubicBezTo>
                  <a:cubicBezTo>
                    <a:pt x="85" y="230"/>
                    <a:pt x="88" y="224"/>
                    <a:pt x="88" y="224"/>
                  </a:cubicBezTo>
                  <a:cubicBezTo>
                    <a:pt x="89" y="222"/>
                    <a:pt x="89" y="222"/>
                    <a:pt x="91" y="219"/>
                  </a:cubicBezTo>
                  <a:cubicBezTo>
                    <a:pt x="91" y="218"/>
                    <a:pt x="92" y="217"/>
                    <a:pt x="93" y="215"/>
                  </a:cubicBezTo>
                  <a:cubicBezTo>
                    <a:pt x="95" y="212"/>
                    <a:pt x="96" y="210"/>
                    <a:pt x="97" y="207"/>
                  </a:cubicBezTo>
                  <a:cubicBezTo>
                    <a:pt x="98" y="205"/>
                    <a:pt x="99" y="204"/>
                    <a:pt x="100" y="202"/>
                  </a:cubicBezTo>
                  <a:cubicBezTo>
                    <a:pt x="101" y="201"/>
                    <a:pt x="102" y="199"/>
                    <a:pt x="103" y="197"/>
                  </a:cubicBezTo>
                  <a:cubicBezTo>
                    <a:pt x="103" y="197"/>
                    <a:pt x="103" y="198"/>
                    <a:pt x="103" y="197"/>
                  </a:cubicBezTo>
                  <a:cubicBezTo>
                    <a:pt x="106" y="192"/>
                    <a:pt x="109" y="187"/>
                    <a:pt x="111" y="185"/>
                  </a:cubicBezTo>
                  <a:cubicBezTo>
                    <a:pt x="112" y="182"/>
                    <a:pt x="115" y="180"/>
                    <a:pt x="117" y="177"/>
                  </a:cubicBezTo>
                  <a:cubicBezTo>
                    <a:pt x="119" y="174"/>
                    <a:pt x="123" y="168"/>
                    <a:pt x="124" y="168"/>
                  </a:cubicBezTo>
                  <a:cubicBezTo>
                    <a:pt x="124" y="167"/>
                    <a:pt x="124" y="167"/>
                    <a:pt x="125" y="166"/>
                  </a:cubicBezTo>
                  <a:cubicBezTo>
                    <a:pt x="125" y="166"/>
                    <a:pt x="127" y="164"/>
                    <a:pt x="127" y="163"/>
                  </a:cubicBezTo>
                  <a:cubicBezTo>
                    <a:pt x="128" y="161"/>
                    <a:pt x="134" y="156"/>
                    <a:pt x="135" y="154"/>
                  </a:cubicBezTo>
                  <a:cubicBezTo>
                    <a:pt x="138" y="151"/>
                    <a:pt x="140" y="149"/>
                    <a:pt x="143" y="146"/>
                  </a:cubicBezTo>
                  <a:cubicBezTo>
                    <a:pt x="145" y="143"/>
                    <a:pt x="147" y="141"/>
                    <a:pt x="150" y="138"/>
                  </a:cubicBezTo>
                  <a:cubicBezTo>
                    <a:pt x="150" y="138"/>
                    <a:pt x="150" y="138"/>
                    <a:pt x="151" y="137"/>
                  </a:cubicBezTo>
                  <a:cubicBezTo>
                    <a:pt x="151" y="137"/>
                    <a:pt x="150" y="138"/>
                    <a:pt x="151" y="137"/>
                  </a:cubicBezTo>
                  <a:cubicBezTo>
                    <a:pt x="154" y="134"/>
                    <a:pt x="155" y="134"/>
                    <a:pt x="157" y="132"/>
                  </a:cubicBezTo>
                  <a:cubicBezTo>
                    <a:pt x="156" y="132"/>
                    <a:pt x="155" y="133"/>
                    <a:pt x="157" y="131"/>
                  </a:cubicBezTo>
                  <a:cubicBezTo>
                    <a:pt x="158" y="130"/>
                    <a:pt x="164" y="125"/>
                    <a:pt x="165" y="124"/>
                  </a:cubicBezTo>
                  <a:cubicBezTo>
                    <a:pt x="172" y="118"/>
                    <a:pt x="177" y="114"/>
                    <a:pt x="183" y="109"/>
                  </a:cubicBezTo>
                  <a:cubicBezTo>
                    <a:pt x="184" y="109"/>
                    <a:pt x="189" y="105"/>
                    <a:pt x="193" y="103"/>
                  </a:cubicBezTo>
                  <a:cubicBezTo>
                    <a:pt x="194" y="101"/>
                    <a:pt x="195" y="101"/>
                    <a:pt x="197" y="100"/>
                  </a:cubicBezTo>
                  <a:cubicBezTo>
                    <a:pt x="199" y="99"/>
                    <a:pt x="203" y="96"/>
                    <a:pt x="206" y="94"/>
                  </a:cubicBezTo>
                  <a:cubicBezTo>
                    <a:pt x="209" y="92"/>
                    <a:pt x="211" y="91"/>
                    <a:pt x="214" y="90"/>
                  </a:cubicBezTo>
                  <a:cubicBezTo>
                    <a:pt x="216" y="88"/>
                    <a:pt x="218" y="87"/>
                    <a:pt x="221" y="85"/>
                  </a:cubicBezTo>
                  <a:cubicBezTo>
                    <a:pt x="221" y="85"/>
                    <a:pt x="219" y="86"/>
                    <a:pt x="220" y="86"/>
                  </a:cubicBezTo>
                  <a:cubicBezTo>
                    <a:pt x="222" y="85"/>
                    <a:pt x="222" y="85"/>
                    <a:pt x="224" y="84"/>
                  </a:cubicBezTo>
                  <a:cubicBezTo>
                    <a:pt x="225" y="83"/>
                    <a:pt x="232" y="79"/>
                    <a:pt x="230" y="81"/>
                  </a:cubicBezTo>
                  <a:cubicBezTo>
                    <a:pt x="234" y="79"/>
                    <a:pt x="233" y="79"/>
                    <a:pt x="236" y="77"/>
                  </a:cubicBezTo>
                  <a:cubicBezTo>
                    <a:pt x="238" y="76"/>
                    <a:pt x="238" y="77"/>
                    <a:pt x="240" y="76"/>
                  </a:cubicBezTo>
                  <a:cubicBezTo>
                    <a:pt x="240" y="75"/>
                    <a:pt x="241" y="75"/>
                    <a:pt x="244" y="74"/>
                  </a:cubicBezTo>
                  <a:cubicBezTo>
                    <a:pt x="244" y="74"/>
                    <a:pt x="245" y="73"/>
                    <a:pt x="244" y="74"/>
                  </a:cubicBezTo>
                  <a:cubicBezTo>
                    <a:pt x="248" y="72"/>
                    <a:pt x="251" y="71"/>
                    <a:pt x="253" y="70"/>
                  </a:cubicBezTo>
                  <a:cubicBezTo>
                    <a:pt x="256" y="69"/>
                    <a:pt x="258" y="68"/>
                    <a:pt x="263" y="66"/>
                  </a:cubicBezTo>
                  <a:cubicBezTo>
                    <a:pt x="262" y="66"/>
                    <a:pt x="262" y="66"/>
                    <a:pt x="264" y="65"/>
                  </a:cubicBezTo>
                  <a:cubicBezTo>
                    <a:pt x="264" y="66"/>
                    <a:pt x="270" y="64"/>
                    <a:pt x="272" y="63"/>
                  </a:cubicBezTo>
                  <a:cubicBezTo>
                    <a:pt x="273" y="63"/>
                    <a:pt x="269" y="64"/>
                    <a:pt x="269" y="64"/>
                  </a:cubicBezTo>
                  <a:cubicBezTo>
                    <a:pt x="272" y="63"/>
                    <a:pt x="273" y="63"/>
                    <a:pt x="273" y="62"/>
                  </a:cubicBezTo>
                  <a:cubicBezTo>
                    <a:pt x="274" y="62"/>
                    <a:pt x="273" y="63"/>
                    <a:pt x="276" y="62"/>
                  </a:cubicBezTo>
                  <a:cubicBezTo>
                    <a:pt x="276" y="62"/>
                    <a:pt x="275" y="61"/>
                    <a:pt x="278" y="61"/>
                  </a:cubicBezTo>
                  <a:cubicBezTo>
                    <a:pt x="277" y="61"/>
                    <a:pt x="279" y="60"/>
                    <a:pt x="279" y="61"/>
                  </a:cubicBezTo>
                  <a:cubicBezTo>
                    <a:pt x="289" y="57"/>
                    <a:pt x="304" y="53"/>
                    <a:pt x="319" y="51"/>
                  </a:cubicBezTo>
                  <a:cubicBezTo>
                    <a:pt x="322" y="50"/>
                    <a:pt x="326" y="49"/>
                    <a:pt x="330" y="49"/>
                  </a:cubicBezTo>
                  <a:cubicBezTo>
                    <a:pt x="334" y="48"/>
                    <a:pt x="338" y="48"/>
                    <a:pt x="341" y="47"/>
                  </a:cubicBezTo>
                  <a:cubicBezTo>
                    <a:pt x="346" y="47"/>
                    <a:pt x="349" y="47"/>
                    <a:pt x="353" y="46"/>
                  </a:cubicBezTo>
                  <a:cubicBezTo>
                    <a:pt x="357" y="46"/>
                    <a:pt x="360" y="46"/>
                    <a:pt x="365" y="46"/>
                  </a:cubicBezTo>
                  <a:cubicBezTo>
                    <a:pt x="366" y="46"/>
                    <a:pt x="368" y="46"/>
                    <a:pt x="370" y="46"/>
                  </a:cubicBezTo>
                  <a:cubicBezTo>
                    <a:pt x="369" y="46"/>
                    <a:pt x="370" y="46"/>
                    <a:pt x="371" y="46"/>
                  </a:cubicBezTo>
                  <a:cubicBezTo>
                    <a:pt x="372" y="46"/>
                    <a:pt x="373" y="46"/>
                    <a:pt x="374" y="46"/>
                  </a:cubicBezTo>
                  <a:cubicBezTo>
                    <a:pt x="375" y="46"/>
                    <a:pt x="376" y="46"/>
                    <a:pt x="377" y="46"/>
                  </a:cubicBezTo>
                  <a:cubicBezTo>
                    <a:pt x="379" y="46"/>
                    <a:pt x="380" y="46"/>
                    <a:pt x="383" y="46"/>
                  </a:cubicBezTo>
                  <a:cubicBezTo>
                    <a:pt x="385" y="46"/>
                    <a:pt x="387" y="46"/>
                    <a:pt x="390" y="46"/>
                  </a:cubicBezTo>
                  <a:cubicBezTo>
                    <a:pt x="392" y="46"/>
                    <a:pt x="394" y="46"/>
                    <a:pt x="397" y="46"/>
                  </a:cubicBezTo>
                  <a:cubicBezTo>
                    <a:pt x="400" y="47"/>
                    <a:pt x="403" y="47"/>
                    <a:pt x="405" y="47"/>
                  </a:cubicBezTo>
                  <a:cubicBezTo>
                    <a:pt x="408" y="48"/>
                    <a:pt x="411" y="48"/>
                    <a:pt x="414" y="48"/>
                  </a:cubicBezTo>
                  <a:cubicBezTo>
                    <a:pt x="416" y="49"/>
                    <a:pt x="418" y="49"/>
                    <a:pt x="420" y="49"/>
                  </a:cubicBezTo>
                  <a:cubicBezTo>
                    <a:pt x="417" y="48"/>
                    <a:pt x="416" y="49"/>
                    <a:pt x="414" y="48"/>
                  </a:cubicBezTo>
                  <a:cubicBezTo>
                    <a:pt x="416" y="48"/>
                    <a:pt x="419" y="48"/>
                    <a:pt x="422" y="49"/>
                  </a:cubicBezTo>
                  <a:cubicBezTo>
                    <a:pt x="426" y="49"/>
                    <a:pt x="430" y="50"/>
                    <a:pt x="434" y="51"/>
                  </a:cubicBezTo>
                  <a:cubicBezTo>
                    <a:pt x="434" y="51"/>
                    <a:pt x="434" y="50"/>
                    <a:pt x="433" y="50"/>
                  </a:cubicBezTo>
                  <a:cubicBezTo>
                    <a:pt x="436" y="51"/>
                    <a:pt x="443" y="52"/>
                    <a:pt x="445" y="53"/>
                  </a:cubicBezTo>
                  <a:cubicBezTo>
                    <a:pt x="447" y="53"/>
                    <a:pt x="451" y="54"/>
                    <a:pt x="454" y="55"/>
                  </a:cubicBezTo>
                  <a:cubicBezTo>
                    <a:pt x="456" y="56"/>
                    <a:pt x="458" y="56"/>
                    <a:pt x="460" y="57"/>
                  </a:cubicBezTo>
                  <a:cubicBezTo>
                    <a:pt x="462" y="58"/>
                    <a:pt x="464" y="58"/>
                    <a:pt x="465" y="59"/>
                  </a:cubicBezTo>
                  <a:cubicBezTo>
                    <a:pt x="466" y="59"/>
                    <a:pt x="467" y="60"/>
                    <a:pt x="468" y="59"/>
                  </a:cubicBezTo>
                  <a:cubicBezTo>
                    <a:pt x="468" y="60"/>
                    <a:pt x="468" y="60"/>
                    <a:pt x="469" y="61"/>
                  </a:cubicBezTo>
                  <a:cubicBezTo>
                    <a:pt x="470" y="61"/>
                    <a:pt x="472" y="61"/>
                    <a:pt x="475" y="62"/>
                  </a:cubicBezTo>
                  <a:cubicBezTo>
                    <a:pt x="477" y="63"/>
                    <a:pt x="480" y="64"/>
                    <a:pt x="481" y="64"/>
                  </a:cubicBezTo>
                  <a:cubicBezTo>
                    <a:pt x="483" y="65"/>
                    <a:pt x="485" y="66"/>
                    <a:pt x="487" y="67"/>
                  </a:cubicBezTo>
                  <a:cubicBezTo>
                    <a:pt x="488" y="67"/>
                    <a:pt x="489" y="68"/>
                    <a:pt x="490" y="68"/>
                  </a:cubicBezTo>
                  <a:cubicBezTo>
                    <a:pt x="491" y="69"/>
                    <a:pt x="492" y="69"/>
                    <a:pt x="493" y="70"/>
                  </a:cubicBezTo>
                  <a:cubicBezTo>
                    <a:pt x="494" y="70"/>
                    <a:pt x="501" y="73"/>
                    <a:pt x="503" y="74"/>
                  </a:cubicBezTo>
                  <a:cubicBezTo>
                    <a:pt x="504" y="74"/>
                    <a:pt x="503" y="73"/>
                    <a:pt x="503" y="73"/>
                  </a:cubicBezTo>
                  <a:cubicBezTo>
                    <a:pt x="505" y="74"/>
                    <a:pt x="504" y="74"/>
                    <a:pt x="505" y="74"/>
                  </a:cubicBezTo>
                  <a:cubicBezTo>
                    <a:pt x="509" y="76"/>
                    <a:pt x="509" y="77"/>
                    <a:pt x="512" y="78"/>
                  </a:cubicBezTo>
                  <a:cubicBezTo>
                    <a:pt x="511" y="77"/>
                    <a:pt x="511" y="78"/>
                    <a:pt x="512" y="78"/>
                  </a:cubicBezTo>
                  <a:cubicBezTo>
                    <a:pt x="512" y="78"/>
                    <a:pt x="514" y="78"/>
                    <a:pt x="516" y="79"/>
                  </a:cubicBezTo>
                  <a:cubicBezTo>
                    <a:pt x="518" y="80"/>
                    <a:pt x="520" y="81"/>
                    <a:pt x="522" y="83"/>
                  </a:cubicBezTo>
                  <a:cubicBezTo>
                    <a:pt x="521" y="82"/>
                    <a:pt x="524" y="84"/>
                    <a:pt x="525" y="84"/>
                  </a:cubicBezTo>
                  <a:cubicBezTo>
                    <a:pt x="525" y="84"/>
                    <a:pt x="524" y="83"/>
                    <a:pt x="522" y="82"/>
                  </a:cubicBezTo>
                  <a:cubicBezTo>
                    <a:pt x="522" y="82"/>
                    <a:pt x="522" y="82"/>
                    <a:pt x="521" y="82"/>
                  </a:cubicBezTo>
                  <a:cubicBezTo>
                    <a:pt x="519" y="80"/>
                    <a:pt x="517" y="79"/>
                    <a:pt x="515" y="78"/>
                  </a:cubicBezTo>
                  <a:cubicBezTo>
                    <a:pt x="516" y="79"/>
                    <a:pt x="518" y="80"/>
                    <a:pt x="519" y="79"/>
                  </a:cubicBezTo>
                  <a:cubicBezTo>
                    <a:pt x="512" y="76"/>
                    <a:pt x="511" y="76"/>
                    <a:pt x="505" y="73"/>
                  </a:cubicBezTo>
                  <a:cubicBezTo>
                    <a:pt x="506" y="73"/>
                    <a:pt x="503" y="72"/>
                    <a:pt x="503" y="71"/>
                  </a:cubicBezTo>
                  <a:cubicBezTo>
                    <a:pt x="501" y="70"/>
                    <a:pt x="500" y="70"/>
                    <a:pt x="498" y="69"/>
                  </a:cubicBezTo>
                  <a:cubicBezTo>
                    <a:pt x="496" y="69"/>
                    <a:pt x="494" y="67"/>
                    <a:pt x="492" y="66"/>
                  </a:cubicBezTo>
                  <a:cubicBezTo>
                    <a:pt x="489" y="65"/>
                    <a:pt x="486" y="64"/>
                    <a:pt x="484" y="63"/>
                  </a:cubicBezTo>
                  <a:cubicBezTo>
                    <a:pt x="481" y="62"/>
                    <a:pt x="477" y="61"/>
                    <a:pt x="476" y="60"/>
                  </a:cubicBezTo>
                  <a:cubicBezTo>
                    <a:pt x="474" y="59"/>
                    <a:pt x="474" y="60"/>
                    <a:pt x="473" y="59"/>
                  </a:cubicBezTo>
                  <a:cubicBezTo>
                    <a:pt x="471" y="59"/>
                    <a:pt x="473" y="59"/>
                    <a:pt x="471" y="58"/>
                  </a:cubicBezTo>
                  <a:cubicBezTo>
                    <a:pt x="471" y="58"/>
                    <a:pt x="469" y="57"/>
                    <a:pt x="468" y="57"/>
                  </a:cubicBezTo>
                  <a:cubicBezTo>
                    <a:pt x="466" y="56"/>
                    <a:pt x="463" y="55"/>
                    <a:pt x="462" y="55"/>
                  </a:cubicBezTo>
                  <a:cubicBezTo>
                    <a:pt x="464" y="55"/>
                    <a:pt x="469" y="57"/>
                    <a:pt x="467" y="55"/>
                  </a:cubicBezTo>
                  <a:cubicBezTo>
                    <a:pt x="463" y="55"/>
                    <a:pt x="451" y="52"/>
                    <a:pt x="449" y="50"/>
                  </a:cubicBezTo>
                  <a:cubicBezTo>
                    <a:pt x="447" y="50"/>
                    <a:pt x="451" y="51"/>
                    <a:pt x="449" y="50"/>
                  </a:cubicBezTo>
                  <a:cubicBezTo>
                    <a:pt x="447" y="50"/>
                    <a:pt x="445" y="49"/>
                    <a:pt x="445" y="49"/>
                  </a:cubicBezTo>
                  <a:cubicBezTo>
                    <a:pt x="446" y="49"/>
                    <a:pt x="447" y="49"/>
                    <a:pt x="448" y="49"/>
                  </a:cubicBezTo>
                  <a:cubicBezTo>
                    <a:pt x="448" y="49"/>
                    <a:pt x="447" y="48"/>
                    <a:pt x="445" y="48"/>
                  </a:cubicBezTo>
                  <a:cubicBezTo>
                    <a:pt x="443" y="48"/>
                    <a:pt x="441" y="47"/>
                    <a:pt x="439" y="47"/>
                  </a:cubicBezTo>
                  <a:cubicBezTo>
                    <a:pt x="440" y="46"/>
                    <a:pt x="442" y="47"/>
                    <a:pt x="445" y="47"/>
                  </a:cubicBezTo>
                  <a:cubicBezTo>
                    <a:pt x="447" y="48"/>
                    <a:pt x="451" y="49"/>
                    <a:pt x="454" y="50"/>
                  </a:cubicBezTo>
                  <a:cubicBezTo>
                    <a:pt x="455" y="50"/>
                    <a:pt x="454" y="50"/>
                    <a:pt x="452" y="49"/>
                  </a:cubicBezTo>
                  <a:cubicBezTo>
                    <a:pt x="455" y="50"/>
                    <a:pt x="458" y="51"/>
                    <a:pt x="461" y="51"/>
                  </a:cubicBezTo>
                  <a:cubicBezTo>
                    <a:pt x="464" y="52"/>
                    <a:pt x="467" y="54"/>
                    <a:pt x="469" y="54"/>
                  </a:cubicBezTo>
                  <a:cubicBezTo>
                    <a:pt x="467" y="53"/>
                    <a:pt x="465" y="52"/>
                    <a:pt x="462" y="51"/>
                  </a:cubicBezTo>
                  <a:cubicBezTo>
                    <a:pt x="469" y="54"/>
                    <a:pt x="474" y="55"/>
                    <a:pt x="478" y="57"/>
                  </a:cubicBezTo>
                  <a:cubicBezTo>
                    <a:pt x="483" y="59"/>
                    <a:pt x="488" y="61"/>
                    <a:pt x="494" y="63"/>
                  </a:cubicBezTo>
                  <a:cubicBezTo>
                    <a:pt x="494" y="63"/>
                    <a:pt x="493" y="63"/>
                    <a:pt x="492" y="63"/>
                  </a:cubicBezTo>
                  <a:cubicBezTo>
                    <a:pt x="495" y="64"/>
                    <a:pt x="496" y="64"/>
                    <a:pt x="499" y="65"/>
                  </a:cubicBezTo>
                  <a:cubicBezTo>
                    <a:pt x="499" y="66"/>
                    <a:pt x="499" y="66"/>
                    <a:pt x="500" y="66"/>
                  </a:cubicBezTo>
                  <a:cubicBezTo>
                    <a:pt x="500" y="66"/>
                    <a:pt x="502" y="67"/>
                    <a:pt x="502" y="67"/>
                  </a:cubicBezTo>
                  <a:cubicBezTo>
                    <a:pt x="503" y="67"/>
                    <a:pt x="500" y="66"/>
                    <a:pt x="500" y="66"/>
                  </a:cubicBezTo>
                  <a:cubicBezTo>
                    <a:pt x="502" y="66"/>
                    <a:pt x="504" y="67"/>
                    <a:pt x="507" y="69"/>
                  </a:cubicBezTo>
                  <a:cubicBezTo>
                    <a:pt x="510" y="70"/>
                    <a:pt x="512" y="71"/>
                    <a:pt x="515" y="72"/>
                  </a:cubicBezTo>
                  <a:cubicBezTo>
                    <a:pt x="516" y="73"/>
                    <a:pt x="519" y="75"/>
                    <a:pt x="521" y="76"/>
                  </a:cubicBezTo>
                  <a:cubicBezTo>
                    <a:pt x="522" y="76"/>
                    <a:pt x="520" y="75"/>
                    <a:pt x="523" y="76"/>
                  </a:cubicBezTo>
                  <a:cubicBezTo>
                    <a:pt x="524" y="78"/>
                    <a:pt x="527" y="80"/>
                    <a:pt x="523" y="78"/>
                  </a:cubicBezTo>
                  <a:cubicBezTo>
                    <a:pt x="524" y="78"/>
                    <a:pt x="523" y="78"/>
                    <a:pt x="524" y="79"/>
                  </a:cubicBezTo>
                  <a:cubicBezTo>
                    <a:pt x="524" y="78"/>
                    <a:pt x="528" y="81"/>
                    <a:pt x="531" y="82"/>
                  </a:cubicBezTo>
                  <a:cubicBezTo>
                    <a:pt x="531" y="82"/>
                    <a:pt x="536" y="84"/>
                    <a:pt x="536" y="85"/>
                  </a:cubicBezTo>
                  <a:cubicBezTo>
                    <a:pt x="537" y="85"/>
                    <a:pt x="538" y="86"/>
                    <a:pt x="540" y="87"/>
                  </a:cubicBezTo>
                  <a:cubicBezTo>
                    <a:pt x="542" y="89"/>
                    <a:pt x="538" y="86"/>
                    <a:pt x="538" y="87"/>
                  </a:cubicBezTo>
                  <a:cubicBezTo>
                    <a:pt x="540" y="88"/>
                    <a:pt x="543" y="90"/>
                    <a:pt x="544" y="90"/>
                  </a:cubicBezTo>
                  <a:cubicBezTo>
                    <a:pt x="540" y="88"/>
                    <a:pt x="547" y="92"/>
                    <a:pt x="544" y="90"/>
                  </a:cubicBezTo>
                  <a:cubicBezTo>
                    <a:pt x="542" y="89"/>
                    <a:pt x="543" y="89"/>
                    <a:pt x="541" y="88"/>
                  </a:cubicBezTo>
                  <a:cubicBezTo>
                    <a:pt x="541" y="88"/>
                    <a:pt x="542" y="88"/>
                    <a:pt x="544" y="89"/>
                  </a:cubicBezTo>
                  <a:cubicBezTo>
                    <a:pt x="546" y="91"/>
                    <a:pt x="546" y="91"/>
                    <a:pt x="546" y="92"/>
                  </a:cubicBezTo>
                  <a:cubicBezTo>
                    <a:pt x="548" y="93"/>
                    <a:pt x="550" y="95"/>
                    <a:pt x="552" y="96"/>
                  </a:cubicBezTo>
                  <a:cubicBezTo>
                    <a:pt x="549" y="94"/>
                    <a:pt x="545" y="91"/>
                    <a:pt x="547" y="91"/>
                  </a:cubicBezTo>
                  <a:cubicBezTo>
                    <a:pt x="549" y="93"/>
                    <a:pt x="548" y="92"/>
                    <a:pt x="549" y="93"/>
                  </a:cubicBezTo>
                  <a:cubicBezTo>
                    <a:pt x="550" y="94"/>
                    <a:pt x="554" y="97"/>
                    <a:pt x="553" y="96"/>
                  </a:cubicBezTo>
                  <a:cubicBezTo>
                    <a:pt x="556" y="98"/>
                    <a:pt x="555" y="98"/>
                    <a:pt x="554" y="97"/>
                  </a:cubicBezTo>
                  <a:cubicBezTo>
                    <a:pt x="557" y="99"/>
                    <a:pt x="557" y="99"/>
                    <a:pt x="555" y="98"/>
                  </a:cubicBezTo>
                  <a:cubicBezTo>
                    <a:pt x="557" y="99"/>
                    <a:pt x="557" y="99"/>
                    <a:pt x="558" y="100"/>
                  </a:cubicBezTo>
                  <a:cubicBezTo>
                    <a:pt x="559" y="101"/>
                    <a:pt x="557" y="99"/>
                    <a:pt x="558" y="99"/>
                  </a:cubicBezTo>
                  <a:cubicBezTo>
                    <a:pt x="559" y="100"/>
                    <a:pt x="559" y="100"/>
                    <a:pt x="560" y="101"/>
                  </a:cubicBezTo>
                  <a:cubicBezTo>
                    <a:pt x="562" y="102"/>
                    <a:pt x="563" y="103"/>
                    <a:pt x="566" y="105"/>
                  </a:cubicBezTo>
                  <a:cubicBezTo>
                    <a:pt x="567" y="107"/>
                    <a:pt x="569" y="108"/>
                    <a:pt x="571" y="111"/>
                  </a:cubicBezTo>
                  <a:cubicBezTo>
                    <a:pt x="571" y="110"/>
                    <a:pt x="570" y="109"/>
                    <a:pt x="572" y="111"/>
                  </a:cubicBezTo>
                  <a:cubicBezTo>
                    <a:pt x="573" y="112"/>
                    <a:pt x="573" y="112"/>
                    <a:pt x="574" y="113"/>
                  </a:cubicBezTo>
                  <a:cubicBezTo>
                    <a:pt x="574" y="112"/>
                    <a:pt x="574" y="112"/>
                    <a:pt x="575" y="113"/>
                  </a:cubicBezTo>
                  <a:cubicBezTo>
                    <a:pt x="575" y="113"/>
                    <a:pt x="575" y="113"/>
                    <a:pt x="576" y="114"/>
                  </a:cubicBezTo>
                  <a:cubicBezTo>
                    <a:pt x="576" y="114"/>
                    <a:pt x="574" y="113"/>
                    <a:pt x="574" y="113"/>
                  </a:cubicBezTo>
                  <a:cubicBezTo>
                    <a:pt x="578" y="116"/>
                    <a:pt x="580" y="118"/>
                    <a:pt x="582" y="120"/>
                  </a:cubicBezTo>
                  <a:cubicBezTo>
                    <a:pt x="584" y="121"/>
                    <a:pt x="585" y="123"/>
                    <a:pt x="587" y="125"/>
                  </a:cubicBezTo>
                  <a:cubicBezTo>
                    <a:pt x="588" y="126"/>
                    <a:pt x="591" y="129"/>
                    <a:pt x="593" y="130"/>
                  </a:cubicBezTo>
                  <a:cubicBezTo>
                    <a:pt x="592" y="130"/>
                    <a:pt x="593" y="131"/>
                    <a:pt x="594" y="131"/>
                  </a:cubicBezTo>
                  <a:cubicBezTo>
                    <a:pt x="591" y="129"/>
                    <a:pt x="593" y="129"/>
                    <a:pt x="593" y="129"/>
                  </a:cubicBezTo>
                  <a:cubicBezTo>
                    <a:pt x="591" y="127"/>
                    <a:pt x="590" y="127"/>
                    <a:pt x="588" y="124"/>
                  </a:cubicBezTo>
                  <a:cubicBezTo>
                    <a:pt x="588" y="125"/>
                    <a:pt x="586" y="123"/>
                    <a:pt x="585" y="122"/>
                  </a:cubicBezTo>
                  <a:cubicBezTo>
                    <a:pt x="585" y="122"/>
                    <a:pt x="584" y="121"/>
                    <a:pt x="583" y="120"/>
                  </a:cubicBezTo>
                  <a:cubicBezTo>
                    <a:pt x="583" y="120"/>
                    <a:pt x="579" y="116"/>
                    <a:pt x="579" y="116"/>
                  </a:cubicBezTo>
                  <a:cubicBezTo>
                    <a:pt x="579" y="116"/>
                    <a:pt x="583" y="120"/>
                    <a:pt x="582" y="118"/>
                  </a:cubicBezTo>
                  <a:cubicBezTo>
                    <a:pt x="579" y="116"/>
                    <a:pt x="580" y="116"/>
                    <a:pt x="581" y="118"/>
                  </a:cubicBezTo>
                  <a:cubicBezTo>
                    <a:pt x="578" y="114"/>
                    <a:pt x="576" y="113"/>
                    <a:pt x="575" y="111"/>
                  </a:cubicBezTo>
                  <a:cubicBezTo>
                    <a:pt x="573" y="110"/>
                    <a:pt x="571" y="109"/>
                    <a:pt x="568" y="106"/>
                  </a:cubicBezTo>
                  <a:cubicBezTo>
                    <a:pt x="568" y="106"/>
                    <a:pt x="570" y="107"/>
                    <a:pt x="569" y="106"/>
                  </a:cubicBezTo>
                  <a:cubicBezTo>
                    <a:pt x="568" y="106"/>
                    <a:pt x="564" y="102"/>
                    <a:pt x="561" y="100"/>
                  </a:cubicBezTo>
                  <a:cubicBezTo>
                    <a:pt x="562" y="100"/>
                    <a:pt x="563" y="101"/>
                    <a:pt x="564" y="101"/>
                  </a:cubicBezTo>
                  <a:cubicBezTo>
                    <a:pt x="563" y="100"/>
                    <a:pt x="562" y="100"/>
                    <a:pt x="561" y="99"/>
                  </a:cubicBezTo>
                  <a:cubicBezTo>
                    <a:pt x="562" y="100"/>
                    <a:pt x="561" y="99"/>
                    <a:pt x="561" y="99"/>
                  </a:cubicBezTo>
                  <a:cubicBezTo>
                    <a:pt x="560" y="98"/>
                    <a:pt x="560" y="99"/>
                    <a:pt x="559" y="98"/>
                  </a:cubicBezTo>
                  <a:cubicBezTo>
                    <a:pt x="557" y="96"/>
                    <a:pt x="553" y="94"/>
                    <a:pt x="550" y="91"/>
                  </a:cubicBezTo>
                  <a:cubicBezTo>
                    <a:pt x="547" y="89"/>
                    <a:pt x="545" y="87"/>
                    <a:pt x="544" y="86"/>
                  </a:cubicBezTo>
                  <a:cubicBezTo>
                    <a:pt x="546" y="88"/>
                    <a:pt x="549" y="89"/>
                    <a:pt x="552" y="92"/>
                  </a:cubicBezTo>
                  <a:cubicBezTo>
                    <a:pt x="552" y="91"/>
                    <a:pt x="553" y="92"/>
                    <a:pt x="553" y="92"/>
                  </a:cubicBezTo>
                  <a:cubicBezTo>
                    <a:pt x="549" y="89"/>
                    <a:pt x="546" y="87"/>
                    <a:pt x="542" y="84"/>
                  </a:cubicBezTo>
                  <a:cubicBezTo>
                    <a:pt x="543" y="84"/>
                    <a:pt x="543" y="84"/>
                    <a:pt x="541" y="83"/>
                  </a:cubicBezTo>
                  <a:cubicBezTo>
                    <a:pt x="541" y="83"/>
                    <a:pt x="541" y="84"/>
                    <a:pt x="540" y="83"/>
                  </a:cubicBezTo>
                  <a:cubicBezTo>
                    <a:pt x="541" y="83"/>
                    <a:pt x="541" y="83"/>
                    <a:pt x="539" y="82"/>
                  </a:cubicBezTo>
                  <a:cubicBezTo>
                    <a:pt x="540" y="82"/>
                    <a:pt x="536" y="80"/>
                    <a:pt x="536" y="80"/>
                  </a:cubicBezTo>
                  <a:cubicBezTo>
                    <a:pt x="540" y="82"/>
                    <a:pt x="537" y="80"/>
                    <a:pt x="539" y="81"/>
                  </a:cubicBezTo>
                  <a:cubicBezTo>
                    <a:pt x="542" y="83"/>
                    <a:pt x="541" y="83"/>
                    <a:pt x="543" y="84"/>
                  </a:cubicBezTo>
                  <a:cubicBezTo>
                    <a:pt x="542" y="83"/>
                    <a:pt x="543" y="84"/>
                    <a:pt x="541" y="83"/>
                  </a:cubicBezTo>
                  <a:cubicBezTo>
                    <a:pt x="542" y="83"/>
                    <a:pt x="545" y="84"/>
                    <a:pt x="546" y="85"/>
                  </a:cubicBezTo>
                  <a:cubicBezTo>
                    <a:pt x="544" y="85"/>
                    <a:pt x="546" y="86"/>
                    <a:pt x="547" y="87"/>
                  </a:cubicBezTo>
                  <a:cubicBezTo>
                    <a:pt x="546" y="86"/>
                    <a:pt x="547" y="86"/>
                    <a:pt x="547" y="86"/>
                  </a:cubicBezTo>
                  <a:cubicBezTo>
                    <a:pt x="549" y="87"/>
                    <a:pt x="550" y="88"/>
                    <a:pt x="552" y="89"/>
                  </a:cubicBezTo>
                  <a:cubicBezTo>
                    <a:pt x="553" y="90"/>
                    <a:pt x="554" y="91"/>
                    <a:pt x="554" y="91"/>
                  </a:cubicBezTo>
                  <a:cubicBezTo>
                    <a:pt x="553" y="91"/>
                    <a:pt x="553" y="90"/>
                    <a:pt x="553" y="91"/>
                  </a:cubicBezTo>
                  <a:cubicBezTo>
                    <a:pt x="555" y="92"/>
                    <a:pt x="553" y="91"/>
                    <a:pt x="555" y="92"/>
                  </a:cubicBezTo>
                  <a:cubicBezTo>
                    <a:pt x="556" y="92"/>
                    <a:pt x="557" y="93"/>
                    <a:pt x="557" y="93"/>
                  </a:cubicBezTo>
                  <a:cubicBezTo>
                    <a:pt x="556" y="92"/>
                    <a:pt x="554" y="92"/>
                    <a:pt x="554" y="91"/>
                  </a:cubicBezTo>
                  <a:cubicBezTo>
                    <a:pt x="556" y="93"/>
                    <a:pt x="556" y="92"/>
                    <a:pt x="558" y="94"/>
                  </a:cubicBezTo>
                  <a:cubicBezTo>
                    <a:pt x="558" y="94"/>
                    <a:pt x="560" y="95"/>
                    <a:pt x="560" y="95"/>
                  </a:cubicBezTo>
                  <a:cubicBezTo>
                    <a:pt x="558" y="94"/>
                    <a:pt x="559" y="95"/>
                    <a:pt x="559" y="95"/>
                  </a:cubicBezTo>
                  <a:cubicBezTo>
                    <a:pt x="559" y="95"/>
                    <a:pt x="563" y="99"/>
                    <a:pt x="561" y="96"/>
                  </a:cubicBezTo>
                  <a:cubicBezTo>
                    <a:pt x="561" y="97"/>
                    <a:pt x="560" y="96"/>
                    <a:pt x="560" y="96"/>
                  </a:cubicBezTo>
                  <a:cubicBezTo>
                    <a:pt x="561" y="96"/>
                    <a:pt x="560" y="96"/>
                    <a:pt x="561" y="96"/>
                  </a:cubicBezTo>
                  <a:cubicBezTo>
                    <a:pt x="562" y="97"/>
                    <a:pt x="563" y="98"/>
                    <a:pt x="564" y="99"/>
                  </a:cubicBezTo>
                  <a:cubicBezTo>
                    <a:pt x="564" y="99"/>
                    <a:pt x="562" y="98"/>
                    <a:pt x="562" y="98"/>
                  </a:cubicBezTo>
                  <a:cubicBezTo>
                    <a:pt x="564" y="99"/>
                    <a:pt x="568" y="101"/>
                    <a:pt x="568" y="102"/>
                  </a:cubicBezTo>
                  <a:cubicBezTo>
                    <a:pt x="567" y="102"/>
                    <a:pt x="565" y="100"/>
                    <a:pt x="565" y="100"/>
                  </a:cubicBezTo>
                  <a:cubicBezTo>
                    <a:pt x="567" y="102"/>
                    <a:pt x="569" y="103"/>
                    <a:pt x="572" y="106"/>
                  </a:cubicBezTo>
                  <a:cubicBezTo>
                    <a:pt x="571" y="105"/>
                    <a:pt x="572" y="105"/>
                    <a:pt x="573" y="106"/>
                  </a:cubicBezTo>
                  <a:cubicBezTo>
                    <a:pt x="573" y="107"/>
                    <a:pt x="575" y="109"/>
                    <a:pt x="576" y="109"/>
                  </a:cubicBezTo>
                  <a:cubicBezTo>
                    <a:pt x="578" y="111"/>
                    <a:pt x="576" y="109"/>
                    <a:pt x="577" y="110"/>
                  </a:cubicBezTo>
                  <a:cubicBezTo>
                    <a:pt x="577" y="110"/>
                    <a:pt x="578" y="111"/>
                    <a:pt x="579" y="112"/>
                  </a:cubicBezTo>
                  <a:cubicBezTo>
                    <a:pt x="579" y="112"/>
                    <a:pt x="580" y="113"/>
                    <a:pt x="580" y="113"/>
                  </a:cubicBezTo>
                  <a:cubicBezTo>
                    <a:pt x="580" y="113"/>
                    <a:pt x="580" y="113"/>
                    <a:pt x="580" y="113"/>
                  </a:cubicBezTo>
                  <a:cubicBezTo>
                    <a:pt x="580" y="113"/>
                    <a:pt x="579" y="112"/>
                    <a:pt x="579" y="112"/>
                  </a:cubicBezTo>
                  <a:cubicBezTo>
                    <a:pt x="580" y="113"/>
                    <a:pt x="581" y="113"/>
                    <a:pt x="583" y="115"/>
                  </a:cubicBezTo>
                  <a:cubicBezTo>
                    <a:pt x="583" y="115"/>
                    <a:pt x="580" y="113"/>
                    <a:pt x="580" y="112"/>
                  </a:cubicBezTo>
                  <a:cubicBezTo>
                    <a:pt x="583" y="115"/>
                    <a:pt x="581" y="112"/>
                    <a:pt x="581" y="112"/>
                  </a:cubicBezTo>
                  <a:cubicBezTo>
                    <a:pt x="582" y="113"/>
                    <a:pt x="584" y="115"/>
                    <a:pt x="584" y="116"/>
                  </a:cubicBezTo>
                  <a:cubicBezTo>
                    <a:pt x="583" y="115"/>
                    <a:pt x="586" y="117"/>
                    <a:pt x="583" y="114"/>
                  </a:cubicBezTo>
                  <a:cubicBezTo>
                    <a:pt x="583" y="114"/>
                    <a:pt x="581" y="112"/>
                    <a:pt x="579" y="111"/>
                  </a:cubicBezTo>
                  <a:cubicBezTo>
                    <a:pt x="580" y="111"/>
                    <a:pt x="579" y="111"/>
                    <a:pt x="578" y="110"/>
                  </a:cubicBezTo>
                  <a:cubicBezTo>
                    <a:pt x="577" y="109"/>
                    <a:pt x="579" y="111"/>
                    <a:pt x="577" y="109"/>
                  </a:cubicBezTo>
                  <a:cubicBezTo>
                    <a:pt x="575" y="107"/>
                    <a:pt x="574" y="106"/>
                    <a:pt x="575" y="107"/>
                  </a:cubicBezTo>
                  <a:cubicBezTo>
                    <a:pt x="576" y="107"/>
                    <a:pt x="576" y="107"/>
                    <a:pt x="577" y="108"/>
                  </a:cubicBezTo>
                  <a:cubicBezTo>
                    <a:pt x="578" y="109"/>
                    <a:pt x="579" y="109"/>
                    <a:pt x="580" y="110"/>
                  </a:cubicBezTo>
                  <a:cubicBezTo>
                    <a:pt x="578" y="109"/>
                    <a:pt x="578" y="109"/>
                    <a:pt x="576" y="107"/>
                  </a:cubicBezTo>
                  <a:cubicBezTo>
                    <a:pt x="578" y="108"/>
                    <a:pt x="575" y="106"/>
                    <a:pt x="574" y="105"/>
                  </a:cubicBezTo>
                  <a:cubicBezTo>
                    <a:pt x="575" y="106"/>
                    <a:pt x="577" y="107"/>
                    <a:pt x="578" y="108"/>
                  </a:cubicBezTo>
                  <a:cubicBezTo>
                    <a:pt x="579" y="109"/>
                    <a:pt x="581" y="110"/>
                    <a:pt x="581" y="110"/>
                  </a:cubicBezTo>
                  <a:cubicBezTo>
                    <a:pt x="577" y="107"/>
                    <a:pt x="574" y="104"/>
                    <a:pt x="572" y="103"/>
                  </a:cubicBezTo>
                  <a:cubicBezTo>
                    <a:pt x="573" y="104"/>
                    <a:pt x="575" y="105"/>
                    <a:pt x="577" y="107"/>
                  </a:cubicBezTo>
                  <a:cubicBezTo>
                    <a:pt x="579" y="108"/>
                    <a:pt x="581" y="110"/>
                    <a:pt x="583" y="112"/>
                  </a:cubicBezTo>
                  <a:cubicBezTo>
                    <a:pt x="583" y="112"/>
                    <a:pt x="583" y="112"/>
                    <a:pt x="584" y="113"/>
                  </a:cubicBezTo>
                  <a:cubicBezTo>
                    <a:pt x="586" y="114"/>
                    <a:pt x="589" y="117"/>
                    <a:pt x="590" y="118"/>
                  </a:cubicBezTo>
                  <a:cubicBezTo>
                    <a:pt x="590" y="119"/>
                    <a:pt x="594" y="122"/>
                    <a:pt x="594" y="123"/>
                  </a:cubicBezTo>
                  <a:cubicBezTo>
                    <a:pt x="594" y="122"/>
                    <a:pt x="595" y="122"/>
                    <a:pt x="593" y="121"/>
                  </a:cubicBezTo>
                  <a:cubicBezTo>
                    <a:pt x="594" y="122"/>
                    <a:pt x="593" y="121"/>
                    <a:pt x="592" y="120"/>
                  </a:cubicBezTo>
                  <a:cubicBezTo>
                    <a:pt x="592" y="120"/>
                    <a:pt x="591" y="119"/>
                    <a:pt x="591" y="119"/>
                  </a:cubicBezTo>
                  <a:cubicBezTo>
                    <a:pt x="590" y="118"/>
                    <a:pt x="588" y="116"/>
                    <a:pt x="587" y="115"/>
                  </a:cubicBezTo>
                  <a:cubicBezTo>
                    <a:pt x="587" y="115"/>
                    <a:pt x="587" y="115"/>
                    <a:pt x="587" y="116"/>
                  </a:cubicBezTo>
                  <a:cubicBezTo>
                    <a:pt x="584" y="113"/>
                    <a:pt x="582" y="111"/>
                    <a:pt x="581" y="109"/>
                  </a:cubicBezTo>
                  <a:cubicBezTo>
                    <a:pt x="579" y="108"/>
                    <a:pt x="578" y="107"/>
                    <a:pt x="576" y="105"/>
                  </a:cubicBezTo>
                  <a:cubicBezTo>
                    <a:pt x="574" y="104"/>
                    <a:pt x="572" y="102"/>
                    <a:pt x="569" y="100"/>
                  </a:cubicBezTo>
                  <a:cubicBezTo>
                    <a:pt x="567" y="98"/>
                    <a:pt x="565" y="96"/>
                    <a:pt x="563" y="95"/>
                  </a:cubicBezTo>
                  <a:cubicBezTo>
                    <a:pt x="563" y="95"/>
                    <a:pt x="564" y="96"/>
                    <a:pt x="563" y="95"/>
                  </a:cubicBezTo>
                  <a:cubicBezTo>
                    <a:pt x="562" y="94"/>
                    <a:pt x="560" y="93"/>
                    <a:pt x="557" y="91"/>
                  </a:cubicBezTo>
                  <a:cubicBezTo>
                    <a:pt x="557" y="91"/>
                    <a:pt x="557" y="90"/>
                    <a:pt x="556" y="89"/>
                  </a:cubicBezTo>
                  <a:cubicBezTo>
                    <a:pt x="556" y="90"/>
                    <a:pt x="553" y="87"/>
                    <a:pt x="552" y="87"/>
                  </a:cubicBezTo>
                  <a:cubicBezTo>
                    <a:pt x="552" y="87"/>
                    <a:pt x="552" y="87"/>
                    <a:pt x="552" y="87"/>
                  </a:cubicBezTo>
                  <a:cubicBezTo>
                    <a:pt x="551" y="86"/>
                    <a:pt x="552" y="87"/>
                    <a:pt x="553" y="87"/>
                  </a:cubicBezTo>
                  <a:cubicBezTo>
                    <a:pt x="553" y="88"/>
                    <a:pt x="554" y="88"/>
                    <a:pt x="553" y="87"/>
                  </a:cubicBezTo>
                  <a:cubicBezTo>
                    <a:pt x="553" y="87"/>
                    <a:pt x="550" y="85"/>
                    <a:pt x="550" y="86"/>
                  </a:cubicBezTo>
                  <a:cubicBezTo>
                    <a:pt x="551" y="86"/>
                    <a:pt x="552" y="87"/>
                    <a:pt x="552" y="87"/>
                  </a:cubicBezTo>
                  <a:cubicBezTo>
                    <a:pt x="550" y="86"/>
                    <a:pt x="548" y="85"/>
                    <a:pt x="547" y="84"/>
                  </a:cubicBezTo>
                  <a:cubicBezTo>
                    <a:pt x="548" y="85"/>
                    <a:pt x="546" y="84"/>
                    <a:pt x="548" y="86"/>
                  </a:cubicBezTo>
                  <a:cubicBezTo>
                    <a:pt x="549" y="86"/>
                    <a:pt x="547" y="85"/>
                    <a:pt x="548" y="85"/>
                  </a:cubicBezTo>
                  <a:cubicBezTo>
                    <a:pt x="550" y="86"/>
                    <a:pt x="554" y="88"/>
                    <a:pt x="553" y="88"/>
                  </a:cubicBezTo>
                  <a:cubicBezTo>
                    <a:pt x="553" y="88"/>
                    <a:pt x="560" y="94"/>
                    <a:pt x="557" y="91"/>
                  </a:cubicBezTo>
                  <a:cubicBezTo>
                    <a:pt x="558" y="92"/>
                    <a:pt x="559" y="93"/>
                    <a:pt x="560" y="93"/>
                  </a:cubicBezTo>
                  <a:cubicBezTo>
                    <a:pt x="560" y="94"/>
                    <a:pt x="559" y="94"/>
                    <a:pt x="559" y="94"/>
                  </a:cubicBezTo>
                  <a:cubicBezTo>
                    <a:pt x="561" y="95"/>
                    <a:pt x="562" y="96"/>
                    <a:pt x="563" y="97"/>
                  </a:cubicBezTo>
                  <a:cubicBezTo>
                    <a:pt x="562" y="96"/>
                    <a:pt x="562" y="97"/>
                    <a:pt x="562" y="96"/>
                  </a:cubicBezTo>
                  <a:cubicBezTo>
                    <a:pt x="560" y="95"/>
                    <a:pt x="559" y="95"/>
                    <a:pt x="558" y="94"/>
                  </a:cubicBezTo>
                  <a:cubicBezTo>
                    <a:pt x="559" y="94"/>
                    <a:pt x="561" y="95"/>
                    <a:pt x="560" y="95"/>
                  </a:cubicBezTo>
                  <a:cubicBezTo>
                    <a:pt x="558" y="93"/>
                    <a:pt x="559" y="93"/>
                    <a:pt x="556" y="91"/>
                  </a:cubicBezTo>
                  <a:cubicBezTo>
                    <a:pt x="555" y="91"/>
                    <a:pt x="553" y="90"/>
                    <a:pt x="551" y="88"/>
                  </a:cubicBezTo>
                  <a:cubicBezTo>
                    <a:pt x="548" y="87"/>
                    <a:pt x="546" y="85"/>
                    <a:pt x="547" y="85"/>
                  </a:cubicBezTo>
                  <a:cubicBezTo>
                    <a:pt x="544" y="84"/>
                    <a:pt x="543" y="83"/>
                    <a:pt x="545" y="85"/>
                  </a:cubicBezTo>
                  <a:cubicBezTo>
                    <a:pt x="543" y="83"/>
                    <a:pt x="539" y="80"/>
                    <a:pt x="539" y="81"/>
                  </a:cubicBezTo>
                  <a:cubicBezTo>
                    <a:pt x="539" y="81"/>
                    <a:pt x="537" y="80"/>
                    <a:pt x="537" y="80"/>
                  </a:cubicBezTo>
                  <a:cubicBezTo>
                    <a:pt x="538" y="80"/>
                    <a:pt x="541" y="82"/>
                    <a:pt x="541" y="81"/>
                  </a:cubicBezTo>
                  <a:cubicBezTo>
                    <a:pt x="541" y="81"/>
                    <a:pt x="540" y="80"/>
                    <a:pt x="538" y="80"/>
                  </a:cubicBezTo>
                  <a:cubicBezTo>
                    <a:pt x="537" y="79"/>
                    <a:pt x="536" y="78"/>
                    <a:pt x="536" y="78"/>
                  </a:cubicBezTo>
                  <a:cubicBezTo>
                    <a:pt x="538" y="79"/>
                    <a:pt x="537" y="78"/>
                    <a:pt x="539" y="79"/>
                  </a:cubicBezTo>
                  <a:cubicBezTo>
                    <a:pt x="537" y="79"/>
                    <a:pt x="540" y="80"/>
                    <a:pt x="541" y="81"/>
                  </a:cubicBezTo>
                  <a:cubicBezTo>
                    <a:pt x="540" y="81"/>
                    <a:pt x="541" y="82"/>
                    <a:pt x="543" y="83"/>
                  </a:cubicBezTo>
                  <a:cubicBezTo>
                    <a:pt x="542" y="81"/>
                    <a:pt x="542" y="82"/>
                    <a:pt x="545" y="83"/>
                  </a:cubicBezTo>
                  <a:cubicBezTo>
                    <a:pt x="543" y="82"/>
                    <a:pt x="541" y="81"/>
                    <a:pt x="539" y="79"/>
                  </a:cubicBezTo>
                  <a:cubicBezTo>
                    <a:pt x="537" y="78"/>
                    <a:pt x="535" y="77"/>
                    <a:pt x="533" y="76"/>
                  </a:cubicBezTo>
                  <a:cubicBezTo>
                    <a:pt x="535" y="77"/>
                    <a:pt x="531" y="75"/>
                    <a:pt x="531" y="75"/>
                  </a:cubicBezTo>
                  <a:cubicBezTo>
                    <a:pt x="526" y="73"/>
                    <a:pt x="525" y="71"/>
                    <a:pt x="520" y="69"/>
                  </a:cubicBezTo>
                  <a:cubicBezTo>
                    <a:pt x="522" y="70"/>
                    <a:pt x="519" y="68"/>
                    <a:pt x="521" y="69"/>
                  </a:cubicBezTo>
                  <a:cubicBezTo>
                    <a:pt x="520" y="69"/>
                    <a:pt x="526" y="72"/>
                    <a:pt x="526" y="72"/>
                  </a:cubicBezTo>
                  <a:cubicBezTo>
                    <a:pt x="525" y="71"/>
                    <a:pt x="526" y="71"/>
                    <a:pt x="526" y="72"/>
                  </a:cubicBezTo>
                  <a:cubicBezTo>
                    <a:pt x="520" y="68"/>
                    <a:pt x="518" y="67"/>
                    <a:pt x="525" y="70"/>
                  </a:cubicBezTo>
                  <a:cubicBezTo>
                    <a:pt x="525" y="70"/>
                    <a:pt x="525" y="70"/>
                    <a:pt x="525" y="71"/>
                  </a:cubicBezTo>
                  <a:cubicBezTo>
                    <a:pt x="527" y="72"/>
                    <a:pt x="530" y="74"/>
                    <a:pt x="529" y="73"/>
                  </a:cubicBezTo>
                  <a:cubicBezTo>
                    <a:pt x="524" y="70"/>
                    <a:pt x="528" y="71"/>
                    <a:pt x="524" y="69"/>
                  </a:cubicBezTo>
                  <a:cubicBezTo>
                    <a:pt x="523" y="69"/>
                    <a:pt x="524" y="70"/>
                    <a:pt x="522" y="68"/>
                  </a:cubicBezTo>
                  <a:cubicBezTo>
                    <a:pt x="520" y="67"/>
                    <a:pt x="523" y="68"/>
                    <a:pt x="521" y="67"/>
                  </a:cubicBezTo>
                  <a:cubicBezTo>
                    <a:pt x="519" y="66"/>
                    <a:pt x="520" y="67"/>
                    <a:pt x="519" y="67"/>
                  </a:cubicBezTo>
                  <a:cubicBezTo>
                    <a:pt x="517" y="66"/>
                    <a:pt x="514" y="64"/>
                    <a:pt x="518" y="66"/>
                  </a:cubicBezTo>
                  <a:cubicBezTo>
                    <a:pt x="516" y="65"/>
                    <a:pt x="515" y="64"/>
                    <a:pt x="514" y="64"/>
                  </a:cubicBezTo>
                  <a:cubicBezTo>
                    <a:pt x="515" y="64"/>
                    <a:pt x="515" y="64"/>
                    <a:pt x="516" y="64"/>
                  </a:cubicBezTo>
                  <a:cubicBezTo>
                    <a:pt x="519" y="66"/>
                    <a:pt x="522" y="68"/>
                    <a:pt x="525" y="69"/>
                  </a:cubicBezTo>
                  <a:cubicBezTo>
                    <a:pt x="527" y="71"/>
                    <a:pt x="530" y="72"/>
                    <a:pt x="532" y="73"/>
                  </a:cubicBezTo>
                  <a:cubicBezTo>
                    <a:pt x="531" y="73"/>
                    <a:pt x="529" y="72"/>
                    <a:pt x="531" y="72"/>
                  </a:cubicBezTo>
                  <a:cubicBezTo>
                    <a:pt x="533" y="74"/>
                    <a:pt x="534" y="74"/>
                    <a:pt x="535" y="75"/>
                  </a:cubicBezTo>
                  <a:cubicBezTo>
                    <a:pt x="535" y="75"/>
                    <a:pt x="535" y="75"/>
                    <a:pt x="537" y="76"/>
                  </a:cubicBezTo>
                  <a:cubicBezTo>
                    <a:pt x="537" y="76"/>
                    <a:pt x="536" y="75"/>
                    <a:pt x="536" y="75"/>
                  </a:cubicBezTo>
                  <a:cubicBezTo>
                    <a:pt x="540" y="78"/>
                    <a:pt x="543" y="80"/>
                    <a:pt x="545" y="81"/>
                  </a:cubicBezTo>
                  <a:cubicBezTo>
                    <a:pt x="543" y="80"/>
                    <a:pt x="546" y="82"/>
                    <a:pt x="547" y="83"/>
                  </a:cubicBezTo>
                  <a:cubicBezTo>
                    <a:pt x="544" y="82"/>
                    <a:pt x="542" y="80"/>
                    <a:pt x="539" y="78"/>
                  </a:cubicBezTo>
                  <a:cubicBezTo>
                    <a:pt x="537" y="76"/>
                    <a:pt x="534" y="75"/>
                    <a:pt x="533" y="74"/>
                  </a:cubicBezTo>
                  <a:cubicBezTo>
                    <a:pt x="534" y="75"/>
                    <a:pt x="537" y="77"/>
                    <a:pt x="538" y="78"/>
                  </a:cubicBezTo>
                  <a:cubicBezTo>
                    <a:pt x="533" y="75"/>
                    <a:pt x="532" y="73"/>
                    <a:pt x="529" y="72"/>
                  </a:cubicBezTo>
                  <a:cubicBezTo>
                    <a:pt x="529" y="72"/>
                    <a:pt x="532" y="74"/>
                    <a:pt x="534" y="76"/>
                  </a:cubicBezTo>
                  <a:cubicBezTo>
                    <a:pt x="535" y="77"/>
                    <a:pt x="528" y="73"/>
                    <a:pt x="527" y="72"/>
                  </a:cubicBezTo>
                  <a:cubicBezTo>
                    <a:pt x="530" y="74"/>
                    <a:pt x="534" y="76"/>
                    <a:pt x="537" y="77"/>
                  </a:cubicBezTo>
                  <a:cubicBezTo>
                    <a:pt x="539" y="79"/>
                    <a:pt x="541" y="81"/>
                    <a:pt x="545" y="83"/>
                  </a:cubicBezTo>
                  <a:cubicBezTo>
                    <a:pt x="544" y="82"/>
                    <a:pt x="544" y="82"/>
                    <a:pt x="545" y="82"/>
                  </a:cubicBezTo>
                  <a:cubicBezTo>
                    <a:pt x="543" y="81"/>
                    <a:pt x="542" y="81"/>
                    <a:pt x="542" y="81"/>
                  </a:cubicBezTo>
                  <a:cubicBezTo>
                    <a:pt x="543" y="81"/>
                    <a:pt x="545" y="83"/>
                    <a:pt x="546" y="83"/>
                  </a:cubicBezTo>
                  <a:cubicBezTo>
                    <a:pt x="547" y="84"/>
                    <a:pt x="548" y="84"/>
                    <a:pt x="550" y="85"/>
                  </a:cubicBezTo>
                  <a:cubicBezTo>
                    <a:pt x="550" y="85"/>
                    <a:pt x="546" y="83"/>
                    <a:pt x="549" y="84"/>
                  </a:cubicBezTo>
                  <a:cubicBezTo>
                    <a:pt x="551" y="86"/>
                    <a:pt x="550" y="84"/>
                    <a:pt x="552" y="86"/>
                  </a:cubicBezTo>
                  <a:cubicBezTo>
                    <a:pt x="554" y="88"/>
                    <a:pt x="552" y="86"/>
                    <a:pt x="555" y="88"/>
                  </a:cubicBezTo>
                  <a:cubicBezTo>
                    <a:pt x="555" y="88"/>
                    <a:pt x="558" y="90"/>
                    <a:pt x="559" y="91"/>
                  </a:cubicBezTo>
                  <a:cubicBezTo>
                    <a:pt x="559" y="91"/>
                    <a:pt x="557" y="90"/>
                    <a:pt x="559" y="91"/>
                  </a:cubicBezTo>
                  <a:cubicBezTo>
                    <a:pt x="561" y="92"/>
                    <a:pt x="563" y="94"/>
                    <a:pt x="563" y="94"/>
                  </a:cubicBezTo>
                  <a:cubicBezTo>
                    <a:pt x="566" y="96"/>
                    <a:pt x="567" y="96"/>
                    <a:pt x="570" y="99"/>
                  </a:cubicBezTo>
                  <a:cubicBezTo>
                    <a:pt x="571" y="100"/>
                    <a:pt x="570" y="99"/>
                    <a:pt x="570" y="99"/>
                  </a:cubicBezTo>
                  <a:cubicBezTo>
                    <a:pt x="572" y="101"/>
                    <a:pt x="574" y="102"/>
                    <a:pt x="575" y="103"/>
                  </a:cubicBezTo>
                  <a:cubicBezTo>
                    <a:pt x="575" y="103"/>
                    <a:pt x="574" y="102"/>
                    <a:pt x="573" y="102"/>
                  </a:cubicBezTo>
                  <a:cubicBezTo>
                    <a:pt x="577" y="105"/>
                    <a:pt x="573" y="102"/>
                    <a:pt x="576" y="104"/>
                  </a:cubicBezTo>
                  <a:cubicBezTo>
                    <a:pt x="578" y="105"/>
                    <a:pt x="586" y="113"/>
                    <a:pt x="583" y="111"/>
                  </a:cubicBezTo>
                  <a:cubicBezTo>
                    <a:pt x="582" y="110"/>
                    <a:pt x="580" y="108"/>
                    <a:pt x="582" y="110"/>
                  </a:cubicBezTo>
                  <a:cubicBezTo>
                    <a:pt x="582" y="110"/>
                    <a:pt x="583" y="111"/>
                    <a:pt x="584" y="112"/>
                  </a:cubicBezTo>
                  <a:cubicBezTo>
                    <a:pt x="585" y="112"/>
                    <a:pt x="586" y="113"/>
                    <a:pt x="589" y="115"/>
                  </a:cubicBezTo>
                  <a:cubicBezTo>
                    <a:pt x="588" y="115"/>
                    <a:pt x="586" y="114"/>
                    <a:pt x="588" y="116"/>
                  </a:cubicBezTo>
                  <a:cubicBezTo>
                    <a:pt x="588" y="115"/>
                    <a:pt x="590" y="118"/>
                    <a:pt x="591" y="119"/>
                  </a:cubicBezTo>
                  <a:cubicBezTo>
                    <a:pt x="591" y="118"/>
                    <a:pt x="592" y="119"/>
                    <a:pt x="593" y="120"/>
                  </a:cubicBezTo>
                  <a:cubicBezTo>
                    <a:pt x="593" y="119"/>
                    <a:pt x="590" y="117"/>
                    <a:pt x="592" y="118"/>
                  </a:cubicBezTo>
                  <a:cubicBezTo>
                    <a:pt x="593" y="119"/>
                    <a:pt x="593" y="120"/>
                    <a:pt x="594" y="120"/>
                  </a:cubicBezTo>
                  <a:cubicBezTo>
                    <a:pt x="594" y="121"/>
                    <a:pt x="594" y="121"/>
                    <a:pt x="594" y="121"/>
                  </a:cubicBezTo>
                  <a:cubicBezTo>
                    <a:pt x="599" y="125"/>
                    <a:pt x="602" y="128"/>
                    <a:pt x="606" y="133"/>
                  </a:cubicBezTo>
                  <a:cubicBezTo>
                    <a:pt x="606" y="133"/>
                    <a:pt x="608" y="135"/>
                    <a:pt x="608" y="135"/>
                  </a:cubicBezTo>
                  <a:cubicBezTo>
                    <a:pt x="608" y="135"/>
                    <a:pt x="606" y="132"/>
                    <a:pt x="607" y="134"/>
                  </a:cubicBezTo>
                  <a:cubicBezTo>
                    <a:pt x="610" y="136"/>
                    <a:pt x="610" y="137"/>
                    <a:pt x="612" y="139"/>
                  </a:cubicBezTo>
                  <a:cubicBezTo>
                    <a:pt x="612" y="139"/>
                    <a:pt x="612" y="140"/>
                    <a:pt x="613" y="141"/>
                  </a:cubicBezTo>
                  <a:cubicBezTo>
                    <a:pt x="613" y="140"/>
                    <a:pt x="615" y="143"/>
                    <a:pt x="614" y="141"/>
                  </a:cubicBezTo>
                  <a:cubicBezTo>
                    <a:pt x="615" y="143"/>
                    <a:pt x="616" y="144"/>
                    <a:pt x="617" y="145"/>
                  </a:cubicBezTo>
                  <a:cubicBezTo>
                    <a:pt x="618" y="146"/>
                    <a:pt x="616" y="144"/>
                    <a:pt x="617" y="146"/>
                  </a:cubicBezTo>
                  <a:cubicBezTo>
                    <a:pt x="618" y="147"/>
                    <a:pt x="623" y="153"/>
                    <a:pt x="624" y="154"/>
                  </a:cubicBezTo>
                  <a:cubicBezTo>
                    <a:pt x="625" y="155"/>
                    <a:pt x="623" y="153"/>
                    <a:pt x="624" y="155"/>
                  </a:cubicBezTo>
                  <a:cubicBezTo>
                    <a:pt x="626" y="156"/>
                    <a:pt x="629" y="161"/>
                    <a:pt x="632" y="165"/>
                  </a:cubicBezTo>
                  <a:cubicBezTo>
                    <a:pt x="630" y="162"/>
                    <a:pt x="628" y="159"/>
                    <a:pt x="626" y="156"/>
                  </a:cubicBezTo>
                  <a:cubicBezTo>
                    <a:pt x="625" y="154"/>
                    <a:pt x="624" y="153"/>
                    <a:pt x="623" y="152"/>
                  </a:cubicBezTo>
                  <a:cubicBezTo>
                    <a:pt x="621" y="150"/>
                    <a:pt x="620" y="149"/>
                    <a:pt x="619" y="148"/>
                  </a:cubicBezTo>
                  <a:cubicBezTo>
                    <a:pt x="618" y="146"/>
                    <a:pt x="616" y="143"/>
                    <a:pt x="614" y="141"/>
                  </a:cubicBezTo>
                  <a:cubicBezTo>
                    <a:pt x="612" y="138"/>
                    <a:pt x="609" y="136"/>
                    <a:pt x="607" y="133"/>
                  </a:cubicBezTo>
                  <a:cubicBezTo>
                    <a:pt x="603" y="128"/>
                    <a:pt x="598" y="124"/>
                    <a:pt x="593" y="119"/>
                  </a:cubicBezTo>
                  <a:cubicBezTo>
                    <a:pt x="593" y="119"/>
                    <a:pt x="594" y="120"/>
                    <a:pt x="593" y="119"/>
                  </a:cubicBezTo>
                  <a:cubicBezTo>
                    <a:pt x="591" y="116"/>
                    <a:pt x="590" y="115"/>
                    <a:pt x="587" y="113"/>
                  </a:cubicBezTo>
                  <a:cubicBezTo>
                    <a:pt x="587" y="113"/>
                    <a:pt x="589" y="115"/>
                    <a:pt x="589" y="115"/>
                  </a:cubicBezTo>
                  <a:cubicBezTo>
                    <a:pt x="587" y="113"/>
                    <a:pt x="585" y="111"/>
                    <a:pt x="582" y="109"/>
                  </a:cubicBezTo>
                  <a:cubicBezTo>
                    <a:pt x="582" y="109"/>
                    <a:pt x="580" y="106"/>
                    <a:pt x="578" y="105"/>
                  </a:cubicBezTo>
                  <a:cubicBezTo>
                    <a:pt x="580" y="106"/>
                    <a:pt x="579" y="105"/>
                    <a:pt x="578" y="105"/>
                  </a:cubicBezTo>
                  <a:cubicBezTo>
                    <a:pt x="576" y="103"/>
                    <a:pt x="574" y="102"/>
                    <a:pt x="574" y="101"/>
                  </a:cubicBezTo>
                  <a:cubicBezTo>
                    <a:pt x="576" y="103"/>
                    <a:pt x="578" y="105"/>
                    <a:pt x="578" y="104"/>
                  </a:cubicBezTo>
                  <a:cubicBezTo>
                    <a:pt x="574" y="101"/>
                    <a:pt x="572" y="100"/>
                    <a:pt x="571" y="98"/>
                  </a:cubicBezTo>
                  <a:cubicBezTo>
                    <a:pt x="571" y="99"/>
                    <a:pt x="570" y="98"/>
                    <a:pt x="569" y="97"/>
                  </a:cubicBezTo>
                  <a:cubicBezTo>
                    <a:pt x="567" y="95"/>
                    <a:pt x="562" y="92"/>
                    <a:pt x="560" y="91"/>
                  </a:cubicBezTo>
                  <a:cubicBezTo>
                    <a:pt x="559" y="90"/>
                    <a:pt x="558" y="89"/>
                    <a:pt x="556" y="87"/>
                  </a:cubicBezTo>
                  <a:cubicBezTo>
                    <a:pt x="556" y="87"/>
                    <a:pt x="557" y="88"/>
                    <a:pt x="556" y="88"/>
                  </a:cubicBezTo>
                  <a:cubicBezTo>
                    <a:pt x="554" y="86"/>
                    <a:pt x="554" y="86"/>
                    <a:pt x="552" y="85"/>
                  </a:cubicBezTo>
                  <a:cubicBezTo>
                    <a:pt x="552" y="85"/>
                    <a:pt x="550" y="83"/>
                    <a:pt x="547" y="82"/>
                  </a:cubicBezTo>
                  <a:cubicBezTo>
                    <a:pt x="547" y="82"/>
                    <a:pt x="548" y="82"/>
                    <a:pt x="549" y="82"/>
                  </a:cubicBezTo>
                  <a:cubicBezTo>
                    <a:pt x="546" y="81"/>
                    <a:pt x="543" y="78"/>
                    <a:pt x="541" y="77"/>
                  </a:cubicBezTo>
                  <a:cubicBezTo>
                    <a:pt x="541" y="77"/>
                    <a:pt x="542" y="78"/>
                    <a:pt x="543" y="78"/>
                  </a:cubicBezTo>
                  <a:cubicBezTo>
                    <a:pt x="542" y="77"/>
                    <a:pt x="540" y="76"/>
                    <a:pt x="541" y="76"/>
                  </a:cubicBezTo>
                  <a:cubicBezTo>
                    <a:pt x="540" y="76"/>
                    <a:pt x="537" y="74"/>
                    <a:pt x="537" y="74"/>
                  </a:cubicBezTo>
                  <a:cubicBezTo>
                    <a:pt x="538" y="75"/>
                    <a:pt x="541" y="77"/>
                    <a:pt x="541" y="77"/>
                  </a:cubicBezTo>
                  <a:cubicBezTo>
                    <a:pt x="538" y="75"/>
                    <a:pt x="540" y="76"/>
                    <a:pt x="538" y="76"/>
                  </a:cubicBezTo>
                  <a:cubicBezTo>
                    <a:pt x="538" y="75"/>
                    <a:pt x="535" y="73"/>
                    <a:pt x="537" y="75"/>
                  </a:cubicBezTo>
                  <a:cubicBezTo>
                    <a:pt x="536" y="74"/>
                    <a:pt x="533" y="72"/>
                    <a:pt x="533" y="72"/>
                  </a:cubicBezTo>
                  <a:cubicBezTo>
                    <a:pt x="535" y="73"/>
                    <a:pt x="536" y="73"/>
                    <a:pt x="538" y="75"/>
                  </a:cubicBezTo>
                  <a:cubicBezTo>
                    <a:pt x="537" y="73"/>
                    <a:pt x="538" y="74"/>
                    <a:pt x="540" y="75"/>
                  </a:cubicBezTo>
                  <a:cubicBezTo>
                    <a:pt x="538" y="74"/>
                    <a:pt x="537" y="73"/>
                    <a:pt x="535" y="73"/>
                  </a:cubicBezTo>
                  <a:cubicBezTo>
                    <a:pt x="537" y="74"/>
                    <a:pt x="537" y="74"/>
                    <a:pt x="536" y="73"/>
                  </a:cubicBezTo>
                  <a:cubicBezTo>
                    <a:pt x="535" y="73"/>
                    <a:pt x="534" y="72"/>
                    <a:pt x="533" y="71"/>
                  </a:cubicBezTo>
                  <a:cubicBezTo>
                    <a:pt x="533" y="71"/>
                    <a:pt x="533" y="72"/>
                    <a:pt x="532" y="71"/>
                  </a:cubicBezTo>
                  <a:cubicBezTo>
                    <a:pt x="531" y="71"/>
                    <a:pt x="530" y="70"/>
                    <a:pt x="530" y="70"/>
                  </a:cubicBezTo>
                  <a:cubicBezTo>
                    <a:pt x="532" y="70"/>
                    <a:pt x="535" y="72"/>
                    <a:pt x="539" y="75"/>
                  </a:cubicBezTo>
                  <a:cubicBezTo>
                    <a:pt x="540" y="75"/>
                    <a:pt x="539" y="74"/>
                    <a:pt x="540" y="74"/>
                  </a:cubicBezTo>
                  <a:cubicBezTo>
                    <a:pt x="540" y="75"/>
                    <a:pt x="541" y="75"/>
                    <a:pt x="541" y="75"/>
                  </a:cubicBezTo>
                  <a:cubicBezTo>
                    <a:pt x="542" y="76"/>
                    <a:pt x="540" y="75"/>
                    <a:pt x="542" y="77"/>
                  </a:cubicBezTo>
                  <a:cubicBezTo>
                    <a:pt x="543" y="76"/>
                    <a:pt x="552" y="82"/>
                    <a:pt x="555" y="84"/>
                  </a:cubicBezTo>
                  <a:cubicBezTo>
                    <a:pt x="557" y="86"/>
                    <a:pt x="553" y="83"/>
                    <a:pt x="555" y="84"/>
                  </a:cubicBezTo>
                  <a:cubicBezTo>
                    <a:pt x="558" y="86"/>
                    <a:pt x="561" y="89"/>
                    <a:pt x="563" y="90"/>
                  </a:cubicBezTo>
                  <a:cubicBezTo>
                    <a:pt x="563" y="90"/>
                    <a:pt x="563" y="90"/>
                    <a:pt x="563" y="91"/>
                  </a:cubicBezTo>
                  <a:cubicBezTo>
                    <a:pt x="564" y="91"/>
                    <a:pt x="567" y="93"/>
                    <a:pt x="570" y="95"/>
                  </a:cubicBezTo>
                  <a:cubicBezTo>
                    <a:pt x="572" y="98"/>
                    <a:pt x="575" y="100"/>
                    <a:pt x="576" y="101"/>
                  </a:cubicBezTo>
                  <a:cubicBezTo>
                    <a:pt x="576" y="100"/>
                    <a:pt x="575" y="100"/>
                    <a:pt x="576" y="100"/>
                  </a:cubicBezTo>
                  <a:cubicBezTo>
                    <a:pt x="578" y="102"/>
                    <a:pt x="577" y="102"/>
                    <a:pt x="579" y="103"/>
                  </a:cubicBezTo>
                  <a:cubicBezTo>
                    <a:pt x="579" y="103"/>
                    <a:pt x="577" y="101"/>
                    <a:pt x="578" y="102"/>
                  </a:cubicBezTo>
                  <a:cubicBezTo>
                    <a:pt x="579" y="104"/>
                    <a:pt x="579" y="103"/>
                    <a:pt x="581" y="104"/>
                  </a:cubicBezTo>
                  <a:cubicBezTo>
                    <a:pt x="582" y="105"/>
                    <a:pt x="584" y="107"/>
                    <a:pt x="583" y="107"/>
                  </a:cubicBezTo>
                  <a:cubicBezTo>
                    <a:pt x="588" y="110"/>
                    <a:pt x="593" y="116"/>
                    <a:pt x="596" y="119"/>
                  </a:cubicBezTo>
                  <a:cubicBezTo>
                    <a:pt x="596" y="120"/>
                    <a:pt x="598" y="122"/>
                    <a:pt x="600" y="123"/>
                  </a:cubicBezTo>
                  <a:cubicBezTo>
                    <a:pt x="600" y="123"/>
                    <a:pt x="597" y="121"/>
                    <a:pt x="597" y="120"/>
                  </a:cubicBezTo>
                  <a:cubicBezTo>
                    <a:pt x="598" y="121"/>
                    <a:pt x="600" y="123"/>
                    <a:pt x="601" y="124"/>
                  </a:cubicBezTo>
                  <a:cubicBezTo>
                    <a:pt x="602" y="125"/>
                    <a:pt x="603" y="126"/>
                    <a:pt x="604" y="126"/>
                  </a:cubicBezTo>
                  <a:cubicBezTo>
                    <a:pt x="606" y="129"/>
                    <a:pt x="606" y="129"/>
                    <a:pt x="606" y="129"/>
                  </a:cubicBezTo>
                  <a:cubicBezTo>
                    <a:pt x="609" y="132"/>
                    <a:pt x="612" y="135"/>
                    <a:pt x="614" y="137"/>
                  </a:cubicBezTo>
                  <a:cubicBezTo>
                    <a:pt x="614" y="138"/>
                    <a:pt x="613" y="136"/>
                    <a:pt x="613" y="136"/>
                  </a:cubicBezTo>
                  <a:cubicBezTo>
                    <a:pt x="615" y="139"/>
                    <a:pt x="614" y="137"/>
                    <a:pt x="615" y="139"/>
                  </a:cubicBezTo>
                  <a:cubicBezTo>
                    <a:pt x="618" y="142"/>
                    <a:pt x="621" y="147"/>
                    <a:pt x="623" y="149"/>
                  </a:cubicBezTo>
                  <a:cubicBezTo>
                    <a:pt x="623" y="148"/>
                    <a:pt x="621" y="147"/>
                    <a:pt x="621" y="147"/>
                  </a:cubicBezTo>
                  <a:cubicBezTo>
                    <a:pt x="622" y="147"/>
                    <a:pt x="623" y="149"/>
                    <a:pt x="625" y="150"/>
                  </a:cubicBezTo>
                  <a:cubicBezTo>
                    <a:pt x="626" y="152"/>
                    <a:pt x="627" y="154"/>
                    <a:pt x="628" y="155"/>
                  </a:cubicBezTo>
                  <a:cubicBezTo>
                    <a:pt x="628" y="155"/>
                    <a:pt x="628" y="155"/>
                    <a:pt x="627" y="154"/>
                  </a:cubicBezTo>
                  <a:cubicBezTo>
                    <a:pt x="626" y="153"/>
                    <a:pt x="626" y="152"/>
                    <a:pt x="625" y="151"/>
                  </a:cubicBezTo>
                  <a:cubicBezTo>
                    <a:pt x="625" y="152"/>
                    <a:pt x="623" y="150"/>
                    <a:pt x="623" y="150"/>
                  </a:cubicBezTo>
                  <a:cubicBezTo>
                    <a:pt x="625" y="152"/>
                    <a:pt x="624" y="151"/>
                    <a:pt x="626" y="153"/>
                  </a:cubicBezTo>
                  <a:cubicBezTo>
                    <a:pt x="626" y="153"/>
                    <a:pt x="625" y="152"/>
                    <a:pt x="625" y="153"/>
                  </a:cubicBezTo>
                  <a:cubicBezTo>
                    <a:pt x="626" y="154"/>
                    <a:pt x="629" y="158"/>
                    <a:pt x="628" y="156"/>
                  </a:cubicBezTo>
                  <a:cubicBezTo>
                    <a:pt x="629" y="158"/>
                    <a:pt x="633" y="163"/>
                    <a:pt x="635" y="165"/>
                  </a:cubicBezTo>
                  <a:cubicBezTo>
                    <a:pt x="634" y="165"/>
                    <a:pt x="633" y="162"/>
                    <a:pt x="632" y="162"/>
                  </a:cubicBezTo>
                  <a:cubicBezTo>
                    <a:pt x="633" y="164"/>
                    <a:pt x="635" y="166"/>
                    <a:pt x="636" y="168"/>
                  </a:cubicBezTo>
                  <a:cubicBezTo>
                    <a:pt x="637" y="168"/>
                    <a:pt x="635" y="166"/>
                    <a:pt x="635" y="166"/>
                  </a:cubicBezTo>
                  <a:cubicBezTo>
                    <a:pt x="635" y="165"/>
                    <a:pt x="639" y="172"/>
                    <a:pt x="639" y="170"/>
                  </a:cubicBezTo>
                  <a:cubicBezTo>
                    <a:pt x="637" y="168"/>
                    <a:pt x="636" y="166"/>
                    <a:pt x="634" y="164"/>
                  </a:cubicBezTo>
                  <a:cubicBezTo>
                    <a:pt x="633" y="162"/>
                    <a:pt x="632" y="161"/>
                    <a:pt x="632" y="161"/>
                  </a:cubicBezTo>
                  <a:cubicBezTo>
                    <a:pt x="631" y="159"/>
                    <a:pt x="629" y="156"/>
                    <a:pt x="628" y="155"/>
                  </a:cubicBezTo>
                  <a:cubicBezTo>
                    <a:pt x="630" y="157"/>
                    <a:pt x="630" y="157"/>
                    <a:pt x="633" y="161"/>
                  </a:cubicBezTo>
                  <a:cubicBezTo>
                    <a:pt x="633" y="161"/>
                    <a:pt x="633" y="162"/>
                    <a:pt x="634" y="164"/>
                  </a:cubicBezTo>
                  <a:cubicBezTo>
                    <a:pt x="635" y="165"/>
                    <a:pt x="636" y="166"/>
                    <a:pt x="636" y="166"/>
                  </a:cubicBezTo>
                  <a:cubicBezTo>
                    <a:pt x="635" y="164"/>
                    <a:pt x="634" y="163"/>
                    <a:pt x="634" y="162"/>
                  </a:cubicBezTo>
                  <a:cubicBezTo>
                    <a:pt x="635" y="165"/>
                    <a:pt x="636" y="165"/>
                    <a:pt x="637" y="168"/>
                  </a:cubicBezTo>
                  <a:cubicBezTo>
                    <a:pt x="637" y="167"/>
                    <a:pt x="634" y="162"/>
                    <a:pt x="633" y="161"/>
                  </a:cubicBezTo>
                  <a:cubicBezTo>
                    <a:pt x="633" y="161"/>
                    <a:pt x="634" y="162"/>
                    <a:pt x="634" y="161"/>
                  </a:cubicBezTo>
                  <a:cubicBezTo>
                    <a:pt x="631" y="158"/>
                    <a:pt x="628" y="154"/>
                    <a:pt x="626" y="151"/>
                  </a:cubicBezTo>
                  <a:cubicBezTo>
                    <a:pt x="624" y="148"/>
                    <a:pt x="621" y="145"/>
                    <a:pt x="619" y="142"/>
                  </a:cubicBezTo>
                  <a:cubicBezTo>
                    <a:pt x="619" y="142"/>
                    <a:pt x="622" y="146"/>
                    <a:pt x="622" y="147"/>
                  </a:cubicBezTo>
                  <a:cubicBezTo>
                    <a:pt x="622" y="146"/>
                    <a:pt x="621" y="146"/>
                    <a:pt x="621" y="145"/>
                  </a:cubicBezTo>
                  <a:cubicBezTo>
                    <a:pt x="621" y="145"/>
                    <a:pt x="620" y="143"/>
                    <a:pt x="618" y="141"/>
                  </a:cubicBezTo>
                  <a:cubicBezTo>
                    <a:pt x="618" y="141"/>
                    <a:pt x="617" y="139"/>
                    <a:pt x="616" y="139"/>
                  </a:cubicBezTo>
                  <a:cubicBezTo>
                    <a:pt x="614" y="136"/>
                    <a:pt x="609" y="131"/>
                    <a:pt x="606" y="127"/>
                  </a:cubicBezTo>
                  <a:cubicBezTo>
                    <a:pt x="606" y="127"/>
                    <a:pt x="607" y="128"/>
                    <a:pt x="607" y="128"/>
                  </a:cubicBezTo>
                  <a:cubicBezTo>
                    <a:pt x="604" y="125"/>
                    <a:pt x="602" y="123"/>
                    <a:pt x="601" y="122"/>
                  </a:cubicBezTo>
                  <a:cubicBezTo>
                    <a:pt x="602" y="122"/>
                    <a:pt x="598" y="119"/>
                    <a:pt x="598" y="118"/>
                  </a:cubicBezTo>
                  <a:cubicBezTo>
                    <a:pt x="598" y="119"/>
                    <a:pt x="600" y="120"/>
                    <a:pt x="598" y="118"/>
                  </a:cubicBezTo>
                  <a:cubicBezTo>
                    <a:pt x="597" y="118"/>
                    <a:pt x="595" y="115"/>
                    <a:pt x="592" y="113"/>
                  </a:cubicBezTo>
                  <a:cubicBezTo>
                    <a:pt x="592" y="112"/>
                    <a:pt x="591" y="112"/>
                    <a:pt x="590" y="111"/>
                  </a:cubicBezTo>
                  <a:cubicBezTo>
                    <a:pt x="589" y="109"/>
                    <a:pt x="591" y="112"/>
                    <a:pt x="590" y="111"/>
                  </a:cubicBezTo>
                  <a:cubicBezTo>
                    <a:pt x="588" y="109"/>
                    <a:pt x="584" y="106"/>
                    <a:pt x="583" y="104"/>
                  </a:cubicBezTo>
                  <a:cubicBezTo>
                    <a:pt x="583" y="104"/>
                    <a:pt x="582" y="104"/>
                    <a:pt x="581" y="103"/>
                  </a:cubicBezTo>
                  <a:cubicBezTo>
                    <a:pt x="581" y="103"/>
                    <a:pt x="582" y="103"/>
                    <a:pt x="581" y="102"/>
                  </a:cubicBezTo>
                  <a:cubicBezTo>
                    <a:pt x="581" y="103"/>
                    <a:pt x="576" y="99"/>
                    <a:pt x="577" y="99"/>
                  </a:cubicBezTo>
                  <a:cubicBezTo>
                    <a:pt x="582" y="103"/>
                    <a:pt x="579" y="100"/>
                    <a:pt x="583" y="103"/>
                  </a:cubicBezTo>
                  <a:cubicBezTo>
                    <a:pt x="583" y="103"/>
                    <a:pt x="583" y="104"/>
                    <a:pt x="583" y="104"/>
                  </a:cubicBezTo>
                  <a:cubicBezTo>
                    <a:pt x="583" y="104"/>
                    <a:pt x="582" y="102"/>
                    <a:pt x="582" y="103"/>
                  </a:cubicBezTo>
                  <a:cubicBezTo>
                    <a:pt x="585" y="106"/>
                    <a:pt x="585" y="106"/>
                    <a:pt x="587" y="107"/>
                  </a:cubicBezTo>
                  <a:cubicBezTo>
                    <a:pt x="588" y="108"/>
                    <a:pt x="589" y="109"/>
                    <a:pt x="588" y="109"/>
                  </a:cubicBezTo>
                  <a:cubicBezTo>
                    <a:pt x="590" y="111"/>
                    <a:pt x="589" y="109"/>
                    <a:pt x="591" y="111"/>
                  </a:cubicBezTo>
                  <a:cubicBezTo>
                    <a:pt x="592" y="112"/>
                    <a:pt x="593" y="113"/>
                    <a:pt x="594" y="114"/>
                  </a:cubicBezTo>
                  <a:cubicBezTo>
                    <a:pt x="594" y="115"/>
                    <a:pt x="594" y="115"/>
                    <a:pt x="594" y="115"/>
                  </a:cubicBezTo>
                  <a:cubicBezTo>
                    <a:pt x="597" y="117"/>
                    <a:pt x="596" y="116"/>
                    <a:pt x="598" y="118"/>
                  </a:cubicBezTo>
                  <a:cubicBezTo>
                    <a:pt x="600" y="120"/>
                    <a:pt x="601" y="121"/>
                    <a:pt x="601" y="122"/>
                  </a:cubicBezTo>
                  <a:cubicBezTo>
                    <a:pt x="602" y="123"/>
                    <a:pt x="601" y="121"/>
                    <a:pt x="602" y="122"/>
                  </a:cubicBezTo>
                  <a:cubicBezTo>
                    <a:pt x="605" y="125"/>
                    <a:pt x="607" y="127"/>
                    <a:pt x="609" y="129"/>
                  </a:cubicBezTo>
                  <a:cubicBezTo>
                    <a:pt x="609" y="129"/>
                    <a:pt x="607" y="128"/>
                    <a:pt x="607" y="128"/>
                  </a:cubicBezTo>
                  <a:cubicBezTo>
                    <a:pt x="609" y="130"/>
                    <a:pt x="609" y="130"/>
                    <a:pt x="609" y="130"/>
                  </a:cubicBezTo>
                  <a:cubicBezTo>
                    <a:pt x="610" y="130"/>
                    <a:pt x="608" y="128"/>
                    <a:pt x="609" y="129"/>
                  </a:cubicBezTo>
                  <a:cubicBezTo>
                    <a:pt x="608" y="128"/>
                    <a:pt x="606" y="126"/>
                    <a:pt x="605" y="125"/>
                  </a:cubicBezTo>
                  <a:cubicBezTo>
                    <a:pt x="604" y="124"/>
                    <a:pt x="602" y="122"/>
                    <a:pt x="601" y="121"/>
                  </a:cubicBezTo>
                  <a:cubicBezTo>
                    <a:pt x="598" y="118"/>
                    <a:pt x="596" y="115"/>
                    <a:pt x="593" y="113"/>
                  </a:cubicBezTo>
                  <a:cubicBezTo>
                    <a:pt x="593" y="113"/>
                    <a:pt x="593" y="112"/>
                    <a:pt x="593" y="112"/>
                  </a:cubicBezTo>
                  <a:cubicBezTo>
                    <a:pt x="590" y="110"/>
                    <a:pt x="587" y="107"/>
                    <a:pt x="591" y="111"/>
                  </a:cubicBezTo>
                  <a:cubicBezTo>
                    <a:pt x="590" y="110"/>
                    <a:pt x="589" y="110"/>
                    <a:pt x="589" y="109"/>
                  </a:cubicBezTo>
                  <a:cubicBezTo>
                    <a:pt x="589" y="108"/>
                    <a:pt x="585" y="105"/>
                    <a:pt x="586" y="106"/>
                  </a:cubicBezTo>
                  <a:cubicBezTo>
                    <a:pt x="586" y="106"/>
                    <a:pt x="584" y="105"/>
                    <a:pt x="584" y="104"/>
                  </a:cubicBezTo>
                  <a:cubicBezTo>
                    <a:pt x="583" y="103"/>
                    <a:pt x="587" y="107"/>
                    <a:pt x="589" y="108"/>
                  </a:cubicBezTo>
                  <a:cubicBezTo>
                    <a:pt x="587" y="106"/>
                    <a:pt x="583" y="103"/>
                    <a:pt x="580" y="100"/>
                  </a:cubicBezTo>
                  <a:cubicBezTo>
                    <a:pt x="582" y="102"/>
                    <a:pt x="575" y="97"/>
                    <a:pt x="575" y="96"/>
                  </a:cubicBezTo>
                  <a:cubicBezTo>
                    <a:pt x="575" y="96"/>
                    <a:pt x="579" y="99"/>
                    <a:pt x="577" y="97"/>
                  </a:cubicBezTo>
                  <a:cubicBezTo>
                    <a:pt x="574" y="96"/>
                    <a:pt x="572" y="93"/>
                    <a:pt x="569" y="92"/>
                  </a:cubicBezTo>
                  <a:cubicBezTo>
                    <a:pt x="568" y="90"/>
                    <a:pt x="565" y="88"/>
                    <a:pt x="562" y="86"/>
                  </a:cubicBezTo>
                  <a:cubicBezTo>
                    <a:pt x="559" y="84"/>
                    <a:pt x="556" y="82"/>
                    <a:pt x="553" y="80"/>
                  </a:cubicBezTo>
                  <a:cubicBezTo>
                    <a:pt x="552" y="80"/>
                    <a:pt x="549" y="77"/>
                    <a:pt x="547" y="76"/>
                  </a:cubicBezTo>
                  <a:cubicBezTo>
                    <a:pt x="548" y="76"/>
                    <a:pt x="551" y="79"/>
                    <a:pt x="550" y="78"/>
                  </a:cubicBezTo>
                  <a:cubicBezTo>
                    <a:pt x="548" y="76"/>
                    <a:pt x="546" y="75"/>
                    <a:pt x="545" y="75"/>
                  </a:cubicBezTo>
                  <a:cubicBezTo>
                    <a:pt x="544" y="74"/>
                    <a:pt x="544" y="74"/>
                    <a:pt x="543" y="73"/>
                  </a:cubicBezTo>
                  <a:cubicBezTo>
                    <a:pt x="543" y="73"/>
                    <a:pt x="539" y="71"/>
                    <a:pt x="539" y="71"/>
                  </a:cubicBezTo>
                  <a:cubicBezTo>
                    <a:pt x="539" y="71"/>
                    <a:pt x="540" y="72"/>
                    <a:pt x="541" y="72"/>
                  </a:cubicBezTo>
                  <a:cubicBezTo>
                    <a:pt x="542" y="72"/>
                    <a:pt x="540" y="71"/>
                    <a:pt x="539" y="71"/>
                  </a:cubicBezTo>
                  <a:cubicBezTo>
                    <a:pt x="539" y="71"/>
                    <a:pt x="540" y="71"/>
                    <a:pt x="539" y="71"/>
                  </a:cubicBezTo>
                  <a:cubicBezTo>
                    <a:pt x="538" y="70"/>
                    <a:pt x="534" y="67"/>
                    <a:pt x="530" y="64"/>
                  </a:cubicBezTo>
                  <a:cubicBezTo>
                    <a:pt x="530" y="65"/>
                    <a:pt x="526" y="62"/>
                    <a:pt x="526" y="63"/>
                  </a:cubicBezTo>
                  <a:cubicBezTo>
                    <a:pt x="529" y="64"/>
                    <a:pt x="533" y="66"/>
                    <a:pt x="530" y="65"/>
                  </a:cubicBezTo>
                  <a:cubicBezTo>
                    <a:pt x="532" y="66"/>
                    <a:pt x="534" y="67"/>
                    <a:pt x="535" y="68"/>
                  </a:cubicBezTo>
                  <a:cubicBezTo>
                    <a:pt x="535" y="68"/>
                    <a:pt x="535" y="68"/>
                    <a:pt x="535" y="68"/>
                  </a:cubicBezTo>
                  <a:cubicBezTo>
                    <a:pt x="532" y="66"/>
                    <a:pt x="529" y="64"/>
                    <a:pt x="526" y="63"/>
                  </a:cubicBezTo>
                  <a:cubicBezTo>
                    <a:pt x="526" y="63"/>
                    <a:pt x="528" y="64"/>
                    <a:pt x="528" y="64"/>
                  </a:cubicBezTo>
                  <a:cubicBezTo>
                    <a:pt x="527" y="64"/>
                    <a:pt x="527" y="64"/>
                    <a:pt x="526" y="63"/>
                  </a:cubicBezTo>
                  <a:cubicBezTo>
                    <a:pt x="525" y="63"/>
                    <a:pt x="526" y="63"/>
                    <a:pt x="523" y="62"/>
                  </a:cubicBezTo>
                  <a:cubicBezTo>
                    <a:pt x="526" y="63"/>
                    <a:pt x="516" y="58"/>
                    <a:pt x="517" y="59"/>
                  </a:cubicBezTo>
                  <a:cubicBezTo>
                    <a:pt x="515" y="58"/>
                    <a:pt x="515" y="58"/>
                    <a:pt x="512" y="57"/>
                  </a:cubicBezTo>
                  <a:cubicBezTo>
                    <a:pt x="512" y="57"/>
                    <a:pt x="512" y="56"/>
                    <a:pt x="512" y="56"/>
                  </a:cubicBezTo>
                  <a:cubicBezTo>
                    <a:pt x="511" y="56"/>
                    <a:pt x="515" y="57"/>
                    <a:pt x="513" y="56"/>
                  </a:cubicBezTo>
                  <a:cubicBezTo>
                    <a:pt x="513" y="56"/>
                    <a:pt x="508" y="54"/>
                    <a:pt x="509" y="55"/>
                  </a:cubicBezTo>
                  <a:cubicBezTo>
                    <a:pt x="510" y="55"/>
                    <a:pt x="512" y="56"/>
                    <a:pt x="510" y="55"/>
                  </a:cubicBezTo>
                  <a:cubicBezTo>
                    <a:pt x="507" y="54"/>
                    <a:pt x="507" y="53"/>
                    <a:pt x="504" y="53"/>
                  </a:cubicBezTo>
                  <a:cubicBezTo>
                    <a:pt x="505" y="53"/>
                    <a:pt x="506" y="54"/>
                    <a:pt x="505" y="53"/>
                  </a:cubicBezTo>
                  <a:cubicBezTo>
                    <a:pt x="501" y="51"/>
                    <a:pt x="499" y="50"/>
                    <a:pt x="496" y="49"/>
                  </a:cubicBezTo>
                  <a:cubicBezTo>
                    <a:pt x="498" y="50"/>
                    <a:pt x="501" y="51"/>
                    <a:pt x="501" y="51"/>
                  </a:cubicBezTo>
                  <a:cubicBezTo>
                    <a:pt x="498" y="50"/>
                    <a:pt x="496" y="49"/>
                    <a:pt x="496" y="48"/>
                  </a:cubicBezTo>
                  <a:cubicBezTo>
                    <a:pt x="495" y="48"/>
                    <a:pt x="497" y="49"/>
                    <a:pt x="495" y="49"/>
                  </a:cubicBezTo>
                  <a:cubicBezTo>
                    <a:pt x="495" y="48"/>
                    <a:pt x="491" y="47"/>
                    <a:pt x="490" y="46"/>
                  </a:cubicBezTo>
                  <a:cubicBezTo>
                    <a:pt x="492" y="47"/>
                    <a:pt x="488" y="46"/>
                    <a:pt x="490" y="47"/>
                  </a:cubicBezTo>
                  <a:cubicBezTo>
                    <a:pt x="492" y="47"/>
                    <a:pt x="490" y="47"/>
                    <a:pt x="491" y="48"/>
                  </a:cubicBezTo>
                  <a:cubicBezTo>
                    <a:pt x="491" y="47"/>
                    <a:pt x="495" y="49"/>
                    <a:pt x="495" y="49"/>
                  </a:cubicBezTo>
                  <a:cubicBezTo>
                    <a:pt x="493" y="48"/>
                    <a:pt x="490" y="47"/>
                    <a:pt x="491" y="48"/>
                  </a:cubicBezTo>
                  <a:cubicBezTo>
                    <a:pt x="491" y="48"/>
                    <a:pt x="494" y="49"/>
                    <a:pt x="494" y="49"/>
                  </a:cubicBezTo>
                  <a:cubicBezTo>
                    <a:pt x="492" y="48"/>
                    <a:pt x="491" y="48"/>
                    <a:pt x="489" y="47"/>
                  </a:cubicBezTo>
                  <a:cubicBezTo>
                    <a:pt x="488" y="47"/>
                    <a:pt x="491" y="48"/>
                    <a:pt x="489" y="48"/>
                  </a:cubicBezTo>
                  <a:cubicBezTo>
                    <a:pt x="485" y="46"/>
                    <a:pt x="482" y="44"/>
                    <a:pt x="476" y="43"/>
                  </a:cubicBezTo>
                  <a:cubicBezTo>
                    <a:pt x="478" y="43"/>
                    <a:pt x="472" y="41"/>
                    <a:pt x="474" y="41"/>
                  </a:cubicBezTo>
                  <a:cubicBezTo>
                    <a:pt x="476" y="42"/>
                    <a:pt x="480" y="44"/>
                    <a:pt x="482" y="44"/>
                  </a:cubicBezTo>
                  <a:cubicBezTo>
                    <a:pt x="478" y="43"/>
                    <a:pt x="472" y="41"/>
                    <a:pt x="469" y="39"/>
                  </a:cubicBezTo>
                  <a:cubicBezTo>
                    <a:pt x="474" y="41"/>
                    <a:pt x="475" y="41"/>
                    <a:pt x="478" y="43"/>
                  </a:cubicBezTo>
                  <a:cubicBezTo>
                    <a:pt x="478" y="42"/>
                    <a:pt x="479" y="42"/>
                    <a:pt x="480" y="42"/>
                  </a:cubicBezTo>
                  <a:cubicBezTo>
                    <a:pt x="478" y="41"/>
                    <a:pt x="475" y="41"/>
                    <a:pt x="475" y="41"/>
                  </a:cubicBezTo>
                  <a:cubicBezTo>
                    <a:pt x="477" y="42"/>
                    <a:pt x="478" y="41"/>
                    <a:pt x="478" y="42"/>
                  </a:cubicBezTo>
                  <a:cubicBezTo>
                    <a:pt x="478" y="42"/>
                    <a:pt x="477" y="42"/>
                    <a:pt x="475" y="41"/>
                  </a:cubicBezTo>
                  <a:cubicBezTo>
                    <a:pt x="473" y="40"/>
                    <a:pt x="472" y="40"/>
                    <a:pt x="469" y="39"/>
                  </a:cubicBezTo>
                  <a:cubicBezTo>
                    <a:pt x="470" y="39"/>
                    <a:pt x="467" y="38"/>
                    <a:pt x="466" y="38"/>
                  </a:cubicBezTo>
                  <a:cubicBezTo>
                    <a:pt x="468" y="38"/>
                    <a:pt x="468" y="38"/>
                    <a:pt x="470" y="39"/>
                  </a:cubicBezTo>
                  <a:cubicBezTo>
                    <a:pt x="469" y="38"/>
                    <a:pt x="467" y="38"/>
                    <a:pt x="465" y="37"/>
                  </a:cubicBezTo>
                  <a:cubicBezTo>
                    <a:pt x="465" y="37"/>
                    <a:pt x="465" y="37"/>
                    <a:pt x="466" y="37"/>
                  </a:cubicBezTo>
                  <a:cubicBezTo>
                    <a:pt x="464" y="37"/>
                    <a:pt x="463" y="36"/>
                    <a:pt x="463" y="36"/>
                  </a:cubicBezTo>
                  <a:cubicBezTo>
                    <a:pt x="466" y="38"/>
                    <a:pt x="462" y="37"/>
                    <a:pt x="458" y="36"/>
                  </a:cubicBezTo>
                  <a:cubicBezTo>
                    <a:pt x="457" y="35"/>
                    <a:pt x="457" y="35"/>
                    <a:pt x="457" y="35"/>
                  </a:cubicBezTo>
                  <a:cubicBezTo>
                    <a:pt x="456" y="35"/>
                    <a:pt x="456" y="35"/>
                    <a:pt x="454" y="35"/>
                  </a:cubicBezTo>
                  <a:cubicBezTo>
                    <a:pt x="454" y="34"/>
                    <a:pt x="451" y="33"/>
                    <a:pt x="451" y="33"/>
                  </a:cubicBezTo>
                  <a:cubicBezTo>
                    <a:pt x="448" y="32"/>
                    <a:pt x="447" y="32"/>
                    <a:pt x="446" y="32"/>
                  </a:cubicBezTo>
                  <a:cubicBezTo>
                    <a:pt x="447" y="33"/>
                    <a:pt x="449" y="33"/>
                    <a:pt x="450" y="33"/>
                  </a:cubicBezTo>
                  <a:cubicBezTo>
                    <a:pt x="449" y="33"/>
                    <a:pt x="446" y="33"/>
                    <a:pt x="445" y="32"/>
                  </a:cubicBezTo>
                  <a:cubicBezTo>
                    <a:pt x="445" y="32"/>
                    <a:pt x="447" y="32"/>
                    <a:pt x="443" y="31"/>
                  </a:cubicBezTo>
                  <a:cubicBezTo>
                    <a:pt x="445" y="32"/>
                    <a:pt x="442" y="31"/>
                    <a:pt x="441" y="31"/>
                  </a:cubicBezTo>
                  <a:cubicBezTo>
                    <a:pt x="442" y="32"/>
                    <a:pt x="444" y="32"/>
                    <a:pt x="444" y="32"/>
                  </a:cubicBezTo>
                  <a:cubicBezTo>
                    <a:pt x="439" y="31"/>
                    <a:pt x="437" y="31"/>
                    <a:pt x="435" y="30"/>
                  </a:cubicBezTo>
                  <a:cubicBezTo>
                    <a:pt x="437" y="31"/>
                    <a:pt x="440" y="31"/>
                    <a:pt x="441" y="31"/>
                  </a:cubicBezTo>
                  <a:cubicBezTo>
                    <a:pt x="438" y="30"/>
                    <a:pt x="432" y="30"/>
                    <a:pt x="429" y="29"/>
                  </a:cubicBezTo>
                  <a:cubicBezTo>
                    <a:pt x="433" y="30"/>
                    <a:pt x="433" y="29"/>
                    <a:pt x="435" y="29"/>
                  </a:cubicBezTo>
                  <a:cubicBezTo>
                    <a:pt x="435" y="30"/>
                    <a:pt x="436" y="30"/>
                    <a:pt x="438" y="30"/>
                  </a:cubicBezTo>
                  <a:cubicBezTo>
                    <a:pt x="438" y="30"/>
                    <a:pt x="439" y="30"/>
                    <a:pt x="441" y="31"/>
                  </a:cubicBezTo>
                  <a:cubicBezTo>
                    <a:pt x="441" y="31"/>
                    <a:pt x="441" y="31"/>
                    <a:pt x="443" y="31"/>
                  </a:cubicBezTo>
                  <a:cubicBezTo>
                    <a:pt x="445" y="32"/>
                    <a:pt x="444" y="31"/>
                    <a:pt x="447" y="32"/>
                  </a:cubicBezTo>
                  <a:cubicBezTo>
                    <a:pt x="446" y="32"/>
                    <a:pt x="444" y="31"/>
                    <a:pt x="442" y="30"/>
                  </a:cubicBezTo>
                  <a:cubicBezTo>
                    <a:pt x="443" y="31"/>
                    <a:pt x="441" y="30"/>
                    <a:pt x="440" y="30"/>
                  </a:cubicBezTo>
                  <a:cubicBezTo>
                    <a:pt x="438" y="30"/>
                    <a:pt x="438" y="30"/>
                    <a:pt x="437" y="29"/>
                  </a:cubicBezTo>
                  <a:cubicBezTo>
                    <a:pt x="437" y="30"/>
                    <a:pt x="437" y="30"/>
                    <a:pt x="435" y="29"/>
                  </a:cubicBezTo>
                  <a:cubicBezTo>
                    <a:pt x="433" y="29"/>
                    <a:pt x="436" y="29"/>
                    <a:pt x="434" y="29"/>
                  </a:cubicBezTo>
                  <a:cubicBezTo>
                    <a:pt x="434" y="29"/>
                    <a:pt x="433" y="29"/>
                    <a:pt x="432" y="29"/>
                  </a:cubicBezTo>
                  <a:cubicBezTo>
                    <a:pt x="431" y="28"/>
                    <a:pt x="427" y="28"/>
                    <a:pt x="428" y="28"/>
                  </a:cubicBezTo>
                  <a:cubicBezTo>
                    <a:pt x="425" y="27"/>
                    <a:pt x="419" y="27"/>
                    <a:pt x="416" y="26"/>
                  </a:cubicBezTo>
                  <a:cubicBezTo>
                    <a:pt x="417" y="26"/>
                    <a:pt x="418" y="26"/>
                    <a:pt x="419" y="26"/>
                  </a:cubicBezTo>
                  <a:cubicBezTo>
                    <a:pt x="418" y="26"/>
                    <a:pt x="418" y="26"/>
                    <a:pt x="419" y="26"/>
                  </a:cubicBezTo>
                  <a:cubicBezTo>
                    <a:pt x="421" y="26"/>
                    <a:pt x="418" y="26"/>
                    <a:pt x="421" y="27"/>
                  </a:cubicBezTo>
                  <a:cubicBezTo>
                    <a:pt x="422" y="26"/>
                    <a:pt x="428" y="27"/>
                    <a:pt x="431" y="28"/>
                  </a:cubicBezTo>
                  <a:cubicBezTo>
                    <a:pt x="431" y="28"/>
                    <a:pt x="433" y="28"/>
                    <a:pt x="434" y="28"/>
                  </a:cubicBezTo>
                  <a:cubicBezTo>
                    <a:pt x="432" y="28"/>
                    <a:pt x="437" y="29"/>
                    <a:pt x="434" y="28"/>
                  </a:cubicBezTo>
                  <a:cubicBezTo>
                    <a:pt x="433" y="28"/>
                    <a:pt x="432" y="27"/>
                    <a:pt x="430" y="27"/>
                  </a:cubicBezTo>
                  <a:cubicBezTo>
                    <a:pt x="430" y="28"/>
                    <a:pt x="425" y="26"/>
                    <a:pt x="422" y="26"/>
                  </a:cubicBezTo>
                  <a:cubicBezTo>
                    <a:pt x="422" y="26"/>
                    <a:pt x="421" y="26"/>
                    <a:pt x="422" y="26"/>
                  </a:cubicBezTo>
                  <a:cubicBezTo>
                    <a:pt x="423" y="26"/>
                    <a:pt x="425" y="27"/>
                    <a:pt x="425" y="26"/>
                  </a:cubicBezTo>
                  <a:cubicBezTo>
                    <a:pt x="424" y="26"/>
                    <a:pt x="422" y="26"/>
                    <a:pt x="420" y="25"/>
                  </a:cubicBezTo>
                  <a:cubicBezTo>
                    <a:pt x="420" y="26"/>
                    <a:pt x="419" y="25"/>
                    <a:pt x="418" y="25"/>
                  </a:cubicBezTo>
                  <a:cubicBezTo>
                    <a:pt x="419" y="26"/>
                    <a:pt x="418" y="26"/>
                    <a:pt x="416" y="25"/>
                  </a:cubicBezTo>
                  <a:cubicBezTo>
                    <a:pt x="416" y="25"/>
                    <a:pt x="418" y="25"/>
                    <a:pt x="415" y="25"/>
                  </a:cubicBezTo>
                  <a:cubicBezTo>
                    <a:pt x="414" y="25"/>
                    <a:pt x="412" y="25"/>
                    <a:pt x="410" y="25"/>
                  </a:cubicBezTo>
                  <a:cubicBezTo>
                    <a:pt x="411" y="25"/>
                    <a:pt x="409" y="25"/>
                    <a:pt x="408" y="25"/>
                  </a:cubicBezTo>
                  <a:cubicBezTo>
                    <a:pt x="409" y="25"/>
                    <a:pt x="410" y="25"/>
                    <a:pt x="410" y="25"/>
                  </a:cubicBezTo>
                  <a:cubicBezTo>
                    <a:pt x="406" y="24"/>
                    <a:pt x="411" y="25"/>
                    <a:pt x="408" y="24"/>
                  </a:cubicBezTo>
                  <a:cubicBezTo>
                    <a:pt x="407" y="25"/>
                    <a:pt x="406" y="24"/>
                    <a:pt x="403" y="24"/>
                  </a:cubicBezTo>
                  <a:cubicBezTo>
                    <a:pt x="404" y="24"/>
                    <a:pt x="404" y="24"/>
                    <a:pt x="402" y="24"/>
                  </a:cubicBezTo>
                  <a:cubicBezTo>
                    <a:pt x="406" y="24"/>
                    <a:pt x="403" y="24"/>
                    <a:pt x="403" y="24"/>
                  </a:cubicBezTo>
                  <a:cubicBezTo>
                    <a:pt x="403" y="24"/>
                    <a:pt x="404" y="24"/>
                    <a:pt x="404" y="24"/>
                  </a:cubicBezTo>
                  <a:cubicBezTo>
                    <a:pt x="403" y="24"/>
                    <a:pt x="408" y="24"/>
                    <a:pt x="407" y="24"/>
                  </a:cubicBezTo>
                  <a:cubicBezTo>
                    <a:pt x="406" y="24"/>
                    <a:pt x="407" y="23"/>
                    <a:pt x="407" y="23"/>
                  </a:cubicBezTo>
                  <a:cubicBezTo>
                    <a:pt x="404" y="23"/>
                    <a:pt x="401" y="23"/>
                    <a:pt x="400" y="23"/>
                  </a:cubicBezTo>
                  <a:cubicBezTo>
                    <a:pt x="397" y="23"/>
                    <a:pt x="393" y="23"/>
                    <a:pt x="394" y="22"/>
                  </a:cubicBezTo>
                  <a:cubicBezTo>
                    <a:pt x="396" y="22"/>
                    <a:pt x="396" y="23"/>
                    <a:pt x="398" y="23"/>
                  </a:cubicBezTo>
                  <a:cubicBezTo>
                    <a:pt x="401" y="23"/>
                    <a:pt x="404" y="23"/>
                    <a:pt x="406" y="23"/>
                  </a:cubicBezTo>
                  <a:cubicBezTo>
                    <a:pt x="404" y="23"/>
                    <a:pt x="404" y="22"/>
                    <a:pt x="405" y="23"/>
                  </a:cubicBezTo>
                  <a:cubicBezTo>
                    <a:pt x="408" y="23"/>
                    <a:pt x="411" y="24"/>
                    <a:pt x="411" y="23"/>
                  </a:cubicBezTo>
                  <a:cubicBezTo>
                    <a:pt x="412" y="24"/>
                    <a:pt x="418" y="24"/>
                    <a:pt x="418" y="25"/>
                  </a:cubicBezTo>
                  <a:cubicBezTo>
                    <a:pt x="421" y="25"/>
                    <a:pt x="421" y="25"/>
                    <a:pt x="422" y="25"/>
                  </a:cubicBezTo>
                  <a:cubicBezTo>
                    <a:pt x="422" y="25"/>
                    <a:pt x="425" y="26"/>
                    <a:pt x="426" y="26"/>
                  </a:cubicBezTo>
                  <a:cubicBezTo>
                    <a:pt x="425" y="26"/>
                    <a:pt x="427" y="27"/>
                    <a:pt x="428" y="27"/>
                  </a:cubicBezTo>
                  <a:cubicBezTo>
                    <a:pt x="428" y="27"/>
                    <a:pt x="433" y="28"/>
                    <a:pt x="431" y="27"/>
                  </a:cubicBezTo>
                  <a:cubicBezTo>
                    <a:pt x="430" y="27"/>
                    <a:pt x="429" y="27"/>
                    <a:pt x="429" y="27"/>
                  </a:cubicBezTo>
                  <a:cubicBezTo>
                    <a:pt x="431" y="27"/>
                    <a:pt x="432" y="27"/>
                    <a:pt x="433" y="27"/>
                  </a:cubicBezTo>
                  <a:cubicBezTo>
                    <a:pt x="433" y="27"/>
                    <a:pt x="430" y="26"/>
                    <a:pt x="431" y="26"/>
                  </a:cubicBezTo>
                  <a:cubicBezTo>
                    <a:pt x="432" y="27"/>
                    <a:pt x="434" y="27"/>
                    <a:pt x="435" y="27"/>
                  </a:cubicBezTo>
                  <a:cubicBezTo>
                    <a:pt x="433" y="27"/>
                    <a:pt x="437" y="28"/>
                    <a:pt x="436" y="28"/>
                  </a:cubicBezTo>
                  <a:cubicBezTo>
                    <a:pt x="440" y="28"/>
                    <a:pt x="440" y="29"/>
                    <a:pt x="444" y="30"/>
                  </a:cubicBezTo>
                  <a:cubicBezTo>
                    <a:pt x="444" y="29"/>
                    <a:pt x="441" y="29"/>
                    <a:pt x="437" y="28"/>
                  </a:cubicBezTo>
                  <a:cubicBezTo>
                    <a:pt x="437" y="27"/>
                    <a:pt x="435" y="27"/>
                    <a:pt x="433" y="26"/>
                  </a:cubicBezTo>
                  <a:cubicBezTo>
                    <a:pt x="431" y="26"/>
                    <a:pt x="429" y="26"/>
                    <a:pt x="429" y="25"/>
                  </a:cubicBezTo>
                  <a:cubicBezTo>
                    <a:pt x="426" y="25"/>
                    <a:pt x="427" y="25"/>
                    <a:pt x="424" y="24"/>
                  </a:cubicBezTo>
                  <a:cubicBezTo>
                    <a:pt x="424" y="25"/>
                    <a:pt x="424" y="25"/>
                    <a:pt x="424" y="25"/>
                  </a:cubicBezTo>
                  <a:cubicBezTo>
                    <a:pt x="427" y="25"/>
                    <a:pt x="426" y="25"/>
                    <a:pt x="429" y="25"/>
                  </a:cubicBezTo>
                  <a:cubicBezTo>
                    <a:pt x="430" y="26"/>
                    <a:pt x="432" y="26"/>
                    <a:pt x="432" y="26"/>
                  </a:cubicBezTo>
                  <a:cubicBezTo>
                    <a:pt x="430" y="26"/>
                    <a:pt x="429" y="26"/>
                    <a:pt x="426" y="25"/>
                  </a:cubicBezTo>
                  <a:cubicBezTo>
                    <a:pt x="426" y="25"/>
                    <a:pt x="422" y="25"/>
                    <a:pt x="422" y="24"/>
                  </a:cubicBezTo>
                  <a:cubicBezTo>
                    <a:pt x="423" y="25"/>
                    <a:pt x="429" y="26"/>
                    <a:pt x="432" y="27"/>
                  </a:cubicBezTo>
                  <a:cubicBezTo>
                    <a:pt x="427" y="26"/>
                    <a:pt x="422" y="25"/>
                    <a:pt x="418" y="24"/>
                  </a:cubicBezTo>
                  <a:cubicBezTo>
                    <a:pt x="416" y="24"/>
                    <a:pt x="418" y="24"/>
                    <a:pt x="417" y="24"/>
                  </a:cubicBezTo>
                  <a:cubicBezTo>
                    <a:pt x="417" y="24"/>
                    <a:pt x="416" y="24"/>
                    <a:pt x="416" y="24"/>
                  </a:cubicBezTo>
                  <a:cubicBezTo>
                    <a:pt x="417" y="24"/>
                    <a:pt x="420" y="25"/>
                    <a:pt x="418" y="24"/>
                  </a:cubicBezTo>
                  <a:cubicBezTo>
                    <a:pt x="416" y="24"/>
                    <a:pt x="413" y="24"/>
                    <a:pt x="412" y="23"/>
                  </a:cubicBezTo>
                  <a:cubicBezTo>
                    <a:pt x="412" y="23"/>
                    <a:pt x="414" y="23"/>
                    <a:pt x="415" y="23"/>
                  </a:cubicBezTo>
                  <a:cubicBezTo>
                    <a:pt x="413" y="23"/>
                    <a:pt x="412" y="23"/>
                    <a:pt x="411" y="23"/>
                  </a:cubicBezTo>
                  <a:cubicBezTo>
                    <a:pt x="411" y="23"/>
                    <a:pt x="409" y="23"/>
                    <a:pt x="407" y="23"/>
                  </a:cubicBezTo>
                  <a:cubicBezTo>
                    <a:pt x="412" y="23"/>
                    <a:pt x="400" y="22"/>
                    <a:pt x="402" y="21"/>
                  </a:cubicBezTo>
                  <a:cubicBezTo>
                    <a:pt x="400" y="21"/>
                    <a:pt x="400" y="22"/>
                    <a:pt x="397" y="21"/>
                  </a:cubicBezTo>
                  <a:cubicBezTo>
                    <a:pt x="399" y="21"/>
                    <a:pt x="396" y="21"/>
                    <a:pt x="394" y="21"/>
                  </a:cubicBezTo>
                  <a:cubicBezTo>
                    <a:pt x="396" y="21"/>
                    <a:pt x="399" y="21"/>
                    <a:pt x="401" y="21"/>
                  </a:cubicBezTo>
                  <a:cubicBezTo>
                    <a:pt x="404" y="21"/>
                    <a:pt x="406" y="22"/>
                    <a:pt x="408" y="22"/>
                  </a:cubicBezTo>
                  <a:cubicBezTo>
                    <a:pt x="413" y="22"/>
                    <a:pt x="417" y="23"/>
                    <a:pt x="418" y="23"/>
                  </a:cubicBezTo>
                  <a:cubicBezTo>
                    <a:pt x="423" y="24"/>
                    <a:pt x="425" y="25"/>
                    <a:pt x="429" y="25"/>
                  </a:cubicBezTo>
                  <a:cubicBezTo>
                    <a:pt x="428" y="25"/>
                    <a:pt x="429" y="25"/>
                    <a:pt x="429" y="25"/>
                  </a:cubicBezTo>
                  <a:cubicBezTo>
                    <a:pt x="426" y="24"/>
                    <a:pt x="427" y="24"/>
                    <a:pt x="425" y="24"/>
                  </a:cubicBezTo>
                  <a:cubicBezTo>
                    <a:pt x="426" y="24"/>
                    <a:pt x="426" y="24"/>
                    <a:pt x="425" y="24"/>
                  </a:cubicBezTo>
                  <a:cubicBezTo>
                    <a:pt x="423" y="24"/>
                    <a:pt x="421" y="24"/>
                    <a:pt x="420" y="23"/>
                  </a:cubicBezTo>
                  <a:cubicBezTo>
                    <a:pt x="421" y="23"/>
                    <a:pt x="423" y="24"/>
                    <a:pt x="424" y="24"/>
                  </a:cubicBezTo>
                  <a:cubicBezTo>
                    <a:pt x="423" y="24"/>
                    <a:pt x="419" y="22"/>
                    <a:pt x="416" y="22"/>
                  </a:cubicBezTo>
                  <a:cubicBezTo>
                    <a:pt x="418" y="22"/>
                    <a:pt x="420" y="23"/>
                    <a:pt x="420" y="23"/>
                  </a:cubicBezTo>
                  <a:cubicBezTo>
                    <a:pt x="414" y="22"/>
                    <a:pt x="409" y="22"/>
                    <a:pt x="404" y="21"/>
                  </a:cubicBezTo>
                  <a:cubicBezTo>
                    <a:pt x="402" y="21"/>
                    <a:pt x="400" y="21"/>
                    <a:pt x="398" y="20"/>
                  </a:cubicBezTo>
                  <a:cubicBezTo>
                    <a:pt x="397" y="20"/>
                    <a:pt x="396" y="20"/>
                    <a:pt x="395" y="20"/>
                  </a:cubicBezTo>
                  <a:cubicBezTo>
                    <a:pt x="394" y="20"/>
                    <a:pt x="392" y="19"/>
                    <a:pt x="390" y="19"/>
                  </a:cubicBezTo>
                  <a:cubicBezTo>
                    <a:pt x="390" y="19"/>
                    <a:pt x="393" y="19"/>
                    <a:pt x="392" y="20"/>
                  </a:cubicBezTo>
                  <a:cubicBezTo>
                    <a:pt x="388" y="19"/>
                    <a:pt x="393" y="20"/>
                    <a:pt x="392" y="20"/>
                  </a:cubicBezTo>
                  <a:cubicBezTo>
                    <a:pt x="391" y="20"/>
                    <a:pt x="389" y="20"/>
                    <a:pt x="388" y="20"/>
                  </a:cubicBezTo>
                  <a:cubicBezTo>
                    <a:pt x="388" y="20"/>
                    <a:pt x="391" y="20"/>
                    <a:pt x="392" y="21"/>
                  </a:cubicBezTo>
                  <a:cubicBezTo>
                    <a:pt x="389" y="20"/>
                    <a:pt x="385" y="20"/>
                    <a:pt x="382" y="19"/>
                  </a:cubicBezTo>
                  <a:cubicBezTo>
                    <a:pt x="379" y="19"/>
                    <a:pt x="376" y="19"/>
                    <a:pt x="376" y="20"/>
                  </a:cubicBezTo>
                  <a:cubicBezTo>
                    <a:pt x="374" y="20"/>
                    <a:pt x="374" y="20"/>
                    <a:pt x="374" y="20"/>
                  </a:cubicBezTo>
                  <a:cubicBezTo>
                    <a:pt x="373" y="19"/>
                    <a:pt x="376" y="19"/>
                    <a:pt x="374" y="19"/>
                  </a:cubicBezTo>
                  <a:cubicBezTo>
                    <a:pt x="373" y="19"/>
                    <a:pt x="373" y="19"/>
                    <a:pt x="371" y="19"/>
                  </a:cubicBezTo>
                  <a:cubicBezTo>
                    <a:pt x="371" y="19"/>
                    <a:pt x="367" y="19"/>
                    <a:pt x="365" y="19"/>
                  </a:cubicBezTo>
                  <a:cubicBezTo>
                    <a:pt x="368" y="19"/>
                    <a:pt x="374" y="19"/>
                    <a:pt x="380" y="19"/>
                  </a:cubicBezTo>
                  <a:cubicBezTo>
                    <a:pt x="380" y="19"/>
                    <a:pt x="381" y="19"/>
                    <a:pt x="382" y="19"/>
                  </a:cubicBezTo>
                  <a:cubicBezTo>
                    <a:pt x="383" y="18"/>
                    <a:pt x="378" y="18"/>
                    <a:pt x="380" y="18"/>
                  </a:cubicBezTo>
                  <a:cubicBezTo>
                    <a:pt x="382" y="18"/>
                    <a:pt x="381" y="18"/>
                    <a:pt x="383" y="18"/>
                  </a:cubicBezTo>
                  <a:cubicBezTo>
                    <a:pt x="384" y="18"/>
                    <a:pt x="386" y="19"/>
                    <a:pt x="389" y="19"/>
                  </a:cubicBezTo>
                  <a:cubicBezTo>
                    <a:pt x="390" y="18"/>
                    <a:pt x="387" y="19"/>
                    <a:pt x="385" y="18"/>
                  </a:cubicBezTo>
                  <a:cubicBezTo>
                    <a:pt x="389" y="18"/>
                    <a:pt x="392" y="19"/>
                    <a:pt x="395" y="19"/>
                  </a:cubicBezTo>
                  <a:cubicBezTo>
                    <a:pt x="398" y="19"/>
                    <a:pt x="401" y="19"/>
                    <a:pt x="404" y="20"/>
                  </a:cubicBezTo>
                  <a:cubicBezTo>
                    <a:pt x="405" y="19"/>
                    <a:pt x="409" y="20"/>
                    <a:pt x="408" y="19"/>
                  </a:cubicBezTo>
                  <a:cubicBezTo>
                    <a:pt x="409" y="20"/>
                    <a:pt x="412" y="20"/>
                    <a:pt x="409" y="20"/>
                  </a:cubicBezTo>
                  <a:cubicBezTo>
                    <a:pt x="411" y="21"/>
                    <a:pt x="414" y="21"/>
                    <a:pt x="412" y="20"/>
                  </a:cubicBezTo>
                  <a:cubicBezTo>
                    <a:pt x="411" y="20"/>
                    <a:pt x="414" y="20"/>
                    <a:pt x="410" y="20"/>
                  </a:cubicBezTo>
                  <a:cubicBezTo>
                    <a:pt x="411" y="20"/>
                    <a:pt x="412" y="20"/>
                    <a:pt x="414" y="20"/>
                  </a:cubicBezTo>
                  <a:cubicBezTo>
                    <a:pt x="416" y="20"/>
                    <a:pt x="414" y="20"/>
                    <a:pt x="415" y="20"/>
                  </a:cubicBezTo>
                  <a:cubicBezTo>
                    <a:pt x="418" y="21"/>
                    <a:pt x="417" y="21"/>
                    <a:pt x="420" y="21"/>
                  </a:cubicBezTo>
                  <a:cubicBezTo>
                    <a:pt x="422" y="21"/>
                    <a:pt x="418" y="20"/>
                    <a:pt x="421" y="21"/>
                  </a:cubicBezTo>
                  <a:cubicBezTo>
                    <a:pt x="422" y="21"/>
                    <a:pt x="424" y="22"/>
                    <a:pt x="427" y="22"/>
                  </a:cubicBezTo>
                  <a:cubicBezTo>
                    <a:pt x="428" y="22"/>
                    <a:pt x="431" y="23"/>
                    <a:pt x="434" y="23"/>
                  </a:cubicBezTo>
                  <a:cubicBezTo>
                    <a:pt x="437" y="24"/>
                    <a:pt x="440" y="24"/>
                    <a:pt x="442" y="25"/>
                  </a:cubicBezTo>
                  <a:cubicBezTo>
                    <a:pt x="442" y="25"/>
                    <a:pt x="444" y="26"/>
                    <a:pt x="445" y="26"/>
                  </a:cubicBezTo>
                  <a:cubicBezTo>
                    <a:pt x="444" y="25"/>
                    <a:pt x="443" y="25"/>
                    <a:pt x="442" y="25"/>
                  </a:cubicBezTo>
                  <a:cubicBezTo>
                    <a:pt x="445" y="26"/>
                    <a:pt x="446" y="26"/>
                    <a:pt x="449" y="26"/>
                  </a:cubicBezTo>
                  <a:cubicBezTo>
                    <a:pt x="449" y="27"/>
                    <a:pt x="453" y="27"/>
                    <a:pt x="454" y="28"/>
                  </a:cubicBezTo>
                  <a:cubicBezTo>
                    <a:pt x="455" y="28"/>
                    <a:pt x="453" y="27"/>
                    <a:pt x="455" y="28"/>
                  </a:cubicBezTo>
                  <a:cubicBezTo>
                    <a:pt x="456" y="28"/>
                    <a:pt x="456" y="28"/>
                    <a:pt x="456" y="28"/>
                  </a:cubicBezTo>
                  <a:cubicBezTo>
                    <a:pt x="457" y="28"/>
                    <a:pt x="455" y="28"/>
                    <a:pt x="455" y="28"/>
                  </a:cubicBezTo>
                  <a:cubicBezTo>
                    <a:pt x="458" y="29"/>
                    <a:pt x="455" y="28"/>
                    <a:pt x="458" y="29"/>
                  </a:cubicBezTo>
                  <a:cubicBezTo>
                    <a:pt x="459" y="29"/>
                    <a:pt x="457" y="28"/>
                    <a:pt x="457" y="28"/>
                  </a:cubicBezTo>
                  <a:cubicBezTo>
                    <a:pt x="461" y="29"/>
                    <a:pt x="465" y="30"/>
                    <a:pt x="468" y="31"/>
                  </a:cubicBezTo>
                  <a:cubicBezTo>
                    <a:pt x="469" y="31"/>
                    <a:pt x="471" y="32"/>
                    <a:pt x="473" y="33"/>
                  </a:cubicBezTo>
                  <a:cubicBezTo>
                    <a:pt x="474" y="33"/>
                    <a:pt x="473" y="33"/>
                    <a:pt x="475" y="34"/>
                  </a:cubicBezTo>
                  <a:cubicBezTo>
                    <a:pt x="475" y="34"/>
                    <a:pt x="476" y="34"/>
                    <a:pt x="476" y="34"/>
                  </a:cubicBezTo>
                  <a:cubicBezTo>
                    <a:pt x="475" y="33"/>
                    <a:pt x="474" y="33"/>
                    <a:pt x="474" y="33"/>
                  </a:cubicBezTo>
                  <a:cubicBezTo>
                    <a:pt x="475" y="33"/>
                    <a:pt x="478" y="34"/>
                    <a:pt x="480" y="35"/>
                  </a:cubicBezTo>
                  <a:cubicBezTo>
                    <a:pt x="483" y="36"/>
                    <a:pt x="486" y="37"/>
                    <a:pt x="488" y="37"/>
                  </a:cubicBezTo>
                  <a:cubicBezTo>
                    <a:pt x="489" y="38"/>
                    <a:pt x="495" y="40"/>
                    <a:pt x="492" y="39"/>
                  </a:cubicBezTo>
                  <a:cubicBezTo>
                    <a:pt x="494" y="40"/>
                    <a:pt x="497" y="41"/>
                    <a:pt x="497" y="42"/>
                  </a:cubicBezTo>
                  <a:cubicBezTo>
                    <a:pt x="495" y="41"/>
                    <a:pt x="495" y="40"/>
                    <a:pt x="492" y="40"/>
                  </a:cubicBezTo>
                  <a:cubicBezTo>
                    <a:pt x="493" y="40"/>
                    <a:pt x="491" y="39"/>
                    <a:pt x="490" y="39"/>
                  </a:cubicBezTo>
                  <a:cubicBezTo>
                    <a:pt x="494" y="41"/>
                    <a:pt x="489" y="39"/>
                    <a:pt x="493" y="40"/>
                  </a:cubicBezTo>
                  <a:cubicBezTo>
                    <a:pt x="495" y="41"/>
                    <a:pt x="491" y="39"/>
                    <a:pt x="493" y="40"/>
                  </a:cubicBezTo>
                  <a:cubicBezTo>
                    <a:pt x="494" y="41"/>
                    <a:pt x="496" y="41"/>
                    <a:pt x="496" y="42"/>
                  </a:cubicBezTo>
                  <a:cubicBezTo>
                    <a:pt x="495" y="41"/>
                    <a:pt x="496" y="41"/>
                    <a:pt x="495" y="41"/>
                  </a:cubicBezTo>
                  <a:cubicBezTo>
                    <a:pt x="496" y="42"/>
                    <a:pt x="500" y="44"/>
                    <a:pt x="501" y="44"/>
                  </a:cubicBezTo>
                  <a:cubicBezTo>
                    <a:pt x="500" y="43"/>
                    <a:pt x="497" y="42"/>
                    <a:pt x="497" y="42"/>
                  </a:cubicBezTo>
                  <a:cubicBezTo>
                    <a:pt x="497" y="42"/>
                    <a:pt x="499" y="42"/>
                    <a:pt x="498" y="42"/>
                  </a:cubicBezTo>
                  <a:cubicBezTo>
                    <a:pt x="501" y="43"/>
                    <a:pt x="498" y="42"/>
                    <a:pt x="502" y="44"/>
                  </a:cubicBezTo>
                  <a:cubicBezTo>
                    <a:pt x="503" y="44"/>
                    <a:pt x="501" y="43"/>
                    <a:pt x="502" y="44"/>
                  </a:cubicBezTo>
                  <a:cubicBezTo>
                    <a:pt x="505" y="45"/>
                    <a:pt x="502" y="43"/>
                    <a:pt x="504" y="44"/>
                  </a:cubicBezTo>
                  <a:cubicBezTo>
                    <a:pt x="506" y="45"/>
                    <a:pt x="506" y="45"/>
                    <a:pt x="507" y="46"/>
                  </a:cubicBezTo>
                  <a:cubicBezTo>
                    <a:pt x="509" y="47"/>
                    <a:pt x="516" y="50"/>
                    <a:pt x="512" y="48"/>
                  </a:cubicBezTo>
                  <a:cubicBezTo>
                    <a:pt x="513" y="48"/>
                    <a:pt x="515" y="49"/>
                    <a:pt x="516" y="50"/>
                  </a:cubicBezTo>
                  <a:cubicBezTo>
                    <a:pt x="513" y="49"/>
                    <a:pt x="515" y="49"/>
                    <a:pt x="515" y="50"/>
                  </a:cubicBezTo>
                  <a:cubicBezTo>
                    <a:pt x="519" y="51"/>
                    <a:pt x="521" y="53"/>
                    <a:pt x="524" y="55"/>
                  </a:cubicBezTo>
                  <a:cubicBezTo>
                    <a:pt x="525" y="55"/>
                    <a:pt x="522" y="53"/>
                    <a:pt x="524" y="54"/>
                  </a:cubicBezTo>
                  <a:cubicBezTo>
                    <a:pt x="524" y="54"/>
                    <a:pt x="525" y="55"/>
                    <a:pt x="527" y="56"/>
                  </a:cubicBezTo>
                  <a:cubicBezTo>
                    <a:pt x="527" y="56"/>
                    <a:pt x="527" y="56"/>
                    <a:pt x="528" y="56"/>
                  </a:cubicBezTo>
                  <a:cubicBezTo>
                    <a:pt x="531" y="58"/>
                    <a:pt x="534" y="60"/>
                    <a:pt x="535" y="60"/>
                  </a:cubicBezTo>
                  <a:cubicBezTo>
                    <a:pt x="534" y="60"/>
                    <a:pt x="531" y="58"/>
                    <a:pt x="531" y="59"/>
                  </a:cubicBezTo>
                  <a:cubicBezTo>
                    <a:pt x="534" y="60"/>
                    <a:pt x="536" y="61"/>
                    <a:pt x="538" y="63"/>
                  </a:cubicBezTo>
                  <a:cubicBezTo>
                    <a:pt x="538" y="62"/>
                    <a:pt x="538" y="62"/>
                    <a:pt x="538" y="62"/>
                  </a:cubicBezTo>
                  <a:cubicBezTo>
                    <a:pt x="541" y="64"/>
                    <a:pt x="544" y="65"/>
                    <a:pt x="544" y="66"/>
                  </a:cubicBezTo>
                  <a:cubicBezTo>
                    <a:pt x="541" y="64"/>
                    <a:pt x="538" y="63"/>
                    <a:pt x="540" y="64"/>
                  </a:cubicBezTo>
                  <a:cubicBezTo>
                    <a:pt x="542" y="65"/>
                    <a:pt x="544" y="67"/>
                    <a:pt x="545" y="67"/>
                  </a:cubicBezTo>
                  <a:cubicBezTo>
                    <a:pt x="547" y="68"/>
                    <a:pt x="544" y="66"/>
                    <a:pt x="546" y="67"/>
                  </a:cubicBezTo>
                  <a:cubicBezTo>
                    <a:pt x="548" y="69"/>
                    <a:pt x="555" y="72"/>
                    <a:pt x="558" y="75"/>
                  </a:cubicBezTo>
                  <a:cubicBezTo>
                    <a:pt x="557" y="74"/>
                    <a:pt x="554" y="72"/>
                    <a:pt x="554" y="72"/>
                  </a:cubicBezTo>
                  <a:cubicBezTo>
                    <a:pt x="557" y="74"/>
                    <a:pt x="559" y="75"/>
                    <a:pt x="561" y="77"/>
                  </a:cubicBezTo>
                  <a:cubicBezTo>
                    <a:pt x="564" y="79"/>
                    <a:pt x="566" y="80"/>
                    <a:pt x="567" y="82"/>
                  </a:cubicBezTo>
                  <a:cubicBezTo>
                    <a:pt x="567" y="81"/>
                    <a:pt x="565" y="79"/>
                    <a:pt x="564" y="79"/>
                  </a:cubicBezTo>
                  <a:cubicBezTo>
                    <a:pt x="567" y="81"/>
                    <a:pt x="570" y="83"/>
                    <a:pt x="575" y="87"/>
                  </a:cubicBezTo>
                  <a:cubicBezTo>
                    <a:pt x="574" y="86"/>
                    <a:pt x="574" y="86"/>
                    <a:pt x="573" y="86"/>
                  </a:cubicBezTo>
                  <a:cubicBezTo>
                    <a:pt x="576" y="89"/>
                    <a:pt x="576" y="88"/>
                    <a:pt x="578" y="89"/>
                  </a:cubicBezTo>
                  <a:cubicBezTo>
                    <a:pt x="576" y="88"/>
                    <a:pt x="576" y="88"/>
                    <a:pt x="575" y="87"/>
                  </a:cubicBezTo>
                  <a:cubicBezTo>
                    <a:pt x="575" y="87"/>
                    <a:pt x="575" y="87"/>
                    <a:pt x="576" y="87"/>
                  </a:cubicBezTo>
                  <a:cubicBezTo>
                    <a:pt x="579" y="90"/>
                    <a:pt x="582" y="93"/>
                    <a:pt x="583" y="94"/>
                  </a:cubicBezTo>
                  <a:cubicBezTo>
                    <a:pt x="584" y="94"/>
                    <a:pt x="580" y="91"/>
                    <a:pt x="578" y="90"/>
                  </a:cubicBezTo>
                  <a:cubicBezTo>
                    <a:pt x="582" y="92"/>
                    <a:pt x="582" y="93"/>
                    <a:pt x="585" y="95"/>
                  </a:cubicBezTo>
                  <a:cubicBezTo>
                    <a:pt x="585" y="95"/>
                    <a:pt x="582" y="93"/>
                    <a:pt x="583" y="93"/>
                  </a:cubicBezTo>
                  <a:cubicBezTo>
                    <a:pt x="580" y="91"/>
                    <a:pt x="577" y="89"/>
                    <a:pt x="575" y="87"/>
                  </a:cubicBezTo>
                  <a:cubicBezTo>
                    <a:pt x="572" y="85"/>
                    <a:pt x="570" y="83"/>
                    <a:pt x="568" y="81"/>
                  </a:cubicBezTo>
                  <a:cubicBezTo>
                    <a:pt x="572" y="85"/>
                    <a:pt x="570" y="82"/>
                    <a:pt x="572" y="84"/>
                  </a:cubicBezTo>
                  <a:cubicBezTo>
                    <a:pt x="574" y="85"/>
                    <a:pt x="577" y="88"/>
                    <a:pt x="578" y="88"/>
                  </a:cubicBezTo>
                  <a:cubicBezTo>
                    <a:pt x="577" y="88"/>
                    <a:pt x="577" y="88"/>
                    <a:pt x="577" y="88"/>
                  </a:cubicBezTo>
                  <a:cubicBezTo>
                    <a:pt x="579" y="89"/>
                    <a:pt x="583" y="92"/>
                    <a:pt x="582" y="92"/>
                  </a:cubicBezTo>
                  <a:cubicBezTo>
                    <a:pt x="581" y="91"/>
                    <a:pt x="581" y="90"/>
                    <a:pt x="580" y="90"/>
                  </a:cubicBezTo>
                  <a:cubicBezTo>
                    <a:pt x="583" y="92"/>
                    <a:pt x="585" y="94"/>
                    <a:pt x="587" y="96"/>
                  </a:cubicBezTo>
                  <a:cubicBezTo>
                    <a:pt x="589" y="97"/>
                    <a:pt x="591" y="99"/>
                    <a:pt x="592" y="100"/>
                  </a:cubicBezTo>
                  <a:cubicBezTo>
                    <a:pt x="592" y="101"/>
                    <a:pt x="601" y="108"/>
                    <a:pt x="602" y="109"/>
                  </a:cubicBezTo>
                  <a:cubicBezTo>
                    <a:pt x="596" y="104"/>
                    <a:pt x="593" y="101"/>
                    <a:pt x="588" y="97"/>
                  </a:cubicBezTo>
                  <a:cubicBezTo>
                    <a:pt x="589" y="98"/>
                    <a:pt x="587" y="96"/>
                    <a:pt x="585" y="95"/>
                  </a:cubicBezTo>
                  <a:cubicBezTo>
                    <a:pt x="588" y="98"/>
                    <a:pt x="593" y="102"/>
                    <a:pt x="596" y="104"/>
                  </a:cubicBezTo>
                  <a:cubicBezTo>
                    <a:pt x="596" y="104"/>
                    <a:pt x="597" y="105"/>
                    <a:pt x="597" y="105"/>
                  </a:cubicBezTo>
                  <a:cubicBezTo>
                    <a:pt x="595" y="103"/>
                    <a:pt x="594" y="103"/>
                    <a:pt x="592" y="101"/>
                  </a:cubicBezTo>
                  <a:cubicBezTo>
                    <a:pt x="593" y="102"/>
                    <a:pt x="592" y="102"/>
                    <a:pt x="594" y="103"/>
                  </a:cubicBezTo>
                  <a:cubicBezTo>
                    <a:pt x="594" y="103"/>
                    <a:pt x="593" y="102"/>
                    <a:pt x="593" y="102"/>
                  </a:cubicBezTo>
                  <a:cubicBezTo>
                    <a:pt x="595" y="104"/>
                    <a:pt x="596" y="105"/>
                    <a:pt x="598" y="106"/>
                  </a:cubicBezTo>
                  <a:cubicBezTo>
                    <a:pt x="599" y="108"/>
                    <a:pt x="598" y="107"/>
                    <a:pt x="597" y="107"/>
                  </a:cubicBezTo>
                  <a:cubicBezTo>
                    <a:pt x="596" y="107"/>
                    <a:pt x="596" y="106"/>
                    <a:pt x="595" y="106"/>
                  </a:cubicBezTo>
                  <a:cubicBezTo>
                    <a:pt x="596" y="107"/>
                    <a:pt x="592" y="103"/>
                    <a:pt x="590" y="102"/>
                  </a:cubicBezTo>
                  <a:cubicBezTo>
                    <a:pt x="592" y="104"/>
                    <a:pt x="592" y="103"/>
                    <a:pt x="595" y="106"/>
                  </a:cubicBezTo>
                  <a:cubicBezTo>
                    <a:pt x="595" y="107"/>
                    <a:pt x="594" y="106"/>
                    <a:pt x="595" y="107"/>
                  </a:cubicBezTo>
                  <a:cubicBezTo>
                    <a:pt x="595" y="106"/>
                    <a:pt x="598" y="109"/>
                    <a:pt x="598" y="109"/>
                  </a:cubicBezTo>
                  <a:cubicBezTo>
                    <a:pt x="596" y="107"/>
                    <a:pt x="595" y="106"/>
                    <a:pt x="595" y="106"/>
                  </a:cubicBezTo>
                  <a:cubicBezTo>
                    <a:pt x="595" y="106"/>
                    <a:pt x="595" y="106"/>
                    <a:pt x="596" y="107"/>
                  </a:cubicBezTo>
                  <a:cubicBezTo>
                    <a:pt x="598" y="108"/>
                    <a:pt x="598" y="108"/>
                    <a:pt x="599" y="109"/>
                  </a:cubicBezTo>
                  <a:cubicBezTo>
                    <a:pt x="599" y="109"/>
                    <a:pt x="599" y="109"/>
                    <a:pt x="599" y="110"/>
                  </a:cubicBezTo>
                  <a:cubicBezTo>
                    <a:pt x="600" y="110"/>
                    <a:pt x="597" y="108"/>
                    <a:pt x="598" y="108"/>
                  </a:cubicBezTo>
                  <a:cubicBezTo>
                    <a:pt x="600" y="109"/>
                    <a:pt x="599" y="107"/>
                    <a:pt x="604" y="112"/>
                  </a:cubicBezTo>
                  <a:cubicBezTo>
                    <a:pt x="605" y="114"/>
                    <a:pt x="607" y="116"/>
                    <a:pt x="611" y="119"/>
                  </a:cubicBezTo>
                  <a:cubicBezTo>
                    <a:pt x="611" y="119"/>
                    <a:pt x="610" y="119"/>
                    <a:pt x="610" y="119"/>
                  </a:cubicBezTo>
                  <a:cubicBezTo>
                    <a:pt x="611" y="120"/>
                    <a:pt x="616" y="126"/>
                    <a:pt x="616" y="125"/>
                  </a:cubicBezTo>
                  <a:cubicBezTo>
                    <a:pt x="616" y="125"/>
                    <a:pt x="615" y="124"/>
                    <a:pt x="613" y="122"/>
                  </a:cubicBezTo>
                  <a:cubicBezTo>
                    <a:pt x="614" y="123"/>
                    <a:pt x="612" y="120"/>
                    <a:pt x="612" y="120"/>
                  </a:cubicBezTo>
                  <a:cubicBezTo>
                    <a:pt x="616" y="125"/>
                    <a:pt x="617" y="126"/>
                    <a:pt x="618" y="127"/>
                  </a:cubicBezTo>
                  <a:cubicBezTo>
                    <a:pt x="623" y="133"/>
                    <a:pt x="625" y="136"/>
                    <a:pt x="631" y="144"/>
                  </a:cubicBezTo>
                  <a:cubicBezTo>
                    <a:pt x="632" y="145"/>
                    <a:pt x="630" y="142"/>
                    <a:pt x="632" y="144"/>
                  </a:cubicBezTo>
                  <a:cubicBezTo>
                    <a:pt x="633" y="146"/>
                    <a:pt x="634" y="147"/>
                    <a:pt x="636" y="150"/>
                  </a:cubicBezTo>
                  <a:cubicBezTo>
                    <a:pt x="635" y="149"/>
                    <a:pt x="635" y="149"/>
                    <a:pt x="636" y="151"/>
                  </a:cubicBezTo>
                  <a:cubicBezTo>
                    <a:pt x="638" y="153"/>
                    <a:pt x="639" y="154"/>
                    <a:pt x="639" y="155"/>
                  </a:cubicBezTo>
                  <a:cubicBezTo>
                    <a:pt x="641" y="156"/>
                    <a:pt x="641" y="157"/>
                    <a:pt x="641" y="158"/>
                  </a:cubicBezTo>
                  <a:cubicBezTo>
                    <a:pt x="642" y="158"/>
                    <a:pt x="642" y="158"/>
                    <a:pt x="642" y="158"/>
                  </a:cubicBezTo>
                  <a:cubicBezTo>
                    <a:pt x="640" y="156"/>
                    <a:pt x="638" y="152"/>
                    <a:pt x="639" y="153"/>
                  </a:cubicBezTo>
                  <a:cubicBezTo>
                    <a:pt x="638" y="151"/>
                    <a:pt x="634" y="147"/>
                    <a:pt x="634" y="146"/>
                  </a:cubicBezTo>
                  <a:cubicBezTo>
                    <a:pt x="635" y="147"/>
                    <a:pt x="638" y="151"/>
                    <a:pt x="640" y="155"/>
                  </a:cubicBezTo>
                  <a:cubicBezTo>
                    <a:pt x="643" y="158"/>
                    <a:pt x="644" y="161"/>
                    <a:pt x="642" y="158"/>
                  </a:cubicBezTo>
                  <a:cubicBezTo>
                    <a:pt x="643" y="160"/>
                    <a:pt x="644" y="161"/>
                    <a:pt x="644" y="162"/>
                  </a:cubicBezTo>
                  <a:cubicBezTo>
                    <a:pt x="645" y="162"/>
                    <a:pt x="645" y="162"/>
                    <a:pt x="645" y="163"/>
                  </a:cubicBezTo>
                  <a:cubicBezTo>
                    <a:pt x="644" y="160"/>
                    <a:pt x="644" y="160"/>
                    <a:pt x="643" y="159"/>
                  </a:cubicBezTo>
                  <a:cubicBezTo>
                    <a:pt x="642" y="157"/>
                    <a:pt x="642" y="157"/>
                    <a:pt x="641" y="155"/>
                  </a:cubicBezTo>
                  <a:cubicBezTo>
                    <a:pt x="641" y="155"/>
                    <a:pt x="641" y="155"/>
                    <a:pt x="641" y="155"/>
                  </a:cubicBezTo>
                  <a:cubicBezTo>
                    <a:pt x="642" y="157"/>
                    <a:pt x="643" y="158"/>
                    <a:pt x="643" y="158"/>
                  </a:cubicBezTo>
                  <a:cubicBezTo>
                    <a:pt x="641" y="155"/>
                    <a:pt x="639" y="154"/>
                    <a:pt x="636" y="149"/>
                  </a:cubicBezTo>
                  <a:cubicBezTo>
                    <a:pt x="639" y="152"/>
                    <a:pt x="637" y="149"/>
                    <a:pt x="638" y="151"/>
                  </a:cubicBezTo>
                  <a:cubicBezTo>
                    <a:pt x="636" y="149"/>
                    <a:pt x="634" y="145"/>
                    <a:pt x="633" y="143"/>
                  </a:cubicBezTo>
                  <a:cubicBezTo>
                    <a:pt x="632" y="141"/>
                    <a:pt x="632" y="141"/>
                    <a:pt x="635" y="145"/>
                  </a:cubicBezTo>
                  <a:cubicBezTo>
                    <a:pt x="635" y="145"/>
                    <a:pt x="634" y="143"/>
                    <a:pt x="633" y="142"/>
                  </a:cubicBezTo>
                  <a:cubicBezTo>
                    <a:pt x="633" y="143"/>
                    <a:pt x="633" y="142"/>
                    <a:pt x="631" y="140"/>
                  </a:cubicBezTo>
                  <a:cubicBezTo>
                    <a:pt x="631" y="140"/>
                    <a:pt x="632" y="142"/>
                    <a:pt x="631" y="140"/>
                  </a:cubicBezTo>
                  <a:cubicBezTo>
                    <a:pt x="629" y="139"/>
                    <a:pt x="628" y="136"/>
                    <a:pt x="627" y="135"/>
                  </a:cubicBezTo>
                  <a:cubicBezTo>
                    <a:pt x="625" y="134"/>
                    <a:pt x="624" y="133"/>
                    <a:pt x="623" y="131"/>
                  </a:cubicBezTo>
                  <a:cubicBezTo>
                    <a:pt x="622" y="130"/>
                    <a:pt x="621" y="129"/>
                    <a:pt x="620" y="127"/>
                  </a:cubicBezTo>
                  <a:cubicBezTo>
                    <a:pt x="617" y="125"/>
                    <a:pt x="615" y="122"/>
                    <a:pt x="612" y="119"/>
                  </a:cubicBezTo>
                  <a:cubicBezTo>
                    <a:pt x="610" y="116"/>
                    <a:pt x="607" y="114"/>
                    <a:pt x="604" y="111"/>
                  </a:cubicBezTo>
                  <a:cubicBezTo>
                    <a:pt x="603" y="110"/>
                    <a:pt x="602" y="108"/>
                    <a:pt x="601" y="107"/>
                  </a:cubicBezTo>
                  <a:cubicBezTo>
                    <a:pt x="599" y="106"/>
                    <a:pt x="598" y="105"/>
                    <a:pt x="596" y="103"/>
                  </a:cubicBezTo>
                  <a:cubicBezTo>
                    <a:pt x="599" y="105"/>
                    <a:pt x="599" y="105"/>
                    <a:pt x="601" y="108"/>
                  </a:cubicBezTo>
                  <a:cubicBezTo>
                    <a:pt x="601" y="107"/>
                    <a:pt x="604" y="110"/>
                    <a:pt x="605" y="111"/>
                  </a:cubicBezTo>
                  <a:cubicBezTo>
                    <a:pt x="603" y="109"/>
                    <a:pt x="607" y="113"/>
                    <a:pt x="605" y="110"/>
                  </a:cubicBezTo>
                  <a:cubicBezTo>
                    <a:pt x="609" y="115"/>
                    <a:pt x="613" y="119"/>
                    <a:pt x="616" y="121"/>
                  </a:cubicBezTo>
                  <a:cubicBezTo>
                    <a:pt x="611" y="117"/>
                    <a:pt x="618" y="123"/>
                    <a:pt x="615" y="119"/>
                  </a:cubicBezTo>
                  <a:cubicBezTo>
                    <a:pt x="613" y="118"/>
                    <a:pt x="609" y="114"/>
                    <a:pt x="606" y="110"/>
                  </a:cubicBezTo>
                  <a:cubicBezTo>
                    <a:pt x="605" y="110"/>
                    <a:pt x="606" y="111"/>
                    <a:pt x="605" y="110"/>
                  </a:cubicBezTo>
                  <a:cubicBezTo>
                    <a:pt x="603" y="108"/>
                    <a:pt x="607" y="112"/>
                    <a:pt x="609" y="113"/>
                  </a:cubicBezTo>
                  <a:cubicBezTo>
                    <a:pt x="606" y="111"/>
                    <a:pt x="604" y="109"/>
                    <a:pt x="602" y="106"/>
                  </a:cubicBezTo>
                  <a:cubicBezTo>
                    <a:pt x="603" y="106"/>
                    <a:pt x="603" y="107"/>
                    <a:pt x="605" y="108"/>
                  </a:cubicBezTo>
                  <a:cubicBezTo>
                    <a:pt x="607" y="110"/>
                    <a:pt x="606" y="110"/>
                    <a:pt x="609" y="112"/>
                  </a:cubicBezTo>
                  <a:cubicBezTo>
                    <a:pt x="609" y="112"/>
                    <a:pt x="608" y="112"/>
                    <a:pt x="608" y="112"/>
                  </a:cubicBezTo>
                  <a:cubicBezTo>
                    <a:pt x="610" y="114"/>
                    <a:pt x="610" y="114"/>
                    <a:pt x="612" y="115"/>
                  </a:cubicBezTo>
                  <a:cubicBezTo>
                    <a:pt x="611" y="116"/>
                    <a:pt x="611" y="116"/>
                    <a:pt x="611" y="116"/>
                  </a:cubicBezTo>
                  <a:cubicBezTo>
                    <a:pt x="613" y="117"/>
                    <a:pt x="615" y="119"/>
                    <a:pt x="618" y="122"/>
                  </a:cubicBezTo>
                  <a:cubicBezTo>
                    <a:pt x="616" y="120"/>
                    <a:pt x="615" y="118"/>
                    <a:pt x="613" y="116"/>
                  </a:cubicBezTo>
                  <a:cubicBezTo>
                    <a:pt x="611" y="114"/>
                    <a:pt x="609" y="112"/>
                    <a:pt x="608" y="110"/>
                  </a:cubicBezTo>
                  <a:cubicBezTo>
                    <a:pt x="608" y="110"/>
                    <a:pt x="606" y="108"/>
                    <a:pt x="607" y="109"/>
                  </a:cubicBezTo>
                  <a:cubicBezTo>
                    <a:pt x="610" y="112"/>
                    <a:pt x="610" y="112"/>
                    <a:pt x="612" y="114"/>
                  </a:cubicBezTo>
                  <a:cubicBezTo>
                    <a:pt x="612" y="114"/>
                    <a:pt x="612" y="114"/>
                    <a:pt x="612" y="114"/>
                  </a:cubicBezTo>
                  <a:cubicBezTo>
                    <a:pt x="614" y="116"/>
                    <a:pt x="615" y="117"/>
                    <a:pt x="615" y="118"/>
                  </a:cubicBezTo>
                  <a:cubicBezTo>
                    <a:pt x="615" y="119"/>
                    <a:pt x="616" y="119"/>
                    <a:pt x="618" y="122"/>
                  </a:cubicBezTo>
                  <a:cubicBezTo>
                    <a:pt x="619" y="123"/>
                    <a:pt x="620" y="123"/>
                    <a:pt x="621" y="124"/>
                  </a:cubicBezTo>
                  <a:cubicBezTo>
                    <a:pt x="620" y="123"/>
                    <a:pt x="621" y="124"/>
                    <a:pt x="622" y="125"/>
                  </a:cubicBezTo>
                  <a:cubicBezTo>
                    <a:pt x="623" y="126"/>
                    <a:pt x="624" y="127"/>
                    <a:pt x="623" y="126"/>
                  </a:cubicBezTo>
                  <a:cubicBezTo>
                    <a:pt x="625" y="128"/>
                    <a:pt x="629" y="133"/>
                    <a:pt x="630" y="135"/>
                  </a:cubicBezTo>
                  <a:cubicBezTo>
                    <a:pt x="630" y="135"/>
                    <a:pt x="629" y="134"/>
                    <a:pt x="630" y="135"/>
                  </a:cubicBezTo>
                  <a:cubicBezTo>
                    <a:pt x="628" y="133"/>
                    <a:pt x="626" y="131"/>
                    <a:pt x="624" y="129"/>
                  </a:cubicBezTo>
                  <a:cubicBezTo>
                    <a:pt x="622" y="126"/>
                    <a:pt x="620" y="124"/>
                    <a:pt x="618" y="122"/>
                  </a:cubicBezTo>
                  <a:cubicBezTo>
                    <a:pt x="618" y="122"/>
                    <a:pt x="619" y="123"/>
                    <a:pt x="619" y="124"/>
                  </a:cubicBezTo>
                  <a:cubicBezTo>
                    <a:pt x="619" y="123"/>
                    <a:pt x="620" y="124"/>
                    <a:pt x="621" y="125"/>
                  </a:cubicBezTo>
                  <a:cubicBezTo>
                    <a:pt x="621" y="126"/>
                    <a:pt x="621" y="126"/>
                    <a:pt x="621" y="126"/>
                  </a:cubicBezTo>
                  <a:cubicBezTo>
                    <a:pt x="622" y="127"/>
                    <a:pt x="624" y="129"/>
                    <a:pt x="624" y="129"/>
                  </a:cubicBezTo>
                  <a:cubicBezTo>
                    <a:pt x="621" y="126"/>
                    <a:pt x="621" y="126"/>
                    <a:pt x="621" y="126"/>
                  </a:cubicBezTo>
                  <a:cubicBezTo>
                    <a:pt x="621" y="127"/>
                    <a:pt x="622" y="128"/>
                    <a:pt x="623" y="129"/>
                  </a:cubicBezTo>
                  <a:cubicBezTo>
                    <a:pt x="625" y="131"/>
                    <a:pt x="626" y="132"/>
                    <a:pt x="627" y="133"/>
                  </a:cubicBezTo>
                  <a:cubicBezTo>
                    <a:pt x="626" y="132"/>
                    <a:pt x="625" y="132"/>
                    <a:pt x="625" y="131"/>
                  </a:cubicBezTo>
                  <a:cubicBezTo>
                    <a:pt x="626" y="132"/>
                    <a:pt x="626" y="132"/>
                    <a:pt x="627" y="133"/>
                  </a:cubicBezTo>
                  <a:cubicBezTo>
                    <a:pt x="629" y="135"/>
                    <a:pt x="627" y="134"/>
                    <a:pt x="628" y="135"/>
                  </a:cubicBezTo>
                  <a:cubicBezTo>
                    <a:pt x="629" y="136"/>
                    <a:pt x="628" y="136"/>
                    <a:pt x="629" y="137"/>
                  </a:cubicBezTo>
                  <a:cubicBezTo>
                    <a:pt x="630" y="137"/>
                    <a:pt x="630" y="137"/>
                    <a:pt x="631" y="139"/>
                  </a:cubicBezTo>
                  <a:cubicBezTo>
                    <a:pt x="631" y="139"/>
                    <a:pt x="631" y="139"/>
                    <a:pt x="632" y="140"/>
                  </a:cubicBezTo>
                  <a:cubicBezTo>
                    <a:pt x="634" y="142"/>
                    <a:pt x="636" y="145"/>
                    <a:pt x="638" y="148"/>
                  </a:cubicBezTo>
                  <a:cubicBezTo>
                    <a:pt x="640" y="151"/>
                    <a:pt x="642" y="154"/>
                    <a:pt x="645" y="157"/>
                  </a:cubicBezTo>
                  <a:cubicBezTo>
                    <a:pt x="645" y="158"/>
                    <a:pt x="646" y="160"/>
                    <a:pt x="647" y="161"/>
                  </a:cubicBezTo>
                  <a:cubicBezTo>
                    <a:pt x="647" y="160"/>
                    <a:pt x="646" y="159"/>
                    <a:pt x="646" y="158"/>
                  </a:cubicBezTo>
                  <a:cubicBezTo>
                    <a:pt x="644" y="155"/>
                    <a:pt x="639" y="149"/>
                    <a:pt x="638" y="147"/>
                  </a:cubicBezTo>
                  <a:cubicBezTo>
                    <a:pt x="639" y="149"/>
                    <a:pt x="642" y="151"/>
                    <a:pt x="642" y="153"/>
                  </a:cubicBezTo>
                  <a:cubicBezTo>
                    <a:pt x="642" y="152"/>
                    <a:pt x="642" y="152"/>
                    <a:pt x="643" y="153"/>
                  </a:cubicBezTo>
                  <a:cubicBezTo>
                    <a:pt x="646" y="156"/>
                    <a:pt x="648" y="161"/>
                    <a:pt x="651" y="165"/>
                  </a:cubicBezTo>
                  <a:cubicBezTo>
                    <a:pt x="654" y="169"/>
                    <a:pt x="657" y="173"/>
                    <a:pt x="659" y="177"/>
                  </a:cubicBezTo>
                  <a:cubicBezTo>
                    <a:pt x="658" y="175"/>
                    <a:pt x="659" y="176"/>
                    <a:pt x="658" y="175"/>
                  </a:cubicBezTo>
                  <a:cubicBezTo>
                    <a:pt x="656" y="173"/>
                    <a:pt x="654" y="169"/>
                    <a:pt x="653" y="167"/>
                  </a:cubicBezTo>
                  <a:cubicBezTo>
                    <a:pt x="650" y="162"/>
                    <a:pt x="645" y="155"/>
                    <a:pt x="642" y="151"/>
                  </a:cubicBezTo>
                  <a:cubicBezTo>
                    <a:pt x="642" y="150"/>
                    <a:pt x="637" y="144"/>
                    <a:pt x="638" y="144"/>
                  </a:cubicBezTo>
                  <a:cubicBezTo>
                    <a:pt x="637" y="142"/>
                    <a:pt x="634" y="139"/>
                    <a:pt x="634" y="138"/>
                  </a:cubicBezTo>
                  <a:cubicBezTo>
                    <a:pt x="635" y="140"/>
                    <a:pt x="635" y="140"/>
                    <a:pt x="636" y="141"/>
                  </a:cubicBezTo>
                  <a:cubicBezTo>
                    <a:pt x="635" y="139"/>
                    <a:pt x="634" y="138"/>
                    <a:pt x="632" y="136"/>
                  </a:cubicBezTo>
                  <a:cubicBezTo>
                    <a:pt x="632" y="136"/>
                    <a:pt x="633" y="137"/>
                    <a:pt x="632" y="135"/>
                  </a:cubicBezTo>
                  <a:cubicBezTo>
                    <a:pt x="630" y="132"/>
                    <a:pt x="627" y="129"/>
                    <a:pt x="625" y="127"/>
                  </a:cubicBezTo>
                  <a:cubicBezTo>
                    <a:pt x="622" y="124"/>
                    <a:pt x="620" y="121"/>
                    <a:pt x="618" y="118"/>
                  </a:cubicBezTo>
                  <a:cubicBezTo>
                    <a:pt x="619" y="118"/>
                    <a:pt x="623" y="123"/>
                    <a:pt x="625" y="125"/>
                  </a:cubicBezTo>
                  <a:cubicBezTo>
                    <a:pt x="623" y="123"/>
                    <a:pt x="627" y="128"/>
                    <a:pt x="627" y="127"/>
                  </a:cubicBezTo>
                  <a:cubicBezTo>
                    <a:pt x="625" y="126"/>
                    <a:pt x="626" y="125"/>
                    <a:pt x="627" y="127"/>
                  </a:cubicBezTo>
                  <a:cubicBezTo>
                    <a:pt x="628" y="128"/>
                    <a:pt x="629" y="129"/>
                    <a:pt x="629" y="129"/>
                  </a:cubicBezTo>
                  <a:cubicBezTo>
                    <a:pt x="630" y="131"/>
                    <a:pt x="631" y="132"/>
                    <a:pt x="631" y="132"/>
                  </a:cubicBezTo>
                  <a:cubicBezTo>
                    <a:pt x="628" y="129"/>
                    <a:pt x="631" y="131"/>
                    <a:pt x="630" y="130"/>
                  </a:cubicBezTo>
                  <a:cubicBezTo>
                    <a:pt x="629" y="129"/>
                    <a:pt x="629" y="129"/>
                    <a:pt x="628" y="128"/>
                  </a:cubicBezTo>
                  <a:cubicBezTo>
                    <a:pt x="628" y="127"/>
                    <a:pt x="625" y="125"/>
                    <a:pt x="624" y="124"/>
                  </a:cubicBezTo>
                  <a:cubicBezTo>
                    <a:pt x="623" y="123"/>
                    <a:pt x="621" y="121"/>
                    <a:pt x="619" y="118"/>
                  </a:cubicBezTo>
                  <a:cubicBezTo>
                    <a:pt x="618" y="117"/>
                    <a:pt x="617" y="116"/>
                    <a:pt x="616" y="115"/>
                  </a:cubicBezTo>
                  <a:cubicBezTo>
                    <a:pt x="615" y="114"/>
                    <a:pt x="614" y="113"/>
                    <a:pt x="614" y="112"/>
                  </a:cubicBezTo>
                  <a:cubicBezTo>
                    <a:pt x="615" y="114"/>
                    <a:pt x="617" y="115"/>
                    <a:pt x="618" y="117"/>
                  </a:cubicBezTo>
                  <a:cubicBezTo>
                    <a:pt x="619" y="117"/>
                    <a:pt x="621" y="118"/>
                    <a:pt x="623" y="121"/>
                  </a:cubicBezTo>
                  <a:cubicBezTo>
                    <a:pt x="624" y="122"/>
                    <a:pt x="623" y="121"/>
                    <a:pt x="622" y="121"/>
                  </a:cubicBezTo>
                  <a:cubicBezTo>
                    <a:pt x="624" y="122"/>
                    <a:pt x="626" y="124"/>
                    <a:pt x="627" y="126"/>
                  </a:cubicBezTo>
                  <a:cubicBezTo>
                    <a:pt x="626" y="125"/>
                    <a:pt x="624" y="123"/>
                    <a:pt x="625" y="124"/>
                  </a:cubicBezTo>
                  <a:cubicBezTo>
                    <a:pt x="628" y="127"/>
                    <a:pt x="631" y="130"/>
                    <a:pt x="634" y="133"/>
                  </a:cubicBezTo>
                  <a:cubicBezTo>
                    <a:pt x="634" y="133"/>
                    <a:pt x="634" y="133"/>
                    <a:pt x="633" y="132"/>
                  </a:cubicBezTo>
                  <a:cubicBezTo>
                    <a:pt x="636" y="135"/>
                    <a:pt x="638" y="138"/>
                    <a:pt x="641" y="140"/>
                  </a:cubicBezTo>
                  <a:cubicBezTo>
                    <a:pt x="643" y="143"/>
                    <a:pt x="644" y="145"/>
                    <a:pt x="645" y="147"/>
                  </a:cubicBezTo>
                  <a:cubicBezTo>
                    <a:pt x="647" y="149"/>
                    <a:pt x="650" y="153"/>
                    <a:pt x="651" y="154"/>
                  </a:cubicBezTo>
                  <a:cubicBezTo>
                    <a:pt x="649" y="152"/>
                    <a:pt x="649" y="151"/>
                    <a:pt x="648" y="150"/>
                  </a:cubicBezTo>
                  <a:cubicBezTo>
                    <a:pt x="650" y="152"/>
                    <a:pt x="651" y="153"/>
                    <a:pt x="652" y="154"/>
                  </a:cubicBezTo>
                  <a:cubicBezTo>
                    <a:pt x="652" y="155"/>
                    <a:pt x="655" y="159"/>
                    <a:pt x="656" y="161"/>
                  </a:cubicBezTo>
                  <a:cubicBezTo>
                    <a:pt x="656" y="162"/>
                    <a:pt x="654" y="158"/>
                    <a:pt x="654" y="158"/>
                  </a:cubicBezTo>
                  <a:cubicBezTo>
                    <a:pt x="656" y="162"/>
                    <a:pt x="660" y="167"/>
                    <a:pt x="663" y="172"/>
                  </a:cubicBezTo>
                  <a:cubicBezTo>
                    <a:pt x="664" y="175"/>
                    <a:pt x="666" y="178"/>
                    <a:pt x="667" y="180"/>
                  </a:cubicBezTo>
                  <a:cubicBezTo>
                    <a:pt x="668" y="182"/>
                    <a:pt x="670" y="185"/>
                    <a:pt x="671" y="187"/>
                  </a:cubicBezTo>
                  <a:cubicBezTo>
                    <a:pt x="669" y="186"/>
                    <a:pt x="667" y="180"/>
                    <a:pt x="666" y="180"/>
                  </a:cubicBezTo>
                  <a:cubicBezTo>
                    <a:pt x="668" y="183"/>
                    <a:pt x="670" y="186"/>
                    <a:pt x="672" y="190"/>
                  </a:cubicBezTo>
                  <a:cubicBezTo>
                    <a:pt x="672" y="191"/>
                    <a:pt x="671" y="190"/>
                    <a:pt x="670" y="187"/>
                  </a:cubicBezTo>
                  <a:cubicBezTo>
                    <a:pt x="670" y="187"/>
                    <a:pt x="668" y="184"/>
                    <a:pt x="667" y="182"/>
                  </a:cubicBezTo>
                  <a:cubicBezTo>
                    <a:pt x="666" y="180"/>
                    <a:pt x="665" y="178"/>
                    <a:pt x="667" y="180"/>
                  </a:cubicBezTo>
                  <a:cubicBezTo>
                    <a:pt x="664" y="176"/>
                    <a:pt x="662" y="172"/>
                    <a:pt x="661" y="170"/>
                  </a:cubicBezTo>
                  <a:cubicBezTo>
                    <a:pt x="660" y="168"/>
                    <a:pt x="660" y="169"/>
                    <a:pt x="659" y="167"/>
                  </a:cubicBezTo>
                  <a:cubicBezTo>
                    <a:pt x="659" y="167"/>
                    <a:pt x="659" y="168"/>
                    <a:pt x="660" y="168"/>
                  </a:cubicBezTo>
                  <a:cubicBezTo>
                    <a:pt x="658" y="166"/>
                    <a:pt x="656" y="162"/>
                    <a:pt x="653" y="158"/>
                  </a:cubicBezTo>
                  <a:cubicBezTo>
                    <a:pt x="651" y="156"/>
                    <a:pt x="650" y="154"/>
                    <a:pt x="649" y="152"/>
                  </a:cubicBezTo>
                  <a:cubicBezTo>
                    <a:pt x="647" y="150"/>
                    <a:pt x="646" y="148"/>
                    <a:pt x="645" y="147"/>
                  </a:cubicBezTo>
                  <a:cubicBezTo>
                    <a:pt x="645" y="147"/>
                    <a:pt x="645" y="147"/>
                    <a:pt x="644" y="146"/>
                  </a:cubicBezTo>
                  <a:cubicBezTo>
                    <a:pt x="644" y="145"/>
                    <a:pt x="642" y="144"/>
                    <a:pt x="642" y="144"/>
                  </a:cubicBezTo>
                  <a:cubicBezTo>
                    <a:pt x="644" y="146"/>
                    <a:pt x="644" y="146"/>
                    <a:pt x="644" y="147"/>
                  </a:cubicBezTo>
                  <a:cubicBezTo>
                    <a:pt x="645" y="147"/>
                    <a:pt x="647" y="150"/>
                    <a:pt x="647" y="151"/>
                  </a:cubicBezTo>
                  <a:cubicBezTo>
                    <a:pt x="647" y="151"/>
                    <a:pt x="646" y="149"/>
                    <a:pt x="646" y="149"/>
                  </a:cubicBezTo>
                  <a:cubicBezTo>
                    <a:pt x="646" y="150"/>
                    <a:pt x="647" y="151"/>
                    <a:pt x="647" y="151"/>
                  </a:cubicBezTo>
                  <a:cubicBezTo>
                    <a:pt x="646" y="150"/>
                    <a:pt x="646" y="149"/>
                    <a:pt x="646" y="150"/>
                  </a:cubicBezTo>
                  <a:cubicBezTo>
                    <a:pt x="648" y="152"/>
                    <a:pt x="651" y="156"/>
                    <a:pt x="652" y="158"/>
                  </a:cubicBezTo>
                  <a:cubicBezTo>
                    <a:pt x="650" y="156"/>
                    <a:pt x="651" y="157"/>
                    <a:pt x="650" y="156"/>
                  </a:cubicBezTo>
                  <a:cubicBezTo>
                    <a:pt x="648" y="152"/>
                    <a:pt x="644" y="148"/>
                    <a:pt x="643" y="147"/>
                  </a:cubicBezTo>
                  <a:cubicBezTo>
                    <a:pt x="646" y="151"/>
                    <a:pt x="645" y="151"/>
                    <a:pt x="647" y="153"/>
                  </a:cubicBezTo>
                  <a:cubicBezTo>
                    <a:pt x="645" y="151"/>
                    <a:pt x="646" y="152"/>
                    <a:pt x="645" y="150"/>
                  </a:cubicBezTo>
                  <a:cubicBezTo>
                    <a:pt x="644" y="150"/>
                    <a:pt x="646" y="152"/>
                    <a:pt x="647" y="154"/>
                  </a:cubicBezTo>
                  <a:cubicBezTo>
                    <a:pt x="646" y="152"/>
                    <a:pt x="646" y="153"/>
                    <a:pt x="645" y="152"/>
                  </a:cubicBezTo>
                  <a:cubicBezTo>
                    <a:pt x="647" y="154"/>
                    <a:pt x="649" y="158"/>
                    <a:pt x="647" y="156"/>
                  </a:cubicBezTo>
                  <a:cubicBezTo>
                    <a:pt x="649" y="158"/>
                    <a:pt x="651" y="162"/>
                    <a:pt x="651" y="162"/>
                  </a:cubicBezTo>
                  <a:cubicBezTo>
                    <a:pt x="650" y="161"/>
                    <a:pt x="647" y="156"/>
                    <a:pt x="647" y="157"/>
                  </a:cubicBezTo>
                  <a:cubicBezTo>
                    <a:pt x="651" y="162"/>
                    <a:pt x="654" y="167"/>
                    <a:pt x="657" y="171"/>
                  </a:cubicBezTo>
                  <a:cubicBezTo>
                    <a:pt x="659" y="176"/>
                    <a:pt x="661" y="180"/>
                    <a:pt x="665" y="186"/>
                  </a:cubicBezTo>
                  <a:cubicBezTo>
                    <a:pt x="664" y="186"/>
                    <a:pt x="665" y="188"/>
                    <a:pt x="666" y="190"/>
                  </a:cubicBezTo>
                  <a:cubicBezTo>
                    <a:pt x="665" y="189"/>
                    <a:pt x="664" y="187"/>
                    <a:pt x="663" y="185"/>
                  </a:cubicBezTo>
                  <a:cubicBezTo>
                    <a:pt x="662" y="184"/>
                    <a:pt x="662" y="184"/>
                    <a:pt x="661" y="182"/>
                  </a:cubicBezTo>
                  <a:cubicBezTo>
                    <a:pt x="660" y="180"/>
                    <a:pt x="661" y="182"/>
                    <a:pt x="660" y="179"/>
                  </a:cubicBezTo>
                  <a:cubicBezTo>
                    <a:pt x="660" y="179"/>
                    <a:pt x="660" y="180"/>
                    <a:pt x="660" y="180"/>
                  </a:cubicBezTo>
                  <a:cubicBezTo>
                    <a:pt x="658" y="177"/>
                    <a:pt x="657" y="176"/>
                    <a:pt x="655" y="171"/>
                  </a:cubicBezTo>
                  <a:cubicBezTo>
                    <a:pt x="654" y="170"/>
                    <a:pt x="652" y="168"/>
                    <a:pt x="653" y="170"/>
                  </a:cubicBezTo>
                  <a:cubicBezTo>
                    <a:pt x="656" y="174"/>
                    <a:pt x="657" y="177"/>
                    <a:pt x="660" y="181"/>
                  </a:cubicBezTo>
                  <a:cubicBezTo>
                    <a:pt x="659" y="179"/>
                    <a:pt x="660" y="184"/>
                    <a:pt x="662" y="185"/>
                  </a:cubicBezTo>
                  <a:cubicBezTo>
                    <a:pt x="661" y="184"/>
                    <a:pt x="660" y="182"/>
                    <a:pt x="660" y="182"/>
                  </a:cubicBezTo>
                  <a:cubicBezTo>
                    <a:pt x="660" y="182"/>
                    <a:pt x="660" y="181"/>
                    <a:pt x="661" y="182"/>
                  </a:cubicBezTo>
                  <a:cubicBezTo>
                    <a:pt x="662" y="185"/>
                    <a:pt x="663" y="187"/>
                    <a:pt x="663" y="187"/>
                  </a:cubicBezTo>
                  <a:cubicBezTo>
                    <a:pt x="663" y="186"/>
                    <a:pt x="662" y="184"/>
                    <a:pt x="662" y="184"/>
                  </a:cubicBezTo>
                  <a:cubicBezTo>
                    <a:pt x="663" y="187"/>
                    <a:pt x="662" y="185"/>
                    <a:pt x="663" y="187"/>
                  </a:cubicBezTo>
                  <a:cubicBezTo>
                    <a:pt x="664" y="188"/>
                    <a:pt x="667" y="194"/>
                    <a:pt x="668" y="196"/>
                  </a:cubicBezTo>
                  <a:cubicBezTo>
                    <a:pt x="668" y="196"/>
                    <a:pt x="668" y="196"/>
                    <a:pt x="668" y="196"/>
                  </a:cubicBezTo>
                  <a:cubicBezTo>
                    <a:pt x="666" y="193"/>
                    <a:pt x="664" y="192"/>
                    <a:pt x="666" y="193"/>
                  </a:cubicBezTo>
                  <a:cubicBezTo>
                    <a:pt x="668" y="199"/>
                    <a:pt x="670" y="200"/>
                    <a:pt x="671" y="201"/>
                  </a:cubicBezTo>
                  <a:cubicBezTo>
                    <a:pt x="671" y="203"/>
                    <a:pt x="671" y="202"/>
                    <a:pt x="671" y="203"/>
                  </a:cubicBezTo>
                  <a:cubicBezTo>
                    <a:pt x="672" y="203"/>
                    <a:pt x="673" y="207"/>
                    <a:pt x="675" y="209"/>
                  </a:cubicBezTo>
                  <a:cubicBezTo>
                    <a:pt x="674" y="208"/>
                    <a:pt x="674" y="206"/>
                    <a:pt x="674" y="208"/>
                  </a:cubicBezTo>
                  <a:cubicBezTo>
                    <a:pt x="677" y="212"/>
                    <a:pt x="680" y="221"/>
                    <a:pt x="682" y="225"/>
                  </a:cubicBezTo>
                  <a:cubicBezTo>
                    <a:pt x="681" y="225"/>
                    <a:pt x="680" y="223"/>
                    <a:pt x="681" y="226"/>
                  </a:cubicBezTo>
                  <a:cubicBezTo>
                    <a:pt x="682" y="225"/>
                    <a:pt x="682" y="227"/>
                    <a:pt x="683" y="229"/>
                  </a:cubicBezTo>
                  <a:cubicBezTo>
                    <a:pt x="684" y="231"/>
                    <a:pt x="684" y="233"/>
                    <a:pt x="685" y="234"/>
                  </a:cubicBezTo>
                  <a:cubicBezTo>
                    <a:pt x="685" y="234"/>
                    <a:pt x="684" y="231"/>
                    <a:pt x="684" y="231"/>
                  </a:cubicBezTo>
                  <a:cubicBezTo>
                    <a:pt x="686" y="235"/>
                    <a:pt x="686" y="233"/>
                    <a:pt x="687" y="236"/>
                  </a:cubicBezTo>
                  <a:cubicBezTo>
                    <a:pt x="687" y="238"/>
                    <a:pt x="688" y="241"/>
                    <a:pt x="689" y="244"/>
                  </a:cubicBezTo>
                  <a:cubicBezTo>
                    <a:pt x="690" y="248"/>
                    <a:pt x="691" y="251"/>
                    <a:pt x="692" y="252"/>
                  </a:cubicBezTo>
                  <a:cubicBezTo>
                    <a:pt x="692" y="251"/>
                    <a:pt x="691" y="248"/>
                    <a:pt x="691" y="247"/>
                  </a:cubicBezTo>
                  <a:cubicBezTo>
                    <a:pt x="691" y="248"/>
                    <a:pt x="691" y="247"/>
                    <a:pt x="692" y="248"/>
                  </a:cubicBezTo>
                  <a:cubicBezTo>
                    <a:pt x="692" y="250"/>
                    <a:pt x="694" y="254"/>
                    <a:pt x="694" y="255"/>
                  </a:cubicBezTo>
                  <a:cubicBezTo>
                    <a:pt x="693" y="252"/>
                    <a:pt x="693" y="251"/>
                    <a:pt x="694" y="254"/>
                  </a:cubicBezTo>
                  <a:cubicBezTo>
                    <a:pt x="693" y="251"/>
                    <a:pt x="692" y="248"/>
                    <a:pt x="692" y="246"/>
                  </a:cubicBezTo>
                  <a:cubicBezTo>
                    <a:pt x="691" y="243"/>
                    <a:pt x="690" y="240"/>
                    <a:pt x="688" y="237"/>
                  </a:cubicBezTo>
                  <a:cubicBezTo>
                    <a:pt x="688" y="237"/>
                    <a:pt x="688" y="237"/>
                    <a:pt x="688" y="236"/>
                  </a:cubicBezTo>
                  <a:cubicBezTo>
                    <a:pt x="688" y="235"/>
                    <a:pt x="686" y="232"/>
                    <a:pt x="686" y="232"/>
                  </a:cubicBezTo>
                  <a:cubicBezTo>
                    <a:pt x="687" y="232"/>
                    <a:pt x="688" y="236"/>
                    <a:pt x="688" y="236"/>
                  </a:cubicBezTo>
                  <a:cubicBezTo>
                    <a:pt x="688" y="234"/>
                    <a:pt x="685" y="227"/>
                    <a:pt x="685" y="227"/>
                  </a:cubicBezTo>
                  <a:cubicBezTo>
                    <a:pt x="684" y="223"/>
                    <a:pt x="684" y="223"/>
                    <a:pt x="684" y="223"/>
                  </a:cubicBezTo>
                  <a:cubicBezTo>
                    <a:pt x="683" y="224"/>
                    <a:pt x="680" y="214"/>
                    <a:pt x="681" y="216"/>
                  </a:cubicBezTo>
                  <a:cubicBezTo>
                    <a:pt x="680" y="213"/>
                    <a:pt x="677" y="208"/>
                    <a:pt x="677" y="207"/>
                  </a:cubicBezTo>
                  <a:cubicBezTo>
                    <a:pt x="678" y="209"/>
                    <a:pt x="679" y="211"/>
                    <a:pt x="680" y="213"/>
                  </a:cubicBezTo>
                  <a:cubicBezTo>
                    <a:pt x="681" y="215"/>
                    <a:pt x="682" y="217"/>
                    <a:pt x="683" y="219"/>
                  </a:cubicBezTo>
                  <a:cubicBezTo>
                    <a:pt x="682" y="217"/>
                    <a:pt x="682" y="217"/>
                    <a:pt x="681" y="215"/>
                  </a:cubicBezTo>
                  <a:cubicBezTo>
                    <a:pt x="681" y="216"/>
                    <a:pt x="680" y="214"/>
                    <a:pt x="680" y="213"/>
                  </a:cubicBezTo>
                  <a:cubicBezTo>
                    <a:pt x="680" y="213"/>
                    <a:pt x="679" y="210"/>
                    <a:pt x="678" y="209"/>
                  </a:cubicBezTo>
                  <a:cubicBezTo>
                    <a:pt x="679" y="209"/>
                    <a:pt x="678" y="208"/>
                    <a:pt x="678" y="207"/>
                  </a:cubicBezTo>
                  <a:cubicBezTo>
                    <a:pt x="679" y="209"/>
                    <a:pt x="680" y="211"/>
                    <a:pt x="681" y="212"/>
                  </a:cubicBezTo>
                  <a:cubicBezTo>
                    <a:pt x="681" y="214"/>
                    <a:pt x="682" y="216"/>
                    <a:pt x="683" y="218"/>
                  </a:cubicBezTo>
                  <a:cubicBezTo>
                    <a:pt x="683" y="218"/>
                    <a:pt x="681" y="213"/>
                    <a:pt x="681" y="213"/>
                  </a:cubicBezTo>
                  <a:cubicBezTo>
                    <a:pt x="681" y="213"/>
                    <a:pt x="682" y="215"/>
                    <a:pt x="682" y="215"/>
                  </a:cubicBezTo>
                  <a:cubicBezTo>
                    <a:pt x="682" y="214"/>
                    <a:pt x="680" y="210"/>
                    <a:pt x="679" y="209"/>
                  </a:cubicBezTo>
                  <a:cubicBezTo>
                    <a:pt x="680" y="210"/>
                    <a:pt x="682" y="214"/>
                    <a:pt x="682" y="214"/>
                  </a:cubicBezTo>
                  <a:cubicBezTo>
                    <a:pt x="683" y="216"/>
                    <a:pt x="684" y="219"/>
                    <a:pt x="685" y="221"/>
                  </a:cubicBezTo>
                  <a:cubicBezTo>
                    <a:pt x="684" y="219"/>
                    <a:pt x="686" y="224"/>
                    <a:pt x="687" y="225"/>
                  </a:cubicBezTo>
                  <a:cubicBezTo>
                    <a:pt x="685" y="221"/>
                    <a:pt x="683" y="216"/>
                    <a:pt x="682" y="213"/>
                  </a:cubicBezTo>
                  <a:cubicBezTo>
                    <a:pt x="680" y="209"/>
                    <a:pt x="677" y="203"/>
                    <a:pt x="676" y="200"/>
                  </a:cubicBezTo>
                  <a:cubicBezTo>
                    <a:pt x="677" y="202"/>
                    <a:pt x="678" y="204"/>
                    <a:pt x="679" y="204"/>
                  </a:cubicBezTo>
                  <a:cubicBezTo>
                    <a:pt x="678" y="202"/>
                    <a:pt x="676" y="199"/>
                    <a:pt x="675" y="196"/>
                  </a:cubicBezTo>
                  <a:cubicBezTo>
                    <a:pt x="675" y="197"/>
                    <a:pt x="676" y="198"/>
                    <a:pt x="676" y="197"/>
                  </a:cubicBezTo>
                  <a:cubicBezTo>
                    <a:pt x="675" y="195"/>
                    <a:pt x="674" y="195"/>
                    <a:pt x="674" y="194"/>
                  </a:cubicBezTo>
                  <a:cubicBezTo>
                    <a:pt x="673" y="193"/>
                    <a:pt x="672" y="190"/>
                    <a:pt x="673" y="192"/>
                  </a:cubicBezTo>
                  <a:cubicBezTo>
                    <a:pt x="676" y="197"/>
                    <a:pt x="678" y="201"/>
                    <a:pt x="680" y="206"/>
                  </a:cubicBezTo>
                  <a:cubicBezTo>
                    <a:pt x="681" y="208"/>
                    <a:pt x="682" y="210"/>
                    <a:pt x="683" y="212"/>
                  </a:cubicBezTo>
                  <a:cubicBezTo>
                    <a:pt x="684" y="215"/>
                    <a:pt x="685" y="217"/>
                    <a:pt x="686" y="220"/>
                  </a:cubicBezTo>
                  <a:cubicBezTo>
                    <a:pt x="684" y="217"/>
                    <a:pt x="683" y="213"/>
                    <a:pt x="682" y="211"/>
                  </a:cubicBezTo>
                  <a:cubicBezTo>
                    <a:pt x="681" y="208"/>
                    <a:pt x="680" y="206"/>
                    <a:pt x="679" y="205"/>
                  </a:cubicBezTo>
                  <a:cubicBezTo>
                    <a:pt x="681" y="208"/>
                    <a:pt x="681" y="210"/>
                    <a:pt x="682" y="211"/>
                  </a:cubicBezTo>
                  <a:cubicBezTo>
                    <a:pt x="683" y="215"/>
                    <a:pt x="683" y="215"/>
                    <a:pt x="685" y="218"/>
                  </a:cubicBezTo>
                  <a:cubicBezTo>
                    <a:pt x="683" y="216"/>
                    <a:pt x="684" y="217"/>
                    <a:pt x="685" y="218"/>
                  </a:cubicBezTo>
                  <a:cubicBezTo>
                    <a:pt x="686" y="221"/>
                    <a:pt x="686" y="220"/>
                    <a:pt x="687" y="224"/>
                  </a:cubicBezTo>
                  <a:cubicBezTo>
                    <a:pt x="687" y="224"/>
                    <a:pt x="688" y="226"/>
                    <a:pt x="689" y="227"/>
                  </a:cubicBezTo>
                  <a:cubicBezTo>
                    <a:pt x="690" y="229"/>
                    <a:pt x="690" y="231"/>
                    <a:pt x="690" y="231"/>
                  </a:cubicBezTo>
                  <a:cubicBezTo>
                    <a:pt x="689" y="227"/>
                    <a:pt x="687" y="223"/>
                    <a:pt x="686" y="220"/>
                  </a:cubicBezTo>
                  <a:cubicBezTo>
                    <a:pt x="684" y="216"/>
                    <a:pt x="683" y="212"/>
                    <a:pt x="682" y="209"/>
                  </a:cubicBezTo>
                  <a:cubicBezTo>
                    <a:pt x="681" y="207"/>
                    <a:pt x="682" y="210"/>
                    <a:pt x="681" y="208"/>
                  </a:cubicBezTo>
                  <a:cubicBezTo>
                    <a:pt x="681" y="207"/>
                    <a:pt x="680" y="206"/>
                    <a:pt x="680" y="206"/>
                  </a:cubicBezTo>
                  <a:cubicBezTo>
                    <a:pt x="682" y="208"/>
                    <a:pt x="680" y="205"/>
                    <a:pt x="680" y="203"/>
                  </a:cubicBezTo>
                  <a:cubicBezTo>
                    <a:pt x="682" y="207"/>
                    <a:pt x="681" y="206"/>
                    <a:pt x="682" y="209"/>
                  </a:cubicBezTo>
                  <a:cubicBezTo>
                    <a:pt x="683" y="210"/>
                    <a:pt x="685" y="213"/>
                    <a:pt x="685" y="214"/>
                  </a:cubicBezTo>
                  <a:cubicBezTo>
                    <a:pt x="685" y="214"/>
                    <a:pt x="684" y="213"/>
                    <a:pt x="684" y="213"/>
                  </a:cubicBezTo>
                  <a:cubicBezTo>
                    <a:pt x="685" y="214"/>
                    <a:pt x="685" y="215"/>
                    <a:pt x="685" y="216"/>
                  </a:cubicBezTo>
                  <a:cubicBezTo>
                    <a:pt x="685" y="216"/>
                    <a:pt x="686" y="216"/>
                    <a:pt x="686" y="217"/>
                  </a:cubicBezTo>
                  <a:cubicBezTo>
                    <a:pt x="686" y="218"/>
                    <a:pt x="687" y="220"/>
                    <a:pt x="688" y="224"/>
                  </a:cubicBezTo>
                  <a:cubicBezTo>
                    <a:pt x="688" y="225"/>
                    <a:pt x="688" y="223"/>
                    <a:pt x="688" y="224"/>
                  </a:cubicBezTo>
                  <a:cubicBezTo>
                    <a:pt x="689" y="227"/>
                    <a:pt x="691" y="231"/>
                    <a:pt x="692" y="234"/>
                  </a:cubicBezTo>
                  <a:cubicBezTo>
                    <a:pt x="692" y="235"/>
                    <a:pt x="693" y="237"/>
                    <a:pt x="694" y="240"/>
                  </a:cubicBezTo>
                  <a:cubicBezTo>
                    <a:pt x="694" y="240"/>
                    <a:pt x="694" y="242"/>
                    <a:pt x="695" y="244"/>
                  </a:cubicBezTo>
                  <a:cubicBezTo>
                    <a:pt x="696" y="245"/>
                    <a:pt x="696" y="247"/>
                    <a:pt x="696" y="247"/>
                  </a:cubicBezTo>
                  <a:cubicBezTo>
                    <a:pt x="696" y="247"/>
                    <a:pt x="696" y="248"/>
                    <a:pt x="697" y="249"/>
                  </a:cubicBezTo>
                  <a:cubicBezTo>
                    <a:pt x="697" y="249"/>
                    <a:pt x="696" y="246"/>
                    <a:pt x="695" y="243"/>
                  </a:cubicBezTo>
                  <a:cubicBezTo>
                    <a:pt x="694" y="240"/>
                    <a:pt x="693" y="237"/>
                    <a:pt x="693" y="236"/>
                  </a:cubicBezTo>
                  <a:cubicBezTo>
                    <a:pt x="695" y="240"/>
                    <a:pt x="694" y="238"/>
                    <a:pt x="693" y="236"/>
                  </a:cubicBezTo>
                  <a:cubicBezTo>
                    <a:pt x="695" y="239"/>
                    <a:pt x="696" y="242"/>
                    <a:pt x="696" y="245"/>
                  </a:cubicBezTo>
                  <a:cubicBezTo>
                    <a:pt x="697" y="248"/>
                    <a:pt x="698" y="250"/>
                    <a:pt x="698" y="250"/>
                  </a:cubicBezTo>
                  <a:cubicBezTo>
                    <a:pt x="698" y="252"/>
                    <a:pt x="700" y="257"/>
                    <a:pt x="700" y="256"/>
                  </a:cubicBezTo>
                  <a:cubicBezTo>
                    <a:pt x="699" y="252"/>
                    <a:pt x="699" y="255"/>
                    <a:pt x="700" y="255"/>
                  </a:cubicBezTo>
                  <a:cubicBezTo>
                    <a:pt x="700" y="254"/>
                    <a:pt x="698" y="250"/>
                    <a:pt x="698" y="249"/>
                  </a:cubicBezTo>
                  <a:cubicBezTo>
                    <a:pt x="698" y="249"/>
                    <a:pt x="700" y="254"/>
                    <a:pt x="699" y="252"/>
                  </a:cubicBezTo>
                  <a:cubicBezTo>
                    <a:pt x="698" y="248"/>
                    <a:pt x="698" y="248"/>
                    <a:pt x="697" y="246"/>
                  </a:cubicBezTo>
                  <a:cubicBezTo>
                    <a:pt x="697" y="245"/>
                    <a:pt x="697" y="245"/>
                    <a:pt x="697" y="243"/>
                  </a:cubicBezTo>
                  <a:cubicBezTo>
                    <a:pt x="696" y="242"/>
                    <a:pt x="696" y="244"/>
                    <a:pt x="696" y="241"/>
                  </a:cubicBezTo>
                  <a:cubicBezTo>
                    <a:pt x="696" y="239"/>
                    <a:pt x="692" y="230"/>
                    <a:pt x="690" y="225"/>
                  </a:cubicBezTo>
                  <a:cubicBezTo>
                    <a:pt x="693" y="230"/>
                    <a:pt x="695" y="236"/>
                    <a:pt x="696" y="240"/>
                  </a:cubicBezTo>
                  <a:cubicBezTo>
                    <a:pt x="698" y="245"/>
                    <a:pt x="699" y="250"/>
                    <a:pt x="701" y="254"/>
                  </a:cubicBezTo>
                  <a:cubicBezTo>
                    <a:pt x="700" y="253"/>
                    <a:pt x="700" y="253"/>
                    <a:pt x="701" y="254"/>
                  </a:cubicBezTo>
                  <a:cubicBezTo>
                    <a:pt x="701" y="256"/>
                    <a:pt x="701" y="256"/>
                    <a:pt x="701" y="256"/>
                  </a:cubicBezTo>
                  <a:cubicBezTo>
                    <a:pt x="701" y="256"/>
                    <a:pt x="701" y="257"/>
                    <a:pt x="701" y="257"/>
                  </a:cubicBezTo>
                  <a:cubicBezTo>
                    <a:pt x="702" y="260"/>
                    <a:pt x="702" y="261"/>
                    <a:pt x="703" y="264"/>
                  </a:cubicBezTo>
                  <a:cubicBezTo>
                    <a:pt x="704" y="267"/>
                    <a:pt x="705" y="273"/>
                    <a:pt x="706" y="278"/>
                  </a:cubicBezTo>
                  <a:cubicBezTo>
                    <a:pt x="707" y="283"/>
                    <a:pt x="708" y="289"/>
                    <a:pt x="709" y="291"/>
                  </a:cubicBezTo>
                  <a:cubicBezTo>
                    <a:pt x="709" y="293"/>
                    <a:pt x="710" y="298"/>
                    <a:pt x="711" y="302"/>
                  </a:cubicBezTo>
                  <a:cubicBezTo>
                    <a:pt x="711" y="307"/>
                    <a:pt x="712" y="312"/>
                    <a:pt x="712" y="314"/>
                  </a:cubicBezTo>
                  <a:cubicBezTo>
                    <a:pt x="712" y="314"/>
                    <a:pt x="712" y="313"/>
                    <a:pt x="712" y="314"/>
                  </a:cubicBezTo>
                  <a:cubicBezTo>
                    <a:pt x="712" y="317"/>
                    <a:pt x="713" y="321"/>
                    <a:pt x="713" y="324"/>
                  </a:cubicBezTo>
                  <a:cubicBezTo>
                    <a:pt x="713" y="326"/>
                    <a:pt x="713" y="328"/>
                    <a:pt x="713" y="329"/>
                  </a:cubicBezTo>
                  <a:cubicBezTo>
                    <a:pt x="713" y="330"/>
                    <a:pt x="713" y="331"/>
                    <a:pt x="713" y="331"/>
                  </a:cubicBezTo>
                  <a:cubicBezTo>
                    <a:pt x="714" y="332"/>
                    <a:pt x="714" y="330"/>
                    <a:pt x="714" y="332"/>
                  </a:cubicBezTo>
                  <a:cubicBezTo>
                    <a:pt x="714" y="334"/>
                    <a:pt x="714" y="334"/>
                    <a:pt x="714" y="336"/>
                  </a:cubicBezTo>
                  <a:cubicBezTo>
                    <a:pt x="714" y="339"/>
                    <a:pt x="714" y="345"/>
                    <a:pt x="714" y="350"/>
                  </a:cubicBezTo>
                  <a:cubicBezTo>
                    <a:pt x="715" y="349"/>
                    <a:pt x="714" y="347"/>
                    <a:pt x="714" y="347"/>
                  </a:cubicBezTo>
                  <a:close/>
                  <a:moveTo>
                    <a:pt x="658" y="164"/>
                  </a:moveTo>
                  <a:cubicBezTo>
                    <a:pt x="657" y="163"/>
                    <a:pt x="658" y="165"/>
                    <a:pt x="659" y="166"/>
                  </a:cubicBezTo>
                  <a:cubicBezTo>
                    <a:pt x="660" y="167"/>
                    <a:pt x="661" y="168"/>
                    <a:pt x="660" y="167"/>
                  </a:cubicBezTo>
                  <a:cubicBezTo>
                    <a:pt x="661" y="168"/>
                    <a:pt x="661" y="169"/>
                    <a:pt x="661" y="169"/>
                  </a:cubicBezTo>
                  <a:cubicBezTo>
                    <a:pt x="661" y="169"/>
                    <a:pt x="659" y="166"/>
                    <a:pt x="658" y="164"/>
                  </a:cubicBezTo>
                  <a:close/>
                  <a:moveTo>
                    <a:pt x="597" y="102"/>
                  </a:moveTo>
                  <a:cubicBezTo>
                    <a:pt x="595" y="100"/>
                    <a:pt x="593" y="98"/>
                    <a:pt x="593" y="98"/>
                  </a:cubicBezTo>
                  <a:cubicBezTo>
                    <a:pt x="592" y="97"/>
                    <a:pt x="595" y="100"/>
                    <a:pt x="597" y="102"/>
                  </a:cubicBezTo>
                  <a:cubicBezTo>
                    <a:pt x="595" y="99"/>
                    <a:pt x="590" y="95"/>
                    <a:pt x="587" y="93"/>
                  </a:cubicBezTo>
                  <a:cubicBezTo>
                    <a:pt x="587" y="92"/>
                    <a:pt x="587" y="92"/>
                    <a:pt x="586" y="92"/>
                  </a:cubicBezTo>
                  <a:cubicBezTo>
                    <a:pt x="587" y="92"/>
                    <a:pt x="589" y="94"/>
                    <a:pt x="588" y="93"/>
                  </a:cubicBezTo>
                  <a:cubicBezTo>
                    <a:pt x="590" y="94"/>
                    <a:pt x="595" y="99"/>
                    <a:pt x="595" y="99"/>
                  </a:cubicBezTo>
                  <a:cubicBezTo>
                    <a:pt x="597" y="100"/>
                    <a:pt x="599" y="102"/>
                    <a:pt x="601" y="104"/>
                  </a:cubicBezTo>
                  <a:cubicBezTo>
                    <a:pt x="601" y="104"/>
                    <a:pt x="604" y="107"/>
                    <a:pt x="606" y="109"/>
                  </a:cubicBezTo>
                  <a:cubicBezTo>
                    <a:pt x="605" y="108"/>
                    <a:pt x="603" y="107"/>
                    <a:pt x="602" y="105"/>
                  </a:cubicBezTo>
                  <a:cubicBezTo>
                    <a:pt x="600" y="104"/>
                    <a:pt x="598" y="103"/>
                    <a:pt x="597" y="102"/>
                  </a:cubicBezTo>
                  <a:close/>
                  <a:moveTo>
                    <a:pt x="634" y="147"/>
                  </a:moveTo>
                  <a:cubicBezTo>
                    <a:pt x="633" y="144"/>
                    <a:pt x="632" y="144"/>
                    <a:pt x="629" y="140"/>
                  </a:cubicBezTo>
                  <a:cubicBezTo>
                    <a:pt x="631" y="142"/>
                    <a:pt x="631" y="142"/>
                    <a:pt x="629" y="140"/>
                  </a:cubicBezTo>
                  <a:cubicBezTo>
                    <a:pt x="630" y="140"/>
                    <a:pt x="631" y="141"/>
                    <a:pt x="632" y="143"/>
                  </a:cubicBezTo>
                  <a:cubicBezTo>
                    <a:pt x="632" y="144"/>
                    <a:pt x="633" y="144"/>
                    <a:pt x="635" y="147"/>
                  </a:cubicBezTo>
                  <a:cubicBezTo>
                    <a:pt x="635" y="147"/>
                    <a:pt x="635" y="147"/>
                    <a:pt x="634" y="147"/>
                  </a:cubicBezTo>
                  <a:close/>
                  <a:moveTo>
                    <a:pt x="573" y="84"/>
                  </a:moveTo>
                  <a:cubicBezTo>
                    <a:pt x="576" y="87"/>
                    <a:pt x="577" y="87"/>
                    <a:pt x="580" y="90"/>
                  </a:cubicBezTo>
                  <a:cubicBezTo>
                    <a:pt x="579" y="89"/>
                    <a:pt x="574" y="85"/>
                    <a:pt x="573" y="84"/>
                  </a:cubicBezTo>
                  <a:close/>
                  <a:moveTo>
                    <a:pt x="393" y="19"/>
                  </a:moveTo>
                  <a:cubicBezTo>
                    <a:pt x="394" y="18"/>
                    <a:pt x="395" y="18"/>
                    <a:pt x="398" y="19"/>
                  </a:cubicBezTo>
                  <a:cubicBezTo>
                    <a:pt x="398" y="19"/>
                    <a:pt x="398" y="19"/>
                    <a:pt x="398" y="19"/>
                  </a:cubicBezTo>
                  <a:cubicBezTo>
                    <a:pt x="396" y="19"/>
                    <a:pt x="395" y="19"/>
                    <a:pt x="393" y="19"/>
                  </a:cubicBezTo>
                  <a:close/>
                  <a:moveTo>
                    <a:pt x="374" y="20"/>
                  </a:moveTo>
                  <a:cubicBezTo>
                    <a:pt x="373" y="20"/>
                    <a:pt x="373" y="20"/>
                    <a:pt x="371" y="20"/>
                  </a:cubicBezTo>
                  <a:cubicBezTo>
                    <a:pt x="370" y="20"/>
                    <a:pt x="369" y="20"/>
                    <a:pt x="367" y="20"/>
                  </a:cubicBezTo>
                  <a:cubicBezTo>
                    <a:pt x="366" y="20"/>
                    <a:pt x="365" y="20"/>
                    <a:pt x="363" y="20"/>
                  </a:cubicBezTo>
                  <a:cubicBezTo>
                    <a:pt x="364" y="20"/>
                    <a:pt x="365" y="20"/>
                    <a:pt x="367" y="19"/>
                  </a:cubicBezTo>
                  <a:cubicBezTo>
                    <a:pt x="369" y="19"/>
                    <a:pt x="370" y="20"/>
                    <a:pt x="372" y="19"/>
                  </a:cubicBezTo>
                  <a:cubicBezTo>
                    <a:pt x="374" y="19"/>
                    <a:pt x="374" y="20"/>
                    <a:pt x="374" y="20"/>
                  </a:cubicBezTo>
                  <a:close/>
                  <a:moveTo>
                    <a:pt x="406" y="23"/>
                  </a:moveTo>
                  <a:cubicBezTo>
                    <a:pt x="402" y="22"/>
                    <a:pt x="404" y="22"/>
                    <a:pt x="400" y="22"/>
                  </a:cubicBezTo>
                  <a:cubicBezTo>
                    <a:pt x="402" y="22"/>
                    <a:pt x="406" y="22"/>
                    <a:pt x="406" y="23"/>
                  </a:cubicBezTo>
                  <a:close/>
                  <a:moveTo>
                    <a:pt x="503" y="52"/>
                  </a:moveTo>
                  <a:cubicBezTo>
                    <a:pt x="503" y="53"/>
                    <a:pt x="500" y="51"/>
                    <a:pt x="499" y="51"/>
                  </a:cubicBezTo>
                  <a:cubicBezTo>
                    <a:pt x="498" y="50"/>
                    <a:pt x="500" y="51"/>
                    <a:pt x="499" y="50"/>
                  </a:cubicBezTo>
                  <a:cubicBezTo>
                    <a:pt x="500" y="51"/>
                    <a:pt x="501" y="51"/>
                    <a:pt x="503" y="52"/>
                  </a:cubicBezTo>
                  <a:close/>
                  <a:moveTo>
                    <a:pt x="520" y="66"/>
                  </a:moveTo>
                  <a:cubicBezTo>
                    <a:pt x="519" y="66"/>
                    <a:pt x="517" y="65"/>
                    <a:pt x="518" y="65"/>
                  </a:cubicBezTo>
                  <a:cubicBezTo>
                    <a:pt x="516" y="64"/>
                    <a:pt x="515" y="64"/>
                    <a:pt x="514" y="63"/>
                  </a:cubicBezTo>
                  <a:cubicBezTo>
                    <a:pt x="513" y="63"/>
                    <a:pt x="514" y="63"/>
                    <a:pt x="514" y="63"/>
                  </a:cubicBezTo>
                  <a:cubicBezTo>
                    <a:pt x="512" y="62"/>
                    <a:pt x="511" y="62"/>
                    <a:pt x="509" y="61"/>
                  </a:cubicBezTo>
                  <a:cubicBezTo>
                    <a:pt x="509" y="61"/>
                    <a:pt x="511" y="61"/>
                    <a:pt x="512" y="62"/>
                  </a:cubicBezTo>
                  <a:cubicBezTo>
                    <a:pt x="510" y="60"/>
                    <a:pt x="508" y="59"/>
                    <a:pt x="505" y="58"/>
                  </a:cubicBezTo>
                  <a:cubicBezTo>
                    <a:pt x="503" y="57"/>
                    <a:pt x="506" y="59"/>
                    <a:pt x="504" y="58"/>
                  </a:cubicBezTo>
                  <a:cubicBezTo>
                    <a:pt x="502" y="57"/>
                    <a:pt x="502" y="57"/>
                    <a:pt x="500" y="56"/>
                  </a:cubicBezTo>
                  <a:cubicBezTo>
                    <a:pt x="502" y="57"/>
                    <a:pt x="506" y="58"/>
                    <a:pt x="507" y="59"/>
                  </a:cubicBezTo>
                  <a:cubicBezTo>
                    <a:pt x="509" y="60"/>
                    <a:pt x="510" y="60"/>
                    <a:pt x="511" y="61"/>
                  </a:cubicBezTo>
                  <a:cubicBezTo>
                    <a:pt x="511" y="60"/>
                    <a:pt x="517" y="64"/>
                    <a:pt x="516" y="62"/>
                  </a:cubicBezTo>
                  <a:cubicBezTo>
                    <a:pt x="514" y="61"/>
                    <a:pt x="517" y="63"/>
                    <a:pt x="514" y="62"/>
                  </a:cubicBezTo>
                  <a:cubicBezTo>
                    <a:pt x="515" y="62"/>
                    <a:pt x="513" y="61"/>
                    <a:pt x="513" y="61"/>
                  </a:cubicBezTo>
                  <a:cubicBezTo>
                    <a:pt x="509" y="59"/>
                    <a:pt x="504" y="56"/>
                    <a:pt x="501" y="55"/>
                  </a:cubicBezTo>
                  <a:cubicBezTo>
                    <a:pt x="500" y="54"/>
                    <a:pt x="500" y="55"/>
                    <a:pt x="500" y="55"/>
                  </a:cubicBezTo>
                  <a:cubicBezTo>
                    <a:pt x="496" y="53"/>
                    <a:pt x="493" y="52"/>
                    <a:pt x="490" y="51"/>
                  </a:cubicBezTo>
                  <a:cubicBezTo>
                    <a:pt x="487" y="49"/>
                    <a:pt x="485" y="48"/>
                    <a:pt x="482" y="47"/>
                  </a:cubicBezTo>
                  <a:cubicBezTo>
                    <a:pt x="481" y="46"/>
                    <a:pt x="485" y="48"/>
                    <a:pt x="486" y="48"/>
                  </a:cubicBezTo>
                  <a:cubicBezTo>
                    <a:pt x="488" y="49"/>
                    <a:pt x="484" y="48"/>
                    <a:pt x="483" y="47"/>
                  </a:cubicBezTo>
                  <a:cubicBezTo>
                    <a:pt x="485" y="48"/>
                    <a:pt x="490" y="50"/>
                    <a:pt x="489" y="50"/>
                  </a:cubicBezTo>
                  <a:cubicBezTo>
                    <a:pt x="491" y="51"/>
                    <a:pt x="491" y="50"/>
                    <a:pt x="493" y="51"/>
                  </a:cubicBezTo>
                  <a:cubicBezTo>
                    <a:pt x="494" y="52"/>
                    <a:pt x="492" y="51"/>
                    <a:pt x="493" y="51"/>
                  </a:cubicBezTo>
                  <a:cubicBezTo>
                    <a:pt x="495" y="52"/>
                    <a:pt x="496" y="52"/>
                    <a:pt x="501" y="54"/>
                  </a:cubicBezTo>
                  <a:cubicBezTo>
                    <a:pt x="500" y="54"/>
                    <a:pt x="498" y="53"/>
                    <a:pt x="497" y="52"/>
                  </a:cubicBezTo>
                  <a:cubicBezTo>
                    <a:pt x="498" y="53"/>
                    <a:pt x="502" y="54"/>
                    <a:pt x="503" y="55"/>
                  </a:cubicBezTo>
                  <a:cubicBezTo>
                    <a:pt x="504" y="56"/>
                    <a:pt x="502" y="54"/>
                    <a:pt x="503" y="55"/>
                  </a:cubicBezTo>
                  <a:cubicBezTo>
                    <a:pt x="506" y="56"/>
                    <a:pt x="508" y="57"/>
                    <a:pt x="511" y="59"/>
                  </a:cubicBezTo>
                  <a:cubicBezTo>
                    <a:pt x="513" y="60"/>
                    <a:pt x="509" y="58"/>
                    <a:pt x="510" y="58"/>
                  </a:cubicBezTo>
                  <a:cubicBezTo>
                    <a:pt x="510" y="58"/>
                    <a:pt x="511" y="59"/>
                    <a:pt x="514" y="60"/>
                  </a:cubicBezTo>
                  <a:cubicBezTo>
                    <a:pt x="514" y="60"/>
                    <a:pt x="513" y="60"/>
                    <a:pt x="513" y="60"/>
                  </a:cubicBezTo>
                  <a:cubicBezTo>
                    <a:pt x="513" y="60"/>
                    <a:pt x="515" y="60"/>
                    <a:pt x="517" y="62"/>
                  </a:cubicBezTo>
                  <a:cubicBezTo>
                    <a:pt x="515" y="61"/>
                    <a:pt x="513" y="60"/>
                    <a:pt x="511" y="59"/>
                  </a:cubicBezTo>
                  <a:cubicBezTo>
                    <a:pt x="513" y="60"/>
                    <a:pt x="514" y="61"/>
                    <a:pt x="518" y="63"/>
                  </a:cubicBezTo>
                  <a:cubicBezTo>
                    <a:pt x="517" y="62"/>
                    <a:pt x="515" y="61"/>
                    <a:pt x="518" y="63"/>
                  </a:cubicBezTo>
                  <a:cubicBezTo>
                    <a:pt x="518" y="63"/>
                    <a:pt x="518" y="62"/>
                    <a:pt x="517" y="62"/>
                  </a:cubicBezTo>
                  <a:cubicBezTo>
                    <a:pt x="520" y="63"/>
                    <a:pt x="523" y="65"/>
                    <a:pt x="527" y="67"/>
                  </a:cubicBezTo>
                  <a:cubicBezTo>
                    <a:pt x="525" y="66"/>
                    <a:pt x="521" y="64"/>
                    <a:pt x="520" y="63"/>
                  </a:cubicBezTo>
                  <a:cubicBezTo>
                    <a:pt x="520" y="64"/>
                    <a:pt x="523" y="65"/>
                    <a:pt x="523" y="65"/>
                  </a:cubicBezTo>
                  <a:cubicBezTo>
                    <a:pt x="524" y="65"/>
                    <a:pt x="524" y="65"/>
                    <a:pt x="524" y="65"/>
                  </a:cubicBezTo>
                  <a:cubicBezTo>
                    <a:pt x="524" y="65"/>
                    <a:pt x="524" y="66"/>
                    <a:pt x="524" y="66"/>
                  </a:cubicBezTo>
                  <a:cubicBezTo>
                    <a:pt x="523" y="65"/>
                    <a:pt x="521" y="64"/>
                    <a:pt x="520" y="64"/>
                  </a:cubicBezTo>
                  <a:cubicBezTo>
                    <a:pt x="520" y="64"/>
                    <a:pt x="521" y="64"/>
                    <a:pt x="521" y="65"/>
                  </a:cubicBezTo>
                  <a:cubicBezTo>
                    <a:pt x="522" y="65"/>
                    <a:pt x="525" y="66"/>
                    <a:pt x="529" y="68"/>
                  </a:cubicBezTo>
                  <a:cubicBezTo>
                    <a:pt x="529" y="68"/>
                    <a:pt x="528" y="68"/>
                    <a:pt x="527" y="67"/>
                  </a:cubicBezTo>
                  <a:cubicBezTo>
                    <a:pt x="526" y="67"/>
                    <a:pt x="525" y="66"/>
                    <a:pt x="526" y="66"/>
                  </a:cubicBezTo>
                  <a:cubicBezTo>
                    <a:pt x="528" y="67"/>
                    <a:pt x="528" y="67"/>
                    <a:pt x="529" y="68"/>
                  </a:cubicBezTo>
                  <a:cubicBezTo>
                    <a:pt x="529" y="68"/>
                    <a:pt x="527" y="67"/>
                    <a:pt x="527" y="67"/>
                  </a:cubicBezTo>
                  <a:cubicBezTo>
                    <a:pt x="529" y="68"/>
                    <a:pt x="529" y="68"/>
                    <a:pt x="531" y="69"/>
                  </a:cubicBezTo>
                  <a:cubicBezTo>
                    <a:pt x="530" y="69"/>
                    <a:pt x="529" y="68"/>
                    <a:pt x="530" y="69"/>
                  </a:cubicBezTo>
                  <a:cubicBezTo>
                    <a:pt x="532" y="70"/>
                    <a:pt x="531" y="70"/>
                    <a:pt x="531" y="69"/>
                  </a:cubicBezTo>
                  <a:cubicBezTo>
                    <a:pt x="533" y="71"/>
                    <a:pt x="533" y="70"/>
                    <a:pt x="535" y="71"/>
                  </a:cubicBezTo>
                  <a:cubicBezTo>
                    <a:pt x="535" y="72"/>
                    <a:pt x="534" y="71"/>
                    <a:pt x="535" y="72"/>
                  </a:cubicBezTo>
                  <a:cubicBezTo>
                    <a:pt x="535" y="72"/>
                    <a:pt x="533" y="70"/>
                    <a:pt x="533" y="70"/>
                  </a:cubicBezTo>
                  <a:cubicBezTo>
                    <a:pt x="533" y="71"/>
                    <a:pt x="533" y="71"/>
                    <a:pt x="533" y="71"/>
                  </a:cubicBezTo>
                  <a:cubicBezTo>
                    <a:pt x="530" y="69"/>
                    <a:pt x="529" y="69"/>
                    <a:pt x="528" y="69"/>
                  </a:cubicBezTo>
                  <a:cubicBezTo>
                    <a:pt x="527" y="68"/>
                    <a:pt x="526" y="68"/>
                    <a:pt x="526" y="67"/>
                  </a:cubicBezTo>
                  <a:cubicBezTo>
                    <a:pt x="522" y="65"/>
                    <a:pt x="523" y="66"/>
                    <a:pt x="519" y="64"/>
                  </a:cubicBezTo>
                  <a:cubicBezTo>
                    <a:pt x="520" y="64"/>
                    <a:pt x="520" y="65"/>
                    <a:pt x="522" y="66"/>
                  </a:cubicBezTo>
                  <a:cubicBezTo>
                    <a:pt x="519" y="65"/>
                    <a:pt x="518" y="63"/>
                    <a:pt x="515" y="62"/>
                  </a:cubicBezTo>
                  <a:cubicBezTo>
                    <a:pt x="516" y="63"/>
                    <a:pt x="522" y="66"/>
                    <a:pt x="526" y="68"/>
                  </a:cubicBezTo>
                  <a:cubicBezTo>
                    <a:pt x="528" y="69"/>
                    <a:pt x="529" y="70"/>
                    <a:pt x="530" y="71"/>
                  </a:cubicBezTo>
                  <a:cubicBezTo>
                    <a:pt x="526" y="68"/>
                    <a:pt x="519" y="65"/>
                    <a:pt x="519" y="66"/>
                  </a:cubicBezTo>
                  <a:cubicBezTo>
                    <a:pt x="517" y="65"/>
                    <a:pt x="516" y="63"/>
                    <a:pt x="513" y="62"/>
                  </a:cubicBezTo>
                  <a:cubicBezTo>
                    <a:pt x="514" y="63"/>
                    <a:pt x="517" y="65"/>
                    <a:pt x="520" y="66"/>
                  </a:cubicBezTo>
                  <a:close/>
                  <a:moveTo>
                    <a:pt x="487" y="49"/>
                  </a:moveTo>
                  <a:cubicBezTo>
                    <a:pt x="488" y="49"/>
                    <a:pt x="489" y="49"/>
                    <a:pt x="490" y="50"/>
                  </a:cubicBezTo>
                  <a:cubicBezTo>
                    <a:pt x="489" y="49"/>
                    <a:pt x="490" y="50"/>
                    <a:pt x="490" y="50"/>
                  </a:cubicBezTo>
                  <a:cubicBezTo>
                    <a:pt x="488" y="49"/>
                    <a:pt x="488" y="49"/>
                    <a:pt x="487" y="49"/>
                  </a:cubicBezTo>
                  <a:close/>
                  <a:moveTo>
                    <a:pt x="592" y="118"/>
                  </a:moveTo>
                  <a:cubicBezTo>
                    <a:pt x="591" y="118"/>
                    <a:pt x="592" y="118"/>
                    <a:pt x="592" y="119"/>
                  </a:cubicBezTo>
                  <a:cubicBezTo>
                    <a:pt x="592" y="119"/>
                    <a:pt x="591" y="118"/>
                    <a:pt x="591" y="118"/>
                  </a:cubicBezTo>
                  <a:cubicBezTo>
                    <a:pt x="589" y="116"/>
                    <a:pt x="590" y="116"/>
                    <a:pt x="592" y="118"/>
                  </a:cubicBezTo>
                  <a:close/>
                  <a:moveTo>
                    <a:pt x="53" y="392"/>
                  </a:moveTo>
                  <a:cubicBezTo>
                    <a:pt x="53" y="391"/>
                    <a:pt x="53" y="390"/>
                    <a:pt x="53" y="388"/>
                  </a:cubicBezTo>
                  <a:cubicBezTo>
                    <a:pt x="53" y="387"/>
                    <a:pt x="53" y="390"/>
                    <a:pt x="53" y="389"/>
                  </a:cubicBezTo>
                  <a:cubicBezTo>
                    <a:pt x="53" y="390"/>
                    <a:pt x="53" y="390"/>
                    <a:pt x="53" y="392"/>
                  </a:cubicBezTo>
                  <a:close/>
                  <a:moveTo>
                    <a:pt x="54" y="463"/>
                  </a:moveTo>
                  <a:cubicBezTo>
                    <a:pt x="54" y="464"/>
                    <a:pt x="52" y="456"/>
                    <a:pt x="53" y="458"/>
                  </a:cubicBezTo>
                  <a:cubicBezTo>
                    <a:pt x="52" y="458"/>
                    <a:pt x="52" y="455"/>
                    <a:pt x="52" y="455"/>
                  </a:cubicBezTo>
                  <a:cubicBezTo>
                    <a:pt x="52" y="456"/>
                    <a:pt x="53" y="459"/>
                    <a:pt x="53" y="459"/>
                  </a:cubicBezTo>
                  <a:cubicBezTo>
                    <a:pt x="53" y="460"/>
                    <a:pt x="53" y="460"/>
                    <a:pt x="53" y="460"/>
                  </a:cubicBezTo>
                  <a:cubicBezTo>
                    <a:pt x="54" y="461"/>
                    <a:pt x="54" y="462"/>
                    <a:pt x="54" y="463"/>
                  </a:cubicBezTo>
                  <a:close/>
                  <a:moveTo>
                    <a:pt x="51" y="462"/>
                  </a:moveTo>
                  <a:cubicBezTo>
                    <a:pt x="51" y="461"/>
                    <a:pt x="50" y="457"/>
                    <a:pt x="50" y="458"/>
                  </a:cubicBezTo>
                  <a:cubicBezTo>
                    <a:pt x="51" y="460"/>
                    <a:pt x="51" y="460"/>
                    <a:pt x="51" y="462"/>
                  </a:cubicBezTo>
                  <a:close/>
                  <a:moveTo>
                    <a:pt x="62" y="512"/>
                  </a:moveTo>
                  <a:cubicBezTo>
                    <a:pt x="61" y="511"/>
                    <a:pt x="61" y="510"/>
                    <a:pt x="60" y="508"/>
                  </a:cubicBezTo>
                  <a:cubicBezTo>
                    <a:pt x="61" y="508"/>
                    <a:pt x="61" y="509"/>
                    <a:pt x="61" y="510"/>
                  </a:cubicBezTo>
                  <a:cubicBezTo>
                    <a:pt x="62" y="510"/>
                    <a:pt x="61" y="510"/>
                    <a:pt x="61" y="509"/>
                  </a:cubicBezTo>
                  <a:cubicBezTo>
                    <a:pt x="61" y="509"/>
                    <a:pt x="61" y="510"/>
                    <a:pt x="62" y="510"/>
                  </a:cubicBezTo>
                  <a:cubicBezTo>
                    <a:pt x="62" y="511"/>
                    <a:pt x="62" y="511"/>
                    <a:pt x="62" y="511"/>
                  </a:cubicBezTo>
                  <a:cubicBezTo>
                    <a:pt x="62" y="510"/>
                    <a:pt x="62" y="512"/>
                    <a:pt x="62" y="512"/>
                  </a:cubicBezTo>
                  <a:close/>
                  <a:moveTo>
                    <a:pt x="23" y="484"/>
                  </a:moveTo>
                  <a:cubicBezTo>
                    <a:pt x="22" y="481"/>
                    <a:pt x="22" y="479"/>
                    <a:pt x="21" y="475"/>
                  </a:cubicBezTo>
                  <a:cubicBezTo>
                    <a:pt x="21" y="475"/>
                    <a:pt x="20" y="472"/>
                    <a:pt x="21" y="475"/>
                  </a:cubicBezTo>
                  <a:cubicBezTo>
                    <a:pt x="22" y="477"/>
                    <a:pt x="22" y="477"/>
                    <a:pt x="22" y="478"/>
                  </a:cubicBezTo>
                  <a:cubicBezTo>
                    <a:pt x="22" y="480"/>
                    <a:pt x="23" y="481"/>
                    <a:pt x="23" y="483"/>
                  </a:cubicBezTo>
                  <a:cubicBezTo>
                    <a:pt x="23" y="483"/>
                    <a:pt x="23" y="484"/>
                    <a:pt x="23" y="484"/>
                  </a:cubicBezTo>
                  <a:close/>
                  <a:moveTo>
                    <a:pt x="10" y="266"/>
                  </a:moveTo>
                  <a:cubicBezTo>
                    <a:pt x="11" y="263"/>
                    <a:pt x="11" y="263"/>
                    <a:pt x="11" y="263"/>
                  </a:cubicBezTo>
                  <a:cubicBezTo>
                    <a:pt x="11" y="263"/>
                    <a:pt x="12" y="260"/>
                    <a:pt x="12" y="259"/>
                  </a:cubicBezTo>
                  <a:cubicBezTo>
                    <a:pt x="11" y="262"/>
                    <a:pt x="12" y="260"/>
                    <a:pt x="11" y="265"/>
                  </a:cubicBezTo>
                  <a:cubicBezTo>
                    <a:pt x="11" y="264"/>
                    <a:pt x="10" y="266"/>
                    <a:pt x="10" y="266"/>
                  </a:cubicBezTo>
                  <a:close/>
                  <a:moveTo>
                    <a:pt x="602" y="92"/>
                  </a:moveTo>
                  <a:cubicBezTo>
                    <a:pt x="603" y="93"/>
                    <a:pt x="605" y="95"/>
                    <a:pt x="605" y="95"/>
                  </a:cubicBezTo>
                  <a:cubicBezTo>
                    <a:pt x="602" y="93"/>
                    <a:pt x="603" y="93"/>
                    <a:pt x="602" y="92"/>
                  </a:cubicBezTo>
                  <a:close/>
                  <a:moveTo>
                    <a:pt x="711" y="298"/>
                  </a:moveTo>
                  <a:cubicBezTo>
                    <a:pt x="710" y="298"/>
                    <a:pt x="710" y="295"/>
                    <a:pt x="710" y="293"/>
                  </a:cubicBezTo>
                  <a:cubicBezTo>
                    <a:pt x="710" y="293"/>
                    <a:pt x="710" y="296"/>
                    <a:pt x="711" y="298"/>
                  </a:cubicBezTo>
                  <a:close/>
                  <a:moveTo>
                    <a:pt x="704" y="267"/>
                  </a:moveTo>
                  <a:cubicBezTo>
                    <a:pt x="704" y="264"/>
                    <a:pt x="703" y="263"/>
                    <a:pt x="703" y="260"/>
                  </a:cubicBezTo>
                  <a:cubicBezTo>
                    <a:pt x="703" y="260"/>
                    <a:pt x="703" y="260"/>
                    <a:pt x="703" y="260"/>
                  </a:cubicBezTo>
                  <a:cubicBezTo>
                    <a:pt x="704" y="263"/>
                    <a:pt x="704" y="265"/>
                    <a:pt x="704" y="267"/>
                  </a:cubicBezTo>
                  <a:close/>
                  <a:moveTo>
                    <a:pt x="692" y="234"/>
                  </a:moveTo>
                  <a:cubicBezTo>
                    <a:pt x="691" y="231"/>
                    <a:pt x="691" y="232"/>
                    <a:pt x="690" y="228"/>
                  </a:cubicBezTo>
                  <a:cubicBezTo>
                    <a:pt x="690" y="227"/>
                    <a:pt x="691" y="231"/>
                    <a:pt x="691" y="230"/>
                  </a:cubicBezTo>
                  <a:cubicBezTo>
                    <a:pt x="691" y="230"/>
                    <a:pt x="689" y="225"/>
                    <a:pt x="690" y="226"/>
                  </a:cubicBezTo>
                  <a:cubicBezTo>
                    <a:pt x="691" y="229"/>
                    <a:pt x="691" y="231"/>
                    <a:pt x="693" y="234"/>
                  </a:cubicBezTo>
                  <a:cubicBezTo>
                    <a:pt x="693" y="236"/>
                    <a:pt x="692" y="234"/>
                    <a:pt x="692" y="234"/>
                  </a:cubicBezTo>
                  <a:close/>
                  <a:moveTo>
                    <a:pt x="688" y="224"/>
                  </a:moveTo>
                  <a:cubicBezTo>
                    <a:pt x="688" y="223"/>
                    <a:pt x="687" y="221"/>
                    <a:pt x="687" y="219"/>
                  </a:cubicBezTo>
                  <a:cubicBezTo>
                    <a:pt x="687" y="219"/>
                    <a:pt x="689" y="224"/>
                    <a:pt x="688" y="224"/>
                  </a:cubicBezTo>
                  <a:close/>
                  <a:moveTo>
                    <a:pt x="687" y="217"/>
                  </a:moveTo>
                  <a:cubicBezTo>
                    <a:pt x="688" y="218"/>
                    <a:pt x="685" y="212"/>
                    <a:pt x="685" y="212"/>
                  </a:cubicBezTo>
                  <a:cubicBezTo>
                    <a:pt x="685" y="211"/>
                    <a:pt x="687" y="215"/>
                    <a:pt x="687" y="217"/>
                  </a:cubicBezTo>
                  <a:close/>
                  <a:moveTo>
                    <a:pt x="683" y="204"/>
                  </a:moveTo>
                  <a:cubicBezTo>
                    <a:pt x="682" y="203"/>
                    <a:pt x="680" y="199"/>
                    <a:pt x="679" y="197"/>
                  </a:cubicBezTo>
                  <a:cubicBezTo>
                    <a:pt x="680" y="196"/>
                    <a:pt x="682" y="203"/>
                    <a:pt x="683" y="204"/>
                  </a:cubicBezTo>
                  <a:close/>
                  <a:moveTo>
                    <a:pt x="678" y="206"/>
                  </a:moveTo>
                  <a:cubicBezTo>
                    <a:pt x="678" y="205"/>
                    <a:pt x="676" y="201"/>
                    <a:pt x="676" y="200"/>
                  </a:cubicBezTo>
                  <a:cubicBezTo>
                    <a:pt x="677" y="202"/>
                    <a:pt x="678" y="205"/>
                    <a:pt x="678" y="206"/>
                  </a:cubicBezTo>
                  <a:close/>
                  <a:moveTo>
                    <a:pt x="672" y="201"/>
                  </a:moveTo>
                  <a:cubicBezTo>
                    <a:pt x="671" y="200"/>
                    <a:pt x="671" y="201"/>
                    <a:pt x="671" y="201"/>
                  </a:cubicBezTo>
                  <a:cubicBezTo>
                    <a:pt x="669" y="197"/>
                    <a:pt x="669" y="197"/>
                    <a:pt x="668" y="195"/>
                  </a:cubicBezTo>
                  <a:cubicBezTo>
                    <a:pt x="666" y="192"/>
                    <a:pt x="665" y="188"/>
                    <a:pt x="668" y="193"/>
                  </a:cubicBezTo>
                  <a:cubicBezTo>
                    <a:pt x="667" y="192"/>
                    <a:pt x="671" y="199"/>
                    <a:pt x="672" y="201"/>
                  </a:cubicBezTo>
                  <a:close/>
                  <a:moveTo>
                    <a:pt x="672" y="193"/>
                  </a:moveTo>
                  <a:cubicBezTo>
                    <a:pt x="672" y="193"/>
                    <a:pt x="670" y="190"/>
                    <a:pt x="670" y="188"/>
                  </a:cubicBezTo>
                  <a:cubicBezTo>
                    <a:pt x="670" y="188"/>
                    <a:pt x="672" y="192"/>
                    <a:pt x="672" y="193"/>
                  </a:cubicBezTo>
                  <a:close/>
                  <a:moveTo>
                    <a:pt x="671" y="197"/>
                  </a:moveTo>
                  <a:cubicBezTo>
                    <a:pt x="671" y="197"/>
                    <a:pt x="669" y="193"/>
                    <a:pt x="669" y="195"/>
                  </a:cubicBezTo>
                  <a:cubicBezTo>
                    <a:pt x="669" y="194"/>
                    <a:pt x="668" y="193"/>
                    <a:pt x="667" y="191"/>
                  </a:cubicBezTo>
                  <a:cubicBezTo>
                    <a:pt x="667" y="190"/>
                    <a:pt x="670" y="195"/>
                    <a:pt x="671" y="197"/>
                  </a:cubicBezTo>
                  <a:close/>
                  <a:moveTo>
                    <a:pt x="671" y="186"/>
                  </a:moveTo>
                  <a:cubicBezTo>
                    <a:pt x="672" y="188"/>
                    <a:pt x="669" y="182"/>
                    <a:pt x="670" y="185"/>
                  </a:cubicBezTo>
                  <a:cubicBezTo>
                    <a:pt x="669" y="182"/>
                    <a:pt x="668" y="181"/>
                    <a:pt x="667" y="179"/>
                  </a:cubicBezTo>
                  <a:cubicBezTo>
                    <a:pt x="667" y="179"/>
                    <a:pt x="667" y="179"/>
                    <a:pt x="667" y="179"/>
                  </a:cubicBezTo>
                  <a:cubicBezTo>
                    <a:pt x="666" y="176"/>
                    <a:pt x="665" y="175"/>
                    <a:pt x="663" y="172"/>
                  </a:cubicBezTo>
                  <a:cubicBezTo>
                    <a:pt x="663" y="172"/>
                    <a:pt x="663" y="172"/>
                    <a:pt x="663" y="172"/>
                  </a:cubicBezTo>
                  <a:cubicBezTo>
                    <a:pt x="661" y="170"/>
                    <a:pt x="663" y="172"/>
                    <a:pt x="663" y="171"/>
                  </a:cubicBezTo>
                  <a:cubicBezTo>
                    <a:pt x="669" y="181"/>
                    <a:pt x="669" y="181"/>
                    <a:pt x="669" y="181"/>
                  </a:cubicBezTo>
                  <a:cubicBezTo>
                    <a:pt x="668" y="181"/>
                    <a:pt x="670" y="184"/>
                    <a:pt x="671" y="186"/>
                  </a:cubicBezTo>
                  <a:close/>
                  <a:moveTo>
                    <a:pt x="668" y="186"/>
                  </a:moveTo>
                  <a:cubicBezTo>
                    <a:pt x="668" y="185"/>
                    <a:pt x="667" y="183"/>
                    <a:pt x="667" y="183"/>
                  </a:cubicBezTo>
                  <a:cubicBezTo>
                    <a:pt x="667" y="182"/>
                    <a:pt x="667" y="183"/>
                    <a:pt x="668" y="185"/>
                  </a:cubicBezTo>
                  <a:cubicBezTo>
                    <a:pt x="669" y="186"/>
                    <a:pt x="669" y="186"/>
                    <a:pt x="668" y="186"/>
                  </a:cubicBezTo>
                  <a:close/>
                  <a:moveTo>
                    <a:pt x="665" y="180"/>
                  </a:moveTo>
                  <a:cubicBezTo>
                    <a:pt x="663" y="178"/>
                    <a:pt x="659" y="170"/>
                    <a:pt x="657" y="166"/>
                  </a:cubicBezTo>
                  <a:cubicBezTo>
                    <a:pt x="655" y="163"/>
                    <a:pt x="655" y="163"/>
                    <a:pt x="653" y="160"/>
                  </a:cubicBezTo>
                  <a:cubicBezTo>
                    <a:pt x="654" y="160"/>
                    <a:pt x="655" y="163"/>
                    <a:pt x="655" y="164"/>
                  </a:cubicBezTo>
                  <a:cubicBezTo>
                    <a:pt x="658" y="167"/>
                    <a:pt x="660" y="172"/>
                    <a:pt x="663" y="176"/>
                  </a:cubicBezTo>
                  <a:cubicBezTo>
                    <a:pt x="663" y="177"/>
                    <a:pt x="664" y="178"/>
                    <a:pt x="665" y="180"/>
                  </a:cubicBezTo>
                  <a:close/>
                  <a:moveTo>
                    <a:pt x="659" y="170"/>
                  </a:moveTo>
                  <a:cubicBezTo>
                    <a:pt x="659" y="171"/>
                    <a:pt x="658" y="169"/>
                    <a:pt x="657" y="168"/>
                  </a:cubicBezTo>
                  <a:cubicBezTo>
                    <a:pt x="656" y="167"/>
                    <a:pt x="655" y="165"/>
                    <a:pt x="655" y="165"/>
                  </a:cubicBezTo>
                  <a:cubicBezTo>
                    <a:pt x="656" y="165"/>
                    <a:pt x="657" y="167"/>
                    <a:pt x="659" y="170"/>
                  </a:cubicBezTo>
                  <a:close/>
                  <a:moveTo>
                    <a:pt x="652" y="163"/>
                  </a:moveTo>
                  <a:cubicBezTo>
                    <a:pt x="650" y="160"/>
                    <a:pt x="652" y="162"/>
                    <a:pt x="651" y="160"/>
                  </a:cubicBezTo>
                  <a:cubicBezTo>
                    <a:pt x="651" y="161"/>
                    <a:pt x="653" y="163"/>
                    <a:pt x="653" y="164"/>
                  </a:cubicBezTo>
                  <a:cubicBezTo>
                    <a:pt x="653" y="164"/>
                    <a:pt x="652" y="163"/>
                    <a:pt x="652" y="163"/>
                  </a:cubicBezTo>
                  <a:cubicBezTo>
                    <a:pt x="652" y="162"/>
                    <a:pt x="652" y="162"/>
                    <a:pt x="652" y="163"/>
                  </a:cubicBezTo>
                  <a:close/>
                  <a:moveTo>
                    <a:pt x="651" y="159"/>
                  </a:moveTo>
                  <a:cubicBezTo>
                    <a:pt x="651" y="160"/>
                    <a:pt x="649" y="157"/>
                    <a:pt x="648" y="156"/>
                  </a:cubicBezTo>
                  <a:cubicBezTo>
                    <a:pt x="648" y="156"/>
                    <a:pt x="648" y="156"/>
                    <a:pt x="649" y="157"/>
                  </a:cubicBezTo>
                  <a:cubicBezTo>
                    <a:pt x="646" y="153"/>
                    <a:pt x="649" y="156"/>
                    <a:pt x="651" y="159"/>
                  </a:cubicBezTo>
                  <a:close/>
                  <a:moveTo>
                    <a:pt x="647" y="152"/>
                  </a:moveTo>
                  <a:cubicBezTo>
                    <a:pt x="645" y="149"/>
                    <a:pt x="649" y="155"/>
                    <a:pt x="647" y="153"/>
                  </a:cubicBezTo>
                  <a:cubicBezTo>
                    <a:pt x="648" y="154"/>
                    <a:pt x="650" y="156"/>
                    <a:pt x="651" y="158"/>
                  </a:cubicBezTo>
                  <a:cubicBezTo>
                    <a:pt x="651" y="158"/>
                    <a:pt x="650" y="156"/>
                    <a:pt x="649" y="156"/>
                  </a:cubicBezTo>
                  <a:cubicBezTo>
                    <a:pt x="649" y="155"/>
                    <a:pt x="649" y="155"/>
                    <a:pt x="648" y="155"/>
                  </a:cubicBezTo>
                  <a:cubicBezTo>
                    <a:pt x="648" y="154"/>
                    <a:pt x="649" y="155"/>
                    <a:pt x="647" y="152"/>
                  </a:cubicBezTo>
                  <a:close/>
                  <a:moveTo>
                    <a:pt x="649" y="150"/>
                  </a:moveTo>
                  <a:cubicBezTo>
                    <a:pt x="649" y="151"/>
                    <a:pt x="648" y="150"/>
                    <a:pt x="648" y="149"/>
                  </a:cubicBezTo>
                  <a:cubicBezTo>
                    <a:pt x="646" y="147"/>
                    <a:pt x="646" y="146"/>
                    <a:pt x="646" y="145"/>
                  </a:cubicBezTo>
                  <a:cubicBezTo>
                    <a:pt x="647" y="147"/>
                    <a:pt x="648" y="149"/>
                    <a:pt x="649" y="150"/>
                  </a:cubicBezTo>
                  <a:close/>
                  <a:moveTo>
                    <a:pt x="645" y="146"/>
                  </a:moveTo>
                  <a:cubicBezTo>
                    <a:pt x="644" y="144"/>
                    <a:pt x="642" y="142"/>
                    <a:pt x="641" y="139"/>
                  </a:cubicBezTo>
                  <a:cubicBezTo>
                    <a:pt x="639" y="136"/>
                    <a:pt x="637" y="134"/>
                    <a:pt x="635" y="132"/>
                  </a:cubicBezTo>
                  <a:cubicBezTo>
                    <a:pt x="637" y="133"/>
                    <a:pt x="638" y="136"/>
                    <a:pt x="640" y="138"/>
                  </a:cubicBezTo>
                  <a:cubicBezTo>
                    <a:pt x="642" y="140"/>
                    <a:pt x="643" y="143"/>
                    <a:pt x="645" y="144"/>
                  </a:cubicBezTo>
                  <a:cubicBezTo>
                    <a:pt x="643" y="143"/>
                    <a:pt x="646" y="147"/>
                    <a:pt x="645" y="146"/>
                  </a:cubicBezTo>
                  <a:close/>
                  <a:moveTo>
                    <a:pt x="633" y="145"/>
                  </a:moveTo>
                  <a:cubicBezTo>
                    <a:pt x="633" y="145"/>
                    <a:pt x="633" y="145"/>
                    <a:pt x="633" y="145"/>
                  </a:cubicBezTo>
                  <a:cubicBezTo>
                    <a:pt x="631" y="143"/>
                    <a:pt x="630" y="141"/>
                    <a:pt x="630" y="141"/>
                  </a:cubicBezTo>
                  <a:cubicBezTo>
                    <a:pt x="631" y="142"/>
                    <a:pt x="632" y="144"/>
                    <a:pt x="633" y="145"/>
                  </a:cubicBezTo>
                  <a:close/>
                  <a:moveTo>
                    <a:pt x="634" y="131"/>
                  </a:moveTo>
                  <a:cubicBezTo>
                    <a:pt x="632" y="128"/>
                    <a:pt x="633" y="130"/>
                    <a:pt x="631" y="127"/>
                  </a:cubicBezTo>
                  <a:cubicBezTo>
                    <a:pt x="631" y="126"/>
                    <a:pt x="634" y="131"/>
                    <a:pt x="634" y="131"/>
                  </a:cubicBezTo>
                  <a:close/>
                  <a:moveTo>
                    <a:pt x="633" y="131"/>
                  </a:moveTo>
                  <a:cubicBezTo>
                    <a:pt x="633" y="132"/>
                    <a:pt x="630" y="128"/>
                    <a:pt x="630" y="128"/>
                  </a:cubicBezTo>
                  <a:cubicBezTo>
                    <a:pt x="630" y="128"/>
                    <a:pt x="631" y="129"/>
                    <a:pt x="633" y="131"/>
                  </a:cubicBezTo>
                  <a:close/>
                  <a:moveTo>
                    <a:pt x="630" y="141"/>
                  </a:moveTo>
                  <a:cubicBezTo>
                    <a:pt x="628" y="139"/>
                    <a:pt x="627" y="138"/>
                    <a:pt x="626" y="136"/>
                  </a:cubicBezTo>
                  <a:cubicBezTo>
                    <a:pt x="626" y="136"/>
                    <a:pt x="627" y="137"/>
                    <a:pt x="627" y="137"/>
                  </a:cubicBezTo>
                  <a:cubicBezTo>
                    <a:pt x="625" y="135"/>
                    <a:pt x="622" y="131"/>
                    <a:pt x="623" y="132"/>
                  </a:cubicBezTo>
                  <a:cubicBezTo>
                    <a:pt x="624" y="133"/>
                    <a:pt x="624" y="134"/>
                    <a:pt x="625" y="134"/>
                  </a:cubicBezTo>
                  <a:cubicBezTo>
                    <a:pt x="626" y="136"/>
                    <a:pt x="627" y="137"/>
                    <a:pt x="629" y="139"/>
                  </a:cubicBezTo>
                  <a:cubicBezTo>
                    <a:pt x="629" y="140"/>
                    <a:pt x="628" y="139"/>
                    <a:pt x="627" y="138"/>
                  </a:cubicBezTo>
                  <a:cubicBezTo>
                    <a:pt x="627" y="137"/>
                    <a:pt x="631" y="142"/>
                    <a:pt x="630" y="141"/>
                  </a:cubicBezTo>
                  <a:close/>
                  <a:moveTo>
                    <a:pt x="628" y="139"/>
                  </a:moveTo>
                  <a:cubicBezTo>
                    <a:pt x="627" y="139"/>
                    <a:pt x="627" y="138"/>
                    <a:pt x="626" y="138"/>
                  </a:cubicBezTo>
                  <a:cubicBezTo>
                    <a:pt x="624" y="135"/>
                    <a:pt x="625" y="135"/>
                    <a:pt x="622" y="132"/>
                  </a:cubicBezTo>
                  <a:cubicBezTo>
                    <a:pt x="622" y="132"/>
                    <a:pt x="624" y="133"/>
                    <a:pt x="624" y="133"/>
                  </a:cubicBezTo>
                  <a:cubicBezTo>
                    <a:pt x="626" y="136"/>
                    <a:pt x="624" y="134"/>
                    <a:pt x="628" y="139"/>
                  </a:cubicBezTo>
                  <a:close/>
                  <a:moveTo>
                    <a:pt x="621" y="146"/>
                  </a:moveTo>
                  <a:cubicBezTo>
                    <a:pt x="621" y="146"/>
                    <a:pt x="620" y="145"/>
                    <a:pt x="621" y="146"/>
                  </a:cubicBezTo>
                  <a:cubicBezTo>
                    <a:pt x="620" y="145"/>
                    <a:pt x="620" y="145"/>
                    <a:pt x="620" y="145"/>
                  </a:cubicBezTo>
                  <a:cubicBezTo>
                    <a:pt x="620" y="145"/>
                    <a:pt x="620" y="145"/>
                    <a:pt x="619" y="144"/>
                  </a:cubicBezTo>
                  <a:cubicBezTo>
                    <a:pt x="620" y="145"/>
                    <a:pt x="620" y="145"/>
                    <a:pt x="621" y="146"/>
                  </a:cubicBezTo>
                  <a:close/>
                  <a:moveTo>
                    <a:pt x="621" y="130"/>
                  </a:moveTo>
                  <a:cubicBezTo>
                    <a:pt x="620" y="129"/>
                    <a:pt x="614" y="123"/>
                    <a:pt x="612" y="120"/>
                  </a:cubicBezTo>
                  <a:cubicBezTo>
                    <a:pt x="615" y="122"/>
                    <a:pt x="617" y="126"/>
                    <a:pt x="621" y="130"/>
                  </a:cubicBezTo>
                  <a:close/>
                  <a:moveTo>
                    <a:pt x="621" y="118"/>
                  </a:moveTo>
                  <a:cubicBezTo>
                    <a:pt x="620" y="118"/>
                    <a:pt x="618" y="116"/>
                    <a:pt x="616" y="114"/>
                  </a:cubicBezTo>
                  <a:cubicBezTo>
                    <a:pt x="614" y="112"/>
                    <a:pt x="612" y="110"/>
                    <a:pt x="610" y="108"/>
                  </a:cubicBezTo>
                  <a:cubicBezTo>
                    <a:pt x="610" y="107"/>
                    <a:pt x="612" y="109"/>
                    <a:pt x="613" y="110"/>
                  </a:cubicBezTo>
                  <a:cubicBezTo>
                    <a:pt x="617" y="114"/>
                    <a:pt x="619" y="116"/>
                    <a:pt x="621" y="118"/>
                  </a:cubicBezTo>
                  <a:close/>
                  <a:moveTo>
                    <a:pt x="614" y="137"/>
                  </a:moveTo>
                  <a:cubicBezTo>
                    <a:pt x="613" y="136"/>
                    <a:pt x="608" y="130"/>
                    <a:pt x="607" y="129"/>
                  </a:cubicBezTo>
                  <a:cubicBezTo>
                    <a:pt x="608" y="130"/>
                    <a:pt x="613" y="136"/>
                    <a:pt x="614" y="137"/>
                  </a:cubicBezTo>
                  <a:close/>
                  <a:moveTo>
                    <a:pt x="610" y="118"/>
                  </a:moveTo>
                  <a:cubicBezTo>
                    <a:pt x="610" y="118"/>
                    <a:pt x="611" y="118"/>
                    <a:pt x="612" y="120"/>
                  </a:cubicBezTo>
                  <a:cubicBezTo>
                    <a:pt x="611" y="119"/>
                    <a:pt x="609" y="117"/>
                    <a:pt x="608" y="116"/>
                  </a:cubicBezTo>
                  <a:cubicBezTo>
                    <a:pt x="607" y="115"/>
                    <a:pt x="609" y="116"/>
                    <a:pt x="610" y="118"/>
                  </a:cubicBezTo>
                  <a:close/>
                  <a:moveTo>
                    <a:pt x="610" y="107"/>
                  </a:moveTo>
                  <a:cubicBezTo>
                    <a:pt x="610" y="107"/>
                    <a:pt x="610" y="107"/>
                    <a:pt x="610" y="107"/>
                  </a:cubicBezTo>
                  <a:cubicBezTo>
                    <a:pt x="607" y="105"/>
                    <a:pt x="608" y="105"/>
                    <a:pt x="607" y="105"/>
                  </a:cubicBezTo>
                  <a:cubicBezTo>
                    <a:pt x="608" y="105"/>
                    <a:pt x="609" y="106"/>
                    <a:pt x="610" y="107"/>
                  </a:cubicBezTo>
                  <a:close/>
                  <a:moveTo>
                    <a:pt x="607" y="115"/>
                  </a:moveTo>
                  <a:cubicBezTo>
                    <a:pt x="606" y="114"/>
                    <a:pt x="603" y="111"/>
                    <a:pt x="602" y="110"/>
                  </a:cubicBezTo>
                  <a:cubicBezTo>
                    <a:pt x="604" y="111"/>
                    <a:pt x="605" y="113"/>
                    <a:pt x="607" y="115"/>
                  </a:cubicBezTo>
                  <a:close/>
                  <a:moveTo>
                    <a:pt x="604" y="125"/>
                  </a:moveTo>
                  <a:cubicBezTo>
                    <a:pt x="604" y="126"/>
                    <a:pt x="602" y="124"/>
                    <a:pt x="601" y="122"/>
                  </a:cubicBezTo>
                  <a:cubicBezTo>
                    <a:pt x="600" y="121"/>
                    <a:pt x="603" y="124"/>
                    <a:pt x="604" y="125"/>
                  </a:cubicBezTo>
                  <a:close/>
                  <a:moveTo>
                    <a:pt x="605" y="107"/>
                  </a:moveTo>
                  <a:cubicBezTo>
                    <a:pt x="606" y="108"/>
                    <a:pt x="605" y="107"/>
                    <a:pt x="604" y="107"/>
                  </a:cubicBezTo>
                  <a:cubicBezTo>
                    <a:pt x="601" y="104"/>
                    <a:pt x="602" y="104"/>
                    <a:pt x="605" y="107"/>
                  </a:cubicBezTo>
                  <a:close/>
                  <a:moveTo>
                    <a:pt x="595" y="101"/>
                  </a:moveTo>
                  <a:cubicBezTo>
                    <a:pt x="597" y="102"/>
                    <a:pt x="600" y="104"/>
                    <a:pt x="601" y="105"/>
                  </a:cubicBezTo>
                  <a:cubicBezTo>
                    <a:pt x="603" y="107"/>
                    <a:pt x="602" y="107"/>
                    <a:pt x="604" y="109"/>
                  </a:cubicBezTo>
                  <a:cubicBezTo>
                    <a:pt x="603" y="108"/>
                    <a:pt x="602" y="107"/>
                    <a:pt x="601" y="106"/>
                  </a:cubicBezTo>
                  <a:cubicBezTo>
                    <a:pt x="600" y="105"/>
                    <a:pt x="599" y="105"/>
                    <a:pt x="598" y="104"/>
                  </a:cubicBezTo>
                  <a:cubicBezTo>
                    <a:pt x="601" y="106"/>
                    <a:pt x="602" y="107"/>
                    <a:pt x="605" y="110"/>
                  </a:cubicBezTo>
                  <a:cubicBezTo>
                    <a:pt x="605" y="110"/>
                    <a:pt x="604" y="110"/>
                    <a:pt x="604" y="109"/>
                  </a:cubicBezTo>
                  <a:cubicBezTo>
                    <a:pt x="602" y="108"/>
                    <a:pt x="602" y="108"/>
                    <a:pt x="601" y="106"/>
                  </a:cubicBezTo>
                  <a:cubicBezTo>
                    <a:pt x="603" y="109"/>
                    <a:pt x="595" y="102"/>
                    <a:pt x="593" y="100"/>
                  </a:cubicBezTo>
                  <a:cubicBezTo>
                    <a:pt x="594" y="100"/>
                    <a:pt x="595" y="101"/>
                    <a:pt x="597" y="103"/>
                  </a:cubicBezTo>
                  <a:cubicBezTo>
                    <a:pt x="597" y="103"/>
                    <a:pt x="597" y="103"/>
                    <a:pt x="598" y="103"/>
                  </a:cubicBezTo>
                  <a:cubicBezTo>
                    <a:pt x="598" y="103"/>
                    <a:pt x="595" y="101"/>
                    <a:pt x="594" y="100"/>
                  </a:cubicBezTo>
                  <a:cubicBezTo>
                    <a:pt x="593" y="98"/>
                    <a:pt x="595" y="100"/>
                    <a:pt x="592" y="98"/>
                  </a:cubicBezTo>
                  <a:cubicBezTo>
                    <a:pt x="593" y="98"/>
                    <a:pt x="595" y="100"/>
                    <a:pt x="595" y="101"/>
                  </a:cubicBezTo>
                  <a:close/>
                  <a:moveTo>
                    <a:pt x="591" y="128"/>
                  </a:moveTo>
                  <a:cubicBezTo>
                    <a:pt x="591" y="128"/>
                    <a:pt x="590" y="127"/>
                    <a:pt x="591" y="128"/>
                  </a:cubicBezTo>
                  <a:cubicBezTo>
                    <a:pt x="590" y="127"/>
                    <a:pt x="588" y="126"/>
                    <a:pt x="587" y="125"/>
                  </a:cubicBezTo>
                  <a:cubicBezTo>
                    <a:pt x="586" y="123"/>
                    <a:pt x="591" y="128"/>
                    <a:pt x="589" y="126"/>
                  </a:cubicBezTo>
                  <a:cubicBezTo>
                    <a:pt x="589" y="126"/>
                    <a:pt x="591" y="128"/>
                    <a:pt x="591" y="128"/>
                  </a:cubicBezTo>
                  <a:close/>
                  <a:moveTo>
                    <a:pt x="590" y="97"/>
                  </a:moveTo>
                  <a:cubicBezTo>
                    <a:pt x="590" y="98"/>
                    <a:pt x="590" y="98"/>
                    <a:pt x="591" y="98"/>
                  </a:cubicBezTo>
                  <a:cubicBezTo>
                    <a:pt x="591" y="98"/>
                    <a:pt x="589" y="96"/>
                    <a:pt x="590" y="97"/>
                  </a:cubicBezTo>
                  <a:cubicBezTo>
                    <a:pt x="593" y="100"/>
                    <a:pt x="592" y="99"/>
                    <a:pt x="595" y="102"/>
                  </a:cubicBezTo>
                  <a:cubicBezTo>
                    <a:pt x="592" y="100"/>
                    <a:pt x="589" y="97"/>
                    <a:pt x="586" y="94"/>
                  </a:cubicBezTo>
                  <a:cubicBezTo>
                    <a:pt x="583" y="91"/>
                    <a:pt x="579" y="88"/>
                    <a:pt x="575" y="85"/>
                  </a:cubicBezTo>
                  <a:cubicBezTo>
                    <a:pt x="575" y="85"/>
                    <a:pt x="575" y="85"/>
                    <a:pt x="574" y="84"/>
                  </a:cubicBezTo>
                  <a:cubicBezTo>
                    <a:pt x="575" y="85"/>
                    <a:pt x="577" y="86"/>
                    <a:pt x="577" y="86"/>
                  </a:cubicBezTo>
                  <a:cubicBezTo>
                    <a:pt x="578" y="87"/>
                    <a:pt x="578" y="87"/>
                    <a:pt x="578" y="87"/>
                  </a:cubicBezTo>
                  <a:cubicBezTo>
                    <a:pt x="579" y="88"/>
                    <a:pt x="580" y="88"/>
                    <a:pt x="582" y="90"/>
                  </a:cubicBezTo>
                  <a:cubicBezTo>
                    <a:pt x="584" y="92"/>
                    <a:pt x="589" y="95"/>
                    <a:pt x="590" y="97"/>
                  </a:cubicBezTo>
                  <a:close/>
                  <a:moveTo>
                    <a:pt x="591" y="96"/>
                  </a:moveTo>
                  <a:cubicBezTo>
                    <a:pt x="590" y="95"/>
                    <a:pt x="591" y="96"/>
                    <a:pt x="591" y="97"/>
                  </a:cubicBezTo>
                  <a:cubicBezTo>
                    <a:pt x="589" y="94"/>
                    <a:pt x="581" y="89"/>
                    <a:pt x="579" y="87"/>
                  </a:cubicBezTo>
                  <a:cubicBezTo>
                    <a:pt x="583" y="89"/>
                    <a:pt x="588" y="94"/>
                    <a:pt x="591" y="96"/>
                  </a:cubicBezTo>
                  <a:close/>
                  <a:moveTo>
                    <a:pt x="585" y="89"/>
                  </a:moveTo>
                  <a:cubicBezTo>
                    <a:pt x="586" y="90"/>
                    <a:pt x="583" y="87"/>
                    <a:pt x="581" y="85"/>
                  </a:cubicBezTo>
                  <a:cubicBezTo>
                    <a:pt x="581" y="85"/>
                    <a:pt x="584" y="88"/>
                    <a:pt x="585" y="89"/>
                  </a:cubicBezTo>
                  <a:close/>
                  <a:moveTo>
                    <a:pt x="586" y="91"/>
                  </a:moveTo>
                  <a:cubicBezTo>
                    <a:pt x="586" y="92"/>
                    <a:pt x="586" y="92"/>
                    <a:pt x="586" y="92"/>
                  </a:cubicBezTo>
                  <a:cubicBezTo>
                    <a:pt x="582" y="89"/>
                    <a:pt x="582" y="88"/>
                    <a:pt x="586" y="91"/>
                  </a:cubicBezTo>
                  <a:close/>
                  <a:moveTo>
                    <a:pt x="579" y="116"/>
                  </a:moveTo>
                  <a:cubicBezTo>
                    <a:pt x="578" y="115"/>
                    <a:pt x="577" y="115"/>
                    <a:pt x="576" y="113"/>
                  </a:cubicBezTo>
                  <a:cubicBezTo>
                    <a:pt x="574" y="112"/>
                    <a:pt x="575" y="113"/>
                    <a:pt x="576" y="113"/>
                  </a:cubicBezTo>
                  <a:cubicBezTo>
                    <a:pt x="577" y="114"/>
                    <a:pt x="578" y="115"/>
                    <a:pt x="579" y="116"/>
                  </a:cubicBezTo>
                  <a:close/>
                  <a:moveTo>
                    <a:pt x="579" y="87"/>
                  </a:moveTo>
                  <a:cubicBezTo>
                    <a:pt x="581" y="88"/>
                    <a:pt x="579" y="86"/>
                    <a:pt x="580" y="87"/>
                  </a:cubicBezTo>
                  <a:cubicBezTo>
                    <a:pt x="582" y="88"/>
                    <a:pt x="582" y="89"/>
                    <a:pt x="579" y="87"/>
                  </a:cubicBezTo>
                  <a:close/>
                  <a:moveTo>
                    <a:pt x="580" y="84"/>
                  </a:moveTo>
                  <a:cubicBezTo>
                    <a:pt x="580" y="84"/>
                    <a:pt x="576" y="81"/>
                    <a:pt x="576" y="81"/>
                  </a:cubicBezTo>
                  <a:cubicBezTo>
                    <a:pt x="578" y="82"/>
                    <a:pt x="580" y="83"/>
                    <a:pt x="580" y="84"/>
                  </a:cubicBezTo>
                  <a:close/>
                  <a:moveTo>
                    <a:pt x="573" y="110"/>
                  </a:moveTo>
                  <a:cubicBezTo>
                    <a:pt x="574" y="111"/>
                    <a:pt x="572" y="110"/>
                    <a:pt x="573" y="111"/>
                  </a:cubicBezTo>
                  <a:cubicBezTo>
                    <a:pt x="574" y="112"/>
                    <a:pt x="570" y="108"/>
                    <a:pt x="570" y="109"/>
                  </a:cubicBezTo>
                  <a:cubicBezTo>
                    <a:pt x="569" y="108"/>
                    <a:pt x="569" y="108"/>
                    <a:pt x="568" y="107"/>
                  </a:cubicBezTo>
                  <a:cubicBezTo>
                    <a:pt x="567" y="106"/>
                    <a:pt x="569" y="107"/>
                    <a:pt x="568" y="107"/>
                  </a:cubicBezTo>
                  <a:cubicBezTo>
                    <a:pt x="567" y="106"/>
                    <a:pt x="567" y="106"/>
                    <a:pt x="566" y="105"/>
                  </a:cubicBezTo>
                  <a:cubicBezTo>
                    <a:pt x="566" y="105"/>
                    <a:pt x="566" y="105"/>
                    <a:pt x="566" y="105"/>
                  </a:cubicBezTo>
                  <a:cubicBezTo>
                    <a:pt x="564" y="103"/>
                    <a:pt x="565" y="105"/>
                    <a:pt x="562" y="102"/>
                  </a:cubicBezTo>
                  <a:cubicBezTo>
                    <a:pt x="562" y="102"/>
                    <a:pt x="564" y="103"/>
                    <a:pt x="566" y="105"/>
                  </a:cubicBezTo>
                  <a:cubicBezTo>
                    <a:pt x="565" y="104"/>
                    <a:pt x="565" y="103"/>
                    <a:pt x="564" y="103"/>
                  </a:cubicBezTo>
                  <a:cubicBezTo>
                    <a:pt x="566" y="104"/>
                    <a:pt x="567" y="105"/>
                    <a:pt x="569" y="107"/>
                  </a:cubicBezTo>
                  <a:cubicBezTo>
                    <a:pt x="568" y="107"/>
                    <a:pt x="571" y="109"/>
                    <a:pt x="573" y="110"/>
                  </a:cubicBezTo>
                  <a:close/>
                  <a:moveTo>
                    <a:pt x="574" y="96"/>
                  </a:moveTo>
                  <a:cubicBezTo>
                    <a:pt x="573" y="97"/>
                    <a:pt x="572" y="95"/>
                    <a:pt x="570" y="94"/>
                  </a:cubicBezTo>
                  <a:cubicBezTo>
                    <a:pt x="569" y="93"/>
                    <a:pt x="572" y="95"/>
                    <a:pt x="574" y="96"/>
                  </a:cubicBezTo>
                  <a:close/>
                  <a:moveTo>
                    <a:pt x="574" y="83"/>
                  </a:moveTo>
                  <a:cubicBezTo>
                    <a:pt x="575" y="84"/>
                    <a:pt x="572" y="82"/>
                    <a:pt x="571" y="81"/>
                  </a:cubicBezTo>
                  <a:cubicBezTo>
                    <a:pt x="571" y="81"/>
                    <a:pt x="573" y="82"/>
                    <a:pt x="574" y="83"/>
                  </a:cubicBezTo>
                  <a:close/>
                  <a:moveTo>
                    <a:pt x="572" y="84"/>
                  </a:moveTo>
                  <a:cubicBezTo>
                    <a:pt x="571" y="82"/>
                    <a:pt x="570" y="82"/>
                    <a:pt x="568" y="80"/>
                  </a:cubicBezTo>
                  <a:cubicBezTo>
                    <a:pt x="568" y="80"/>
                    <a:pt x="573" y="84"/>
                    <a:pt x="572" y="84"/>
                  </a:cubicBezTo>
                  <a:close/>
                  <a:moveTo>
                    <a:pt x="571" y="99"/>
                  </a:moveTo>
                  <a:cubicBezTo>
                    <a:pt x="571" y="99"/>
                    <a:pt x="570" y="98"/>
                    <a:pt x="569" y="98"/>
                  </a:cubicBezTo>
                  <a:cubicBezTo>
                    <a:pt x="569" y="98"/>
                    <a:pt x="569" y="98"/>
                    <a:pt x="570" y="99"/>
                  </a:cubicBezTo>
                  <a:cubicBezTo>
                    <a:pt x="569" y="99"/>
                    <a:pt x="568" y="97"/>
                    <a:pt x="567" y="97"/>
                  </a:cubicBezTo>
                  <a:cubicBezTo>
                    <a:pt x="568" y="97"/>
                    <a:pt x="569" y="98"/>
                    <a:pt x="571" y="99"/>
                  </a:cubicBezTo>
                  <a:close/>
                  <a:moveTo>
                    <a:pt x="548" y="61"/>
                  </a:moveTo>
                  <a:cubicBezTo>
                    <a:pt x="550" y="62"/>
                    <a:pt x="541" y="57"/>
                    <a:pt x="546" y="59"/>
                  </a:cubicBezTo>
                  <a:cubicBezTo>
                    <a:pt x="545" y="58"/>
                    <a:pt x="544" y="58"/>
                    <a:pt x="543" y="58"/>
                  </a:cubicBezTo>
                  <a:cubicBezTo>
                    <a:pt x="543" y="58"/>
                    <a:pt x="544" y="58"/>
                    <a:pt x="544" y="58"/>
                  </a:cubicBezTo>
                  <a:cubicBezTo>
                    <a:pt x="541" y="57"/>
                    <a:pt x="538" y="55"/>
                    <a:pt x="538" y="55"/>
                  </a:cubicBezTo>
                  <a:cubicBezTo>
                    <a:pt x="536" y="54"/>
                    <a:pt x="536" y="54"/>
                    <a:pt x="533" y="52"/>
                  </a:cubicBezTo>
                  <a:cubicBezTo>
                    <a:pt x="533" y="52"/>
                    <a:pt x="534" y="52"/>
                    <a:pt x="535" y="53"/>
                  </a:cubicBezTo>
                  <a:cubicBezTo>
                    <a:pt x="536" y="54"/>
                    <a:pt x="537" y="54"/>
                    <a:pt x="537" y="54"/>
                  </a:cubicBezTo>
                  <a:cubicBezTo>
                    <a:pt x="535" y="53"/>
                    <a:pt x="533" y="52"/>
                    <a:pt x="532" y="51"/>
                  </a:cubicBezTo>
                  <a:cubicBezTo>
                    <a:pt x="531" y="51"/>
                    <a:pt x="534" y="52"/>
                    <a:pt x="533" y="52"/>
                  </a:cubicBezTo>
                  <a:cubicBezTo>
                    <a:pt x="530" y="51"/>
                    <a:pt x="530" y="50"/>
                    <a:pt x="527" y="49"/>
                  </a:cubicBezTo>
                  <a:cubicBezTo>
                    <a:pt x="526" y="48"/>
                    <a:pt x="530" y="50"/>
                    <a:pt x="529" y="50"/>
                  </a:cubicBezTo>
                  <a:cubicBezTo>
                    <a:pt x="529" y="49"/>
                    <a:pt x="527" y="48"/>
                    <a:pt x="526" y="48"/>
                  </a:cubicBezTo>
                  <a:cubicBezTo>
                    <a:pt x="524" y="47"/>
                    <a:pt x="528" y="49"/>
                    <a:pt x="526" y="48"/>
                  </a:cubicBezTo>
                  <a:cubicBezTo>
                    <a:pt x="523" y="47"/>
                    <a:pt x="524" y="47"/>
                    <a:pt x="520" y="45"/>
                  </a:cubicBezTo>
                  <a:cubicBezTo>
                    <a:pt x="520" y="45"/>
                    <a:pt x="521" y="45"/>
                    <a:pt x="521" y="45"/>
                  </a:cubicBezTo>
                  <a:cubicBezTo>
                    <a:pt x="518" y="43"/>
                    <a:pt x="519" y="45"/>
                    <a:pt x="518" y="44"/>
                  </a:cubicBezTo>
                  <a:cubicBezTo>
                    <a:pt x="511" y="40"/>
                    <a:pt x="503" y="37"/>
                    <a:pt x="496" y="34"/>
                  </a:cubicBezTo>
                  <a:cubicBezTo>
                    <a:pt x="495" y="34"/>
                    <a:pt x="489" y="31"/>
                    <a:pt x="489" y="31"/>
                  </a:cubicBezTo>
                  <a:cubicBezTo>
                    <a:pt x="487" y="31"/>
                    <a:pt x="488" y="31"/>
                    <a:pt x="484" y="30"/>
                  </a:cubicBezTo>
                  <a:cubicBezTo>
                    <a:pt x="483" y="29"/>
                    <a:pt x="478" y="27"/>
                    <a:pt x="474" y="26"/>
                  </a:cubicBezTo>
                  <a:cubicBezTo>
                    <a:pt x="473" y="26"/>
                    <a:pt x="471" y="25"/>
                    <a:pt x="470" y="25"/>
                  </a:cubicBezTo>
                  <a:cubicBezTo>
                    <a:pt x="469" y="24"/>
                    <a:pt x="468" y="24"/>
                    <a:pt x="467" y="24"/>
                  </a:cubicBezTo>
                  <a:cubicBezTo>
                    <a:pt x="464" y="23"/>
                    <a:pt x="462" y="23"/>
                    <a:pt x="461" y="22"/>
                  </a:cubicBezTo>
                  <a:cubicBezTo>
                    <a:pt x="461" y="22"/>
                    <a:pt x="462" y="22"/>
                    <a:pt x="463" y="23"/>
                  </a:cubicBezTo>
                  <a:cubicBezTo>
                    <a:pt x="463" y="22"/>
                    <a:pt x="463" y="22"/>
                    <a:pt x="462" y="22"/>
                  </a:cubicBezTo>
                  <a:cubicBezTo>
                    <a:pt x="460" y="22"/>
                    <a:pt x="452" y="20"/>
                    <a:pt x="449" y="19"/>
                  </a:cubicBezTo>
                  <a:cubicBezTo>
                    <a:pt x="445" y="18"/>
                    <a:pt x="441" y="17"/>
                    <a:pt x="436" y="16"/>
                  </a:cubicBezTo>
                  <a:cubicBezTo>
                    <a:pt x="436" y="16"/>
                    <a:pt x="438" y="16"/>
                    <a:pt x="438" y="16"/>
                  </a:cubicBezTo>
                  <a:cubicBezTo>
                    <a:pt x="439" y="16"/>
                    <a:pt x="442" y="17"/>
                    <a:pt x="443" y="17"/>
                  </a:cubicBezTo>
                  <a:cubicBezTo>
                    <a:pt x="443" y="17"/>
                    <a:pt x="442" y="17"/>
                    <a:pt x="440" y="16"/>
                  </a:cubicBezTo>
                  <a:cubicBezTo>
                    <a:pt x="443" y="17"/>
                    <a:pt x="448" y="18"/>
                    <a:pt x="453" y="19"/>
                  </a:cubicBezTo>
                  <a:cubicBezTo>
                    <a:pt x="452" y="19"/>
                    <a:pt x="452" y="19"/>
                    <a:pt x="453" y="19"/>
                  </a:cubicBezTo>
                  <a:cubicBezTo>
                    <a:pt x="454" y="20"/>
                    <a:pt x="456" y="20"/>
                    <a:pt x="457" y="21"/>
                  </a:cubicBezTo>
                  <a:cubicBezTo>
                    <a:pt x="459" y="21"/>
                    <a:pt x="464" y="22"/>
                    <a:pt x="468" y="23"/>
                  </a:cubicBezTo>
                  <a:cubicBezTo>
                    <a:pt x="472" y="24"/>
                    <a:pt x="475" y="25"/>
                    <a:pt x="474" y="25"/>
                  </a:cubicBezTo>
                  <a:cubicBezTo>
                    <a:pt x="480" y="27"/>
                    <a:pt x="482" y="27"/>
                    <a:pt x="488" y="29"/>
                  </a:cubicBezTo>
                  <a:cubicBezTo>
                    <a:pt x="489" y="29"/>
                    <a:pt x="491" y="30"/>
                    <a:pt x="492" y="31"/>
                  </a:cubicBezTo>
                  <a:cubicBezTo>
                    <a:pt x="493" y="31"/>
                    <a:pt x="502" y="34"/>
                    <a:pt x="506" y="36"/>
                  </a:cubicBezTo>
                  <a:cubicBezTo>
                    <a:pt x="508" y="37"/>
                    <a:pt x="508" y="37"/>
                    <a:pt x="509" y="37"/>
                  </a:cubicBezTo>
                  <a:cubicBezTo>
                    <a:pt x="512" y="39"/>
                    <a:pt x="516" y="41"/>
                    <a:pt x="520" y="43"/>
                  </a:cubicBezTo>
                  <a:cubicBezTo>
                    <a:pt x="524" y="45"/>
                    <a:pt x="527" y="46"/>
                    <a:pt x="531" y="48"/>
                  </a:cubicBezTo>
                  <a:cubicBezTo>
                    <a:pt x="531" y="49"/>
                    <a:pt x="535" y="51"/>
                    <a:pt x="539" y="53"/>
                  </a:cubicBezTo>
                  <a:cubicBezTo>
                    <a:pt x="540" y="54"/>
                    <a:pt x="543" y="56"/>
                    <a:pt x="546" y="58"/>
                  </a:cubicBezTo>
                  <a:cubicBezTo>
                    <a:pt x="548" y="59"/>
                    <a:pt x="549" y="59"/>
                    <a:pt x="551" y="60"/>
                  </a:cubicBezTo>
                  <a:cubicBezTo>
                    <a:pt x="552" y="61"/>
                    <a:pt x="553" y="62"/>
                    <a:pt x="554" y="62"/>
                  </a:cubicBezTo>
                  <a:cubicBezTo>
                    <a:pt x="557" y="64"/>
                    <a:pt x="554" y="62"/>
                    <a:pt x="555" y="63"/>
                  </a:cubicBezTo>
                  <a:cubicBezTo>
                    <a:pt x="557" y="65"/>
                    <a:pt x="563" y="68"/>
                    <a:pt x="565" y="70"/>
                  </a:cubicBezTo>
                  <a:cubicBezTo>
                    <a:pt x="562" y="68"/>
                    <a:pt x="569" y="73"/>
                    <a:pt x="571" y="75"/>
                  </a:cubicBezTo>
                  <a:cubicBezTo>
                    <a:pt x="569" y="74"/>
                    <a:pt x="565" y="71"/>
                    <a:pt x="563" y="69"/>
                  </a:cubicBezTo>
                  <a:cubicBezTo>
                    <a:pt x="562" y="69"/>
                    <a:pt x="562" y="69"/>
                    <a:pt x="560" y="67"/>
                  </a:cubicBezTo>
                  <a:cubicBezTo>
                    <a:pt x="560" y="67"/>
                    <a:pt x="560" y="68"/>
                    <a:pt x="560" y="67"/>
                  </a:cubicBezTo>
                  <a:cubicBezTo>
                    <a:pt x="550" y="61"/>
                    <a:pt x="541" y="55"/>
                    <a:pt x="533" y="51"/>
                  </a:cubicBezTo>
                  <a:cubicBezTo>
                    <a:pt x="531" y="50"/>
                    <a:pt x="526" y="47"/>
                    <a:pt x="526" y="47"/>
                  </a:cubicBezTo>
                  <a:cubicBezTo>
                    <a:pt x="529" y="49"/>
                    <a:pt x="533" y="51"/>
                    <a:pt x="536" y="53"/>
                  </a:cubicBezTo>
                  <a:cubicBezTo>
                    <a:pt x="540" y="55"/>
                    <a:pt x="544" y="57"/>
                    <a:pt x="547" y="59"/>
                  </a:cubicBezTo>
                  <a:cubicBezTo>
                    <a:pt x="546" y="59"/>
                    <a:pt x="546" y="59"/>
                    <a:pt x="546" y="59"/>
                  </a:cubicBezTo>
                  <a:cubicBezTo>
                    <a:pt x="546" y="59"/>
                    <a:pt x="548" y="60"/>
                    <a:pt x="549" y="61"/>
                  </a:cubicBezTo>
                  <a:cubicBezTo>
                    <a:pt x="551" y="62"/>
                    <a:pt x="552" y="63"/>
                    <a:pt x="552" y="63"/>
                  </a:cubicBezTo>
                  <a:cubicBezTo>
                    <a:pt x="554" y="64"/>
                    <a:pt x="556" y="66"/>
                    <a:pt x="558" y="66"/>
                  </a:cubicBezTo>
                  <a:cubicBezTo>
                    <a:pt x="561" y="68"/>
                    <a:pt x="564" y="70"/>
                    <a:pt x="564" y="71"/>
                  </a:cubicBezTo>
                  <a:cubicBezTo>
                    <a:pt x="562" y="69"/>
                    <a:pt x="561" y="69"/>
                    <a:pt x="560" y="68"/>
                  </a:cubicBezTo>
                  <a:cubicBezTo>
                    <a:pt x="562" y="69"/>
                    <a:pt x="563" y="70"/>
                    <a:pt x="565" y="72"/>
                  </a:cubicBezTo>
                  <a:cubicBezTo>
                    <a:pt x="565" y="72"/>
                    <a:pt x="564" y="71"/>
                    <a:pt x="566" y="72"/>
                  </a:cubicBezTo>
                  <a:cubicBezTo>
                    <a:pt x="569" y="74"/>
                    <a:pt x="570" y="75"/>
                    <a:pt x="572" y="77"/>
                  </a:cubicBezTo>
                  <a:cubicBezTo>
                    <a:pt x="570" y="76"/>
                    <a:pt x="568" y="74"/>
                    <a:pt x="567" y="74"/>
                  </a:cubicBezTo>
                  <a:cubicBezTo>
                    <a:pt x="565" y="73"/>
                    <a:pt x="565" y="72"/>
                    <a:pt x="565" y="72"/>
                  </a:cubicBezTo>
                  <a:cubicBezTo>
                    <a:pt x="561" y="70"/>
                    <a:pt x="561" y="70"/>
                    <a:pt x="556" y="66"/>
                  </a:cubicBezTo>
                  <a:cubicBezTo>
                    <a:pt x="556" y="67"/>
                    <a:pt x="557" y="68"/>
                    <a:pt x="556" y="67"/>
                  </a:cubicBezTo>
                  <a:cubicBezTo>
                    <a:pt x="552" y="64"/>
                    <a:pt x="553" y="65"/>
                    <a:pt x="551" y="63"/>
                  </a:cubicBezTo>
                  <a:cubicBezTo>
                    <a:pt x="553" y="64"/>
                    <a:pt x="552" y="64"/>
                    <a:pt x="554" y="65"/>
                  </a:cubicBezTo>
                  <a:cubicBezTo>
                    <a:pt x="555" y="66"/>
                    <a:pt x="554" y="65"/>
                    <a:pt x="555" y="66"/>
                  </a:cubicBezTo>
                  <a:cubicBezTo>
                    <a:pt x="552" y="63"/>
                    <a:pt x="549" y="62"/>
                    <a:pt x="545" y="59"/>
                  </a:cubicBezTo>
                  <a:cubicBezTo>
                    <a:pt x="545" y="59"/>
                    <a:pt x="549" y="61"/>
                    <a:pt x="548" y="61"/>
                  </a:cubicBezTo>
                  <a:close/>
                  <a:moveTo>
                    <a:pt x="568" y="76"/>
                  </a:moveTo>
                  <a:cubicBezTo>
                    <a:pt x="568" y="75"/>
                    <a:pt x="566" y="74"/>
                    <a:pt x="564" y="73"/>
                  </a:cubicBezTo>
                  <a:cubicBezTo>
                    <a:pt x="565" y="73"/>
                    <a:pt x="567" y="74"/>
                    <a:pt x="568" y="76"/>
                  </a:cubicBezTo>
                  <a:close/>
                  <a:moveTo>
                    <a:pt x="567" y="80"/>
                  </a:moveTo>
                  <a:cubicBezTo>
                    <a:pt x="566" y="79"/>
                    <a:pt x="565" y="79"/>
                    <a:pt x="566" y="79"/>
                  </a:cubicBezTo>
                  <a:cubicBezTo>
                    <a:pt x="564" y="78"/>
                    <a:pt x="564" y="78"/>
                    <a:pt x="564" y="78"/>
                  </a:cubicBezTo>
                  <a:cubicBezTo>
                    <a:pt x="563" y="77"/>
                    <a:pt x="565" y="78"/>
                    <a:pt x="564" y="78"/>
                  </a:cubicBezTo>
                  <a:cubicBezTo>
                    <a:pt x="563" y="77"/>
                    <a:pt x="563" y="77"/>
                    <a:pt x="561" y="75"/>
                  </a:cubicBezTo>
                  <a:cubicBezTo>
                    <a:pt x="561" y="75"/>
                    <a:pt x="562" y="76"/>
                    <a:pt x="562" y="76"/>
                  </a:cubicBezTo>
                  <a:cubicBezTo>
                    <a:pt x="562" y="75"/>
                    <a:pt x="560" y="75"/>
                    <a:pt x="558" y="73"/>
                  </a:cubicBezTo>
                  <a:cubicBezTo>
                    <a:pt x="561" y="74"/>
                    <a:pt x="565" y="77"/>
                    <a:pt x="567" y="79"/>
                  </a:cubicBezTo>
                  <a:cubicBezTo>
                    <a:pt x="565" y="78"/>
                    <a:pt x="568" y="81"/>
                    <a:pt x="567" y="80"/>
                  </a:cubicBezTo>
                  <a:close/>
                  <a:moveTo>
                    <a:pt x="566" y="78"/>
                  </a:moveTo>
                  <a:cubicBezTo>
                    <a:pt x="566" y="78"/>
                    <a:pt x="560" y="73"/>
                    <a:pt x="559" y="73"/>
                  </a:cubicBezTo>
                  <a:cubicBezTo>
                    <a:pt x="562" y="75"/>
                    <a:pt x="564" y="76"/>
                    <a:pt x="566" y="78"/>
                  </a:cubicBezTo>
                  <a:close/>
                  <a:moveTo>
                    <a:pt x="565" y="73"/>
                  </a:moveTo>
                  <a:cubicBezTo>
                    <a:pt x="565" y="73"/>
                    <a:pt x="564" y="73"/>
                    <a:pt x="563" y="72"/>
                  </a:cubicBezTo>
                  <a:cubicBezTo>
                    <a:pt x="562" y="71"/>
                    <a:pt x="561" y="70"/>
                    <a:pt x="562" y="70"/>
                  </a:cubicBezTo>
                  <a:cubicBezTo>
                    <a:pt x="564" y="72"/>
                    <a:pt x="563" y="72"/>
                    <a:pt x="565" y="73"/>
                  </a:cubicBezTo>
                  <a:close/>
                  <a:moveTo>
                    <a:pt x="560" y="100"/>
                  </a:moveTo>
                  <a:cubicBezTo>
                    <a:pt x="562" y="101"/>
                    <a:pt x="562" y="101"/>
                    <a:pt x="563" y="102"/>
                  </a:cubicBezTo>
                  <a:cubicBezTo>
                    <a:pt x="563" y="102"/>
                    <a:pt x="562" y="101"/>
                    <a:pt x="561" y="101"/>
                  </a:cubicBezTo>
                  <a:cubicBezTo>
                    <a:pt x="560" y="100"/>
                    <a:pt x="561" y="101"/>
                    <a:pt x="559" y="99"/>
                  </a:cubicBezTo>
                  <a:cubicBezTo>
                    <a:pt x="559" y="99"/>
                    <a:pt x="559" y="99"/>
                    <a:pt x="559" y="99"/>
                  </a:cubicBezTo>
                  <a:cubicBezTo>
                    <a:pt x="560" y="100"/>
                    <a:pt x="561" y="100"/>
                    <a:pt x="560" y="100"/>
                  </a:cubicBezTo>
                  <a:close/>
                  <a:moveTo>
                    <a:pt x="563" y="72"/>
                  </a:moveTo>
                  <a:cubicBezTo>
                    <a:pt x="563" y="72"/>
                    <a:pt x="560" y="70"/>
                    <a:pt x="559" y="69"/>
                  </a:cubicBezTo>
                  <a:cubicBezTo>
                    <a:pt x="559" y="69"/>
                    <a:pt x="560" y="69"/>
                    <a:pt x="560" y="69"/>
                  </a:cubicBezTo>
                  <a:cubicBezTo>
                    <a:pt x="561" y="70"/>
                    <a:pt x="560" y="70"/>
                    <a:pt x="563" y="72"/>
                  </a:cubicBezTo>
                  <a:close/>
                  <a:moveTo>
                    <a:pt x="553" y="81"/>
                  </a:moveTo>
                  <a:cubicBezTo>
                    <a:pt x="554" y="81"/>
                    <a:pt x="555" y="82"/>
                    <a:pt x="556" y="83"/>
                  </a:cubicBezTo>
                  <a:cubicBezTo>
                    <a:pt x="557" y="84"/>
                    <a:pt x="557" y="84"/>
                    <a:pt x="558" y="85"/>
                  </a:cubicBezTo>
                  <a:cubicBezTo>
                    <a:pt x="558" y="85"/>
                    <a:pt x="555" y="83"/>
                    <a:pt x="554" y="82"/>
                  </a:cubicBezTo>
                  <a:cubicBezTo>
                    <a:pt x="554" y="82"/>
                    <a:pt x="552" y="81"/>
                    <a:pt x="553" y="81"/>
                  </a:cubicBezTo>
                  <a:cubicBezTo>
                    <a:pt x="551" y="80"/>
                    <a:pt x="550" y="80"/>
                    <a:pt x="548" y="78"/>
                  </a:cubicBezTo>
                  <a:cubicBezTo>
                    <a:pt x="548" y="78"/>
                    <a:pt x="552" y="80"/>
                    <a:pt x="549" y="78"/>
                  </a:cubicBezTo>
                  <a:cubicBezTo>
                    <a:pt x="549" y="78"/>
                    <a:pt x="550" y="79"/>
                    <a:pt x="552" y="80"/>
                  </a:cubicBezTo>
                  <a:cubicBezTo>
                    <a:pt x="552" y="80"/>
                    <a:pt x="551" y="79"/>
                    <a:pt x="551" y="80"/>
                  </a:cubicBezTo>
                  <a:cubicBezTo>
                    <a:pt x="553" y="81"/>
                    <a:pt x="554" y="81"/>
                    <a:pt x="557" y="83"/>
                  </a:cubicBezTo>
                  <a:cubicBezTo>
                    <a:pt x="553" y="81"/>
                    <a:pt x="557" y="83"/>
                    <a:pt x="553" y="81"/>
                  </a:cubicBezTo>
                  <a:close/>
                  <a:moveTo>
                    <a:pt x="552" y="64"/>
                  </a:moveTo>
                  <a:cubicBezTo>
                    <a:pt x="553" y="65"/>
                    <a:pt x="549" y="62"/>
                    <a:pt x="547" y="61"/>
                  </a:cubicBezTo>
                  <a:cubicBezTo>
                    <a:pt x="547" y="61"/>
                    <a:pt x="548" y="62"/>
                    <a:pt x="549" y="62"/>
                  </a:cubicBezTo>
                  <a:cubicBezTo>
                    <a:pt x="550" y="63"/>
                    <a:pt x="551" y="64"/>
                    <a:pt x="552" y="64"/>
                  </a:cubicBezTo>
                  <a:close/>
                  <a:moveTo>
                    <a:pt x="548" y="78"/>
                  </a:moveTo>
                  <a:cubicBezTo>
                    <a:pt x="547" y="77"/>
                    <a:pt x="547" y="77"/>
                    <a:pt x="547" y="77"/>
                  </a:cubicBezTo>
                  <a:cubicBezTo>
                    <a:pt x="544" y="76"/>
                    <a:pt x="545" y="76"/>
                    <a:pt x="543" y="75"/>
                  </a:cubicBezTo>
                  <a:cubicBezTo>
                    <a:pt x="543" y="75"/>
                    <a:pt x="548" y="77"/>
                    <a:pt x="545" y="76"/>
                  </a:cubicBezTo>
                  <a:cubicBezTo>
                    <a:pt x="546" y="76"/>
                    <a:pt x="547" y="77"/>
                    <a:pt x="548" y="78"/>
                  </a:cubicBezTo>
                  <a:close/>
                  <a:moveTo>
                    <a:pt x="542" y="74"/>
                  </a:moveTo>
                  <a:cubicBezTo>
                    <a:pt x="542" y="74"/>
                    <a:pt x="539" y="72"/>
                    <a:pt x="540" y="73"/>
                  </a:cubicBezTo>
                  <a:cubicBezTo>
                    <a:pt x="539" y="72"/>
                    <a:pt x="540" y="73"/>
                    <a:pt x="537" y="71"/>
                  </a:cubicBezTo>
                  <a:cubicBezTo>
                    <a:pt x="540" y="73"/>
                    <a:pt x="537" y="71"/>
                    <a:pt x="536" y="70"/>
                  </a:cubicBezTo>
                  <a:cubicBezTo>
                    <a:pt x="537" y="71"/>
                    <a:pt x="540" y="72"/>
                    <a:pt x="542" y="74"/>
                  </a:cubicBezTo>
                  <a:close/>
                  <a:moveTo>
                    <a:pt x="537" y="70"/>
                  </a:moveTo>
                  <a:cubicBezTo>
                    <a:pt x="537" y="70"/>
                    <a:pt x="538" y="71"/>
                    <a:pt x="540" y="72"/>
                  </a:cubicBezTo>
                  <a:cubicBezTo>
                    <a:pt x="540" y="72"/>
                    <a:pt x="540" y="72"/>
                    <a:pt x="540" y="72"/>
                  </a:cubicBezTo>
                  <a:cubicBezTo>
                    <a:pt x="539" y="72"/>
                    <a:pt x="539" y="72"/>
                    <a:pt x="538" y="71"/>
                  </a:cubicBezTo>
                  <a:cubicBezTo>
                    <a:pt x="539" y="71"/>
                    <a:pt x="539" y="71"/>
                    <a:pt x="537" y="70"/>
                  </a:cubicBezTo>
                  <a:close/>
                  <a:moveTo>
                    <a:pt x="538" y="56"/>
                  </a:moveTo>
                  <a:cubicBezTo>
                    <a:pt x="539" y="56"/>
                    <a:pt x="535" y="54"/>
                    <a:pt x="534" y="53"/>
                  </a:cubicBezTo>
                  <a:cubicBezTo>
                    <a:pt x="534" y="53"/>
                    <a:pt x="536" y="54"/>
                    <a:pt x="538" y="56"/>
                  </a:cubicBezTo>
                  <a:close/>
                  <a:moveTo>
                    <a:pt x="537" y="85"/>
                  </a:moveTo>
                  <a:cubicBezTo>
                    <a:pt x="538" y="85"/>
                    <a:pt x="536" y="84"/>
                    <a:pt x="537" y="85"/>
                  </a:cubicBezTo>
                  <a:cubicBezTo>
                    <a:pt x="535" y="84"/>
                    <a:pt x="531" y="82"/>
                    <a:pt x="531" y="81"/>
                  </a:cubicBezTo>
                  <a:cubicBezTo>
                    <a:pt x="536" y="85"/>
                    <a:pt x="535" y="83"/>
                    <a:pt x="537" y="85"/>
                  </a:cubicBezTo>
                  <a:close/>
                  <a:moveTo>
                    <a:pt x="535" y="74"/>
                  </a:moveTo>
                  <a:cubicBezTo>
                    <a:pt x="535" y="73"/>
                    <a:pt x="534" y="73"/>
                    <a:pt x="535" y="74"/>
                  </a:cubicBezTo>
                  <a:cubicBezTo>
                    <a:pt x="533" y="73"/>
                    <a:pt x="533" y="73"/>
                    <a:pt x="532" y="72"/>
                  </a:cubicBezTo>
                  <a:cubicBezTo>
                    <a:pt x="532" y="72"/>
                    <a:pt x="533" y="72"/>
                    <a:pt x="535" y="74"/>
                  </a:cubicBezTo>
                  <a:close/>
                  <a:moveTo>
                    <a:pt x="531" y="67"/>
                  </a:moveTo>
                  <a:cubicBezTo>
                    <a:pt x="532" y="68"/>
                    <a:pt x="528" y="66"/>
                    <a:pt x="528" y="66"/>
                  </a:cubicBezTo>
                  <a:cubicBezTo>
                    <a:pt x="525" y="64"/>
                    <a:pt x="528" y="65"/>
                    <a:pt x="526" y="65"/>
                  </a:cubicBezTo>
                  <a:cubicBezTo>
                    <a:pt x="525" y="64"/>
                    <a:pt x="522" y="63"/>
                    <a:pt x="520" y="61"/>
                  </a:cubicBezTo>
                  <a:cubicBezTo>
                    <a:pt x="524" y="63"/>
                    <a:pt x="528" y="65"/>
                    <a:pt x="531" y="67"/>
                  </a:cubicBezTo>
                  <a:close/>
                  <a:moveTo>
                    <a:pt x="529" y="66"/>
                  </a:moveTo>
                  <a:cubicBezTo>
                    <a:pt x="526" y="65"/>
                    <a:pt x="522" y="62"/>
                    <a:pt x="519" y="61"/>
                  </a:cubicBezTo>
                  <a:cubicBezTo>
                    <a:pt x="521" y="62"/>
                    <a:pt x="526" y="65"/>
                    <a:pt x="529" y="66"/>
                  </a:cubicBezTo>
                  <a:close/>
                  <a:moveTo>
                    <a:pt x="528" y="80"/>
                  </a:moveTo>
                  <a:cubicBezTo>
                    <a:pt x="526" y="79"/>
                    <a:pt x="527" y="79"/>
                    <a:pt x="525" y="78"/>
                  </a:cubicBezTo>
                  <a:cubicBezTo>
                    <a:pt x="526" y="78"/>
                    <a:pt x="530" y="81"/>
                    <a:pt x="528" y="80"/>
                  </a:cubicBezTo>
                  <a:close/>
                  <a:moveTo>
                    <a:pt x="520" y="68"/>
                  </a:moveTo>
                  <a:cubicBezTo>
                    <a:pt x="516" y="66"/>
                    <a:pt x="518" y="67"/>
                    <a:pt x="514" y="64"/>
                  </a:cubicBezTo>
                  <a:cubicBezTo>
                    <a:pt x="518" y="66"/>
                    <a:pt x="521" y="68"/>
                    <a:pt x="520" y="68"/>
                  </a:cubicBezTo>
                  <a:close/>
                  <a:moveTo>
                    <a:pt x="517" y="59"/>
                  </a:moveTo>
                  <a:cubicBezTo>
                    <a:pt x="516" y="59"/>
                    <a:pt x="515" y="59"/>
                    <a:pt x="514" y="58"/>
                  </a:cubicBezTo>
                  <a:cubicBezTo>
                    <a:pt x="512" y="57"/>
                    <a:pt x="511" y="57"/>
                    <a:pt x="510" y="56"/>
                  </a:cubicBezTo>
                  <a:cubicBezTo>
                    <a:pt x="510" y="56"/>
                    <a:pt x="506" y="54"/>
                    <a:pt x="502" y="52"/>
                  </a:cubicBezTo>
                  <a:cubicBezTo>
                    <a:pt x="502" y="52"/>
                    <a:pt x="502" y="53"/>
                    <a:pt x="502" y="52"/>
                  </a:cubicBezTo>
                  <a:cubicBezTo>
                    <a:pt x="505" y="53"/>
                    <a:pt x="504" y="54"/>
                    <a:pt x="506" y="54"/>
                  </a:cubicBezTo>
                  <a:cubicBezTo>
                    <a:pt x="506" y="54"/>
                    <a:pt x="509" y="56"/>
                    <a:pt x="510" y="56"/>
                  </a:cubicBezTo>
                  <a:cubicBezTo>
                    <a:pt x="511" y="56"/>
                    <a:pt x="513" y="58"/>
                    <a:pt x="514" y="58"/>
                  </a:cubicBezTo>
                  <a:cubicBezTo>
                    <a:pt x="515" y="58"/>
                    <a:pt x="516" y="59"/>
                    <a:pt x="517" y="59"/>
                  </a:cubicBezTo>
                  <a:close/>
                  <a:moveTo>
                    <a:pt x="513" y="61"/>
                  </a:moveTo>
                  <a:cubicBezTo>
                    <a:pt x="513" y="61"/>
                    <a:pt x="512" y="60"/>
                    <a:pt x="511" y="60"/>
                  </a:cubicBezTo>
                  <a:cubicBezTo>
                    <a:pt x="510" y="59"/>
                    <a:pt x="514" y="61"/>
                    <a:pt x="513" y="61"/>
                  </a:cubicBezTo>
                  <a:close/>
                  <a:moveTo>
                    <a:pt x="509" y="60"/>
                  </a:moveTo>
                  <a:cubicBezTo>
                    <a:pt x="508" y="60"/>
                    <a:pt x="504" y="58"/>
                    <a:pt x="501" y="57"/>
                  </a:cubicBezTo>
                  <a:cubicBezTo>
                    <a:pt x="503" y="58"/>
                    <a:pt x="505" y="59"/>
                    <a:pt x="509" y="60"/>
                  </a:cubicBezTo>
                  <a:close/>
                  <a:moveTo>
                    <a:pt x="508" y="59"/>
                  </a:moveTo>
                  <a:cubicBezTo>
                    <a:pt x="509" y="59"/>
                    <a:pt x="505" y="58"/>
                    <a:pt x="504" y="57"/>
                  </a:cubicBezTo>
                  <a:cubicBezTo>
                    <a:pt x="504" y="57"/>
                    <a:pt x="506" y="58"/>
                    <a:pt x="508" y="59"/>
                  </a:cubicBezTo>
                  <a:close/>
                  <a:moveTo>
                    <a:pt x="498" y="51"/>
                  </a:moveTo>
                  <a:cubicBezTo>
                    <a:pt x="497" y="50"/>
                    <a:pt x="496" y="50"/>
                    <a:pt x="496" y="50"/>
                  </a:cubicBezTo>
                  <a:cubicBezTo>
                    <a:pt x="493" y="49"/>
                    <a:pt x="498" y="50"/>
                    <a:pt x="498" y="51"/>
                  </a:cubicBezTo>
                  <a:close/>
                  <a:moveTo>
                    <a:pt x="497" y="53"/>
                  </a:moveTo>
                  <a:cubicBezTo>
                    <a:pt x="496" y="52"/>
                    <a:pt x="494" y="51"/>
                    <a:pt x="493" y="51"/>
                  </a:cubicBezTo>
                  <a:cubicBezTo>
                    <a:pt x="495" y="52"/>
                    <a:pt x="495" y="52"/>
                    <a:pt x="497" y="53"/>
                  </a:cubicBezTo>
                  <a:close/>
                  <a:moveTo>
                    <a:pt x="497" y="56"/>
                  </a:moveTo>
                  <a:cubicBezTo>
                    <a:pt x="495" y="55"/>
                    <a:pt x="491" y="54"/>
                    <a:pt x="487" y="53"/>
                  </a:cubicBezTo>
                  <a:cubicBezTo>
                    <a:pt x="487" y="52"/>
                    <a:pt x="492" y="54"/>
                    <a:pt x="491" y="54"/>
                  </a:cubicBezTo>
                  <a:cubicBezTo>
                    <a:pt x="493" y="54"/>
                    <a:pt x="495" y="55"/>
                    <a:pt x="497" y="56"/>
                  </a:cubicBezTo>
                  <a:close/>
                  <a:moveTo>
                    <a:pt x="490" y="53"/>
                  </a:moveTo>
                  <a:cubicBezTo>
                    <a:pt x="488" y="53"/>
                    <a:pt x="483" y="51"/>
                    <a:pt x="483" y="51"/>
                  </a:cubicBezTo>
                  <a:cubicBezTo>
                    <a:pt x="486" y="52"/>
                    <a:pt x="487" y="52"/>
                    <a:pt x="490" y="53"/>
                  </a:cubicBezTo>
                  <a:close/>
                  <a:moveTo>
                    <a:pt x="480" y="47"/>
                  </a:moveTo>
                  <a:cubicBezTo>
                    <a:pt x="478" y="46"/>
                    <a:pt x="478" y="46"/>
                    <a:pt x="475" y="45"/>
                  </a:cubicBezTo>
                  <a:cubicBezTo>
                    <a:pt x="475" y="44"/>
                    <a:pt x="476" y="45"/>
                    <a:pt x="476" y="45"/>
                  </a:cubicBezTo>
                  <a:cubicBezTo>
                    <a:pt x="480" y="46"/>
                    <a:pt x="480" y="46"/>
                    <a:pt x="480" y="46"/>
                  </a:cubicBezTo>
                  <a:cubicBezTo>
                    <a:pt x="481" y="46"/>
                    <a:pt x="481" y="47"/>
                    <a:pt x="480" y="47"/>
                  </a:cubicBezTo>
                  <a:close/>
                  <a:moveTo>
                    <a:pt x="477" y="33"/>
                  </a:moveTo>
                  <a:cubicBezTo>
                    <a:pt x="478" y="34"/>
                    <a:pt x="475" y="32"/>
                    <a:pt x="476" y="33"/>
                  </a:cubicBezTo>
                  <a:cubicBezTo>
                    <a:pt x="474" y="32"/>
                    <a:pt x="475" y="32"/>
                    <a:pt x="477" y="33"/>
                  </a:cubicBezTo>
                  <a:close/>
                  <a:moveTo>
                    <a:pt x="473" y="32"/>
                  </a:moveTo>
                  <a:cubicBezTo>
                    <a:pt x="468" y="30"/>
                    <a:pt x="470" y="31"/>
                    <a:pt x="464" y="29"/>
                  </a:cubicBezTo>
                  <a:cubicBezTo>
                    <a:pt x="464" y="29"/>
                    <a:pt x="463" y="29"/>
                    <a:pt x="463" y="29"/>
                  </a:cubicBezTo>
                  <a:cubicBezTo>
                    <a:pt x="465" y="29"/>
                    <a:pt x="467" y="30"/>
                    <a:pt x="469" y="30"/>
                  </a:cubicBezTo>
                  <a:cubicBezTo>
                    <a:pt x="470" y="31"/>
                    <a:pt x="472" y="31"/>
                    <a:pt x="474" y="32"/>
                  </a:cubicBezTo>
                  <a:cubicBezTo>
                    <a:pt x="474" y="32"/>
                    <a:pt x="474" y="32"/>
                    <a:pt x="471" y="32"/>
                  </a:cubicBezTo>
                  <a:cubicBezTo>
                    <a:pt x="471" y="31"/>
                    <a:pt x="472" y="31"/>
                    <a:pt x="473" y="32"/>
                  </a:cubicBezTo>
                  <a:close/>
                  <a:moveTo>
                    <a:pt x="471" y="43"/>
                  </a:moveTo>
                  <a:cubicBezTo>
                    <a:pt x="472" y="44"/>
                    <a:pt x="472" y="44"/>
                    <a:pt x="472" y="44"/>
                  </a:cubicBezTo>
                  <a:cubicBezTo>
                    <a:pt x="470" y="43"/>
                    <a:pt x="469" y="43"/>
                    <a:pt x="468" y="43"/>
                  </a:cubicBezTo>
                  <a:cubicBezTo>
                    <a:pt x="468" y="42"/>
                    <a:pt x="471" y="44"/>
                    <a:pt x="471" y="43"/>
                  </a:cubicBezTo>
                  <a:close/>
                  <a:moveTo>
                    <a:pt x="470" y="40"/>
                  </a:moveTo>
                  <a:cubicBezTo>
                    <a:pt x="472" y="41"/>
                    <a:pt x="468" y="40"/>
                    <a:pt x="468" y="40"/>
                  </a:cubicBezTo>
                  <a:cubicBezTo>
                    <a:pt x="466" y="39"/>
                    <a:pt x="469" y="40"/>
                    <a:pt x="468" y="40"/>
                  </a:cubicBezTo>
                  <a:cubicBezTo>
                    <a:pt x="466" y="39"/>
                    <a:pt x="466" y="39"/>
                    <a:pt x="465" y="39"/>
                  </a:cubicBezTo>
                  <a:cubicBezTo>
                    <a:pt x="467" y="39"/>
                    <a:pt x="469" y="40"/>
                    <a:pt x="470" y="40"/>
                  </a:cubicBezTo>
                  <a:close/>
                  <a:moveTo>
                    <a:pt x="464" y="38"/>
                  </a:moveTo>
                  <a:cubicBezTo>
                    <a:pt x="466" y="39"/>
                    <a:pt x="462" y="38"/>
                    <a:pt x="462" y="38"/>
                  </a:cubicBezTo>
                  <a:cubicBezTo>
                    <a:pt x="461" y="38"/>
                    <a:pt x="462" y="38"/>
                    <a:pt x="463" y="38"/>
                  </a:cubicBezTo>
                  <a:cubicBezTo>
                    <a:pt x="462" y="38"/>
                    <a:pt x="461" y="37"/>
                    <a:pt x="460" y="37"/>
                  </a:cubicBezTo>
                  <a:cubicBezTo>
                    <a:pt x="460" y="37"/>
                    <a:pt x="460" y="37"/>
                    <a:pt x="461" y="38"/>
                  </a:cubicBezTo>
                  <a:cubicBezTo>
                    <a:pt x="461" y="38"/>
                    <a:pt x="454" y="35"/>
                    <a:pt x="458" y="37"/>
                  </a:cubicBezTo>
                  <a:cubicBezTo>
                    <a:pt x="457" y="36"/>
                    <a:pt x="454" y="35"/>
                    <a:pt x="455" y="36"/>
                  </a:cubicBezTo>
                  <a:cubicBezTo>
                    <a:pt x="454" y="36"/>
                    <a:pt x="453" y="36"/>
                    <a:pt x="452" y="35"/>
                  </a:cubicBezTo>
                  <a:cubicBezTo>
                    <a:pt x="452" y="35"/>
                    <a:pt x="454" y="35"/>
                    <a:pt x="454" y="35"/>
                  </a:cubicBezTo>
                  <a:cubicBezTo>
                    <a:pt x="457" y="36"/>
                    <a:pt x="460" y="37"/>
                    <a:pt x="464" y="38"/>
                  </a:cubicBezTo>
                  <a:cubicBezTo>
                    <a:pt x="465" y="38"/>
                    <a:pt x="462" y="38"/>
                    <a:pt x="464" y="38"/>
                  </a:cubicBezTo>
                  <a:close/>
                  <a:moveTo>
                    <a:pt x="456" y="20"/>
                  </a:moveTo>
                  <a:cubicBezTo>
                    <a:pt x="456" y="19"/>
                    <a:pt x="456" y="19"/>
                    <a:pt x="456" y="19"/>
                  </a:cubicBezTo>
                  <a:cubicBezTo>
                    <a:pt x="459" y="20"/>
                    <a:pt x="459" y="21"/>
                    <a:pt x="456" y="20"/>
                  </a:cubicBezTo>
                  <a:close/>
                  <a:moveTo>
                    <a:pt x="455" y="19"/>
                  </a:moveTo>
                  <a:cubicBezTo>
                    <a:pt x="453" y="18"/>
                    <a:pt x="452" y="19"/>
                    <a:pt x="449" y="18"/>
                  </a:cubicBezTo>
                  <a:cubicBezTo>
                    <a:pt x="451" y="18"/>
                    <a:pt x="449" y="18"/>
                    <a:pt x="449" y="17"/>
                  </a:cubicBezTo>
                  <a:cubicBezTo>
                    <a:pt x="452" y="18"/>
                    <a:pt x="455" y="19"/>
                    <a:pt x="455" y="19"/>
                  </a:cubicBezTo>
                  <a:close/>
                  <a:moveTo>
                    <a:pt x="456" y="35"/>
                  </a:moveTo>
                  <a:cubicBezTo>
                    <a:pt x="456" y="35"/>
                    <a:pt x="455" y="35"/>
                    <a:pt x="455" y="35"/>
                  </a:cubicBezTo>
                  <a:cubicBezTo>
                    <a:pt x="453" y="35"/>
                    <a:pt x="454" y="35"/>
                    <a:pt x="452" y="34"/>
                  </a:cubicBezTo>
                  <a:cubicBezTo>
                    <a:pt x="452" y="34"/>
                    <a:pt x="455" y="35"/>
                    <a:pt x="456" y="35"/>
                  </a:cubicBezTo>
                  <a:close/>
                  <a:moveTo>
                    <a:pt x="438" y="31"/>
                  </a:moveTo>
                  <a:cubicBezTo>
                    <a:pt x="437" y="31"/>
                    <a:pt x="433" y="30"/>
                    <a:pt x="434" y="30"/>
                  </a:cubicBezTo>
                  <a:cubicBezTo>
                    <a:pt x="436" y="31"/>
                    <a:pt x="436" y="31"/>
                    <a:pt x="438" y="31"/>
                  </a:cubicBezTo>
                  <a:close/>
                  <a:moveTo>
                    <a:pt x="431" y="29"/>
                  </a:moveTo>
                  <a:cubicBezTo>
                    <a:pt x="429" y="28"/>
                    <a:pt x="426" y="28"/>
                    <a:pt x="425" y="27"/>
                  </a:cubicBezTo>
                  <a:cubicBezTo>
                    <a:pt x="429" y="28"/>
                    <a:pt x="430" y="28"/>
                    <a:pt x="431" y="29"/>
                  </a:cubicBezTo>
                  <a:close/>
                  <a:moveTo>
                    <a:pt x="424" y="28"/>
                  </a:moveTo>
                  <a:cubicBezTo>
                    <a:pt x="422" y="27"/>
                    <a:pt x="422" y="27"/>
                    <a:pt x="420" y="27"/>
                  </a:cubicBezTo>
                  <a:cubicBezTo>
                    <a:pt x="421" y="27"/>
                    <a:pt x="422" y="27"/>
                    <a:pt x="424" y="27"/>
                  </a:cubicBezTo>
                  <a:cubicBezTo>
                    <a:pt x="425" y="28"/>
                    <a:pt x="423" y="27"/>
                    <a:pt x="424" y="28"/>
                  </a:cubicBezTo>
                  <a:close/>
                  <a:moveTo>
                    <a:pt x="408" y="4"/>
                  </a:moveTo>
                  <a:cubicBezTo>
                    <a:pt x="407" y="4"/>
                    <a:pt x="407" y="4"/>
                    <a:pt x="406" y="4"/>
                  </a:cubicBezTo>
                  <a:cubicBezTo>
                    <a:pt x="404" y="4"/>
                    <a:pt x="405" y="4"/>
                    <a:pt x="402" y="4"/>
                  </a:cubicBezTo>
                  <a:cubicBezTo>
                    <a:pt x="403" y="3"/>
                    <a:pt x="408" y="4"/>
                    <a:pt x="408" y="4"/>
                  </a:cubicBezTo>
                  <a:close/>
                  <a:moveTo>
                    <a:pt x="410" y="27"/>
                  </a:moveTo>
                  <a:cubicBezTo>
                    <a:pt x="410" y="27"/>
                    <a:pt x="406" y="26"/>
                    <a:pt x="407" y="26"/>
                  </a:cubicBezTo>
                  <a:cubicBezTo>
                    <a:pt x="409" y="27"/>
                    <a:pt x="407" y="27"/>
                    <a:pt x="410" y="27"/>
                  </a:cubicBezTo>
                  <a:close/>
                  <a:moveTo>
                    <a:pt x="409" y="25"/>
                  </a:moveTo>
                  <a:cubicBezTo>
                    <a:pt x="406" y="25"/>
                    <a:pt x="405" y="25"/>
                    <a:pt x="402" y="25"/>
                  </a:cubicBezTo>
                  <a:cubicBezTo>
                    <a:pt x="402" y="24"/>
                    <a:pt x="406" y="25"/>
                    <a:pt x="405" y="25"/>
                  </a:cubicBezTo>
                  <a:cubicBezTo>
                    <a:pt x="406" y="25"/>
                    <a:pt x="408" y="25"/>
                    <a:pt x="409" y="25"/>
                  </a:cubicBezTo>
                  <a:close/>
                  <a:moveTo>
                    <a:pt x="390" y="2"/>
                  </a:moveTo>
                  <a:cubicBezTo>
                    <a:pt x="391" y="2"/>
                    <a:pt x="385" y="2"/>
                    <a:pt x="386" y="2"/>
                  </a:cubicBezTo>
                  <a:cubicBezTo>
                    <a:pt x="388" y="2"/>
                    <a:pt x="388" y="2"/>
                    <a:pt x="390" y="2"/>
                  </a:cubicBezTo>
                  <a:close/>
                  <a:moveTo>
                    <a:pt x="402" y="24"/>
                  </a:moveTo>
                  <a:cubicBezTo>
                    <a:pt x="401" y="24"/>
                    <a:pt x="401" y="24"/>
                    <a:pt x="401" y="24"/>
                  </a:cubicBezTo>
                  <a:cubicBezTo>
                    <a:pt x="397" y="24"/>
                    <a:pt x="398" y="23"/>
                    <a:pt x="402" y="24"/>
                  </a:cubicBezTo>
                  <a:close/>
                  <a:moveTo>
                    <a:pt x="400" y="22"/>
                  </a:moveTo>
                  <a:cubicBezTo>
                    <a:pt x="399" y="23"/>
                    <a:pt x="397" y="22"/>
                    <a:pt x="396" y="22"/>
                  </a:cubicBezTo>
                  <a:cubicBezTo>
                    <a:pt x="396" y="22"/>
                    <a:pt x="399" y="22"/>
                    <a:pt x="400" y="22"/>
                  </a:cubicBezTo>
                  <a:close/>
                  <a:moveTo>
                    <a:pt x="392" y="19"/>
                  </a:moveTo>
                  <a:cubicBezTo>
                    <a:pt x="390" y="18"/>
                    <a:pt x="386" y="18"/>
                    <a:pt x="386" y="18"/>
                  </a:cubicBezTo>
                  <a:cubicBezTo>
                    <a:pt x="388" y="18"/>
                    <a:pt x="392" y="18"/>
                    <a:pt x="392" y="19"/>
                  </a:cubicBezTo>
                  <a:close/>
                  <a:moveTo>
                    <a:pt x="382" y="3"/>
                  </a:moveTo>
                  <a:cubicBezTo>
                    <a:pt x="380" y="2"/>
                    <a:pt x="376" y="3"/>
                    <a:pt x="377" y="2"/>
                  </a:cubicBezTo>
                  <a:cubicBezTo>
                    <a:pt x="380" y="2"/>
                    <a:pt x="382" y="2"/>
                    <a:pt x="382" y="3"/>
                  </a:cubicBezTo>
                  <a:close/>
                  <a:moveTo>
                    <a:pt x="392" y="23"/>
                  </a:moveTo>
                  <a:cubicBezTo>
                    <a:pt x="389" y="23"/>
                    <a:pt x="390" y="22"/>
                    <a:pt x="388" y="22"/>
                  </a:cubicBezTo>
                  <a:cubicBezTo>
                    <a:pt x="388" y="22"/>
                    <a:pt x="390" y="22"/>
                    <a:pt x="391" y="22"/>
                  </a:cubicBezTo>
                  <a:cubicBezTo>
                    <a:pt x="393" y="23"/>
                    <a:pt x="391" y="23"/>
                    <a:pt x="392" y="23"/>
                  </a:cubicBezTo>
                  <a:close/>
                  <a:moveTo>
                    <a:pt x="385" y="22"/>
                  </a:moveTo>
                  <a:cubicBezTo>
                    <a:pt x="385" y="22"/>
                    <a:pt x="381" y="22"/>
                    <a:pt x="379" y="22"/>
                  </a:cubicBezTo>
                  <a:cubicBezTo>
                    <a:pt x="380" y="22"/>
                    <a:pt x="384" y="22"/>
                    <a:pt x="385" y="22"/>
                  </a:cubicBezTo>
                  <a:close/>
                  <a:moveTo>
                    <a:pt x="380" y="18"/>
                  </a:moveTo>
                  <a:cubicBezTo>
                    <a:pt x="380" y="18"/>
                    <a:pt x="381" y="18"/>
                    <a:pt x="378" y="18"/>
                  </a:cubicBezTo>
                  <a:cubicBezTo>
                    <a:pt x="378" y="18"/>
                    <a:pt x="378" y="18"/>
                    <a:pt x="380" y="18"/>
                  </a:cubicBezTo>
                  <a:close/>
                  <a:moveTo>
                    <a:pt x="381" y="20"/>
                  </a:moveTo>
                  <a:cubicBezTo>
                    <a:pt x="381" y="20"/>
                    <a:pt x="377" y="20"/>
                    <a:pt x="377" y="20"/>
                  </a:cubicBezTo>
                  <a:cubicBezTo>
                    <a:pt x="377" y="20"/>
                    <a:pt x="377" y="19"/>
                    <a:pt x="380" y="20"/>
                  </a:cubicBezTo>
                  <a:cubicBezTo>
                    <a:pt x="379" y="20"/>
                    <a:pt x="379" y="20"/>
                    <a:pt x="381" y="20"/>
                  </a:cubicBezTo>
                  <a:close/>
                  <a:moveTo>
                    <a:pt x="362" y="19"/>
                  </a:moveTo>
                  <a:cubicBezTo>
                    <a:pt x="363" y="19"/>
                    <a:pt x="364" y="19"/>
                    <a:pt x="366" y="19"/>
                  </a:cubicBezTo>
                  <a:cubicBezTo>
                    <a:pt x="366" y="19"/>
                    <a:pt x="363" y="19"/>
                    <a:pt x="363" y="19"/>
                  </a:cubicBezTo>
                  <a:cubicBezTo>
                    <a:pt x="361" y="19"/>
                    <a:pt x="364" y="19"/>
                    <a:pt x="362" y="19"/>
                  </a:cubicBezTo>
                  <a:close/>
                  <a:moveTo>
                    <a:pt x="338" y="4"/>
                  </a:moveTo>
                  <a:cubicBezTo>
                    <a:pt x="337" y="4"/>
                    <a:pt x="336" y="4"/>
                    <a:pt x="334" y="4"/>
                  </a:cubicBezTo>
                  <a:cubicBezTo>
                    <a:pt x="332" y="4"/>
                    <a:pt x="337" y="4"/>
                    <a:pt x="338" y="4"/>
                  </a:cubicBezTo>
                  <a:close/>
                  <a:moveTo>
                    <a:pt x="333" y="21"/>
                  </a:moveTo>
                  <a:cubicBezTo>
                    <a:pt x="333" y="22"/>
                    <a:pt x="327" y="22"/>
                    <a:pt x="328" y="22"/>
                  </a:cubicBezTo>
                  <a:cubicBezTo>
                    <a:pt x="331" y="21"/>
                    <a:pt x="330" y="22"/>
                    <a:pt x="333" y="21"/>
                  </a:cubicBezTo>
                  <a:close/>
                  <a:moveTo>
                    <a:pt x="323" y="13"/>
                  </a:moveTo>
                  <a:cubicBezTo>
                    <a:pt x="323" y="13"/>
                    <a:pt x="322" y="13"/>
                    <a:pt x="322" y="13"/>
                  </a:cubicBezTo>
                  <a:cubicBezTo>
                    <a:pt x="321" y="13"/>
                    <a:pt x="319" y="13"/>
                    <a:pt x="317" y="13"/>
                  </a:cubicBezTo>
                  <a:cubicBezTo>
                    <a:pt x="318" y="13"/>
                    <a:pt x="321" y="13"/>
                    <a:pt x="323" y="13"/>
                  </a:cubicBezTo>
                  <a:close/>
                  <a:moveTo>
                    <a:pt x="286" y="20"/>
                  </a:moveTo>
                  <a:cubicBezTo>
                    <a:pt x="286" y="20"/>
                    <a:pt x="285" y="20"/>
                    <a:pt x="283" y="21"/>
                  </a:cubicBezTo>
                  <a:cubicBezTo>
                    <a:pt x="283" y="21"/>
                    <a:pt x="283" y="21"/>
                    <a:pt x="283" y="21"/>
                  </a:cubicBezTo>
                  <a:cubicBezTo>
                    <a:pt x="284" y="20"/>
                    <a:pt x="285" y="20"/>
                    <a:pt x="286" y="20"/>
                  </a:cubicBezTo>
                  <a:close/>
                  <a:moveTo>
                    <a:pt x="265" y="15"/>
                  </a:moveTo>
                  <a:cubicBezTo>
                    <a:pt x="261" y="17"/>
                    <a:pt x="258" y="17"/>
                    <a:pt x="253" y="19"/>
                  </a:cubicBezTo>
                  <a:cubicBezTo>
                    <a:pt x="253" y="19"/>
                    <a:pt x="257" y="18"/>
                    <a:pt x="258" y="17"/>
                  </a:cubicBezTo>
                  <a:cubicBezTo>
                    <a:pt x="258" y="17"/>
                    <a:pt x="256" y="18"/>
                    <a:pt x="255" y="18"/>
                  </a:cubicBezTo>
                  <a:cubicBezTo>
                    <a:pt x="259" y="17"/>
                    <a:pt x="263" y="15"/>
                    <a:pt x="265" y="15"/>
                  </a:cubicBezTo>
                  <a:close/>
                  <a:moveTo>
                    <a:pt x="206" y="36"/>
                  </a:moveTo>
                  <a:cubicBezTo>
                    <a:pt x="207" y="36"/>
                    <a:pt x="205" y="37"/>
                    <a:pt x="204" y="38"/>
                  </a:cubicBezTo>
                  <a:cubicBezTo>
                    <a:pt x="203" y="38"/>
                    <a:pt x="205" y="37"/>
                    <a:pt x="206" y="36"/>
                  </a:cubicBezTo>
                  <a:close/>
                  <a:moveTo>
                    <a:pt x="135" y="111"/>
                  </a:moveTo>
                  <a:cubicBezTo>
                    <a:pt x="134" y="111"/>
                    <a:pt x="136" y="110"/>
                    <a:pt x="135" y="110"/>
                  </a:cubicBezTo>
                  <a:cubicBezTo>
                    <a:pt x="137" y="109"/>
                    <a:pt x="137" y="109"/>
                    <a:pt x="135" y="111"/>
                  </a:cubicBezTo>
                  <a:close/>
                  <a:moveTo>
                    <a:pt x="101" y="112"/>
                  </a:moveTo>
                  <a:cubicBezTo>
                    <a:pt x="103" y="111"/>
                    <a:pt x="98" y="116"/>
                    <a:pt x="98" y="116"/>
                  </a:cubicBezTo>
                  <a:cubicBezTo>
                    <a:pt x="100" y="113"/>
                    <a:pt x="99" y="114"/>
                    <a:pt x="101" y="112"/>
                  </a:cubicBezTo>
                  <a:close/>
                  <a:moveTo>
                    <a:pt x="88" y="120"/>
                  </a:moveTo>
                  <a:cubicBezTo>
                    <a:pt x="87" y="121"/>
                    <a:pt x="88" y="120"/>
                    <a:pt x="86" y="123"/>
                  </a:cubicBezTo>
                  <a:cubicBezTo>
                    <a:pt x="85" y="123"/>
                    <a:pt x="86" y="122"/>
                    <a:pt x="88" y="120"/>
                  </a:cubicBezTo>
                  <a:close/>
                  <a:moveTo>
                    <a:pt x="41" y="192"/>
                  </a:moveTo>
                  <a:cubicBezTo>
                    <a:pt x="41" y="192"/>
                    <a:pt x="39" y="195"/>
                    <a:pt x="39" y="197"/>
                  </a:cubicBezTo>
                  <a:cubicBezTo>
                    <a:pt x="38" y="197"/>
                    <a:pt x="40" y="194"/>
                    <a:pt x="41" y="192"/>
                  </a:cubicBezTo>
                  <a:close/>
                  <a:moveTo>
                    <a:pt x="85" y="233"/>
                  </a:moveTo>
                  <a:cubicBezTo>
                    <a:pt x="86" y="230"/>
                    <a:pt x="88" y="228"/>
                    <a:pt x="88" y="226"/>
                  </a:cubicBezTo>
                  <a:cubicBezTo>
                    <a:pt x="91" y="222"/>
                    <a:pt x="87" y="230"/>
                    <a:pt x="86" y="232"/>
                  </a:cubicBezTo>
                  <a:cubicBezTo>
                    <a:pt x="87" y="231"/>
                    <a:pt x="86" y="231"/>
                    <a:pt x="86" y="232"/>
                  </a:cubicBezTo>
                  <a:cubicBezTo>
                    <a:pt x="85" y="233"/>
                    <a:pt x="86" y="232"/>
                    <a:pt x="85" y="233"/>
                  </a:cubicBezTo>
                  <a:close/>
                  <a:moveTo>
                    <a:pt x="27" y="236"/>
                  </a:moveTo>
                  <a:cubicBezTo>
                    <a:pt x="28" y="234"/>
                    <a:pt x="26" y="239"/>
                    <a:pt x="26" y="240"/>
                  </a:cubicBezTo>
                  <a:cubicBezTo>
                    <a:pt x="24" y="243"/>
                    <a:pt x="27" y="237"/>
                    <a:pt x="27" y="236"/>
                  </a:cubicBezTo>
                  <a:close/>
                  <a:moveTo>
                    <a:pt x="24" y="243"/>
                  </a:moveTo>
                  <a:cubicBezTo>
                    <a:pt x="24" y="243"/>
                    <a:pt x="25" y="241"/>
                    <a:pt x="25" y="242"/>
                  </a:cubicBezTo>
                  <a:cubicBezTo>
                    <a:pt x="24" y="246"/>
                    <a:pt x="22" y="250"/>
                    <a:pt x="21" y="253"/>
                  </a:cubicBezTo>
                  <a:cubicBezTo>
                    <a:pt x="20" y="256"/>
                    <a:pt x="19" y="259"/>
                    <a:pt x="18" y="263"/>
                  </a:cubicBezTo>
                  <a:cubicBezTo>
                    <a:pt x="19" y="260"/>
                    <a:pt x="18" y="266"/>
                    <a:pt x="19" y="263"/>
                  </a:cubicBezTo>
                  <a:cubicBezTo>
                    <a:pt x="19" y="261"/>
                    <a:pt x="20" y="259"/>
                    <a:pt x="20" y="258"/>
                  </a:cubicBezTo>
                  <a:cubicBezTo>
                    <a:pt x="21" y="256"/>
                    <a:pt x="21" y="258"/>
                    <a:pt x="22" y="254"/>
                  </a:cubicBezTo>
                  <a:cubicBezTo>
                    <a:pt x="22" y="255"/>
                    <a:pt x="22" y="256"/>
                    <a:pt x="22" y="256"/>
                  </a:cubicBezTo>
                  <a:cubicBezTo>
                    <a:pt x="21" y="260"/>
                    <a:pt x="22" y="256"/>
                    <a:pt x="21" y="259"/>
                  </a:cubicBezTo>
                  <a:cubicBezTo>
                    <a:pt x="20" y="259"/>
                    <a:pt x="21" y="258"/>
                    <a:pt x="20" y="258"/>
                  </a:cubicBezTo>
                  <a:cubicBezTo>
                    <a:pt x="21" y="259"/>
                    <a:pt x="20" y="260"/>
                    <a:pt x="20" y="261"/>
                  </a:cubicBezTo>
                  <a:cubicBezTo>
                    <a:pt x="19" y="263"/>
                    <a:pt x="19" y="264"/>
                    <a:pt x="19" y="265"/>
                  </a:cubicBezTo>
                  <a:cubicBezTo>
                    <a:pt x="19" y="264"/>
                    <a:pt x="17" y="269"/>
                    <a:pt x="18" y="266"/>
                  </a:cubicBezTo>
                  <a:cubicBezTo>
                    <a:pt x="17" y="266"/>
                    <a:pt x="17" y="269"/>
                    <a:pt x="16" y="271"/>
                  </a:cubicBezTo>
                  <a:cubicBezTo>
                    <a:pt x="16" y="271"/>
                    <a:pt x="16" y="270"/>
                    <a:pt x="16" y="270"/>
                  </a:cubicBezTo>
                  <a:cubicBezTo>
                    <a:pt x="17" y="268"/>
                    <a:pt x="17" y="266"/>
                    <a:pt x="18" y="265"/>
                  </a:cubicBezTo>
                  <a:cubicBezTo>
                    <a:pt x="17" y="266"/>
                    <a:pt x="16" y="269"/>
                    <a:pt x="16" y="269"/>
                  </a:cubicBezTo>
                  <a:cubicBezTo>
                    <a:pt x="17" y="267"/>
                    <a:pt x="17" y="265"/>
                    <a:pt x="18" y="262"/>
                  </a:cubicBezTo>
                  <a:cubicBezTo>
                    <a:pt x="17" y="264"/>
                    <a:pt x="17" y="264"/>
                    <a:pt x="16" y="269"/>
                  </a:cubicBezTo>
                  <a:cubicBezTo>
                    <a:pt x="15" y="270"/>
                    <a:pt x="16" y="267"/>
                    <a:pt x="17" y="265"/>
                  </a:cubicBezTo>
                  <a:cubicBezTo>
                    <a:pt x="16" y="265"/>
                    <a:pt x="16" y="267"/>
                    <a:pt x="16" y="266"/>
                  </a:cubicBezTo>
                  <a:cubicBezTo>
                    <a:pt x="15" y="268"/>
                    <a:pt x="15" y="270"/>
                    <a:pt x="14" y="272"/>
                  </a:cubicBezTo>
                  <a:cubicBezTo>
                    <a:pt x="14" y="272"/>
                    <a:pt x="15" y="267"/>
                    <a:pt x="14" y="270"/>
                  </a:cubicBezTo>
                  <a:cubicBezTo>
                    <a:pt x="15" y="267"/>
                    <a:pt x="15" y="267"/>
                    <a:pt x="16" y="266"/>
                  </a:cubicBezTo>
                  <a:cubicBezTo>
                    <a:pt x="16" y="265"/>
                    <a:pt x="16" y="266"/>
                    <a:pt x="15" y="266"/>
                  </a:cubicBezTo>
                  <a:cubicBezTo>
                    <a:pt x="16" y="264"/>
                    <a:pt x="16" y="264"/>
                    <a:pt x="16" y="265"/>
                  </a:cubicBezTo>
                  <a:cubicBezTo>
                    <a:pt x="16" y="263"/>
                    <a:pt x="16" y="262"/>
                    <a:pt x="17" y="261"/>
                  </a:cubicBezTo>
                  <a:cubicBezTo>
                    <a:pt x="17" y="260"/>
                    <a:pt x="17" y="261"/>
                    <a:pt x="17" y="261"/>
                  </a:cubicBezTo>
                  <a:cubicBezTo>
                    <a:pt x="19" y="257"/>
                    <a:pt x="20" y="252"/>
                    <a:pt x="22" y="246"/>
                  </a:cubicBezTo>
                  <a:cubicBezTo>
                    <a:pt x="22" y="247"/>
                    <a:pt x="21" y="248"/>
                    <a:pt x="21" y="248"/>
                  </a:cubicBezTo>
                  <a:cubicBezTo>
                    <a:pt x="22" y="246"/>
                    <a:pt x="22" y="246"/>
                    <a:pt x="23" y="243"/>
                  </a:cubicBezTo>
                  <a:cubicBezTo>
                    <a:pt x="23" y="244"/>
                    <a:pt x="25" y="240"/>
                    <a:pt x="26" y="238"/>
                  </a:cubicBezTo>
                  <a:cubicBezTo>
                    <a:pt x="26" y="238"/>
                    <a:pt x="26" y="240"/>
                    <a:pt x="24" y="243"/>
                  </a:cubicBezTo>
                  <a:close/>
                  <a:moveTo>
                    <a:pt x="24" y="249"/>
                  </a:moveTo>
                  <a:cubicBezTo>
                    <a:pt x="23" y="250"/>
                    <a:pt x="24" y="250"/>
                    <a:pt x="24" y="251"/>
                  </a:cubicBezTo>
                  <a:cubicBezTo>
                    <a:pt x="22" y="255"/>
                    <a:pt x="22" y="255"/>
                    <a:pt x="22" y="255"/>
                  </a:cubicBezTo>
                  <a:cubicBezTo>
                    <a:pt x="22" y="254"/>
                    <a:pt x="23" y="251"/>
                    <a:pt x="24" y="249"/>
                  </a:cubicBezTo>
                  <a:close/>
                  <a:moveTo>
                    <a:pt x="25" y="245"/>
                  </a:moveTo>
                  <a:cubicBezTo>
                    <a:pt x="25" y="245"/>
                    <a:pt x="25" y="247"/>
                    <a:pt x="24" y="249"/>
                  </a:cubicBezTo>
                  <a:cubicBezTo>
                    <a:pt x="24" y="249"/>
                    <a:pt x="24" y="249"/>
                    <a:pt x="24" y="249"/>
                  </a:cubicBezTo>
                  <a:cubicBezTo>
                    <a:pt x="25" y="247"/>
                    <a:pt x="25" y="247"/>
                    <a:pt x="25" y="245"/>
                  </a:cubicBezTo>
                  <a:close/>
                  <a:moveTo>
                    <a:pt x="15" y="251"/>
                  </a:moveTo>
                  <a:cubicBezTo>
                    <a:pt x="15" y="251"/>
                    <a:pt x="14" y="253"/>
                    <a:pt x="14" y="255"/>
                  </a:cubicBezTo>
                  <a:cubicBezTo>
                    <a:pt x="13" y="255"/>
                    <a:pt x="14" y="253"/>
                    <a:pt x="15" y="251"/>
                  </a:cubicBezTo>
                  <a:close/>
                  <a:moveTo>
                    <a:pt x="82" y="240"/>
                  </a:moveTo>
                  <a:cubicBezTo>
                    <a:pt x="81" y="242"/>
                    <a:pt x="80" y="245"/>
                    <a:pt x="79" y="247"/>
                  </a:cubicBezTo>
                  <a:cubicBezTo>
                    <a:pt x="78" y="249"/>
                    <a:pt x="77" y="251"/>
                    <a:pt x="77" y="253"/>
                  </a:cubicBezTo>
                  <a:cubicBezTo>
                    <a:pt x="77" y="252"/>
                    <a:pt x="78" y="249"/>
                    <a:pt x="79" y="247"/>
                  </a:cubicBezTo>
                  <a:cubicBezTo>
                    <a:pt x="80" y="244"/>
                    <a:pt x="81" y="242"/>
                    <a:pt x="82" y="240"/>
                  </a:cubicBezTo>
                  <a:close/>
                  <a:moveTo>
                    <a:pt x="19" y="254"/>
                  </a:moveTo>
                  <a:cubicBezTo>
                    <a:pt x="19" y="255"/>
                    <a:pt x="18" y="257"/>
                    <a:pt x="17" y="259"/>
                  </a:cubicBezTo>
                  <a:cubicBezTo>
                    <a:pt x="17" y="260"/>
                    <a:pt x="17" y="258"/>
                    <a:pt x="17" y="259"/>
                  </a:cubicBezTo>
                  <a:cubicBezTo>
                    <a:pt x="18" y="256"/>
                    <a:pt x="18" y="257"/>
                    <a:pt x="19" y="254"/>
                  </a:cubicBezTo>
                  <a:close/>
                  <a:moveTo>
                    <a:pt x="16" y="261"/>
                  </a:moveTo>
                  <a:cubicBezTo>
                    <a:pt x="16" y="261"/>
                    <a:pt x="16" y="262"/>
                    <a:pt x="16" y="262"/>
                  </a:cubicBezTo>
                  <a:cubicBezTo>
                    <a:pt x="15" y="264"/>
                    <a:pt x="15" y="266"/>
                    <a:pt x="14" y="268"/>
                  </a:cubicBezTo>
                  <a:cubicBezTo>
                    <a:pt x="15" y="265"/>
                    <a:pt x="15" y="263"/>
                    <a:pt x="16" y="261"/>
                  </a:cubicBezTo>
                  <a:close/>
                  <a:moveTo>
                    <a:pt x="17" y="269"/>
                  </a:moveTo>
                  <a:cubicBezTo>
                    <a:pt x="18" y="268"/>
                    <a:pt x="17" y="270"/>
                    <a:pt x="17" y="270"/>
                  </a:cubicBezTo>
                  <a:cubicBezTo>
                    <a:pt x="17" y="272"/>
                    <a:pt x="17" y="271"/>
                    <a:pt x="16" y="271"/>
                  </a:cubicBezTo>
                  <a:cubicBezTo>
                    <a:pt x="17" y="271"/>
                    <a:pt x="17" y="270"/>
                    <a:pt x="17" y="269"/>
                  </a:cubicBezTo>
                  <a:close/>
                  <a:moveTo>
                    <a:pt x="74" y="259"/>
                  </a:moveTo>
                  <a:cubicBezTo>
                    <a:pt x="75" y="259"/>
                    <a:pt x="74" y="262"/>
                    <a:pt x="73" y="263"/>
                  </a:cubicBezTo>
                  <a:cubicBezTo>
                    <a:pt x="73" y="262"/>
                    <a:pt x="74" y="260"/>
                    <a:pt x="74" y="259"/>
                  </a:cubicBezTo>
                  <a:close/>
                  <a:moveTo>
                    <a:pt x="60" y="299"/>
                  </a:moveTo>
                  <a:cubicBezTo>
                    <a:pt x="60" y="300"/>
                    <a:pt x="60" y="302"/>
                    <a:pt x="59" y="304"/>
                  </a:cubicBezTo>
                  <a:cubicBezTo>
                    <a:pt x="59" y="306"/>
                    <a:pt x="58" y="307"/>
                    <a:pt x="58" y="308"/>
                  </a:cubicBezTo>
                  <a:cubicBezTo>
                    <a:pt x="58" y="310"/>
                    <a:pt x="58" y="311"/>
                    <a:pt x="57" y="312"/>
                  </a:cubicBezTo>
                  <a:cubicBezTo>
                    <a:pt x="57" y="311"/>
                    <a:pt x="58" y="309"/>
                    <a:pt x="58" y="306"/>
                  </a:cubicBezTo>
                  <a:cubicBezTo>
                    <a:pt x="59" y="303"/>
                    <a:pt x="60" y="300"/>
                    <a:pt x="60" y="299"/>
                  </a:cubicBezTo>
                  <a:close/>
                  <a:moveTo>
                    <a:pt x="3" y="340"/>
                  </a:moveTo>
                  <a:cubicBezTo>
                    <a:pt x="3" y="343"/>
                    <a:pt x="3" y="349"/>
                    <a:pt x="2" y="350"/>
                  </a:cubicBezTo>
                  <a:cubicBezTo>
                    <a:pt x="2" y="348"/>
                    <a:pt x="2" y="345"/>
                    <a:pt x="2" y="346"/>
                  </a:cubicBezTo>
                  <a:cubicBezTo>
                    <a:pt x="2" y="344"/>
                    <a:pt x="2" y="343"/>
                    <a:pt x="2" y="341"/>
                  </a:cubicBezTo>
                  <a:cubicBezTo>
                    <a:pt x="3" y="341"/>
                    <a:pt x="3" y="340"/>
                    <a:pt x="3" y="340"/>
                  </a:cubicBezTo>
                  <a:close/>
                  <a:moveTo>
                    <a:pt x="57" y="317"/>
                  </a:moveTo>
                  <a:cubicBezTo>
                    <a:pt x="58" y="316"/>
                    <a:pt x="57" y="320"/>
                    <a:pt x="57" y="322"/>
                  </a:cubicBezTo>
                  <a:cubicBezTo>
                    <a:pt x="56" y="322"/>
                    <a:pt x="57" y="319"/>
                    <a:pt x="57" y="317"/>
                  </a:cubicBezTo>
                  <a:close/>
                  <a:moveTo>
                    <a:pt x="4" y="343"/>
                  </a:moveTo>
                  <a:cubicBezTo>
                    <a:pt x="4" y="343"/>
                    <a:pt x="3" y="346"/>
                    <a:pt x="3" y="348"/>
                  </a:cubicBezTo>
                  <a:cubicBezTo>
                    <a:pt x="3" y="347"/>
                    <a:pt x="3" y="344"/>
                    <a:pt x="4" y="343"/>
                  </a:cubicBezTo>
                  <a:close/>
                  <a:moveTo>
                    <a:pt x="56" y="323"/>
                  </a:moveTo>
                  <a:cubicBezTo>
                    <a:pt x="56" y="324"/>
                    <a:pt x="56" y="325"/>
                    <a:pt x="56" y="326"/>
                  </a:cubicBezTo>
                  <a:cubicBezTo>
                    <a:pt x="55" y="327"/>
                    <a:pt x="56" y="323"/>
                    <a:pt x="56" y="323"/>
                  </a:cubicBezTo>
                  <a:close/>
                  <a:moveTo>
                    <a:pt x="54" y="350"/>
                  </a:moveTo>
                  <a:cubicBezTo>
                    <a:pt x="54" y="349"/>
                    <a:pt x="53" y="354"/>
                    <a:pt x="53" y="353"/>
                  </a:cubicBezTo>
                  <a:cubicBezTo>
                    <a:pt x="53" y="352"/>
                    <a:pt x="53" y="352"/>
                    <a:pt x="54" y="350"/>
                  </a:cubicBezTo>
                  <a:close/>
                  <a:moveTo>
                    <a:pt x="51" y="356"/>
                  </a:moveTo>
                  <a:cubicBezTo>
                    <a:pt x="51" y="362"/>
                    <a:pt x="50" y="371"/>
                    <a:pt x="51" y="375"/>
                  </a:cubicBezTo>
                  <a:cubicBezTo>
                    <a:pt x="51" y="378"/>
                    <a:pt x="51" y="376"/>
                    <a:pt x="51" y="378"/>
                  </a:cubicBezTo>
                  <a:cubicBezTo>
                    <a:pt x="51" y="377"/>
                    <a:pt x="50" y="376"/>
                    <a:pt x="50" y="375"/>
                  </a:cubicBezTo>
                  <a:cubicBezTo>
                    <a:pt x="50" y="371"/>
                    <a:pt x="50" y="368"/>
                    <a:pt x="50" y="365"/>
                  </a:cubicBezTo>
                  <a:cubicBezTo>
                    <a:pt x="50" y="363"/>
                    <a:pt x="50" y="362"/>
                    <a:pt x="50" y="359"/>
                  </a:cubicBezTo>
                  <a:cubicBezTo>
                    <a:pt x="51" y="359"/>
                    <a:pt x="50" y="361"/>
                    <a:pt x="50" y="363"/>
                  </a:cubicBezTo>
                  <a:cubicBezTo>
                    <a:pt x="51" y="362"/>
                    <a:pt x="51" y="358"/>
                    <a:pt x="51" y="356"/>
                  </a:cubicBezTo>
                  <a:close/>
                  <a:moveTo>
                    <a:pt x="53" y="361"/>
                  </a:moveTo>
                  <a:cubicBezTo>
                    <a:pt x="53" y="361"/>
                    <a:pt x="53" y="362"/>
                    <a:pt x="53" y="361"/>
                  </a:cubicBezTo>
                  <a:cubicBezTo>
                    <a:pt x="53" y="363"/>
                    <a:pt x="53" y="363"/>
                    <a:pt x="53" y="363"/>
                  </a:cubicBezTo>
                  <a:cubicBezTo>
                    <a:pt x="52" y="364"/>
                    <a:pt x="53" y="355"/>
                    <a:pt x="53" y="361"/>
                  </a:cubicBezTo>
                  <a:close/>
                  <a:moveTo>
                    <a:pt x="52" y="362"/>
                  </a:moveTo>
                  <a:cubicBezTo>
                    <a:pt x="52" y="363"/>
                    <a:pt x="52" y="365"/>
                    <a:pt x="52" y="367"/>
                  </a:cubicBezTo>
                  <a:cubicBezTo>
                    <a:pt x="52" y="367"/>
                    <a:pt x="52" y="364"/>
                    <a:pt x="52" y="362"/>
                  </a:cubicBezTo>
                  <a:close/>
                  <a:moveTo>
                    <a:pt x="43" y="370"/>
                  </a:moveTo>
                  <a:cubicBezTo>
                    <a:pt x="43" y="368"/>
                    <a:pt x="43" y="372"/>
                    <a:pt x="43" y="371"/>
                  </a:cubicBezTo>
                  <a:cubicBezTo>
                    <a:pt x="43" y="372"/>
                    <a:pt x="43" y="374"/>
                    <a:pt x="43" y="374"/>
                  </a:cubicBezTo>
                  <a:cubicBezTo>
                    <a:pt x="43" y="372"/>
                    <a:pt x="43" y="371"/>
                    <a:pt x="43" y="370"/>
                  </a:cubicBezTo>
                  <a:close/>
                  <a:moveTo>
                    <a:pt x="42" y="376"/>
                  </a:moveTo>
                  <a:cubicBezTo>
                    <a:pt x="42" y="375"/>
                    <a:pt x="42" y="379"/>
                    <a:pt x="42" y="375"/>
                  </a:cubicBezTo>
                  <a:cubicBezTo>
                    <a:pt x="43" y="382"/>
                    <a:pt x="42" y="381"/>
                    <a:pt x="42" y="381"/>
                  </a:cubicBezTo>
                  <a:cubicBezTo>
                    <a:pt x="42" y="381"/>
                    <a:pt x="42" y="381"/>
                    <a:pt x="42" y="380"/>
                  </a:cubicBezTo>
                  <a:cubicBezTo>
                    <a:pt x="41" y="380"/>
                    <a:pt x="41" y="380"/>
                    <a:pt x="41" y="380"/>
                  </a:cubicBezTo>
                  <a:cubicBezTo>
                    <a:pt x="41" y="378"/>
                    <a:pt x="42" y="378"/>
                    <a:pt x="42" y="376"/>
                  </a:cubicBezTo>
                  <a:close/>
                  <a:moveTo>
                    <a:pt x="51" y="371"/>
                  </a:moveTo>
                  <a:cubicBezTo>
                    <a:pt x="52" y="371"/>
                    <a:pt x="52" y="376"/>
                    <a:pt x="52" y="376"/>
                  </a:cubicBezTo>
                  <a:cubicBezTo>
                    <a:pt x="52" y="378"/>
                    <a:pt x="51" y="374"/>
                    <a:pt x="51" y="371"/>
                  </a:cubicBezTo>
                  <a:close/>
                  <a:moveTo>
                    <a:pt x="44" y="377"/>
                  </a:moveTo>
                  <a:cubicBezTo>
                    <a:pt x="45" y="377"/>
                    <a:pt x="45" y="382"/>
                    <a:pt x="44" y="382"/>
                  </a:cubicBezTo>
                  <a:cubicBezTo>
                    <a:pt x="44" y="379"/>
                    <a:pt x="44" y="379"/>
                    <a:pt x="44" y="377"/>
                  </a:cubicBezTo>
                  <a:close/>
                  <a:moveTo>
                    <a:pt x="51" y="384"/>
                  </a:moveTo>
                  <a:cubicBezTo>
                    <a:pt x="51" y="384"/>
                    <a:pt x="50" y="384"/>
                    <a:pt x="50" y="381"/>
                  </a:cubicBezTo>
                  <a:cubicBezTo>
                    <a:pt x="51" y="384"/>
                    <a:pt x="51" y="379"/>
                    <a:pt x="51" y="384"/>
                  </a:cubicBezTo>
                  <a:close/>
                  <a:moveTo>
                    <a:pt x="53" y="380"/>
                  </a:moveTo>
                  <a:cubicBezTo>
                    <a:pt x="53" y="381"/>
                    <a:pt x="53" y="386"/>
                    <a:pt x="53" y="386"/>
                  </a:cubicBezTo>
                  <a:cubicBezTo>
                    <a:pt x="53" y="387"/>
                    <a:pt x="53" y="381"/>
                    <a:pt x="53" y="379"/>
                  </a:cubicBezTo>
                  <a:cubicBezTo>
                    <a:pt x="53" y="379"/>
                    <a:pt x="53" y="382"/>
                    <a:pt x="53" y="380"/>
                  </a:cubicBezTo>
                  <a:close/>
                  <a:moveTo>
                    <a:pt x="49" y="385"/>
                  </a:moveTo>
                  <a:cubicBezTo>
                    <a:pt x="49" y="385"/>
                    <a:pt x="49" y="386"/>
                    <a:pt x="50" y="387"/>
                  </a:cubicBezTo>
                  <a:cubicBezTo>
                    <a:pt x="49" y="388"/>
                    <a:pt x="49" y="388"/>
                    <a:pt x="49" y="388"/>
                  </a:cubicBezTo>
                  <a:cubicBezTo>
                    <a:pt x="49" y="385"/>
                    <a:pt x="49" y="387"/>
                    <a:pt x="49" y="385"/>
                  </a:cubicBezTo>
                  <a:close/>
                  <a:moveTo>
                    <a:pt x="51" y="394"/>
                  </a:moveTo>
                  <a:cubicBezTo>
                    <a:pt x="51" y="392"/>
                    <a:pt x="51" y="396"/>
                    <a:pt x="51" y="397"/>
                  </a:cubicBezTo>
                  <a:cubicBezTo>
                    <a:pt x="51" y="396"/>
                    <a:pt x="50" y="396"/>
                    <a:pt x="50" y="394"/>
                  </a:cubicBezTo>
                  <a:cubicBezTo>
                    <a:pt x="50" y="391"/>
                    <a:pt x="50" y="390"/>
                    <a:pt x="51" y="387"/>
                  </a:cubicBezTo>
                  <a:cubicBezTo>
                    <a:pt x="51" y="389"/>
                    <a:pt x="51" y="390"/>
                    <a:pt x="51" y="393"/>
                  </a:cubicBezTo>
                  <a:cubicBezTo>
                    <a:pt x="51" y="394"/>
                    <a:pt x="51" y="395"/>
                    <a:pt x="51" y="394"/>
                  </a:cubicBezTo>
                  <a:close/>
                  <a:moveTo>
                    <a:pt x="51" y="391"/>
                  </a:moveTo>
                  <a:cubicBezTo>
                    <a:pt x="51" y="390"/>
                    <a:pt x="52" y="392"/>
                    <a:pt x="52" y="392"/>
                  </a:cubicBezTo>
                  <a:cubicBezTo>
                    <a:pt x="52" y="394"/>
                    <a:pt x="52" y="394"/>
                    <a:pt x="52" y="396"/>
                  </a:cubicBezTo>
                  <a:cubicBezTo>
                    <a:pt x="52" y="395"/>
                    <a:pt x="52" y="392"/>
                    <a:pt x="51" y="391"/>
                  </a:cubicBezTo>
                  <a:close/>
                  <a:moveTo>
                    <a:pt x="47" y="395"/>
                  </a:moveTo>
                  <a:cubicBezTo>
                    <a:pt x="46" y="394"/>
                    <a:pt x="47" y="396"/>
                    <a:pt x="47" y="395"/>
                  </a:cubicBezTo>
                  <a:cubicBezTo>
                    <a:pt x="47" y="397"/>
                    <a:pt x="47" y="397"/>
                    <a:pt x="47" y="399"/>
                  </a:cubicBezTo>
                  <a:cubicBezTo>
                    <a:pt x="47" y="400"/>
                    <a:pt x="47" y="396"/>
                    <a:pt x="47" y="395"/>
                  </a:cubicBezTo>
                  <a:close/>
                  <a:moveTo>
                    <a:pt x="52" y="396"/>
                  </a:moveTo>
                  <a:cubicBezTo>
                    <a:pt x="53" y="397"/>
                    <a:pt x="53" y="396"/>
                    <a:pt x="53" y="396"/>
                  </a:cubicBezTo>
                  <a:cubicBezTo>
                    <a:pt x="53" y="398"/>
                    <a:pt x="53" y="398"/>
                    <a:pt x="53" y="398"/>
                  </a:cubicBezTo>
                  <a:cubicBezTo>
                    <a:pt x="53" y="398"/>
                    <a:pt x="53" y="396"/>
                    <a:pt x="53" y="399"/>
                  </a:cubicBezTo>
                  <a:cubicBezTo>
                    <a:pt x="53" y="399"/>
                    <a:pt x="53" y="397"/>
                    <a:pt x="52" y="396"/>
                  </a:cubicBezTo>
                  <a:close/>
                  <a:moveTo>
                    <a:pt x="9" y="431"/>
                  </a:moveTo>
                  <a:cubicBezTo>
                    <a:pt x="10" y="431"/>
                    <a:pt x="10" y="436"/>
                    <a:pt x="11" y="438"/>
                  </a:cubicBezTo>
                  <a:cubicBezTo>
                    <a:pt x="10" y="437"/>
                    <a:pt x="10" y="432"/>
                    <a:pt x="9" y="431"/>
                  </a:cubicBezTo>
                  <a:close/>
                  <a:moveTo>
                    <a:pt x="9" y="453"/>
                  </a:moveTo>
                  <a:cubicBezTo>
                    <a:pt x="10" y="453"/>
                    <a:pt x="10" y="453"/>
                    <a:pt x="10" y="453"/>
                  </a:cubicBezTo>
                  <a:cubicBezTo>
                    <a:pt x="11" y="457"/>
                    <a:pt x="11" y="457"/>
                    <a:pt x="11" y="460"/>
                  </a:cubicBezTo>
                  <a:cubicBezTo>
                    <a:pt x="11" y="460"/>
                    <a:pt x="11" y="459"/>
                    <a:pt x="10" y="458"/>
                  </a:cubicBezTo>
                  <a:cubicBezTo>
                    <a:pt x="10" y="456"/>
                    <a:pt x="10" y="455"/>
                    <a:pt x="9" y="453"/>
                  </a:cubicBezTo>
                  <a:close/>
                  <a:moveTo>
                    <a:pt x="9" y="462"/>
                  </a:moveTo>
                  <a:cubicBezTo>
                    <a:pt x="10" y="461"/>
                    <a:pt x="10" y="464"/>
                    <a:pt x="11" y="467"/>
                  </a:cubicBezTo>
                  <a:cubicBezTo>
                    <a:pt x="10" y="467"/>
                    <a:pt x="10" y="465"/>
                    <a:pt x="9" y="462"/>
                  </a:cubicBezTo>
                  <a:close/>
                  <a:moveTo>
                    <a:pt x="15" y="457"/>
                  </a:moveTo>
                  <a:cubicBezTo>
                    <a:pt x="16" y="461"/>
                    <a:pt x="16" y="461"/>
                    <a:pt x="16" y="461"/>
                  </a:cubicBezTo>
                  <a:cubicBezTo>
                    <a:pt x="16" y="461"/>
                    <a:pt x="16" y="462"/>
                    <a:pt x="16" y="463"/>
                  </a:cubicBezTo>
                  <a:cubicBezTo>
                    <a:pt x="15" y="460"/>
                    <a:pt x="15" y="460"/>
                    <a:pt x="15" y="460"/>
                  </a:cubicBezTo>
                  <a:cubicBezTo>
                    <a:pt x="16" y="462"/>
                    <a:pt x="15" y="459"/>
                    <a:pt x="15" y="457"/>
                  </a:cubicBezTo>
                  <a:close/>
                  <a:moveTo>
                    <a:pt x="40" y="438"/>
                  </a:moveTo>
                  <a:cubicBezTo>
                    <a:pt x="41" y="440"/>
                    <a:pt x="41" y="441"/>
                    <a:pt x="41" y="443"/>
                  </a:cubicBezTo>
                  <a:cubicBezTo>
                    <a:pt x="41" y="445"/>
                    <a:pt x="41" y="445"/>
                    <a:pt x="42" y="446"/>
                  </a:cubicBezTo>
                  <a:cubicBezTo>
                    <a:pt x="42" y="446"/>
                    <a:pt x="42" y="445"/>
                    <a:pt x="42" y="444"/>
                  </a:cubicBezTo>
                  <a:cubicBezTo>
                    <a:pt x="42" y="443"/>
                    <a:pt x="42" y="445"/>
                    <a:pt x="42" y="445"/>
                  </a:cubicBezTo>
                  <a:cubicBezTo>
                    <a:pt x="41" y="443"/>
                    <a:pt x="41" y="443"/>
                    <a:pt x="41" y="441"/>
                  </a:cubicBezTo>
                  <a:cubicBezTo>
                    <a:pt x="41" y="441"/>
                    <a:pt x="42" y="444"/>
                    <a:pt x="42" y="443"/>
                  </a:cubicBezTo>
                  <a:cubicBezTo>
                    <a:pt x="42" y="441"/>
                    <a:pt x="41" y="440"/>
                    <a:pt x="41" y="439"/>
                  </a:cubicBezTo>
                  <a:cubicBezTo>
                    <a:pt x="41" y="439"/>
                    <a:pt x="42" y="444"/>
                    <a:pt x="42" y="443"/>
                  </a:cubicBezTo>
                  <a:cubicBezTo>
                    <a:pt x="43" y="445"/>
                    <a:pt x="43" y="446"/>
                    <a:pt x="43" y="447"/>
                  </a:cubicBezTo>
                  <a:cubicBezTo>
                    <a:pt x="44" y="448"/>
                    <a:pt x="43" y="446"/>
                    <a:pt x="43" y="444"/>
                  </a:cubicBezTo>
                  <a:cubicBezTo>
                    <a:pt x="43" y="444"/>
                    <a:pt x="43" y="444"/>
                    <a:pt x="43" y="444"/>
                  </a:cubicBezTo>
                  <a:cubicBezTo>
                    <a:pt x="44" y="447"/>
                    <a:pt x="44" y="448"/>
                    <a:pt x="44" y="450"/>
                  </a:cubicBezTo>
                  <a:cubicBezTo>
                    <a:pt x="44" y="451"/>
                    <a:pt x="45" y="452"/>
                    <a:pt x="44" y="450"/>
                  </a:cubicBezTo>
                  <a:cubicBezTo>
                    <a:pt x="46" y="454"/>
                    <a:pt x="47" y="458"/>
                    <a:pt x="47" y="461"/>
                  </a:cubicBezTo>
                  <a:cubicBezTo>
                    <a:pt x="48" y="464"/>
                    <a:pt x="47" y="460"/>
                    <a:pt x="48" y="462"/>
                  </a:cubicBezTo>
                  <a:cubicBezTo>
                    <a:pt x="48" y="463"/>
                    <a:pt x="48" y="465"/>
                    <a:pt x="47" y="465"/>
                  </a:cubicBezTo>
                  <a:cubicBezTo>
                    <a:pt x="46" y="460"/>
                    <a:pt x="46" y="457"/>
                    <a:pt x="45" y="452"/>
                  </a:cubicBezTo>
                  <a:cubicBezTo>
                    <a:pt x="45" y="453"/>
                    <a:pt x="45" y="456"/>
                    <a:pt x="46" y="459"/>
                  </a:cubicBezTo>
                  <a:cubicBezTo>
                    <a:pt x="45" y="457"/>
                    <a:pt x="46" y="459"/>
                    <a:pt x="46" y="461"/>
                  </a:cubicBezTo>
                  <a:cubicBezTo>
                    <a:pt x="46" y="460"/>
                    <a:pt x="45" y="456"/>
                    <a:pt x="44" y="452"/>
                  </a:cubicBezTo>
                  <a:cubicBezTo>
                    <a:pt x="44" y="454"/>
                    <a:pt x="45" y="460"/>
                    <a:pt x="47" y="464"/>
                  </a:cubicBezTo>
                  <a:cubicBezTo>
                    <a:pt x="46" y="464"/>
                    <a:pt x="46" y="462"/>
                    <a:pt x="46" y="463"/>
                  </a:cubicBezTo>
                  <a:cubicBezTo>
                    <a:pt x="46" y="464"/>
                    <a:pt x="46" y="465"/>
                    <a:pt x="47" y="467"/>
                  </a:cubicBezTo>
                  <a:cubicBezTo>
                    <a:pt x="47" y="467"/>
                    <a:pt x="46" y="463"/>
                    <a:pt x="45" y="461"/>
                  </a:cubicBezTo>
                  <a:cubicBezTo>
                    <a:pt x="45" y="462"/>
                    <a:pt x="46" y="463"/>
                    <a:pt x="45" y="460"/>
                  </a:cubicBezTo>
                  <a:cubicBezTo>
                    <a:pt x="44" y="458"/>
                    <a:pt x="44" y="454"/>
                    <a:pt x="42" y="451"/>
                  </a:cubicBezTo>
                  <a:cubicBezTo>
                    <a:pt x="43" y="454"/>
                    <a:pt x="44" y="456"/>
                    <a:pt x="45" y="460"/>
                  </a:cubicBezTo>
                  <a:cubicBezTo>
                    <a:pt x="44" y="459"/>
                    <a:pt x="45" y="461"/>
                    <a:pt x="45" y="462"/>
                  </a:cubicBezTo>
                  <a:cubicBezTo>
                    <a:pt x="45" y="463"/>
                    <a:pt x="45" y="462"/>
                    <a:pt x="44" y="460"/>
                  </a:cubicBezTo>
                  <a:cubicBezTo>
                    <a:pt x="44" y="460"/>
                    <a:pt x="44" y="460"/>
                    <a:pt x="44" y="461"/>
                  </a:cubicBezTo>
                  <a:cubicBezTo>
                    <a:pt x="44" y="457"/>
                    <a:pt x="43" y="454"/>
                    <a:pt x="42" y="452"/>
                  </a:cubicBezTo>
                  <a:cubicBezTo>
                    <a:pt x="42" y="449"/>
                    <a:pt x="41" y="448"/>
                    <a:pt x="41" y="446"/>
                  </a:cubicBezTo>
                  <a:cubicBezTo>
                    <a:pt x="41" y="446"/>
                    <a:pt x="41" y="446"/>
                    <a:pt x="41" y="446"/>
                  </a:cubicBezTo>
                  <a:cubicBezTo>
                    <a:pt x="41" y="443"/>
                    <a:pt x="41" y="442"/>
                    <a:pt x="40" y="439"/>
                  </a:cubicBezTo>
                  <a:cubicBezTo>
                    <a:pt x="41" y="441"/>
                    <a:pt x="40" y="438"/>
                    <a:pt x="40" y="438"/>
                  </a:cubicBezTo>
                  <a:close/>
                  <a:moveTo>
                    <a:pt x="43" y="441"/>
                  </a:moveTo>
                  <a:cubicBezTo>
                    <a:pt x="44" y="445"/>
                    <a:pt x="44" y="446"/>
                    <a:pt x="44" y="444"/>
                  </a:cubicBezTo>
                  <a:cubicBezTo>
                    <a:pt x="44" y="446"/>
                    <a:pt x="44" y="447"/>
                    <a:pt x="45" y="449"/>
                  </a:cubicBezTo>
                  <a:cubicBezTo>
                    <a:pt x="45" y="451"/>
                    <a:pt x="45" y="451"/>
                    <a:pt x="45" y="453"/>
                  </a:cubicBezTo>
                  <a:cubicBezTo>
                    <a:pt x="45" y="451"/>
                    <a:pt x="44" y="449"/>
                    <a:pt x="44" y="447"/>
                  </a:cubicBezTo>
                  <a:cubicBezTo>
                    <a:pt x="45" y="448"/>
                    <a:pt x="43" y="442"/>
                    <a:pt x="43" y="441"/>
                  </a:cubicBezTo>
                  <a:close/>
                  <a:moveTo>
                    <a:pt x="39" y="440"/>
                  </a:moveTo>
                  <a:cubicBezTo>
                    <a:pt x="39" y="440"/>
                    <a:pt x="40" y="443"/>
                    <a:pt x="40" y="444"/>
                  </a:cubicBezTo>
                  <a:cubicBezTo>
                    <a:pt x="40" y="445"/>
                    <a:pt x="39" y="442"/>
                    <a:pt x="39" y="440"/>
                  </a:cubicBezTo>
                  <a:close/>
                  <a:moveTo>
                    <a:pt x="45" y="450"/>
                  </a:moveTo>
                  <a:cubicBezTo>
                    <a:pt x="46" y="452"/>
                    <a:pt x="47" y="455"/>
                    <a:pt x="47" y="456"/>
                  </a:cubicBezTo>
                  <a:cubicBezTo>
                    <a:pt x="48" y="459"/>
                    <a:pt x="47" y="456"/>
                    <a:pt x="47" y="457"/>
                  </a:cubicBezTo>
                  <a:cubicBezTo>
                    <a:pt x="48" y="460"/>
                    <a:pt x="49" y="464"/>
                    <a:pt x="49" y="465"/>
                  </a:cubicBezTo>
                  <a:cubicBezTo>
                    <a:pt x="49" y="466"/>
                    <a:pt x="49" y="464"/>
                    <a:pt x="49" y="463"/>
                  </a:cubicBezTo>
                  <a:cubicBezTo>
                    <a:pt x="48" y="463"/>
                    <a:pt x="49" y="464"/>
                    <a:pt x="49" y="465"/>
                  </a:cubicBezTo>
                  <a:cubicBezTo>
                    <a:pt x="49" y="467"/>
                    <a:pt x="50" y="468"/>
                    <a:pt x="50" y="470"/>
                  </a:cubicBezTo>
                  <a:cubicBezTo>
                    <a:pt x="50" y="470"/>
                    <a:pt x="49" y="468"/>
                    <a:pt x="49" y="469"/>
                  </a:cubicBezTo>
                  <a:cubicBezTo>
                    <a:pt x="49" y="466"/>
                    <a:pt x="49" y="468"/>
                    <a:pt x="48" y="464"/>
                  </a:cubicBezTo>
                  <a:cubicBezTo>
                    <a:pt x="48" y="464"/>
                    <a:pt x="49" y="466"/>
                    <a:pt x="49" y="466"/>
                  </a:cubicBezTo>
                  <a:cubicBezTo>
                    <a:pt x="48" y="463"/>
                    <a:pt x="47" y="459"/>
                    <a:pt x="46" y="454"/>
                  </a:cubicBezTo>
                  <a:cubicBezTo>
                    <a:pt x="47" y="458"/>
                    <a:pt x="48" y="460"/>
                    <a:pt x="48" y="463"/>
                  </a:cubicBezTo>
                  <a:cubicBezTo>
                    <a:pt x="48" y="460"/>
                    <a:pt x="45" y="452"/>
                    <a:pt x="45" y="450"/>
                  </a:cubicBezTo>
                  <a:close/>
                  <a:moveTo>
                    <a:pt x="52" y="449"/>
                  </a:moveTo>
                  <a:cubicBezTo>
                    <a:pt x="52" y="450"/>
                    <a:pt x="53" y="454"/>
                    <a:pt x="53" y="454"/>
                  </a:cubicBezTo>
                  <a:cubicBezTo>
                    <a:pt x="52" y="451"/>
                    <a:pt x="52" y="450"/>
                    <a:pt x="52" y="449"/>
                  </a:cubicBezTo>
                  <a:close/>
                  <a:moveTo>
                    <a:pt x="24" y="482"/>
                  </a:moveTo>
                  <a:cubicBezTo>
                    <a:pt x="25" y="484"/>
                    <a:pt x="25" y="484"/>
                    <a:pt x="25" y="484"/>
                  </a:cubicBezTo>
                  <a:cubicBezTo>
                    <a:pt x="25" y="485"/>
                    <a:pt x="25" y="485"/>
                    <a:pt x="25" y="485"/>
                  </a:cubicBezTo>
                  <a:cubicBezTo>
                    <a:pt x="24" y="483"/>
                    <a:pt x="24" y="482"/>
                    <a:pt x="24" y="482"/>
                  </a:cubicBezTo>
                  <a:close/>
                  <a:moveTo>
                    <a:pt x="53" y="456"/>
                  </a:moveTo>
                  <a:cubicBezTo>
                    <a:pt x="53" y="456"/>
                    <a:pt x="53" y="457"/>
                    <a:pt x="53" y="458"/>
                  </a:cubicBezTo>
                  <a:cubicBezTo>
                    <a:pt x="53" y="458"/>
                    <a:pt x="52" y="455"/>
                    <a:pt x="52" y="454"/>
                  </a:cubicBezTo>
                  <a:cubicBezTo>
                    <a:pt x="52" y="455"/>
                    <a:pt x="53" y="455"/>
                    <a:pt x="53" y="457"/>
                  </a:cubicBezTo>
                  <a:cubicBezTo>
                    <a:pt x="53" y="457"/>
                    <a:pt x="53" y="456"/>
                    <a:pt x="53" y="456"/>
                  </a:cubicBezTo>
                  <a:close/>
                  <a:moveTo>
                    <a:pt x="48" y="465"/>
                  </a:moveTo>
                  <a:cubicBezTo>
                    <a:pt x="48" y="466"/>
                    <a:pt x="49" y="467"/>
                    <a:pt x="49" y="468"/>
                  </a:cubicBezTo>
                  <a:cubicBezTo>
                    <a:pt x="49" y="468"/>
                    <a:pt x="49" y="468"/>
                    <a:pt x="49" y="468"/>
                  </a:cubicBezTo>
                  <a:cubicBezTo>
                    <a:pt x="48" y="466"/>
                    <a:pt x="48" y="465"/>
                    <a:pt x="48" y="465"/>
                  </a:cubicBezTo>
                  <a:close/>
                  <a:moveTo>
                    <a:pt x="54" y="459"/>
                  </a:moveTo>
                  <a:cubicBezTo>
                    <a:pt x="54" y="460"/>
                    <a:pt x="55" y="465"/>
                    <a:pt x="55" y="464"/>
                  </a:cubicBezTo>
                  <a:cubicBezTo>
                    <a:pt x="54" y="461"/>
                    <a:pt x="54" y="461"/>
                    <a:pt x="54" y="459"/>
                  </a:cubicBezTo>
                  <a:close/>
                  <a:moveTo>
                    <a:pt x="48" y="474"/>
                  </a:moveTo>
                  <a:cubicBezTo>
                    <a:pt x="48" y="474"/>
                    <a:pt x="48" y="474"/>
                    <a:pt x="48" y="474"/>
                  </a:cubicBezTo>
                  <a:cubicBezTo>
                    <a:pt x="48" y="475"/>
                    <a:pt x="48" y="475"/>
                    <a:pt x="49" y="475"/>
                  </a:cubicBezTo>
                  <a:cubicBezTo>
                    <a:pt x="49" y="477"/>
                    <a:pt x="48" y="476"/>
                    <a:pt x="48" y="474"/>
                  </a:cubicBezTo>
                  <a:close/>
                  <a:moveTo>
                    <a:pt x="53" y="474"/>
                  </a:moveTo>
                  <a:cubicBezTo>
                    <a:pt x="54" y="474"/>
                    <a:pt x="55" y="478"/>
                    <a:pt x="54" y="478"/>
                  </a:cubicBezTo>
                  <a:cubicBezTo>
                    <a:pt x="54" y="476"/>
                    <a:pt x="54" y="475"/>
                    <a:pt x="53" y="474"/>
                  </a:cubicBezTo>
                  <a:close/>
                  <a:moveTo>
                    <a:pt x="56" y="480"/>
                  </a:moveTo>
                  <a:cubicBezTo>
                    <a:pt x="56" y="482"/>
                    <a:pt x="57" y="483"/>
                    <a:pt x="57" y="484"/>
                  </a:cubicBezTo>
                  <a:cubicBezTo>
                    <a:pt x="57" y="484"/>
                    <a:pt x="56" y="482"/>
                    <a:pt x="56" y="482"/>
                  </a:cubicBezTo>
                  <a:cubicBezTo>
                    <a:pt x="56" y="480"/>
                    <a:pt x="56" y="480"/>
                    <a:pt x="56" y="480"/>
                  </a:cubicBezTo>
                  <a:close/>
                  <a:moveTo>
                    <a:pt x="58" y="537"/>
                  </a:moveTo>
                  <a:cubicBezTo>
                    <a:pt x="59" y="539"/>
                    <a:pt x="56" y="534"/>
                    <a:pt x="57" y="535"/>
                  </a:cubicBezTo>
                  <a:cubicBezTo>
                    <a:pt x="60" y="540"/>
                    <a:pt x="63" y="546"/>
                    <a:pt x="66" y="551"/>
                  </a:cubicBezTo>
                  <a:cubicBezTo>
                    <a:pt x="66" y="551"/>
                    <a:pt x="66" y="552"/>
                    <a:pt x="67" y="555"/>
                  </a:cubicBezTo>
                  <a:cubicBezTo>
                    <a:pt x="66" y="554"/>
                    <a:pt x="67" y="555"/>
                    <a:pt x="67" y="555"/>
                  </a:cubicBezTo>
                  <a:cubicBezTo>
                    <a:pt x="66" y="553"/>
                    <a:pt x="65" y="552"/>
                    <a:pt x="65" y="551"/>
                  </a:cubicBezTo>
                  <a:cubicBezTo>
                    <a:pt x="63" y="548"/>
                    <a:pt x="61" y="544"/>
                    <a:pt x="60" y="543"/>
                  </a:cubicBezTo>
                  <a:cubicBezTo>
                    <a:pt x="59" y="541"/>
                    <a:pt x="59" y="541"/>
                    <a:pt x="59" y="540"/>
                  </a:cubicBezTo>
                  <a:cubicBezTo>
                    <a:pt x="57" y="537"/>
                    <a:pt x="56" y="536"/>
                    <a:pt x="56" y="535"/>
                  </a:cubicBezTo>
                  <a:cubicBezTo>
                    <a:pt x="57" y="535"/>
                    <a:pt x="58" y="537"/>
                    <a:pt x="58" y="537"/>
                  </a:cubicBezTo>
                  <a:close/>
                  <a:moveTo>
                    <a:pt x="57" y="535"/>
                  </a:moveTo>
                  <a:cubicBezTo>
                    <a:pt x="55" y="534"/>
                    <a:pt x="57" y="538"/>
                    <a:pt x="57" y="539"/>
                  </a:cubicBezTo>
                  <a:cubicBezTo>
                    <a:pt x="56" y="536"/>
                    <a:pt x="55" y="534"/>
                    <a:pt x="54" y="531"/>
                  </a:cubicBezTo>
                  <a:cubicBezTo>
                    <a:pt x="52" y="529"/>
                    <a:pt x="51" y="526"/>
                    <a:pt x="50" y="524"/>
                  </a:cubicBezTo>
                  <a:cubicBezTo>
                    <a:pt x="49" y="521"/>
                    <a:pt x="48" y="519"/>
                    <a:pt x="47" y="517"/>
                  </a:cubicBezTo>
                  <a:cubicBezTo>
                    <a:pt x="46" y="515"/>
                    <a:pt x="46" y="513"/>
                    <a:pt x="45" y="512"/>
                  </a:cubicBezTo>
                  <a:cubicBezTo>
                    <a:pt x="44" y="510"/>
                    <a:pt x="44" y="509"/>
                    <a:pt x="43" y="507"/>
                  </a:cubicBezTo>
                  <a:cubicBezTo>
                    <a:pt x="42" y="505"/>
                    <a:pt x="43" y="508"/>
                    <a:pt x="43" y="507"/>
                  </a:cubicBezTo>
                  <a:cubicBezTo>
                    <a:pt x="42" y="505"/>
                    <a:pt x="41" y="502"/>
                    <a:pt x="41" y="501"/>
                  </a:cubicBezTo>
                  <a:cubicBezTo>
                    <a:pt x="44" y="509"/>
                    <a:pt x="45" y="511"/>
                    <a:pt x="47" y="516"/>
                  </a:cubicBezTo>
                  <a:cubicBezTo>
                    <a:pt x="47" y="516"/>
                    <a:pt x="47" y="515"/>
                    <a:pt x="47" y="514"/>
                  </a:cubicBezTo>
                  <a:cubicBezTo>
                    <a:pt x="48" y="516"/>
                    <a:pt x="49" y="519"/>
                    <a:pt x="50" y="521"/>
                  </a:cubicBezTo>
                  <a:cubicBezTo>
                    <a:pt x="51" y="524"/>
                    <a:pt x="53" y="527"/>
                    <a:pt x="55" y="531"/>
                  </a:cubicBezTo>
                  <a:cubicBezTo>
                    <a:pt x="55" y="532"/>
                    <a:pt x="55" y="533"/>
                    <a:pt x="55" y="534"/>
                  </a:cubicBezTo>
                  <a:cubicBezTo>
                    <a:pt x="56" y="534"/>
                    <a:pt x="56" y="534"/>
                    <a:pt x="57" y="535"/>
                  </a:cubicBezTo>
                  <a:close/>
                  <a:moveTo>
                    <a:pt x="45" y="527"/>
                  </a:moveTo>
                  <a:cubicBezTo>
                    <a:pt x="45" y="526"/>
                    <a:pt x="47" y="530"/>
                    <a:pt x="46" y="530"/>
                  </a:cubicBezTo>
                  <a:lnTo>
                    <a:pt x="45" y="527"/>
                  </a:lnTo>
                  <a:close/>
                  <a:moveTo>
                    <a:pt x="59" y="505"/>
                  </a:moveTo>
                  <a:cubicBezTo>
                    <a:pt x="60" y="505"/>
                    <a:pt x="62" y="511"/>
                    <a:pt x="59" y="505"/>
                  </a:cubicBezTo>
                  <a:close/>
                  <a:moveTo>
                    <a:pt x="59" y="506"/>
                  </a:moveTo>
                  <a:cubicBezTo>
                    <a:pt x="59" y="506"/>
                    <a:pt x="61" y="510"/>
                    <a:pt x="61" y="510"/>
                  </a:cubicBezTo>
                  <a:cubicBezTo>
                    <a:pt x="60" y="508"/>
                    <a:pt x="60" y="508"/>
                    <a:pt x="59" y="506"/>
                  </a:cubicBezTo>
                  <a:close/>
                  <a:moveTo>
                    <a:pt x="46" y="530"/>
                  </a:moveTo>
                  <a:cubicBezTo>
                    <a:pt x="47" y="533"/>
                    <a:pt x="47" y="534"/>
                    <a:pt x="48" y="536"/>
                  </a:cubicBezTo>
                  <a:cubicBezTo>
                    <a:pt x="48" y="535"/>
                    <a:pt x="47" y="533"/>
                    <a:pt x="46" y="532"/>
                  </a:cubicBezTo>
                  <a:cubicBezTo>
                    <a:pt x="46" y="531"/>
                    <a:pt x="46" y="530"/>
                    <a:pt x="46" y="530"/>
                  </a:cubicBezTo>
                  <a:close/>
                  <a:moveTo>
                    <a:pt x="55" y="547"/>
                  </a:moveTo>
                  <a:cubicBezTo>
                    <a:pt x="56" y="548"/>
                    <a:pt x="56" y="549"/>
                    <a:pt x="58" y="551"/>
                  </a:cubicBezTo>
                  <a:cubicBezTo>
                    <a:pt x="57" y="550"/>
                    <a:pt x="56" y="548"/>
                    <a:pt x="56" y="548"/>
                  </a:cubicBezTo>
                  <a:cubicBezTo>
                    <a:pt x="56" y="547"/>
                    <a:pt x="58" y="551"/>
                    <a:pt x="59" y="553"/>
                  </a:cubicBezTo>
                  <a:cubicBezTo>
                    <a:pt x="59" y="553"/>
                    <a:pt x="61" y="556"/>
                    <a:pt x="61" y="557"/>
                  </a:cubicBezTo>
                  <a:cubicBezTo>
                    <a:pt x="59" y="554"/>
                    <a:pt x="57" y="551"/>
                    <a:pt x="57" y="551"/>
                  </a:cubicBezTo>
                  <a:cubicBezTo>
                    <a:pt x="56" y="549"/>
                    <a:pt x="56" y="549"/>
                    <a:pt x="55" y="547"/>
                  </a:cubicBezTo>
                  <a:close/>
                  <a:moveTo>
                    <a:pt x="72" y="534"/>
                  </a:moveTo>
                  <a:cubicBezTo>
                    <a:pt x="72" y="533"/>
                    <a:pt x="74" y="537"/>
                    <a:pt x="73" y="537"/>
                  </a:cubicBezTo>
                  <a:cubicBezTo>
                    <a:pt x="73" y="536"/>
                    <a:pt x="72" y="535"/>
                    <a:pt x="72" y="534"/>
                  </a:cubicBezTo>
                  <a:close/>
                  <a:moveTo>
                    <a:pt x="75" y="544"/>
                  </a:moveTo>
                  <a:cubicBezTo>
                    <a:pt x="75" y="542"/>
                    <a:pt x="73" y="540"/>
                    <a:pt x="73" y="540"/>
                  </a:cubicBezTo>
                  <a:cubicBezTo>
                    <a:pt x="74" y="542"/>
                    <a:pt x="76" y="544"/>
                    <a:pt x="75" y="544"/>
                  </a:cubicBezTo>
                  <a:close/>
                  <a:moveTo>
                    <a:pt x="78" y="548"/>
                  </a:moveTo>
                  <a:cubicBezTo>
                    <a:pt x="79" y="548"/>
                    <a:pt x="80" y="551"/>
                    <a:pt x="78" y="549"/>
                  </a:cubicBezTo>
                  <a:cubicBezTo>
                    <a:pt x="80" y="552"/>
                    <a:pt x="83" y="556"/>
                    <a:pt x="83" y="557"/>
                  </a:cubicBezTo>
                  <a:cubicBezTo>
                    <a:pt x="80" y="552"/>
                    <a:pt x="77" y="547"/>
                    <a:pt x="75" y="544"/>
                  </a:cubicBezTo>
                  <a:cubicBezTo>
                    <a:pt x="76" y="544"/>
                    <a:pt x="77" y="546"/>
                    <a:pt x="78" y="547"/>
                  </a:cubicBezTo>
                  <a:cubicBezTo>
                    <a:pt x="76" y="544"/>
                    <a:pt x="74" y="540"/>
                    <a:pt x="72" y="538"/>
                  </a:cubicBezTo>
                  <a:cubicBezTo>
                    <a:pt x="72" y="537"/>
                    <a:pt x="73" y="538"/>
                    <a:pt x="74" y="540"/>
                  </a:cubicBezTo>
                  <a:cubicBezTo>
                    <a:pt x="75" y="542"/>
                    <a:pt x="77" y="545"/>
                    <a:pt x="77" y="546"/>
                  </a:cubicBezTo>
                  <a:cubicBezTo>
                    <a:pt x="78" y="547"/>
                    <a:pt x="79" y="548"/>
                    <a:pt x="78" y="547"/>
                  </a:cubicBezTo>
                  <a:cubicBezTo>
                    <a:pt x="79" y="548"/>
                    <a:pt x="81" y="551"/>
                    <a:pt x="82" y="553"/>
                  </a:cubicBezTo>
                  <a:cubicBezTo>
                    <a:pt x="81" y="553"/>
                    <a:pt x="79" y="548"/>
                    <a:pt x="78" y="548"/>
                  </a:cubicBezTo>
                  <a:close/>
                  <a:moveTo>
                    <a:pt x="66" y="556"/>
                  </a:moveTo>
                  <a:cubicBezTo>
                    <a:pt x="67" y="556"/>
                    <a:pt x="68" y="559"/>
                    <a:pt x="70" y="561"/>
                  </a:cubicBezTo>
                  <a:cubicBezTo>
                    <a:pt x="70" y="560"/>
                    <a:pt x="68" y="558"/>
                    <a:pt x="68" y="557"/>
                  </a:cubicBezTo>
                  <a:cubicBezTo>
                    <a:pt x="68" y="557"/>
                    <a:pt x="69" y="558"/>
                    <a:pt x="70" y="560"/>
                  </a:cubicBezTo>
                  <a:cubicBezTo>
                    <a:pt x="72" y="564"/>
                    <a:pt x="70" y="562"/>
                    <a:pt x="72" y="566"/>
                  </a:cubicBezTo>
                  <a:cubicBezTo>
                    <a:pt x="70" y="563"/>
                    <a:pt x="71" y="565"/>
                    <a:pt x="69" y="562"/>
                  </a:cubicBezTo>
                  <a:cubicBezTo>
                    <a:pt x="70" y="563"/>
                    <a:pt x="70" y="563"/>
                    <a:pt x="69" y="561"/>
                  </a:cubicBezTo>
                  <a:cubicBezTo>
                    <a:pt x="68" y="559"/>
                    <a:pt x="67" y="558"/>
                    <a:pt x="66" y="556"/>
                  </a:cubicBezTo>
                  <a:close/>
                  <a:moveTo>
                    <a:pt x="84" y="556"/>
                  </a:moveTo>
                  <a:cubicBezTo>
                    <a:pt x="85" y="557"/>
                    <a:pt x="85" y="559"/>
                    <a:pt x="87" y="561"/>
                  </a:cubicBezTo>
                  <a:cubicBezTo>
                    <a:pt x="86" y="560"/>
                    <a:pt x="85" y="558"/>
                    <a:pt x="84" y="556"/>
                  </a:cubicBezTo>
                  <a:close/>
                  <a:moveTo>
                    <a:pt x="579" y="111"/>
                  </a:moveTo>
                  <a:cubicBezTo>
                    <a:pt x="576" y="108"/>
                    <a:pt x="574" y="107"/>
                    <a:pt x="572" y="106"/>
                  </a:cubicBezTo>
                  <a:cubicBezTo>
                    <a:pt x="573" y="106"/>
                    <a:pt x="574" y="107"/>
                    <a:pt x="574" y="106"/>
                  </a:cubicBezTo>
                  <a:cubicBezTo>
                    <a:pt x="574" y="107"/>
                    <a:pt x="575" y="108"/>
                    <a:pt x="576" y="108"/>
                  </a:cubicBezTo>
                  <a:cubicBezTo>
                    <a:pt x="577" y="109"/>
                    <a:pt x="578" y="110"/>
                    <a:pt x="579" y="111"/>
                  </a:cubicBezTo>
                  <a:close/>
                  <a:moveTo>
                    <a:pt x="562" y="96"/>
                  </a:moveTo>
                  <a:cubicBezTo>
                    <a:pt x="563" y="96"/>
                    <a:pt x="564" y="98"/>
                    <a:pt x="564" y="97"/>
                  </a:cubicBezTo>
                  <a:cubicBezTo>
                    <a:pt x="567" y="99"/>
                    <a:pt x="567" y="100"/>
                    <a:pt x="569" y="101"/>
                  </a:cubicBezTo>
                  <a:cubicBezTo>
                    <a:pt x="568" y="101"/>
                    <a:pt x="565" y="98"/>
                    <a:pt x="562" y="96"/>
                  </a:cubicBezTo>
                  <a:close/>
                  <a:moveTo>
                    <a:pt x="566" y="99"/>
                  </a:moveTo>
                  <a:cubicBezTo>
                    <a:pt x="569" y="102"/>
                    <a:pt x="565" y="99"/>
                    <a:pt x="563" y="97"/>
                  </a:cubicBezTo>
                  <a:cubicBezTo>
                    <a:pt x="564" y="98"/>
                    <a:pt x="565" y="98"/>
                    <a:pt x="566" y="99"/>
                  </a:cubicBezTo>
                  <a:cubicBezTo>
                    <a:pt x="567" y="100"/>
                    <a:pt x="569" y="101"/>
                    <a:pt x="570" y="103"/>
                  </a:cubicBezTo>
                  <a:cubicBezTo>
                    <a:pt x="569" y="102"/>
                    <a:pt x="568" y="101"/>
                    <a:pt x="566" y="99"/>
                  </a:cubicBezTo>
                  <a:close/>
                </a:path>
              </a:pathLst>
            </a:custGeom>
            <a:solidFill>
              <a:srgbClr val="B26A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Freeform 985">
              <a:extLst>
                <a:ext uri="{FF2B5EF4-FFF2-40B4-BE49-F238E27FC236}">
                  <a16:creationId xmlns:a16="http://schemas.microsoft.com/office/drawing/2014/main" xmlns="" id="{7E81D890-95B9-452A-94ED-560446996C50}"/>
                </a:ext>
              </a:extLst>
            </p:cNvPr>
            <p:cNvSpPr>
              <a:spLocks noEditPoints="1"/>
            </p:cNvSpPr>
            <p:nvPr>
              <p:custDataLst>
                <p:tags r:id="rId2"/>
              </p:custDataLst>
            </p:nvPr>
          </p:nvSpPr>
          <p:spPr bwMode="auto">
            <a:xfrm>
              <a:off x="1990725" y="2564130"/>
              <a:ext cx="1798320" cy="1314450"/>
            </a:xfrm>
            <a:custGeom>
              <a:avLst/>
              <a:gdLst>
                <a:gd name="T0" fmla="*/ 3 w 740"/>
                <a:gd name="T1" fmla="*/ 208 h 540"/>
                <a:gd name="T2" fmla="*/ 37 w 740"/>
                <a:gd name="T3" fmla="*/ 320 h 540"/>
                <a:gd name="T4" fmla="*/ 119 w 740"/>
                <a:gd name="T5" fmla="*/ 427 h 540"/>
                <a:gd name="T6" fmla="*/ 299 w 740"/>
                <a:gd name="T7" fmla="*/ 523 h 540"/>
                <a:gd name="T8" fmla="*/ 325 w 740"/>
                <a:gd name="T9" fmla="*/ 534 h 540"/>
                <a:gd name="T10" fmla="*/ 560 w 740"/>
                <a:gd name="T11" fmla="*/ 488 h 540"/>
                <a:gd name="T12" fmla="*/ 577 w 740"/>
                <a:gd name="T13" fmla="*/ 477 h 540"/>
                <a:gd name="T14" fmla="*/ 649 w 740"/>
                <a:gd name="T15" fmla="*/ 414 h 540"/>
                <a:gd name="T16" fmla="*/ 695 w 740"/>
                <a:gd name="T17" fmla="*/ 347 h 540"/>
                <a:gd name="T18" fmla="*/ 722 w 740"/>
                <a:gd name="T19" fmla="*/ 279 h 540"/>
                <a:gd name="T20" fmla="*/ 732 w 740"/>
                <a:gd name="T21" fmla="*/ 252 h 540"/>
                <a:gd name="T22" fmla="*/ 739 w 740"/>
                <a:gd name="T23" fmla="*/ 209 h 540"/>
                <a:gd name="T24" fmla="*/ 733 w 740"/>
                <a:gd name="T25" fmla="*/ 142 h 540"/>
                <a:gd name="T26" fmla="*/ 720 w 740"/>
                <a:gd name="T27" fmla="*/ 118 h 540"/>
                <a:gd name="T28" fmla="*/ 709 w 740"/>
                <a:gd name="T29" fmla="*/ 118 h 540"/>
                <a:gd name="T30" fmla="*/ 706 w 740"/>
                <a:gd name="T31" fmla="*/ 217 h 540"/>
                <a:gd name="T32" fmla="*/ 688 w 740"/>
                <a:gd name="T33" fmla="*/ 253 h 540"/>
                <a:gd name="T34" fmla="*/ 666 w 740"/>
                <a:gd name="T35" fmla="*/ 301 h 540"/>
                <a:gd name="T36" fmla="*/ 528 w 740"/>
                <a:gd name="T37" fmla="*/ 440 h 540"/>
                <a:gd name="T38" fmla="*/ 499 w 740"/>
                <a:gd name="T39" fmla="*/ 457 h 540"/>
                <a:gd name="T40" fmla="*/ 178 w 740"/>
                <a:gd name="T41" fmla="*/ 419 h 540"/>
                <a:gd name="T42" fmla="*/ 143 w 740"/>
                <a:gd name="T43" fmla="*/ 400 h 540"/>
                <a:gd name="T44" fmla="*/ 48 w 740"/>
                <a:gd name="T45" fmla="*/ 255 h 540"/>
                <a:gd name="T46" fmla="*/ 54 w 740"/>
                <a:gd name="T47" fmla="*/ 281 h 540"/>
                <a:gd name="T48" fmla="*/ 64 w 740"/>
                <a:gd name="T49" fmla="*/ 307 h 540"/>
                <a:gd name="T50" fmla="*/ 70 w 740"/>
                <a:gd name="T51" fmla="*/ 319 h 540"/>
                <a:gd name="T52" fmla="*/ 46 w 740"/>
                <a:gd name="T53" fmla="*/ 273 h 540"/>
                <a:gd name="T54" fmla="*/ 40 w 740"/>
                <a:gd name="T55" fmla="*/ 263 h 540"/>
                <a:gd name="T56" fmla="*/ 45 w 740"/>
                <a:gd name="T57" fmla="*/ 284 h 540"/>
                <a:gd name="T58" fmla="*/ 79 w 740"/>
                <a:gd name="T59" fmla="*/ 349 h 540"/>
                <a:gd name="T60" fmla="*/ 138 w 740"/>
                <a:gd name="T61" fmla="*/ 415 h 540"/>
                <a:gd name="T62" fmla="*/ 152 w 740"/>
                <a:gd name="T63" fmla="*/ 430 h 540"/>
                <a:gd name="T64" fmla="*/ 176 w 740"/>
                <a:gd name="T65" fmla="*/ 450 h 540"/>
                <a:gd name="T66" fmla="*/ 97 w 740"/>
                <a:gd name="T67" fmla="*/ 383 h 540"/>
                <a:gd name="T68" fmla="*/ 43 w 740"/>
                <a:gd name="T69" fmla="*/ 300 h 540"/>
                <a:gd name="T70" fmla="*/ 17 w 740"/>
                <a:gd name="T71" fmla="*/ 210 h 540"/>
                <a:gd name="T72" fmla="*/ 20 w 740"/>
                <a:gd name="T73" fmla="*/ 239 h 540"/>
                <a:gd name="T74" fmla="*/ 6 w 740"/>
                <a:gd name="T75" fmla="*/ 206 h 540"/>
                <a:gd name="T76" fmla="*/ 11 w 740"/>
                <a:gd name="T77" fmla="*/ 174 h 540"/>
                <a:gd name="T78" fmla="*/ 5 w 740"/>
                <a:gd name="T79" fmla="*/ 153 h 540"/>
                <a:gd name="T80" fmla="*/ 4 w 740"/>
                <a:gd name="T81" fmla="*/ 124 h 540"/>
                <a:gd name="T82" fmla="*/ 195 w 740"/>
                <a:gd name="T83" fmla="*/ 460 h 540"/>
                <a:gd name="T84" fmla="*/ 79 w 740"/>
                <a:gd name="T85" fmla="*/ 343 h 540"/>
                <a:gd name="T86" fmla="*/ 696 w 740"/>
                <a:gd name="T87" fmla="*/ 240 h 540"/>
                <a:gd name="T88" fmla="*/ 6 w 740"/>
                <a:gd name="T89" fmla="*/ 153 h 540"/>
                <a:gd name="T90" fmla="*/ 10 w 740"/>
                <a:gd name="T91" fmla="*/ 209 h 540"/>
                <a:gd name="T92" fmla="*/ 21 w 740"/>
                <a:gd name="T93" fmla="*/ 263 h 540"/>
                <a:gd name="T94" fmla="*/ 42 w 740"/>
                <a:gd name="T95" fmla="*/ 300 h 540"/>
                <a:gd name="T96" fmla="*/ 56 w 740"/>
                <a:gd name="T97" fmla="*/ 297 h 540"/>
                <a:gd name="T98" fmla="*/ 47 w 740"/>
                <a:gd name="T99" fmla="*/ 323 h 540"/>
                <a:gd name="T100" fmla="*/ 64 w 740"/>
                <a:gd name="T101" fmla="*/ 297 h 540"/>
                <a:gd name="T102" fmla="*/ 74 w 740"/>
                <a:gd name="T103" fmla="*/ 332 h 540"/>
                <a:gd name="T104" fmla="*/ 105 w 740"/>
                <a:gd name="T105" fmla="*/ 373 h 540"/>
                <a:gd name="T106" fmla="*/ 141 w 740"/>
                <a:gd name="T107" fmla="*/ 417 h 540"/>
                <a:gd name="T108" fmla="*/ 190 w 740"/>
                <a:gd name="T109" fmla="*/ 458 h 540"/>
                <a:gd name="T110" fmla="*/ 555 w 740"/>
                <a:gd name="T111" fmla="*/ 425 h 540"/>
                <a:gd name="T112" fmla="*/ 561 w 740"/>
                <a:gd name="T113" fmla="*/ 420 h 540"/>
                <a:gd name="T114" fmla="*/ 646 w 740"/>
                <a:gd name="T115" fmla="*/ 335 h 540"/>
                <a:gd name="T116" fmla="*/ 670 w 740"/>
                <a:gd name="T117" fmla="*/ 298 h 540"/>
                <a:gd name="T118" fmla="*/ 701 w 740"/>
                <a:gd name="T119" fmla="*/ 244 h 540"/>
                <a:gd name="T120" fmla="*/ 700 w 740"/>
                <a:gd name="T121" fmla="*/ 239 h 540"/>
                <a:gd name="T122" fmla="*/ 709 w 740"/>
                <a:gd name="T123" fmla="*/ 196 h 540"/>
                <a:gd name="T124" fmla="*/ 61 w 740"/>
                <a:gd name="T125" fmla="*/ 30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0" h="540">
                  <a:moveTo>
                    <a:pt x="40" y="3"/>
                  </a:moveTo>
                  <a:cubicBezTo>
                    <a:pt x="40" y="5"/>
                    <a:pt x="39" y="6"/>
                    <a:pt x="38" y="7"/>
                  </a:cubicBezTo>
                  <a:cubicBezTo>
                    <a:pt x="40" y="4"/>
                    <a:pt x="38" y="7"/>
                    <a:pt x="38" y="7"/>
                  </a:cubicBezTo>
                  <a:cubicBezTo>
                    <a:pt x="38" y="6"/>
                    <a:pt x="39" y="5"/>
                    <a:pt x="39" y="4"/>
                  </a:cubicBezTo>
                  <a:cubicBezTo>
                    <a:pt x="39" y="4"/>
                    <a:pt x="36" y="12"/>
                    <a:pt x="34" y="16"/>
                  </a:cubicBezTo>
                  <a:cubicBezTo>
                    <a:pt x="32" y="19"/>
                    <a:pt x="32" y="18"/>
                    <a:pt x="30" y="22"/>
                  </a:cubicBezTo>
                  <a:cubicBezTo>
                    <a:pt x="31" y="22"/>
                    <a:pt x="31" y="21"/>
                    <a:pt x="31" y="20"/>
                  </a:cubicBezTo>
                  <a:cubicBezTo>
                    <a:pt x="30" y="24"/>
                    <a:pt x="29" y="28"/>
                    <a:pt x="27" y="31"/>
                  </a:cubicBezTo>
                  <a:cubicBezTo>
                    <a:pt x="28" y="28"/>
                    <a:pt x="27" y="30"/>
                    <a:pt x="26" y="32"/>
                  </a:cubicBezTo>
                  <a:cubicBezTo>
                    <a:pt x="26" y="34"/>
                    <a:pt x="25" y="35"/>
                    <a:pt x="24" y="38"/>
                  </a:cubicBezTo>
                  <a:cubicBezTo>
                    <a:pt x="25" y="36"/>
                    <a:pt x="23" y="42"/>
                    <a:pt x="23" y="39"/>
                  </a:cubicBezTo>
                  <a:cubicBezTo>
                    <a:pt x="22" y="44"/>
                    <a:pt x="23" y="41"/>
                    <a:pt x="22" y="43"/>
                  </a:cubicBezTo>
                  <a:cubicBezTo>
                    <a:pt x="21" y="45"/>
                    <a:pt x="22" y="43"/>
                    <a:pt x="21" y="46"/>
                  </a:cubicBezTo>
                  <a:cubicBezTo>
                    <a:pt x="21" y="47"/>
                    <a:pt x="20" y="49"/>
                    <a:pt x="20" y="47"/>
                  </a:cubicBezTo>
                  <a:cubicBezTo>
                    <a:pt x="20" y="50"/>
                    <a:pt x="19" y="51"/>
                    <a:pt x="19" y="53"/>
                  </a:cubicBezTo>
                  <a:cubicBezTo>
                    <a:pt x="18" y="55"/>
                    <a:pt x="18" y="56"/>
                    <a:pt x="17" y="58"/>
                  </a:cubicBezTo>
                  <a:cubicBezTo>
                    <a:pt x="17" y="59"/>
                    <a:pt x="17" y="59"/>
                    <a:pt x="17" y="60"/>
                  </a:cubicBezTo>
                  <a:cubicBezTo>
                    <a:pt x="16" y="64"/>
                    <a:pt x="15" y="67"/>
                    <a:pt x="13" y="72"/>
                  </a:cubicBezTo>
                  <a:cubicBezTo>
                    <a:pt x="13" y="72"/>
                    <a:pt x="10" y="84"/>
                    <a:pt x="8" y="88"/>
                  </a:cubicBezTo>
                  <a:cubicBezTo>
                    <a:pt x="9" y="88"/>
                    <a:pt x="9" y="88"/>
                    <a:pt x="9" y="89"/>
                  </a:cubicBezTo>
                  <a:cubicBezTo>
                    <a:pt x="8" y="91"/>
                    <a:pt x="8" y="91"/>
                    <a:pt x="8" y="93"/>
                  </a:cubicBezTo>
                  <a:cubicBezTo>
                    <a:pt x="8" y="93"/>
                    <a:pt x="8" y="89"/>
                    <a:pt x="9" y="90"/>
                  </a:cubicBezTo>
                  <a:cubicBezTo>
                    <a:pt x="8" y="92"/>
                    <a:pt x="8" y="95"/>
                    <a:pt x="7" y="98"/>
                  </a:cubicBezTo>
                  <a:cubicBezTo>
                    <a:pt x="7" y="100"/>
                    <a:pt x="7" y="101"/>
                    <a:pt x="6" y="103"/>
                  </a:cubicBezTo>
                  <a:cubicBezTo>
                    <a:pt x="6" y="104"/>
                    <a:pt x="6" y="106"/>
                    <a:pt x="6" y="107"/>
                  </a:cubicBezTo>
                  <a:cubicBezTo>
                    <a:pt x="6" y="104"/>
                    <a:pt x="6" y="102"/>
                    <a:pt x="6" y="104"/>
                  </a:cubicBezTo>
                  <a:cubicBezTo>
                    <a:pt x="6" y="106"/>
                    <a:pt x="6" y="107"/>
                    <a:pt x="5" y="110"/>
                  </a:cubicBezTo>
                  <a:cubicBezTo>
                    <a:pt x="5" y="109"/>
                    <a:pt x="5" y="110"/>
                    <a:pt x="5" y="109"/>
                  </a:cubicBezTo>
                  <a:cubicBezTo>
                    <a:pt x="4" y="113"/>
                    <a:pt x="4" y="118"/>
                    <a:pt x="3" y="121"/>
                  </a:cubicBezTo>
                  <a:cubicBezTo>
                    <a:pt x="3" y="121"/>
                    <a:pt x="3" y="121"/>
                    <a:pt x="3" y="120"/>
                  </a:cubicBezTo>
                  <a:cubicBezTo>
                    <a:pt x="4" y="114"/>
                    <a:pt x="6" y="104"/>
                    <a:pt x="6" y="101"/>
                  </a:cubicBezTo>
                  <a:cubicBezTo>
                    <a:pt x="5" y="104"/>
                    <a:pt x="5" y="108"/>
                    <a:pt x="4" y="111"/>
                  </a:cubicBezTo>
                  <a:cubicBezTo>
                    <a:pt x="4" y="115"/>
                    <a:pt x="3" y="119"/>
                    <a:pt x="3" y="122"/>
                  </a:cubicBezTo>
                  <a:cubicBezTo>
                    <a:pt x="2" y="122"/>
                    <a:pt x="2" y="134"/>
                    <a:pt x="1" y="136"/>
                  </a:cubicBezTo>
                  <a:cubicBezTo>
                    <a:pt x="1" y="141"/>
                    <a:pt x="1" y="147"/>
                    <a:pt x="1" y="152"/>
                  </a:cubicBezTo>
                  <a:cubicBezTo>
                    <a:pt x="1" y="158"/>
                    <a:pt x="1" y="164"/>
                    <a:pt x="0" y="167"/>
                  </a:cubicBezTo>
                  <a:cubicBezTo>
                    <a:pt x="0" y="166"/>
                    <a:pt x="0" y="166"/>
                    <a:pt x="0" y="166"/>
                  </a:cubicBezTo>
                  <a:cubicBezTo>
                    <a:pt x="0" y="169"/>
                    <a:pt x="0" y="170"/>
                    <a:pt x="1" y="171"/>
                  </a:cubicBezTo>
                  <a:cubicBezTo>
                    <a:pt x="1" y="170"/>
                    <a:pt x="1" y="169"/>
                    <a:pt x="1" y="170"/>
                  </a:cubicBezTo>
                  <a:cubicBezTo>
                    <a:pt x="1" y="175"/>
                    <a:pt x="1" y="177"/>
                    <a:pt x="1" y="181"/>
                  </a:cubicBezTo>
                  <a:cubicBezTo>
                    <a:pt x="1" y="180"/>
                    <a:pt x="1" y="180"/>
                    <a:pt x="1" y="179"/>
                  </a:cubicBezTo>
                  <a:cubicBezTo>
                    <a:pt x="1" y="184"/>
                    <a:pt x="1" y="184"/>
                    <a:pt x="1" y="190"/>
                  </a:cubicBezTo>
                  <a:cubicBezTo>
                    <a:pt x="1" y="189"/>
                    <a:pt x="1" y="187"/>
                    <a:pt x="2" y="189"/>
                  </a:cubicBezTo>
                  <a:cubicBezTo>
                    <a:pt x="1" y="189"/>
                    <a:pt x="2" y="192"/>
                    <a:pt x="2" y="193"/>
                  </a:cubicBezTo>
                  <a:cubicBezTo>
                    <a:pt x="2" y="194"/>
                    <a:pt x="2" y="191"/>
                    <a:pt x="2" y="194"/>
                  </a:cubicBezTo>
                  <a:cubicBezTo>
                    <a:pt x="3" y="200"/>
                    <a:pt x="3" y="200"/>
                    <a:pt x="4" y="205"/>
                  </a:cubicBezTo>
                  <a:cubicBezTo>
                    <a:pt x="3" y="205"/>
                    <a:pt x="4" y="210"/>
                    <a:pt x="3" y="208"/>
                  </a:cubicBezTo>
                  <a:cubicBezTo>
                    <a:pt x="4" y="213"/>
                    <a:pt x="4" y="215"/>
                    <a:pt x="5" y="217"/>
                  </a:cubicBezTo>
                  <a:cubicBezTo>
                    <a:pt x="5" y="216"/>
                    <a:pt x="5" y="219"/>
                    <a:pt x="4" y="217"/>
                  </a:cubicBezTo>
                  <a:cubicBezTo>
                    <a:pt x="5" y="219"/>
                    <a:pt x="5" y="219"/>
                    <a:pt x="5" y="220"/>
                  </a:cubicBezTo>
                  <a:cubicBezTo>
                    <a:pt x="5" y="220"/>
                    <a:pt x="5" y="218"/>
                    <a:pt x="6" y="221"/>
                  </a:cubicBezTo>
                  <a:cubicBezTo>
                    <a:pt x="7" y="230"/>
                    <a:pt x="9" y="241"/>
                    <a:pt x="11" y="247"/>
                  </a:cubicBezTo>
                  <a:cubicBezTo>
                    <a:pt x="11" y="247"/>
                    <a:pt x="11" y="247"/>
                    <a:pt x="11" y="247"/>
                  </a:cubicBezTo>
                  <a:cubicBezTo>
                    <a:pt x="12" y="251"/>
                    <a:pt x="12" y="251"/>
                    <a:pt x="12" y="251"/>
                  </a:cubicBezTo>
                  <a:cubicBezTo>
                    <a:pt x="12" y="250"/>
                    <a:pt x="12" y="251"/>
                    <a:pt x="13" y="253"/>
                  </a:cubicBezTo>
                  <a:cubicBezTo>
                    <a:pt x="12" y="251"/>
                    <a:pt x="13" y="255"/>
                    <a:pt x="13" y="255"/>
                  </a:cubicBezTo>
                  <a:cubicBezTo>
                    <a:pt x="12" y="252"/>
                    <a:pt x="11" y="248"/>
                    <a:pt x="10" y="243"/>
                  </a:cubicBezTo>
                  <a:cubicBezTo>
                    <a:pt x="9" y="242"/>
                    <a:pt x="7" y="231"/>
                    <a:pt x="7" y="229"/>
                  </a:cubicBezTo>
                  <a:cubicBezTo>
                    <a:pt x="7" y="231"/>
                    <a:pt x="8" y="235"/>
                    <a:pt x="8" y="239"/>
                  </a:cubicBezTo>
                  <a:cubicBezTo>
                    <a:pt x="9" y="243"/>
                    <a:pt x="11" y="247"/>
                    <a:pt x="11" y="249"/>
                  </a:cubicBezTo>
                  <a:cubicBezTo>
                    <a:pt x="12" y="251"/>
                    <a:pt x="12" y="254"/>
                    <a:pt x="13" y="256"/>
                  </a:cubicBezTo>
                  <a:cubicBezTo>
                    <a:pt x="13" y="259"/>
                    <a:pt x="14" y="262"/>
                    <a:pt x="15" y="265"/>
                  </a:cubicBezTo>
                  <a:cubicBezTo>
                    <a:pt x="15" y="264"/>
                    <a:pt x="16" y="266"/>
                    <a:pt x="16" y="267"/>
                  </a:cubicBezTo>
                  <a:cubicBezTo>
                    <a:pt x="16" y="267"/>
                    <a:pt x="16" y="265"/>
                    <a:pt x="16" y="266"/>
                  </a:cubicBezTo>
                  <a:cubicBezTo>
                    <a:pt x="15" y="263"/>
                    <a:pt x="16" y="264"/>
                    <a:pt x="15" y="262"/>
                  </a:cubicBezTo>
                  <a:cubicBezTo>
                    <a:pt x="15" y="263"/>
                    <a:pt x="14" y="258"/>
                    <a:pt x="14" y="259"/>
                  </a:cubicBezTo>
                  <a:cubicBezTo>
                    <a:pt x="16" y="263"/>
                    <a:pt x="17" y="268"/>
                    <a:pt x="18" y="269"/>
                  </a:cubicBezTo>
                  <a:cubicBezTo>
                    <a:pt x="18" y="271"/>
                    <a:pt x="19" y="272"/>
                    <a:pt x="19" y="273"/>
                  </a:cubicBezTo>
                  <a:cubicBezTo>
                    <a:pt x="19" y="273"/>
                    <a:pt x="19" y="273"/>
                    <a:pt x="18" y="272"/>
                  </a:cubicBezTo>
                  <a:cubicBezTo>
                    <a:pt x="20" y="277"/>
                    <a:pt x="18" y="271"/>
                    <a:pt x="20" y="276"/>
                  </a:cubicBezTo>
                  <a:cubicBezTo>
                    <a:pt x="20" y="277"/>
                    <a:pt x="20" y="278"/>
                    <a:pt x="21" y="279"/>
                  </a:cubicBezTo>
                  <a:cubicBezTo>
                    <a:pt x="22" y="282"/>
                    <a:pt x="20" y="278"/>
                    <a:pt x="21" y="280"/>
                  </a:cubicBezTo>
                  <a:cubicBezTo>
                    <a:pt x="21" y="280"/>
                    <a:pt x="23" y="285"/>
                    <a:pt x="23" y="285"/>
                  </a:cubicBezTo>
                  <a:cubicBezTo>
                    <a:pt x="23" y="286"/>
                    <a:pt x="22" y="285"/>
                    <a:pt x="22" y="284"/>
                  </a:cubicBezTo>
                  <a:cubicBezTo>
                    <a:pt x="23" y="285"/>
                    <a:pt x="20" y="279"/>
                    <a:pt x="19" y="277"/>
                  </a:cubicBezTo>
                  <a:cubicBezTo>
                    <a:pt x="19" y="276"/>
                    <a:pt x="19" y="276"/>
                    <a:pt x="19" y="274"/>
                  </a:cubicBezTo>
                  <a:cubicBezTo>
                    <a:pt x="18" y="274"/>
                    <a:pt x="17" y="270"/>
                    <a:pt x="17" y="268"/>
                  </a:cubicBezTo>
                  <a:cubicBezTo>
                    <a:pt x="17" y="270"/>
                    <a:pt x="18" y="274"/>
                    <a:pt x="19" y="276"/>
                  </a:cubicBezTo>
                  <a:cubicBezTo>
                    <a:pt x="19" y="276"/>
                    <a:pt x="18" y="273"/>
                    <a:pt x="17" y="272"/>
                  </a:cubicBezTo>
                  <a:cubicBezTo>
                    <a:pt x="18" y="276"/>
                    <a:pt x="20" y="279"/>
                    <a:pt x="20" y="281"/>
                  </a:cubicBezTo>
                  <a:cubicBezTo>
                    <a:pt x="20" y="281"/>
                    <a:pt x="22" y="286"/>
                    <a:pt x="22" y="284"/>
                  </a:cubicBezTo>
                  <a:cubicBezTo>
                    <a:pt x="21" y="282"/>
                    <a:pt x="20" y="280"/>
                    <a:pt x="20" y="279"/>
                  </a:cubicBezTo>
                  <a:cubicBezTo>
                    <a:pt x="21" y="282"/>
                    <a:pt x="22" y="285"/>
                    <a:pt x="23" y="288"/>
                  </a:cubicBezTo>
                  <a:cubicBezTo>
                    <a:pt x="23" y="288"/>
                    <a:pt x="22" y="285"/>
                    <a:pt x="23" y="286"/>
                  </a:cubicBezTo>
                  <a:cubicBezTo>
                    <a:pt x="23" y="286"/>
                    <a:pt x="23" y="287"/>
                    <a:pt x="23" y="287"/>
                  </a:cubicBezTo>
                  <a:cubicBezTo>
                    <a:pt x="25" y="291"/>
                    <a:pt x="25" y="292"/>
                    <a:pt x="26" y="295"/>
                  </a:cubicBezTo>
                  <a:cubicBezTo>
                    <a:pt x="27" y="298"/>
                    <a:pt x="26" y="294"/>
                    <a:pt x="26" y="294"/>
                  </a:cubicBezTo>
                  <a:cubicBezTo>
                    <a:pt x="26" y="295"/>
                    <a:pt x="27" y="296"/>
                    <a:pt x="27" y="297"/>
                  </a:cubicBezTo>
                  <a:cubicBezTo>
                    <a:pt x="27" y="298"/>
                    <a:pt x="28" y="299"/>
                    <a:pt x="28" y="299"/>
                  </a:cubicBezTo>
                  <a:cubicBezTo>
                    <a:pt x="28" y="300"/>
                    <a:pt x="26" y="296"/>
                    <a:pt x="27" y="297"/>
                  </a:cubicBezTo>
                  <a:cubicBezTo>
                    <a:pt x="28" y="300"/>
                    <a:pt x="28" y="301"/>
                    <a:pt x="29" y="304"/>
                  </a:cubicBezTo>
                  <a:cubicBezTo>
                    <a:pt x="30" y="305"/>
                    <a:pt x="30" y="305"/>
                    <a:pt x="31" y="307"/>
                  </a:cubicBezTo>
                  <a:cubicBezTo>
                    <a:pt x="32" y="309"/>
                    <a:pt x="32" y="309"/>
                    <a:pt x="32" y="311"/>
                  </a:cubicBezTo>
                  <a:cubicBezTo>
                    <a:pt x="33" y="312"/>
                    <a:pt x="35" y="316"/>
                    <a:pt x="37" y="320"/>
                  </a:cubicBezTo>
                  <a:cubicBezTo>
                    <a:pt x="38" y="320"/>
                    <a:pt x="38" y="322"/>
                    <a:pt x="39" y="323"/>
                  </a:cubicBezTo>
                  <a:cubicBezTo>
                    <a:pt x="37" y="319"/>
                    <a:pt x="36" y="318"/>
                    <a:pt x="36" y="316"/>
                  </a:cubicBezTo>
                  <a:cubicBezTo>
                    <a:pt x="36" y="317"/>
                    <a:pt x="37" y="318"/>
                    <a:pt x="37" y="318"/>
                  </a:cubicBezTo>
                  <a:cubicBezTo>
                    <a:pt x="36" y="316"/>
                    <a:pt x="36" y="316"/>
                    <a:pt x="35" y="315"/>
                  </a:cubicBezTo>
                  <a:cubicBezTo>
                    <a:pt x="36" y="315"/>
                    <a:pt x="33" y="310"/>
                    <a:pt x="33" y="309"/>
                  </a:cubicBezTo>
                  <a:cubicBezTo>
                    <a:pt x="33" y="309"/>
                    <a:pt x="33" y="310"/>
                    <a:pt x="33" y="309"/>
                  </a:cubicBezTo>
                  <a:cubicBezTo>
                    <a:pt x="31" y="305"/>
                    <a:pt x="28" y="298"/>
                    <a:pt x="27" y="295"/>
                  </a:cubicBezTo>
                  <a:cubicBezTo>
                    <a:pt x="27" y="297"/>
                    <a:pt x="23" y="287"/>
                    <a:pt x="25" y="290"/>
                  </a:cubicBezTo>
                  <a:cubicBezTo>
                    <a:pt x="24" y="286"/>
                    <a:pt x="25" y="289"/>
                    <a:pt x="24" y="287"/>
                  </a:cubicBezTo>
                  <a:cubicBezTo>
                    <a:pt x="23" y="286"/>
                    <a:pt x="23" y="285"/>
                    <a:pt x="23" y="285"/>
                  </a:cubicBezTo>
                  <a:cubicBezTo>
                    <a:pt x="26" y="292"/>
                    <a:pt x="28" y="296"/>
                    <a:pt x="30" y="303"/>
                  </a:cubicBezTo>
                  <a:cubicBezTo>
                    <a:pt x="33" y="308"/>
                    <a:pt x="34" y="310"/>
                    <a:pt x="35" y="313"/>
                  </a:cubicBezTo>
                  <a:cubicBezTo>
                    <a:pt x="35" y="313"/>
                    <a:pt x="35" y="313"/>
                    <a:pt x="35" y="313"/>
                  </a:cubicBezTo>
                  <a:cubicBezTo>
                    <a:pt x="36" y="313"/>
                    <a:pt x="39" y="322"/>
                    <a:pt x="38" y="319"/>
                  </a:cubicBezTo>
                  <a:cubicBezTo>
                    <a:pt x="37" y="317"/>
                    <a:pt x="35" y="312"/>
                    <a:pt x="35" y="312"/>
                  </a:cubicBezTo>
                  <a:cubicBezTo>
                    <a:pt x="38" y="317"/>
                    <a:pt x="39" y="319"/>
                    <a:pt x="41" y="324"/>
                  </a:cubicBezTo>
                  <a:cubicBezTo>
                    <a:pt x="40" y="323"/>
                    <a:pt x="41" y="324"/>
                    <a:pt x="42" y="326"/>
                  </a:cubicBezTo>
                  <a:cubicBezTo>
                    <a:pt x="42" y="325"/>
                    <a:pt x="45" y="330"/>
                    <a:pt x="44" y="330"/>
                  </a:cubicBezTo>
                  <a:cubicBezTo>
                    <a:pt x="46" y="333"/>
                    <a:pt x="47" y="336"/>
                    <a:pt x="50" y="340"/>
                  </a:cubicBezTo>
                  <a:cubicBezTo>
                    <a:pt x="52" y="344"/>
                    <a:pt x="54" y="347"/>
                    <a:pt x="56" y="351"/>
                  </a:cubicBezTo>
                  <a:cubicBezTo>
                    <a:pt x="57" y="352"/>
                    <a:pt x="58" y="353"/>
                    <a:pt x="58" y="355"/>
                  </a:cubicBezTo>
                  <a:cubicBezTo>
                    <a:pt x="59" y="356"/>
                    <a:pt x="61" y="358"/>
                    <a:pt x="61" y="359"/>
                  </a:cubicBezTo>
                  <a:cubicBezTo>
                    <a:pt x="61" y="359"/>
                    <a:pt x="61" y="359"/>
                    <a:pt x="61" y="358"/>
                  </a:cubicBezTo>
                  <a:cubicBezTo>
                    <a:pt x="63" y="361"/>
                    <a:pt x="63" y="362"/>
                    <a:pt x="64" y="363"/>
                  </a:cubicBezTo>
                  <a:cubicBezTo>
                    <a:pt x="66" y="365"/>
                    <a:pt x="62" y="360"/>
                    <a:pt x="63" y="362"/>
                  </a:cubicBezTo>
                  <a:cubicBezTo>
                    <a:pt x="65" y="364"/>
                    <a:pt x="66" y="366"/>
                    <a:pt x="67" y="367"/>
                  </a:cubicBezTo>
                  <a:cubicBezTo>
                    <a:pt x="68" y="369"/>
                    <a:pt x="71" y="373"/>
                    <a:pt x="74" y="377"/>
                  </a:cubicBezTo>
                  <a:cubicBezTo>
                    <a:pt x="77" y="380"/>
                    <a:pt x="79" y="384"/>
                    <a:pt x="81" y="386"/>
                  </a:cubicBezTo>
                  <a:cubicBezTo>
                    <a:pt x="83" y="388"/>
                    <a:pt x="88" y="394"/>
                    <a:pt x="93" y="399"/>
                  </a:cubicBezTo>
                  <a:cubicBezTo>
                    <a:pt x="97" y="404"/>
                    <a:pt x="100" y="407"/>
                    <a:pt x="96" y="403"/>
                  </a:cubicBezTo>
                  <a:cubicBezTo>
                    <a:pt x="100" y="408"/>
                    <a:pt x="105" y="413"/>
                    <a:pt x="108" y="416"/>
                  </a:cubicBezTo>
                  <a:cubicBezTo>
                    <a:pt x="105" y="413"/>
                    <a:pt x="109" y="417"/>
                    <a:pt x="108" y="416"/>
                  </a:cubicBezTo>
                  <a:cubicBezTo>
                    <a:pt x="110" y="418"/>
                    <a:pt x="110" y="418"/>
                    <a:pt x="111" y="419"/>
                  </a:cubicBezTo>
                  <a:cubicBezTo>
                    <a:pt x="111" y="419"/>
                    <a:pt x="115" y="423"/>
                    <a:pt x="117" y="424"/>
                  </a:cubicBezTo>
                  <a:cubicBezTo>
                    <a:pt x="116" y="424"/>
                    <a:pt x="116" y="423"/>
                    <a:pt x="117" y="424"/>
                  </a:cubicBezTo>
                  <a:cubicBezTo>
                    <a:pt x="117" y="425"/>
                    <a:pt x="117" y="425"/>
                    <a:pt x="118" y="426"/>
                  </a:cubicBezTo>
                  <a:cubicBezTo>
                    <a:pt x="116" y="425"/>
                    <a:pt x="116" y="424"/>
                    <a:pt x="113" y="422"/>
                  </a:cubicBezTo>
                  <a:cubicBezTo>
                    <a:pt x="114" y="423"/>
                    <a:pt x="113" y="422"/>
                    <a:pt x="112" y="421"/>
                  </a:cubicBezTo>
                  <a:cubicBezTo>
                    <a:pt x="116" y="425"/>
                    <a:pt x="118" y="427"/>
                    <a:pt x="119" y="428"/>
                  </a:cubicBezTo>
                  <a:cubicBezTo>
                    <a:pt x="121" y="430"/>
                    <a:pt x="122" y="431"/>
                    <a:pt x="126" y="434"/>
                  </a:cubicBezTo>
                  <a:cubicBezTo>
                    <a:pt x="126" y="434"/>
                    <a:pt x="123" y="431"/>
                    <a:pt x="123" y="431"/>
                  </a:cubicBezTo>
                  <a:cubicBezTo>
                    <a:pt x="126" y="434"/>
                    <a:pt x="126" y="434"/>
                    <a:pt x="126" y="434"/>
                  </a:cubicBezTo>
                  <a:cubicBezTo>
                    <a:pt x="126" y="433"/>
                    <a:pt x="126" y="433"/>
                    <a:pt x="125" y="432"/>
                  </a:cubicBezTo>
                  <a:cubicBezTo>
                    <a:pt x="125" y="433"/>
                    <a:pt x="123" y="430"/>
                    <a:pt x="122" y="430"/>
                  </a:cubicBezTo>
                  <a:cubicBezTo>
                    <a:pt x="121" y="429"/>
                    <a:pt x="120" y="428"/>
                    <a:pt x="120" y="428"/>
                  </a:cubicBezTo>
                  <a:cubicBezTo>
                    <a:pt x="121" y="429"/>
                    <a:pt x="123" y="431"/>
                    <a:pt x="123" y="430"/>
                  </a:cubicBezTo>
                  <a:cubicBezTo>
                    <a:pt x="121" y="429"/>
                    <a:pt x="120" y="428"/>
                    <a:pt x="119" y="427"/>
                  </a:cubicBezTo>
                  <a:cubicBezTo>
                    <a:pt x="121" y="428"/>
                    <a:pt x="124" y="431"/>
                    <a:pt x="127" y="433"/>
                  </a:cubicBezTo>
                  <a:cubicBezTo>
                    <a:pt x="128" y="435"/>
                    <a:pt x="130" y="436"/>
                    <a:pt x="132" y="437"/>
                  </a:cubicBezTo>
                  <a:cubicBezTo>
                    <a:pt x="133" y="439"/>
                    <a:pt x="135" y="440"/>
                    <a:pt x="136" y="441"/>
                  </a:cubicBezTo>
                  <a:cubicBezTo>
                    <a:pt x="137" y="442"/>
                    <a:pt x="140" y="445"/>
                    <a:pt x="144" y="447"/>
                  </a:cubicBezTo>
                  <a:cubicBezTo>
                    <a:pt x="147" y="450"/>
                    <a:pt x="150" y="452"/>
                    <a:pt x="150" y="452"/>
                  </a:cubicBezTo>
                  <a:cubicBezTo>
                    <a:pt x="151" y="453"/>
                    <a:pt x="151" y="452"/>
                    <a:pt x="152" y="454"/>
                  </a:cubicBezTo>
                  <a:cubicBezTo>
                    <a:pt x="150" y="452"/>
                    <a:pt x="145" y="448"/>
                    <a:pt x="145" y="448"/>
                  </a:cubicBezTo>
                  <a:cubicBezTo>
                    <a:pt x="148" y="451"/>
                    <a:pt x="152" y="454"/>
                    <a:pt x="149" y="452"/>
                  </a:cubicBezTo>
                  <a:cubicBezTo>
                    <a:pt x="151" y="454"/>
                    <a:pt x="151" y="453"/>
                    <a:pt x="153" y="454"/>
                  </a:cubicBezTo>
                  <a:cubicBezTo>
                    <a:pt x="153" y="455"/>
                    <a:pt x="153" y="455"/>
                    <a:pt x="153" y="455"/>
                  </a:cubicBezTo>
                  <a:cubicBezTo>
                    <a:pt x="151" y="454"/>
                    <a:pt x="146" y="450"/>
                    <a:pt x="149" y="452"/>
                  </a:cubicBezTo>
                  <a:cubicBezTo>
                    <a:pt x="150" y="453"/>
                    <a:pt x="153" y="455"/>
                    <a:pt x="154" y="456"/>
                  </a:cubicBezTo>
                  <a:cubicBezTo>
                    <a:pt x="155" y="456"/>
                    <a:pt x="157" y="458"/>
                    <a:pt x="159" y="459"/>
                  </a:cubicBezTo>
                  <a:cubicBezTo>
                    <a:pt x="161" y="461"/>
                    <a:pt x="164" y="462"/>
                    <a:pt x="164" y="463"/>
                  </a:cubicBezTo>
                  <a:cubicBezTo>
                    <a:pt x="164" y="463"/>
                    <a:pt x="163" y="463"/>
                    <a:pt x="163" y="462"/>
                  </a:cubicBezTo>
                  <a:cubicBezTo>
                    <a:pt x="160" y="461"/>
                    <a:pt x="157" y="458"/>
                    <a:pt x="156" y="458"/>
                  </a:cubicBezTo>
                  <a:cubicBezTo>
                    <a:pt x="155" y="457"/>
                    <a:pt x="155" y="457"/>
                    <a:pt x="156" y="457"/>
                  </a:cubicBezTo>
                  <a:cubicBezTo>
                    <a:pt x="153" y="455"/>
                    <a:pt x="156" y="457"/>
                    <a:pt x="154" y="456"/>
                  </a:cubicBezTo>
                  <a:cubicBezTo>
                    <a:pt x="153" y="455"/>
                    <a:pt x="152" y="454"/>
                    <a:pt x="151" y="454"/>
                  </a:cubicBezTo>
                  <a:cubicBezTo>
                    <a:pt x="152" y="455"/>
                    <a:pt x="155" y="457"/>
                    <a:pt x="159" y="460"/>
                  </a:cubicBezTo>
                  <a:cubicBezTo>
                    <a:pt x="163" y="463"/>
                    <a:pt x="167" y="465"/>
                    <a:pt x="169" y="467"/>
                  </a:cubicBezTo>
                  <a:cubicBezTo>
                    <a:pt x="171" y="468"/>
                    <a:pt x="174" y="470"/>
                    <a:pt x="176" y="471"/>
                  </a:cubicBezTo>
                  <a:cubicBezTo>
                    <a:pt x="179" y="473"/>
                    <a:pt x="182" y="474"/>
                    <a:pt x="182" y="475"/>
                  </a:cubicBezTo>
                  <a:cubicBezTo>
                    <a:pt x="184" y="476"/>
                    <a:pt x="188" y="479"/>
                    <a:pt x="189" y="479"/>
                  </a:cubicBezTo>
                  <a:cubicBezTo>
                    <a:pt x="191" y="481"/>
                    <a:pt x="190" y="480"/>
                    <a:pt x="193" y="481"/>
                  </a:cubicBezTo>
                  <a:cubicBezTo>
                    <a:pt x="197" y="484"/>
                    <a:pt x="196" y="484"/>
                    <a:pt x="198" y="485"/>
                  </a:cubicBezTo>
                  <a:cubicBezTo>
                    <a:pt x="198" y="485"/>
                    <a:pt x="204" y="488"/>
                    <a:pt x="207" y="489"/>
                  </a:cubicBezTo>
                  <a:cubicBezTo>
                    <a:pt x="207" y="489"/>
                    <a:pt x="205" y="489"/>
                    <a:pt x="205" y="489"/>
                  </a:cubicBezTo>
                  <a:cubicBezTo>
                    <a:pt x="208" y="490"/>
                    <a:pt x="209" y="490"/>
                    <a:pt x="211" y="492"/>
                  </a:cubicBezTo>
                  <a:cubicBezTo>
                    <a:pt x="213" y="493"/>
                    <a:pt x="207" y="490"/>
                    <a:pt x="210" y="491"/>
                  </a:cubicBezTo>
                  <a:cubicBezTo>
                    <a:pt x="212" y="492"/>
                    <a:pt x="213" y="493"/>
                    <a:pt x="215" y="494"/>
                  </a:cubicBezTo>
                  <a:cubicBezTo>
                    <a:pt x="217" y="494"/>
                    <a:pt x="217" y="494"/>
                    <a:pt x="218" y="495"/>
                  </a:cubicBezTo>
                  <a:cubicBezTo>
                    <a:pt x="219" y="495"/>
                    <a:pt x="222" y="497"/>
                    <a:pt x="226" y="498"/>
                  </a:cubicBezTo>
                  <a:cubicBezTo>
                    <a:pt x="230" y="500"/>
                    <a:pt x="233" y="501"/>
                    <a:pt x="232" y="501"/>
                  </a:cubicBezTo>
                  <a:cubicBezTo>
                    <a:pt x="239" y="504"/>
                    <a:pt x="249" y="507"/>
                    <a:pt x="258" y="511"/>
                  </a:cubicBezTo>
                  <a:cubicBezTo>
                    <a:pt x="262" y="512"/>
                    <a:pt x="267" y="513"/>
                    <a:pt x="271" y="515"/>
                  </a:cubicBezTo>
                  <a:cubicBezTo>
                    <a:pt x="275" y="516"/>
                    <a:pt x="279" y="517"/>
                    <a:pt x="283" y="518"/>
                  </a:cubicBezTo>
                  <a:cubicBezTo>
                    <a:pt x="283" y="518"/>
                    <a:pt x="283" y="518"/>
                    <a:pt x="280" y="518"/>
                  </a:cubicBezTo>
                  <a:cubicBezTo>
                    <a:pt x="280" y="518"/>
                    <a:pt x="279" y="517"/>
                    <a:pt x="277" y="517"/>
                  </a:cubicBezTo>
                  <a:cubicBezTo>
                    <a:pt x="279" y="517"/>
                    <a:pt x="279" y="517"/>
                    <a:pt x="279" y="518"/>
                  </a:cubicBezTo>
                  <a:cubicBezTo>
                    <a:pt x="276" y="517"/>
                    <a:pt x="274" y="516"/>
                    <a:pt x="272" y="516"/>
                  </a:cubicBezTo>
                  <a:cubicBezTo>
                    <a:pt x="275" y="517"/>
                    <a:pt x="280" y="518"/>
                    <a:pt x="282" y="519"/>
                  </a:cubicBezTo>
                  <a:cubicBezTo>
                    <a:pt x="283" y="519"/>
                    <a:pt x="282" y="518"/>
                    <a:pt x="285" y="519"/>
                  </a:cubicBezTo>
                  <a:cubicBezTo>
                    <a:pt x="283" y="519"/>
                    <a:pt x="288" y="519"/>
                    <a:pt x="290" y="520"/>
                  </a:cubicBezTo>
                  <a:cubicBezTo>
                    <a:pt x="287" y="520"/>
                    <a:pt x="289" y="521"/>
                    <a:pt x="291" y="521"/>
                  </a:cubicBezTo>
                  <a:cubicBezTo>
                    <a:pt x="289" y="520"/>
                    <a:pt x="290" y="520"/>
                    <a:pt x="291" y="521"/>
                  </a:cubicBezTo>
                  <a:cubicBezTo>
                    <a:pt x="295" y="521"/>
                    <a:pt x="296" y="522"/>
                    <a:pt x="299" y="523"/>
                  </a:cubicBezTo>
                  <a:cubicBezTo>
                    <a:pt x="299" y="522"/>
                    <a:pt x="295" y="522"/>
                    <a:pt x="296" y="522"/>
                  </a:cubicBezTo>
                  <a:cubicBezTo>
                    <a:pt x="297" y="522"/>
                    <a:pt x="301" y="523"/>
                    <a:pt x="303" y="523"/>
                  </a:cubicBezTo>
                  <a:cubicBezTo>
                    <a:pt x="305" y="523"/>
                    <a:pt x="309" y="524"/>
                    <a:pt x="313" y="524"/>
                  </a:cubicBezTo>
                  <a:cubicBezTo>
                    <a:pt x="310" y="524"/>
                    <a:pt x="312" y="524"/>
                    <a:pt x="312" y="525"/>
                  </a:cubicBezTo>
                  <a:cubicBezTo>
                    <a:pt x="317" y="526"/>
                    <a:pt x="321" y="526"/>
                    <a:pt x="326" y="527"/>
                  </a:cubicBezTo>
                  <a:cubicBezTo>
                    <a:pt x="324" y="527"/>
                    <a:pt x="317" y="526"/>
                    <a:pt x="320" y="526"/>
                  </a:cubicBezTo>
                  <a:cubicBezTo>
                    <a:pt x="324" y="527"/>
                    <a:pt x="325" y="527"/>
                    <a:pt x="323" y="527"/>
                  </a:cubicBezTo>
                  <a:cubicBezTo>
                    <a:pt x="327" y="527"/>
                    <a:pt x="327" y="528"/>
                    <a:pt x="330" y="528"/>
                  </a:cubicBezTo>
                  <a:cubicBezTo>
                    <a:pt x="330" y="528"/>
                    <a:pt x="331" y="528"/>
                    <a:pt x="331" y="528"/>
                  </a:cubicBezTo>
                  <a:cubicBezTo>
                    <a:pt x="331" y="528"/>
                    <a:pt x="330" y="528"/>
                    <a:pt x="328" y="528"/>
                  </a:cubicBezTo>
                  <a:cubicBezTo>
                    <a:pt x="331" y="529"/>
                    <a:pt x="332" y="529"/>
                    <a:pt x="335" y="530"/>
                  </a:cubicBezTo>
                  <a:cubicBezTo>
                    <a:pt x="336" y="529"/>
                    <a:pt x="332" y="529"/>
                    <a:pt x="334" y="529"/>
                  </a:cubicBezTo>
                  <a:cubicBezTo>
                    <a:pt x="338" y="530"/>
                    <a:pt x="337" y="529"/>
                    <a:pt x="340" y="529"/>
                  </a:cubicBezTo>
                  <a:cubicBezTo>
                    <a:pt x="340" y="530"/>
                    <a:pt x="344" y="530"/>
                    <a:pt x="346" y="530"/>
                  </a:cubicBezTo>
                  <a:cubicBezTo>
                    <a:pt x="343" y="531"/>
                    <a:pt x="339" y="529"/>
                    <a:pt x="337" y="530"/>
                  </a:cubicBezTo>
                  <a:cubicBezTo>
                    <a:pt x="339" y="530"/>
                    <a:pt x="342" y="530"/>
                    <a:pt x="341" y="531"/>
                  </a:cubicBezTo>
                  <a:cubicBezTo>
                    <a:pt x="339" y="530"/>
                    <a:pt x="335" y="530"/>
                    <a:pt x="335" y="530"/>
                  </a:cubicBezTo>
                  <a:cubicBezTo>
                    <a:pt x="339" y="531"/>
                    <a:pt x="342" y="531"/>
                    <a:pt x="344" y="531"/>
                  </a:cubicBezTo>
                  <a:cubicBezTo>
                    <a:pt x="345" y="531"/>
                    <a:pt x="351" y="532"/>
                    <a:pt x="354" y="532"/>
                  </a:cubicBezTo>
                  <a:cubicBezTo>
                    <a:pt x="355" y="532"/>
                    <a:pt x="353" y="532"/>
                    <a:pt x="355" y="532"/>
                  </a:cubicBezTo>
                  <a:cubicBezTo>
                    <a:pt x="357" y="532"/>
                    <a:pt x="359" y="533"/>
                    <a:pt x="359" y="532"/>
                  </a:cubicBezTo>
                  <a:cubicBezTo>
                    <a:pt x="357" y="532"/>
                    <a:pt x="359" y="532"/>
                    <a:pt x="360" y="532"/>
                  </a:cubicBezTo>
                  <a:cubicBezTo>
                    <a:pt x="360" y="532"/>
                    <a:pt x="363" y="533"/>
                    <a:pt x="365" y="533"/>
                  </a:cubicBezTo>
                  <a:cubicBezTo>
                    <a:pt x="365" y="533"/>
                    <a:pt x="367" y="533"/>
                    <a:pt x="366" y="533"/>
                  </a:cubicBezTo>
                  <a:cubicBezTo>
                    <a:pt x="371" y="533"/>
                    <a:pt x="374" y="533"/>
                    <a:pt x="378" y="533"/>
                  </a:cubicBezTo>
                  <a:cubicBezTo>
                    <a:pt x="382" y="533"/>
                    <a:pt x="385" y="533"/>
                    <a:pt x="389" y="533"/>
                  </a:cubicBezTo>
                  <a:cubicBezTo>
                    <a:pt x="390" y="533"/>
                    <a:pt x="389" y="534"/>
                    <a:pt x="390" y="533"/>
                  </a:cubicBezTo>
                  <a:cubicBezTo>
                    <a:pt x="392" y="533"/>
                    <a:pt x="395" y="533"/>
                    <a:pt x="397" y="533"/>
                  </a:cubicBezTo>
                  <a:cubicBezTo>
                    <a:pt x="397" y="533"/>
                    <a:pt x="396" y="533"/>
                    <a:pt x="396" y="533"/>
                  </a:cubicBezTo>
                  <a:cubicBezTo>
                    <a:pt x="399" y="533"/>
                    <a:pt x="412" y="532"/>
                    <a:pt x="408" y="533"/>
                  </a:cubicBezTo>
                  <a:cubicBezTo>
                    <a:pt x="411" y="532"/>
                    <a:pt x="419" y="531"/>
                    <a:pt x="419" y="532"/>
                  </a:cubicBezTo>
                  <a:cubicBezTo>
                    <a:pt x="421" y="531"/>
                    <a:pt x="419" y="531"/>
                    <a:pt x="420" y="531"/>
                  </a:cubicBezTo>
                  <a:cubicBezTo>
                    <a:pt x="425" y="531"/>
                    <a:pt x="430" y="530"/>
                    <a:pt x="434" y="530"/>
                  </a:cubicBezTo>
                  <a:cubicBezTo>
                    <a:pt x="439" y="529"/>
                    <a:pt x="444" y="528"/>
                    <a:pt x="448" y="527"/>
                  </a:cubicBezTo>
                  <a:cubicBezTo>
                    <a:pt x="448" y="527"/>
                    <a:pt x="450" y="527"/>
                    <a:pt x="453" y="527"/>
                  </a:cubicBezTo>
                  <a:cubicBezTo>
                    <a:pt x="455" y="526"/>
                    <a:pt x="457" y="526"/>
                    <a:pt x="458" y="525"/>
                  </a:cubicBezTo>
                  <a:cubicBezTo>
                    <a:pt x="459" y="525"/>
                    <a:pt x="460" y="525"/>
                    <a:pt x="461" y="525"/>
                  </a:cubicBezTo>
                  <a:cubicBezTo>
                    <a:pt x="458" y="526"/>
                    <a:pt x="456" y="526"/>
                    <a:pt x="453" y="527"/>
                  </a:cubicBezTo>
                  <a:cubicBezTo>
                    <a:pt x="451" y="527"/>
                    <a:pt x="449" y="528"/>
                    <a:pt x="447" y="528"/>
                  </a:cubicBezTo>
                  <a:cubicBezTo>
                    <a:pt x="443" y="529"/>
                    <a:pt x="439" y="530"/>
                    <a:pt x="433" y="531"/>
                  </a:cubicBezTo>
                  <a:cubicBezTo>
                    <a:pt x="433" y="531"/>
                    <a:pt x="438" y="530"/>
                    <a:pt x="438" y="530"/>
                  </a:cubicBezTo>
                  <a:cubicBezTo>
                    <a:pt x="433" y="532"/>
                    <a:pt x="428" y="532"/>
                    <a:pt x="424" y="533"/>
                  </a:cubicBezTo>
                  <a:cubicBezTo>
                    <a:pt x="422" y="533"/>
                    <a:pt x="419" y="534"/>
                    <a:pt x="417" y="534"/>
                  </a:cubicBezTo>
                  <a:cubicBezTo>
                    <a:pt x="415" y="534"/>
                    <a:pt x="413" y="534"/>
                    <a:pt x="411" y="535"/>
                  </a:cubicBezTo>
                  <a:cubicBezTo>
                    <a:pt x="406" y="535"/>
                    <a:pt x="402" y="536"/>
                    <a:pt x="397" y="536"/>
                  </a:cubicBezTo>
                  <a:cubicBezTo>
                    <a:pt x="393" y="536"/>
                    <a:pt x="389" y="536"/>
                    <a:pt x="384" y="536"/>
                  </a:cubicBezTo>
                  <a:cubicBezTo>
                    <a:pt x="364" y="537"/>
                    <a:pt x="343" y="535"/>
                    <a:pt x="325" y="534"/>
                  </a:cubicBezTo>
                  <a:cubicBezTo>
                    <a:pt x="319" y="533"/>
                    <a:pt x="313" y="532"/>
                    <a:pt x="305" y="531"/>
                  </a:cubicBezTo>
                  <a:cubicBezTo>
                    <a:pt x="302" y="530"/>
                    <a:pt x="298" y="530"/>
                    <a:pt x="295" y="529"/>
                  </a:cubicBezTo>
                  <a:cubicBezTo>
                    <a:pt x="293" y="528"/>
                    <a:pt x="291" y="528"/>
                    <a:pt x="290" y="528"/>
                  </a:cubicBezTo>
                  <a:cubicBezTo>
                    <a:pt x="288" y="527"/>
                    <a:pt x="286" y="527"/>
                    <a:pt x="285" y="526"/>
                  </a:cubicBezTo>
                  <a:cubicBezTo>
                    <a:pt x="286" y="527"/>
                    <a:pt x="288" y="528"/>
                    <a:pt x="290" y="528"/>
                  </a:cubicBezTo>
                  <a:cubicBezTo>
                    <a:pt x="292" y="529"/>
                    <a:pt x="295" y="529"/>
                    <a:pt x="297" y="529"/>
                  </a:cubicBezTo>
                  <a:cubicBezTo>
                    <a:pt x="302" y="530"/>
                    <a:pt x="307" y="531"/>
                    <a:pt x="311" y="532"/>
                  </a:cubicBezTo>
                  <a:cubicBezTo>
                    <a:pt x="310" y="532"/>
                    <a:pt x="310" y="533"/>
                    <a:pt x="309" y="533"/>
                  </a:cubicBezTo>
                  <a:cubicBezTo>
                    <a:pt x="315" y="534"/>
                    <a:pt x="319" y="535"/>
                    <a:pt x="322" y="535"/>
                  </a:cubicBezTo>
                  <a:cubicBezTo>
                    <a:pt x="327" y="536"/>
                    <a:pt x="332" y="537"/>
                    <a:pt x="337" y="537"/>
                  </a:cubicBezTo>
                  <a:cubicBezTo>
                    <a:pt x="339" y="538"/>
                    <a:pt x="341" y="538"/>
                    <a:pt x="343" y="538"/>
                  </a:cubicBezTo>
                  <a:cubicBezTo>
                    <a:pt x="345" y="538"/>
                    <a:pt x="347" y="539"/>
                    <a:pt x="349" y="539"/>
                  </a:cubicBezTo>
                  <a:cubicBezTo>
                    <a:pt x="352" y="539"/>
                    <a:pt x="350" y="539"/>
                    <a:pt x="353" y="539"/>
                  </a:cubicBezTo>
                  <a:cubicBezTo>
                    <a:pt x="353" y="539"/>
                    <a:pt x="355" y="539"/>
                    <a:pt x="354" y="539"/>
                  </a:cubicBezTo>
                  <a:cubicBezTo>
                    <a:pt x="357" y="539"/>
                    <a:pt x="360" y="540"/>
                    <a:pt x="361" y="540"/>
                  </a:cubicBezTo>
                  <a:cubicBezTo>
                    <a:pt x="367" y="540"/>
                    <a:pt x="367" y="540"/>
                    <a:pt x="372" y="540"/>
                  </a:cubicBezTo>
                  <a:cubicBezTo>
                    <a:pt x="372" y="540"/>
                    <a:pt x="372" y="540"/>
                    <a:pt x="372" y="540"/>
                  </a:cubicBezTo>
                  <a:cubicBezTo>
                    <a:pt x="382" y="540"/>
                    <a:pt x="389" y="540"/>
                    <a:pt x="398" y="540"/>
                  </a:cubicBezTo>
                  <a:cubicBezTo>
                    <a:pt x="398" y="540"/>
                    <a:pt x="399" y="540"/>
                    <a:pt x="399" y="540"/>
                  </a:cubicBezTo>
                  <a:cubicBezTo>
                    <a:pt x="404" y="540"/>
                    <a:pt x="407" y="539"/>
                    <a:pt x="409" y="540"/>
                  </a:cubicBezTo>
                  <a:cubicBezTo>
                    <a:pt x="424" y="538"/>
                    <a:pt x="437" y="537"/>
                    <a:pt x="452" y="533"/>
                  </a:cubicBezTo>
                  <a:cubicBezTo>
                    <a:pt x="453" y="533"/>
                    <a:pt x="454" y="533"/>
                    <a:pt x="455" y="533"/>
                  </a:cubicBezTo>
                  <a:cubicBezTo>
                    <a:pt x="461" y="531"/>
                    <a:pt x="473" y="529"/>
                    <a:pt x="479" y="527"/>
                  </a:cubicBezTo>
                  <a:cubicBezTo>
                    <a:pt x="480" y="526"/>
                    <a:pt x="481" y="526"/>
                    <a:pt x="482" y="525"/>
                  </a:cubicBezTo>
                  <a:cubicBezTo>
                    <a:pt x="484" y="525"/>
                    <a:pt x="480" y="526"/>
                    <a:pt x="483" y="525"/>
                  </a:cubicBezTo>
                  <a:cubicBezTo>
                    <a:pt x="487" y="524"/>
                    <a:pt x="480" y="526"/>
                    <a:pt x="483" y="525"/>
                  </a:cubicBezTo>
                  <a:cubicBezTo>
                    <a:pt x="484" y="525"/>
                    <a:pt x="485" y="524"/>
                    <a:pt x="487" y="524"/>
                  </a:cubicBezTo>
                  <a:cubicBezTo>
                    <a:pt x="486" y="524"/>
                    <a:pt x="490" y="523"/>
                    <a:pt x="493" y="522"/>
                  </a:cubicBezTo>
                  <a:cubicBezTo>
                    <a:pt x="497" y="520"/>
                    <a:pt x="506" y="517"/>
                    <a:pt x="509" y="514"/>
                  </a:cubicBezTo>
                  <a:cubicBezTo>
                    <a:pt x="515" y="512"/>
                    <a:pt x="519" y="510"/>
                    <a:pt x="522" y="509"/>
                  </a:cubicBezTo>
                  <a:cubicBezTo>
                    <a:pt x="526" y="507"/>
                    <a:pt x="528" y="506"/>
                    <a:pt x="531" y="504"/>
                  </a:cubicBezTo>
                  <a:cubicBezTo>
                    <a:pt x="532" y="504"/>
                    <a:pt x="533" y="503"/>
                    <a:pt x="535" y="502"/>
                  </a:cubicBezTo>
                  <a:cubicBezTo>
                    <a:pt x="533" y="503"/>
                    <a:pt x="532" y="503"/>
                    <a:pt x="531" y="503"/>
                  </a:cubicBezTo>
                  <a:cubicBezTo>
                    <a:pt x="532" y="502"/>
                    <a:pt x="532" y="502"/>
                    <a:pt x="534" y="502"/>
                  </a:cubicBezTo>
                  <a:cubicBezTo>
                    <a:pt x="534" y="502"/>
                    <a:pt x="533" y="502"/>
                    <a:pt x="533" y="502"/>
                  </a:cubicBezTo>
                  <a:cubicBezTo>
                    <a:pt x="536" y="501"/>
                    <a:pt x="537" y="500"/>
                    <a:pt x="539" y="499"/>
                  </a:cubicBezTo>
                  <a:cubicBezTo>
                    <a:pt x="537" y="500"/>
                    <a:pt x="538" y="500"/>
                    <a:pt x="539" y="499"/>
                  </a:cubicBezTo>
                  <a:cubicBezTo>
                    <a:pt x="541" y="498"/>
                    <a:pt x="543" y="497"/>
                    <a:pt x="543" y="497"/>
                  </a:cubicBezTo>
                  <a:cubicBezTo>
                    <a:pt x="542" y="497"/>
                    <a:pt x="541" y="498"/>
                    <a:pt x="540" y="498"/>
                  </a:cubicBezTo>
                  <a:cubicBezTo>
                    <a:pt x="538" y="499"/>
                    <a:pt x="537" y="500"/>
                    <a:pt x="536" y="500"/>
                  </a:cubicBezTo>
                  <a:cubicBezTo>
                    <a:pt x="536" y="500"/>
                    <a:pt x="535" y="500"/>
                    <a:pt x="536" y="500"/>
                  </a:cubicBezTo>
                  <a:cubicBezTo>
                    <a:pt x="538" y="499"/>
                    <a:pt x="541" y="498"/>
                    <a:pt x="543" y="496"/>
                  </a:cubicBezTo>
                  <a:cubicBezTo>
                    <a:pt x="546" y="495"/>
                    <a:pt x="548" y="494"/>
                    <a:pt x="551" y="492"/>
                  </a:cubicBezTo>
                  <a:cubicBezTo>
                    <a:pt x="552" y="491"/>
                    <a:pt x="549" y="493"/>
                    <a:pt x="554" y="491"/>
                  </a:cubicBezTo>
                  <a:cubicBezTo>
                    <a:pt x="554" y="491"/>
                    <a:pt x="557" y="489"/>
                    <a:pt x="554" y="491"/>
                  </a:cubicBezTo>
                  <a:cubicBezTo>
                    <a:pt x="558" y="489"/>
                    <a:pt x="557" y="489"/>
                    <a:pt x="560" y="487"/>
                  </a:cubicBezTo>
                  <a:cubicBezTo>
                    <a:pt x="560" y="488"/>
                    <a:pt x="560" y="488"/>
                    <a:pt x="560" y="488"/>
                  </a:cubicBezTo>
                  <a:cubicBezTo>
                    <a:pt x="563" y="486"/>
                    <a:pt x="562" y="487"/>
                    <a:pt x="564" y="485"/>
                  </a:cubicBezTo>
                  <a:cubicBezTo>
                    <a:pt x="568" y="483"/>
                    <a:pt x="571" y="482"/>
                    <a:pt x="574" y="480"/>
                  </a:cubicBezTo>
                  <a:cubicBezTo>
                    <a:pt x="570" y="483"/>
                    <a:pt x="566" y="485"/>
                    <a:pt x="563" y="486"/>
                  </a:cubicBezTo>
                  <a:cubicBezTo>
                    <a:pt x="565" y="485"/>
                    <a:pt x="567" y="484"/>
                    <a:pt x="568" y="484"/>
                  </a:cubicBezTo>
                  <a:cubicBezTo>
                    <a:pt x="564" y="486"/>
                    <a:pt x="563" y="487"/>
                    <a:pt x="559" y="489"/>
                  </a:cubicBezTo>
                  <a:cubicBezTo>
                    <a:pt x="556" y="491"/>
                    <a:pt x="553" y="492"/>
                    <a:pt x="550" y="494"/>
                  </a:cubicBezTo>
                  <a:cubicBezTo>
                    <a:pt x="547" y="495"/>
                    <a:pt x="544" y="497"/>
                    <a:pt x="543" y="498"/>
                  </a:cubicBezTo>
                  <a:cubicBezTo>
                    <a:pt x="549" y="494"/>
                    <a:pt x="555" y="492"/>
                    <a:pt x="557" y="491"/>
                  </a:cubicBezTo>
                  <a:cubicBezTo>
                    <a:pt x="557" y="491"/>
                    <a:pt x="553" y="493"/>
                    <a:pt x="553" y="493"/>
                  </a:cubicBezTo>
                  <a:cubicBezTo>
                    <a:pt x="554" y="492"/>
                    <a:pt x="554" y="492"/>
                    <a:pt x="556" y="491"/>
                  </a:cubicBezTo>
                  <a:cubicBezTo>
                    <a:pt x="559" y="490"/>
                    <a:pt x="559" y="489"/>
                    <a:pt x="564" y="487"/>
                  </a:cubicBezTo>
                  <a:cubicBezTo>
                    <a:pt x="562" y="488"/>
                    <a:pt x="568" y="485"/>
                    <a:pt x="564" y="487"/>
                  </a:cubicBezTo>
                  <a:cubicBezTo>
                    <a:pt x="566" y="486"/>
                    <a:pt x="571" y="483"/>
                    <a:pt x="571" y="483"/>
                  </a:cubicBezTo>
                  <a:cubicBezTo>
                    <a:pt x="570" y="484"/>
                    <a:pt x="566" y="486"/>
                    <a:pt x="566" y="486"/>
                  </a:cubicBezTo>
                  <a:cubicBezTo>
                    <a:pt x="569" y="485"/>
                    <a:pt x="563" y="488"/>
                    <a:pt x="567" y="486"/>
                  </a:cubicBezTo>
                  <a:cubicBezTo>
                    <a:pt x="570" y="484"/>
                    <a:pt x="572" y="484"/>
                    <a:pt x="575" y="481"/>
                  </a:cubicBezTo>
                  <a:cubicBezTo>
                    <a:pt x="575" y="482"/>
                    <a:pt x="574" y="482"/>
                    <a:pt x="574" y="482"/>
                  </a:cubicBezTo>
                  <a:cubicBezTo>
                    <a:pt x="577" y="481"/>
                    <a:pt x="576" y="481"/>
                    <a:pt x="578" y="480"/>
                  </a:cubicBezTo>
                  <a:cubicBezTo>
                    <a:pt x="579" y="479"/>
                    <a:pt x="575" y="481"/>
                    <a:pt x="576" y="481"/>
                  </a:cubicBezTo>
                  <a:cubicBezTo>
                    <a:pt x="584" y="476"/>
                    <a:pt x="586" y="474"/>
                    <a:pt x="590" y="472"/>
                  </a:cubicBezTo>
                  <a:cubicBezTo>
                    <a:pt x="589" y="473"/>
                    <a:pt x="588" y="473"/>
                    <a:pt x="588" y="474"/>
                  </a:cubicBezTo>
                  <a:cubicBezTo>
                    <a:pt x="589" y="473"/>
                    <a:pt x="590" y="473"/>
                    <a:pt x="590" y="473"/>
                  </a:cubicBezTo>
                  <a:cubicBezTo>
                    <a:pt x="593" y="470"/>
                    <a:pt x="594" y="469"/>
                    <a:pt x="596" y="468"/>
                  </a:cubicBezTo>
                  <a:cubicBezTo>
                    <a:pt x="600" y="465"/>
                    <a:pt x="606" y="461"/>
                    <a:pt x="611" y="457"/>
                  </a:cubicBezTo>
                  <a:cubicBezTo>
                    <a:pt x="614" y="455"/>
                    <a:pt x="617" y="453"/>
                    <a:pt x="620" y="450"/>
                  </a:cubicBezTo>
                  <a:cubicBezTo>
                    <a:pt x="623" y="448"/>
                    <a:pt x="626" y="445"/>
                    <a:pt x="629" y="442"/>
                  </a:cubicBezTo>
                  <a:cubicBezTo>
                    <a:pt x="629" y="442"/>
                    <a:pt x="627" y="444"/>
                    <a:pt x="628" y="444"/>
                  </a:cubicBezTo>
                  <a:cubicBezTo>
                    <a:pt x="631" y="441"/>
                    <a:pt x="633" y="438"/>
                    <a:pt x="630" y="440"/>
                  </a:cubicBezTo>
                  <a:cubicBezTo>
                    <a:pt x="632" y="439"/>
                    <a:pt x="632" y="439"/>
                    <a:pt x="634" y="437"/>
                  </a:cubicBezTo>
                  <a:cubicBezTo>
                    <a:pt x="633" y="437"/>
                    <a:pt x="633" y="437"/>
                    <a:pt x="633" y="437"/>
                  </a:cubicBezTo>
                  <a:cubicBezTo>
                    <a:pt x="636" y="435"/>
                    <a:pt x="637" y="433"/>
                    <a:pt x="637" y="433"/>
                  </a:cubicBezTo>
                  <a:cubicBezTo>
                    <a:pt x="636" y="434"/>
                    <a:pt x="636" y="433"/>
                    <a:pt x="634" y="435"/>
                  </a:cubicBezTo>
                  <a:cubicBezTo>
                    <a:pt x="633" y="436"/>
                    <a:pt x="631" y="437"/>
                    <a:pt x="629" y="439"/>
                  </a:cubicBezTo>
                  <a:cubicBezTo>
                    <a:pt x="629" y="440"/>
                    <a:pt x="631" y="439"/>
                    <a:pt x="628" y="441"/>
                  </a:cubicBezTo>
                  <a:cubicBezTo>
                    <a:pt x="629" y="439"/>
                    <a:pt x="628" y="441"/>
                    <a:pt x="625" y="443"/>
                  </a:cubicBezTo>
                  <a:cubicBezTo>
                    <a:pt x="625" y="442"/>
                    <a:pt x="629" y="439"/>
                    <a:pt x="631" y="437"/>
                  </a:cubicBezTo>
                  <a:cubicBezTo>
                    <a:pt x="631" y="437"/>
                    <a:pt x="631" y="437"/>
                    <a:pt x="631" y="437"/>
                  </a:cubicBezTo>
                  <a:cubicBezTo>
                    <a:pt x="627" y="440"/>
                    <a:pt x="625" y="442"/>
                    <a:pt x="623" y="445"/>
                  </a:cubicBezTo>
                  <a:cubicBezTo>
                    <a:pt x="623" y="444"/>
                    <a:pt x="625" y="442"/>
                    <a:pt x="626" y="442"/>
                  </a:cubicBezTo>
                  <a:cubicBezTo>
                    <a:pt x="624" y="443"/>
                    <a:pt x="622" y="445"/>
                    <a:pt x="619" y="447"/>
                  </a:cubicBezTo>
                  <a:cubicBezTo>
                    <a:pt x="617" y="449"/>
                    <a:pt x="614" y="451"/>
                    <a:pt x="612" y="453"/>
                  </a:cubicBezTo>
                  <a:cubicBezTo>
                    <a:pt x="606" y="457"/>
                    <a:pt x="602" y="460"/>
                    <a:pt x="602" y="460"/>
                  </a:cubicBezTo>
                  <a:cubicBezTo>
                    <a:pt x="599" y="462"/>
                    <a:pt x="596" y="464"/>
                    <a:pt x="592" y="467"/>
                  </a:cubicBezTo>
                  <a:cubicBezTo>
                    <a:pt x="592" y="467"/>
                    <a:pt x="594" y="465"/>
                    <a:pt x="595" y="465"/>
                  </a:cubicBezTo>
                  <a:cubicBezTo>
                    <a:pt x="592" y="468"/>
                    <a:pt x="589" y="470"/>
                    <a:pt x="587" y="470"/>
                  </a:cubicBezTo>
                  <a:cubicBezTo>
                    <a:pt x="588" y="470"/>
                    <a:pt x="583" y="473"/>
                    <a:pt x="582" y="474"/>
                  </a:cubicBezTo>
                  <a:cubicBezTo>
                    <a:pt x="582" y="474"/>
                    <a:pt x="579" y="476"/>
                    <a:pt x="577" y="477"/>
                  </a:cubicBezTo>
                  <a:cubicBezTo>
                    <a:pt x="578" y="477"/>
                    <a:pt x="578" y="476"/>
                    <a:pt x="578" y="476"/>
                  </a:cubicBezTo>
                  <a:cubicBezTo>
                    <a:pt x="579" y="476"/>
                    <a:pt x="580" y="475"/>
                    <a:pt x="581" y="474"/>
                  </a:cubicBezTo>
                  <a:cubicBezTo>
                    <a:pt x="578" y="476"/>
                    <a:pt x="578" y="476"/>
                    <a:pt x="577" y="476"/>
                  </a:cubicBezTo>
                  <a:cubicBezTo>
                    <a:pt x="576" y="477"/>
                    <a:pt x="575" y="478"/>
                    <a:pt x="574" y="479"/>
                  </a:cubicBezTo>
                  <a:cubicBezTo>
                    <a:pt x="575" y="478"/>
                    <a:pt x="577" y="477"/>
                    <a:pt x="578" y="476"/>
                  </a:cubicBezTo>
                  <a:cubicBezTo>
                    <a:pt x="577" y="477"/>
                    <a:pt x="576" y="478"/>
                    <a:pt x="574" y="479"/>
                  </a:cubicBezTo>
                  <a:cubicBezTo>
                    <a:pt x="569" y="482"/>
                    <a:pt x="571" y="480"/>
                    <a:pt x="580" y="474"/>
                  </a:cubicBezTo>
                  <a:cubicBezTo>
                    <a:pt x="582" y="473"/>
                    <a:pt x="583" y="473"/>
                    <a:pt x="586" y="470"/>
                  </a:cubicBezTo>
                  <a:cubicBezTo>
                    <a:pt x="587" y="470"/>
                    <a:pt x="583" y="472"/>
                    <a:pt x="585" y="470"/>
                  </a:cubicBezTo>
                  <a:cubicBezTo>
                    <a:pt x="588" y="469"/>
                    <a:pt x="588" y="469"/>
                    <a:pt x="590" y="467"/>
                  </a:cubicBezTo>
                  <a:cubicBezTo>
                    <a:pt x="590" y="466"/>
                    <a:pt x="587" y="470"/>
                    <a:pt x="587" y="469"/>
                  </a:cubicBezTo>
                  <a:cubicBezTo>
                    <a:pt x="589" y="467"/>
                    <a:pt x="592" y="465"/>
                    <a:pt x="595" y="462"/>
                  </a:cubicBezTo>
                  <a:cubicBezTo>
                    <a:pt x="596" y="462"/>
                    <a:pt x="596" y="463"/>
                    <a:pt x="596" y="462"/>
                  </a:cubicBezTo>
                  <a:cubicBezTo>
                    <a:pt x="598" y="461"/>
                    <a:pt x="600" y="459"/>
                    <a:pt x="602" y="457"/>
                  </a:cubicBezTo>
                  <a:cubicBezTo>
                    <a:pt x="605" y="456"/>
                    <a:pt x="607" y="453"/>
                    <a:pt x="611" y="451"/>
                  </a:cubicBezTo>
                  <a:cubicBezTo>
                    <a:pt x="610" y="451"/>
                    <a:pt x="613" y="449"/>
                    <a:pt x="613" y="449"/>
                  </a:cubicBezTo>
                  <a:cubicBezTo>
                    <a:pt x="617" y="446"/>
                    <a:pt x="621" y="443"/>
                    <a:pt x="622" y="441"/>
                  </a:cubicBezTo>
                  <a:cubicBezTo>
                    <a:pt x="617" y="447"/>
                    <a:pt x="609" y="453"/>
                    <a:pt x="604" y="457"/>
                  </a:cubicBezTo>
                  <a:cubicBezTo>
                    <a:pt x="605" y="456"/>
                    <a:pt x="609" y="453"/>
                    <a:pt x="611" y="452"/>
                  </a:cubicBezTo>
                  <a:cubicBezTo>
                    <a:pt x="613" y="450"/>
                    <a:pt x="612" y="451"/>
                    <a:pt x="614" y="449"/>
                  </a:cubicBezTo>
                  <a:cubicBezTo>
                    <a:pt x="616" y="448"/>
                    <a:pt x="618" y="447"/>
                    <a:pt x="615" y="449"/>
                  </a:cubicBezTo>
                  <a:cubicBezTo>
                    <a:pt x="618" y="447"/>
                    <a:pt x="618" y="446"/>
                    <a:pt x="620" y="445"/>
                  </a:cubicBezTo>
                  <a:cubicBezTo>
                    <a:pt x="619" y="446"/>
                    <a:pt x="618" y="447"/>
                    <a:pt x="617" y="447"/>
                  </a:cubicBezTo>
                  <a:cubicBezTo>
                    <a:pt x="618" y="446"/>
                    <a:pt x="622" y="443"/>
                    <a:pt x="624" y="441"/>
                  </a:cubicBezTo>
                  <a:cubicBezTo>
                    <a:pt x="623" y="441"/>
                    <a:pt x="621" y="443"/>
                    <a:pt x="620" y="444"/>
                  </a:cubicBezTo>
                  <a:cubicBezTo>
                    <a:pt x="623" y="441"/>
                    <a:pt x="623" y="441"/>
                    <a:pt x="626" y="439"/>
                  </a:cubicBezTo>
                  <a:cubicBezTo>
                    <a:pt x="626" y="439"/>
                    <a:pt x="625" y="439"/>
                    <a:pt x="625" y="439"/>
                  </a:cubicBezTo>
                  <a:cubicBezTo>
                    <a:pt x="627" y="437"/>
                    <a:pt x="629" y="435"/>
                    <a:pt x="631" y="433"/>
                  </a:cubicBezTo>
                  <a:cubicBezTo>
                    <a:pt x="633" y="431"/>
                    <a:pt x="635" y="429"/>
                    <a:pt x="636" y="428"/>
                  </a:cubicBezTo>
                  <a:cubicBezTo>
                    <a:pt x="635" y="429"/>
                    <a:pt x="633" y="431"/>
                    <a:pt x="632" y="431"/>
                  </a:cubicBezTo>
                  <a:cubicBezTo>
                    <a:pt x="635" y="428"/>
                    <a:pt x="639" y="425"/>
                    <a:pt x="643" y="422"/>
                  </a:cubicBezTo>
                  <a:cubicBezTo>
                    <a:pt x="642" y="423"/>
                    <a:pt x="640" y="425"/>
                    <a:pt x="638" y="426"/>
                  </a:cubicBezTo>
                  <a:cubicBezTo>
                    <a:pt x="640" y="425"/>
                    <a:pt x="642" y="423"/>
                    <a:pt x="643" y="421"/>
                  </a:cubicBezTo>
                  <a:cubicBezTo>
                    <a:pt x="645" y="420"/>
                    <a:pt x="645" y="420"/>
                    <a:pt x="645" y="420"/>
                  </a:cubicBezTo>
                  <a:cubicBezTo>
                    <a:pt x="647" y="418"/>
                    <a:pt x="643" y="421"/>
                    <a:pt x="645" y="419"/>
                  </a:cubicBezTo>
                  <a:cubicBezTo>
                    <a:pt x="646" y="418"/>
                    <a:pt x="646" y="418"/>
                    <a:pt x="646" y="418"/>
                  </a:cubicBezTo>
                  <a:cubicBezTo>
                    <a:pt x="646" y="419"/>
                    <a:pt x="647" y="418"/>
                    <a:pt x="648" y="417"/>
                  </a:cubicBezTo>
                  <a:cubicBezTo>
                    <a:pt x="648" y="417"/>
                    <a:pt x="649" y="416"/>
                    <a:pt x="649" y="415"/>
                  </a:cubicBezTo>
                  <a:cubicBezTo>
                    <a:pt x="648" y="417"/>
                    <a:pt x="647" y="417"/>
                    <a:pt x="647" y="418"/>
                  </a:cubicBezTo>
                  <a:cubicBezTo>
                    <a:pt x="649" y="415"/>
                    <a:pt x="650" y="414"/>
                    <a:pt x="653" y="411"/>
                  </a:cubicBezTo>
                  <a:cubicBezTo>
                    <a:pt x="653" y="411"/>
                    <a:pt x="656" y="408"/>
                    <a:pt x="657" y="406"/>
                  </a:cubicBezTo>
                  <a:cubicBezTo>
                    <a:pt x="656" y="408"/>
                    <a:pt x="654" y="409"/>
                    <a:pt x="654" y="410"/>
                  </a:cubicBezTo>
                  <a:cubicBezTo>
                    <a:pt x="657" y="407"/>
                    <a:pt x="659" y="403"/>
                    <a:pt x="661" y="401"/>
                  </a:cubicBezTo>
                  <a:cubicBezTo>
                    <a:pt x="661" y="401"/>
                    <a:pt x="659" y="402"/>
                    <a:pt x="658" y="404"/>
                  </a:cubicBezTo>
                  <a:cubicBezTo>
                    <a:pt x="658" y="404"/>
                    <a:pt x="660" y="401"/>
                    <a:pt x="659" y="403"/>
                  </a:cubicBezTo>
                  <a:cubicBezTo>
                    <a:pt x="656" y="406"/>
                    <a:pt x="654" y="408"/>
                    <a:pt x="652" y="411"/>
                  </a:cubicBezTo>
                  <a:cubicBezTo>
                    <a:pt x="650" y="413"/>
                    <a:pt x="650" y="412"/>
                    <a:pt x="649" y="414"/>
                  </a:cubicBezTo>
                  <a:cubicBezTo>
                    <a:pt x="650" y="412"/>
                    <a:pt x="648" y="414"/>
                    <a:pt x="649" y="412"/>
                  </a:cubicBezTo>
                  <a:cubicBezTo>
                    <a:pt x="647" y="414"/>
                    <a:pt x="647" y="415"/>
                    <a:pt x="648" y="414"/>
                  </a:cubicBezTo>
                  <a:cubicBezTo>
                    <a:pt x="646" y="416"/>
                    <a:pt x="646" y="415"/>
                    <a:pt x="645" y="417"/>
                  </a:cubicBezTo>
                  <a:cubicBezTo>
                    <a:pt x="643" y="418"/>
                    <a:pt x="642" y="419"/>
                    <a:pt x="639" y="422"/>
                  </a:cubicBezTo>
                  <a:cubicBezTo>
                    <a:pt x="639" y="422"/>
                    <a:pt x="642" y="419"/>
                    <a:pt x="641" y="421"/>
                  </a:cubicBezTo>
                  <a:cubicBezTo>
                    <a:pt x="639" y="422"/>
                    <a:pt x="639" y="422"/>
                    <a:pt x="637" y="424"/>
                  </a:cubicBezTo>
                  <a:cubicBezTo>
                    <a:pt x="637" y="424"/>
                    <a:pt x="645" y="417"/>
                    <a:pt x="644" y="418"/>
                  </a:cubicBezTo>
                  <a:cubicBezTo>
                    <a:pt x="642" y="420"/>
                    <a:pt x="641" y="421"/>
                    <a:pt x="639" y="423"/>
                  </a:cubicBezTo>
                  <a:cubicBezTo>
                    <a:pt x="639" y="423"/>
                    <a:pt x="635" y="426"/>
                    <a:pt x="633" y="428"/>
                  </a:cubicBezTo>
                  <a:cubicBezTo>
                    <a:pt x="634" y="427"/>
                    <a:pt x="636" y="425"/>
                    <a:pt x="636" y="425"/>
                  </a:cubicBezTo>
                  <a:cubicBezTo>
                    <a:pt x="634" y="427"/>
                    <a:pt x="637" y="423"/>
                    <a:pt x="637" y="423"/>
                  </a:cubicBezTo>
                  <a:cubicBezTo>
                    <a:pt x="637" y="423"/>
                    <a:pt x="635" y="425"/>
                    <a:pt x="636" y="424"/>
                  </a:cubicBezTo>
                  <a:cubicBezTo>
                    <a:pt x="638" y="422"/>
                    <a:pt x="641" y="419"/>
                    <a:pt x="643" y="417"/>
                  </a:cubicBezTo>
                  <a:cubicBezTo>
                    <a:pt x="645" y="415"/>
                    <a:pt x="647" y="412"/>
                    <a:pt x="648" y="411"/>
                  </a:cubicBezTo>
                  <a:cubicBezTo>
                    <a:pt x="647" y="412"/>
                    <a:pt x="645" y="414"/>
                    <a:pt x="643" y="417"/>
                  </a:cubicBezTo>
                  <a:cubicBezTo>
                    <a:pt x="641" y="419"/>
                    <a:pt x="639" y="421"/>
                    <a:pt x="637" y="422"/>
                  </a:cubicBezTo>
                  <a:cubicBezTo>
                    <a:pt x="637" y="423"/>
                    <a:pt x="636" y="422"/>
                    <a:pt x="637" y="422"/>
                  </a:cubicBezTo>
                  <a:cubicBezTo>
                    <a:pt x="635" y="424"/>
                    <a:pt x="634" y="424"/>
                    <a:pt x="633" y="426"/>
                  </a:cubicBezTo>
                  <a:cubicBezTo>
                    <a:pt x="633" y="426"/>
                    <a:pt x="633" y="426"/>
                    <a:pt x="632" y="427"/>
                  </a:cubicBezTo>
                  <a:cubicBezTo>
                    <a:pt x="631" y="427"/>
                    <a:pt x="631" y="427"/>
                    <a:pt x="631" y="427"/>
                  </a:cubicBezTo>
                  <a:cubicBezTo>
                    <a:pt x="635" y="423"/>
                    <a:pt x="638" y="420"/>
                    <a:pt x="639" y="419"/>
                  </a:cubicBezTo>
                  <a:cubicBezTo>
                    <a:pt x="639" y="419"/>
                    <a:pt x="638" y="420"/>
                    <a:pt x="638" y="420"/>
                  </a:cubicBezTo>
                  <a:cubicBezTo>
                    <a:pt x="640" y="418"/>
                    <a:pt x="640" y="418"/>
                    <a:pt x="641" y="416"/>
                  </a:cubicBezTo>
                  <a:cubicBezTo>
                    <a:pt x="643" y="415"/>
                    <a:pt x="649" y="408"/>
                    <a:pt x="653" y="405"/>
                  </a:cubicBezTo>
                  <a:cubicBezTo>
                    <a:pt x="650" y="408"/>
                    <a:pt x="652" y="407"/>
                    <a:pt x="651" y="407"/>
                  </a:cubicBezTo>
                  <a:cubicBezTo>
                    <a:pt x="652" y="406"/>
                    <a:pt x="656" y="402"/>
                    <a:pt x="656" y="403"/>
                  </a:cubicBezTo>
                  <a:cubicBezTo>
                    <a:pt x="654" y="405"/>
                    <a:pt x="654" y="404"/>
                    <a:pt x="652" y="406"/>
                  </a:cubicBezTo>
                  <a:cubicBezTo>
                    <a:pt x="653" y="406"/>
                    <a:pt x="655" y="404"/>
                    <a:pt x="656" y="402"/>
                  </a:cubicBezTo>
                  <a:cubicBezTo>
                    <a:pt x="655" y="402"/>
                    <a:pt x="656" y="401"/>
                    <a:pt x="658" y="399"/>
                  </a:cubicBezTo>
                  <a:cubicBezTo>
                    <a:pt x="658" y="399"/>
                    <a:pt x="660" y="397"/>
                    <a:pt x="660" y="398"/>
                  </a:cubicBezTo>
                  <a:cubicBezTo>
                    <a:pt x="664" y="393"/>
                    <a:pt x="663" y="395"/>
                    <a:pt x="664" y="393"/>
                  </a:cubicBezTo>
                  <a:cubicBezTo>
                    <a:pt x="667" y="390"/>
                    <a:pt x="663" y="394"/>
                    <a:pt x="665" y="392"/>
                  </a:cubicBezTo>
                  <a:cubicBezTo>
                    <a:pt x="669" y="387"/>
                    <a:pt x="671" y="385"/>
                    <a:pt x="674" y="381"/>
                  </a:cubicBezTo>
                  <a:cubicBezTo>
                    <a:pt x="674" y="381"/>
                    <a:pt x="674" y="381"/>
                    <a:pt x="674" y="382"/>
                  </a:cubicBezTo>
                  <a:cubicBezTo>
                    <a:pt x="675" y="379"/>
                    <a:pt x="678" y="377"/>
                    <a:pt x="677" y="377"/>
                  </a:cubicBezTo>
                  <a:cubicBezTo>
                    <a:pt x="676" y="379"/>
                    <a:pt x="675" y="379"/>
                    <a:pt x="675" y="380"/>
                  </a:cubicBezTo>
                  <a:cubicBezTo>
                    <a:pt x="676" y="379"/>
                    <a:pt x="676" y="379"/>
                    <a:pt x="676" y="379"/>
                  </a:cubicBezTo>
                  <a:cubicBezTo>
                    <a:pt x="678" y="377"/>
                    <a:pt x="679" y="375"/>
                    <a:pt x="680" y="375"/>
                  </a:cubicBezTo>
                  <a:cubicBezTo>
                    <a:pt x="680" y="374"/>
                    <a:pt x="684" y="368"/>
                    <a:pt x="685" y="366"/>
                  </a:cubicBezTo>
                  <a:cubicBezTo>
                    <a:pt x="686" y="366"/>
                    <a:pt x="684" y="369"/>
                    <a:pt x="684" y="370"/>
                  </a:cubicBezTo>
                  <a:cubicBezTo>
                    <a:pt x="685" y="368"/>
                    <a:pt x="685" y="367"/>
                    <a:pt x="685" y="367"/>
                  </a:cubicBezTo>
                  <a:cubicBezTo>
                    <a:pt x="685" y="368"/>
                    <a:pt x="684" y="369"/>
                    <a:pt x="684" y="370"/>
                  </a:cubicBezTo>
                  <a:cubicBezTo>
                    <a:pt x="685" y="368"/>
                    <a:pt x="686" y="366"/>
                    <a:pt x="687" y="365"/>
                  </a:cubicBezTo>
                  <a:cubicBezTo>
                    <a:pt x="684" y="368"/>
                    <a:pt x="689" y="361"/>
                    <a:pt x="689" y="359"/>
                  </a:cubicBezTo>
                  <a:cubicBezTo>
                    <a:pt x="691" y="357"/>
                    <a:pt x="691" y="356"/>
                    <a:pt x="693" y="353"/>
                  </a:cubicBezTo>
                  <a:cubicBezTo>
                    <a:pt x="692" y="355"/>
                    <a:pt x="693" y="354"/>
                    <a:pt x="694" y="351"/>
                  </a:cubicBezTo>
                  <a:cubicBezTo>
                    <a:pt x="693" y="352"/>
                    <a:pt x="693" y="350"/>
                    <a:pt x="695" y="347"/>
                  </a:cubicBezTo>
                  <a:cubicBezTo>
                    <a:pt x="694" y="348"/>
                    <a:pt x="694" y="348"/>
                    <a:pt x="694" y="348"/>
                  </a:cubicBezTo>
                  <a:cubicBezTo>
                    <a:pt x="693" y="349"/>
                    <a:pt x="692" y="352"/>
                    <a:pt x="691" y="353"/>
                  </a:cubicBezTo>
                  <a:cubicBezTo>
                    <a:pt x="692" y="351"/>
                    <a:pt x="692" y="352"/>
                    <a:pt x="693" y="349"/>
                  </a:cubicBezTo>
                  <a:cubicBezTo>
                    <a:pt x="692" y="350"/>
                    <a:pt x="695" y="347"/>
                    <a:pt x="694" y="348"/>
                  </a:cubicBezTo>
                  <a:cubicBezTo>
                    <a:pt x="692" y="350"/>
                    <a:pt x="691" y="352"/>
                    <a:pt x="691" y="352"/>
                  </a:cubicBezTo>
                  <a:cubicBezTo>
                    <a:pt x="688" y="357"/>
                    <a:pt x="688" y="358"/>
                    <a:pt x="685" y="362"/>
                  </a:cubicBezTo>
                  <a:cubicBezTo>
                    <a:pt x="685" y="362"/>
                    <a:pt x="685" y="362"/>
                    <a:pt x="685" y="362"/>
                  </a:cubicBezTo>
                  <a:cubicBezTo>
                    <a:pt x="683" y="365"/>
                    <a:pt x="680" y="369"/>
                    <a:pt x="679" y="372"/>
                  </a:cubicBezTo>
                  <a:cubicBezTo>
                    <a:pt x="678" y="372"/>
                    <a:pt x="678" y="373"/>
                    <a:pt x="678" y="373"/>
                  </a:cubicBezTo>
                  <a:cubicBezTo>
                    <a:pt x="678" y="372"/>
                    <a:pt x="679" y="371"/>
                    <a:pt x="679" y="370"/>
                  </a:cubicBezTo>
                  <a:cubicBezTo>
                    <a:pt x="681" y="368"/>
                    <a:pt x="680" y="368"/>
                    <a:pt x="682" y="367"/>
                  </a:cubicBezTo>
                  <a:cubicBezTo>
                    <a:pt x="682" y="367"/>
                    <a:pt x="683" y="364"/>
                    <a:pt x="683" y="365"/>
                  </a:cubicBezTo>
                  <a:cubicBezTo>
                    <a:pt x="682" y="366"/>
                    <a:pt x="680" y="368"/>
                    <a:pt x="681" y="367"/>
                  </a:cubicBezTo>
                  <a:cubicBezTo>
                    <a:pt x="679" y="370"/>
                    <a:pt x="678" y="371"/>
                    <a:pt x="677" y="372"/>
                  </a:cubicBezTo>
                  <a:cubicBezTo>
                    <a:pt x="679" y="370"/>
                    <a:pt x="679" y="370"/>
                    <a:pt x="679" y="369"/>
                  </a:cubicBezTo>
                  <a:cubicBezTo>
                    <a:pt x="680" y="368"/>
                    <a:pt x="682" y="365"/>
                    <a:pt x="680" y="367"/>
                  </a:cubicBezTo>
                  <a:cubicBezTo>
                    <a:pt x="682" y="365"/>
                    <a:pt x="683" y="363"/>
                    <a:pt x="684" y="362"/>
                  </a:cubicBezTo>
                  <a:cubicBezTo>
                    <a:pt x="683" y="363"/>
                    <a:pt x="682" y="364"/>
                    <a:pt x="683" y="362"/>
                  </a:cubicBezTo>
                  <a:cubicBezTo>
                    <a:pt x="685" y="360"/>
                    <a:pt x="685" y="360"/>
                    <a:pt x="686" y="359"/>
                  </a:cubicBezTo>
                  <a:cubicBezTo>
                    <a:pt x="687" y="357"/>
                    <a:pt x="685" y="360"/>
                    <a:pt x="686" y="357"/>
                  </a:cubicBezTo>
                  <a:cubicBezTo>
                    <a:pt x="686" y="360"/>
                    <a:pt x="688" y="356"/>
                    <a:pt x="689" y="354"/>
                  </a:cubicBezTo>
                  <a:cubicBezTo>
                    <a:pt x="688" y="354"/>
                    <a:pt x="689" y="352"/>
                    <a:pt x="690" y="351"/>
                  </a:cubicBezTo>
                  <a:cubicBezTo>
                    <a:pt x="690" y="350"/>
                    <a:pt x="691" y="348"/>
                    <a:pt x="693" y="343"/>
                  </a:cubicBezTo>
                  <a:cubicBezTo>
                    <a:pt x="694" y="341"/>
                    <a:pt x="694" y="341"/>
                    <a:pt x="695" y="338"/>
                  </a:cubicBezTo>
                  <a:cubicBezTo>
                    <a:pt x="696" y="337"/>
                    <a:pt x="695" y="338"/>
                    <a:pt x="696" y="337"/>
                  </a:cubicBezTo>
                  <a:cubicBezTo>
                    <a:pt x="696" y="337"/>
                    <a:pt x="696" y="336"/>
                    <a:pt x="697" y="335"/>
                  </a:cubicBezTo>
                  <a:cubicBezTo>
                    <a:pt x="698" y="334"/>
                    <a:pt x="697" y="335"/>
                    <a:pt x="697" y="334"/>
                  </a:cubicBezTo>
                  <a:cubicBezTo>
                    <a:pt x="699" y="331"/>
                    <a:pt x="698" y="334"/>
                    <a:pt x="700" y="330"/>
                  </a:cubicBezTo>
                  <a:cubicBezTo>
                    <a:pt x="700" y="330"/>
                    <a:pt x="699" y="331"/>
                    <a:pt x="699" y="331"/>
                  </a:cubicBezTo>
                  <a:cubicBezTo>
                    <a:pt x="701" y="328"/>
                    <a:pt x="702" y="326"/>
                    <a:pt x="702" y="325"/>
                  </a:cubicBezTo>
                  <a:cubicBezTo>
                    <a:pt x="703" y="323"/>
                    <a:pt x="704" y="321"/>
                    <a:pt x="705" y="319"/>
                  </a:cubicBezTo>
                  <a:cubicBezTo>
                    <a:pt x="705" y="320"/>
                    <a:pt x="707" y="317"/>
                    <a:pt x="708" y="315"/>
                  </a:cubicBezTo>
                  <a:cubicBezTo>
                    <a:pt x="708" y="316"/>
                    <a:pt x="707" y="317"/>
                    <a:pt x="709" y="314"/>
                  </a:cubicBezTo>
                  <a:cubicBezTo>
                    <a:pt x="708" y="315"/>
                    <a:pt x="708" y="317"/>
                    <a:pt x="708" y="317"/>
                  </a:cubicBezTo>
                  <a:cubicBezTo>
                    <a:pt x="708" y="316"/>
                    <a:pt x="709" y="315"/>
                    <a:pt x="709" y="315"/>
                  </a:cubicBezTo>
                  <a:cubicBezTo>
                    <a:pt x="709" y="316"/>
                    <a:pt x="708" y="318"/>
                    <a:pt x="708" y="318"/>
                  </a:cubicBezTo>
                  <a:cubicBezTo>
                    <a:pt x="710" y="314"/>
                    <a:pt x="709" y="317"/>
                    <a:pt x="711" y="313"/>
                  </a:cubicBezTo>
                  <a:cubicBezTo>
                    <a:pt x="710" y="315"/>
                    <a:pt x="710" y="312"/>
                    <a:pt x="711" y="309"/>
                  </a:cubicBezTo>
                  <a:cubicBezTo>
                    <a:pt x="711" y="310"/>
                    <a:pt x="710" y="312"/>
                    <a:pt x="710" y="312"/>
                  </a:cubicBezTo>
                  <a:cubicBezTo>
                    <a:pt x="712" y="307"/>
                    <a:pt x="711" y="308"/>
                    <a:pt x="714" y="301"/>
                  </a:cubicBezTo>
                  <a:cubicBezTo>
                    <a:pt x="714" y="300"/>
                    <a:pt x="714" y="301"/>
                    <a:pt x="715" y="299"/>
                  </a:cubicBezTo>
                  <a:cubicBezTo>
                    <a:pt x="715" y="299"/>
                    <a:pt x="715" y="298"/>
                    <a:pt x="715" y="296"/>
                  </a:cubicBezTo>
                  <a:cubicBezTo>
                    <a:pt x="716" y="295"/>
                    <a:pt x="716" y="293"/>
                    <a:pt x="717" y="292"/>
                  </a:cubicBezTo>
                  <a:cubicBezTo>
                    <a:pt x="717" y="290"/>
                    <a:pt x="718" y="289"/>
                    <a:pt x="719" y="287"/>
                  </a:cubicBezTo>
                  <a:cubicBezTo>
                    <a:pt x="718" y="288"/>
                    <a:pt x="718" y="289"/>
                    <a:pt x="718" y="290"/>
                  </a:cubicBezTo>
                  <a:cubicBezTo>
                    <a:pt x="719" y="285"/>
                    <a:pt x="720" y="284"/>
                    <a:pt x="720" y="286"/>
                  </a:cubicBezTo>
                  <a:cubicBezTo>
                    <a:pt x="721" y="283"/>
                    <a:pt x="721" y="282"/>
                    <a:pt x="722" y="279"/>
                  </a:cubicBezTo>
                  <a:cubicBezTo>
                    <a:pt x="722" y="280"/>
                    <a:pt x="723" y="277"/>
                    <a:pt x="723" y="277"/>
                  </a:cubicBezTo>
                  <a:cubicBezTo>
                    <a:pt x="723" y="277"/>
                    <a:pt x="723" y="279"/>
                    <a:pt x="722" y="280"/>
                  </a:cubicBezTo>
                  <a:cubicBezTo>
                    <a:pt x="722" y="282"/>
                    <a:pt x="721" y="283"/>
                    <a:pt x="721" y="284"/>
                  </a:cubicBezTo>
                  <a:cubicBezTo>
                    <a:pt x="723" y="281"/>
                    <a:pt x="718" y="294"/>
                    <a:pt x="718" y="296"/>
                  </a:cubicBezTo>
                  <a:cubicBezTo>
                    <a:pt x="719" y="294"/>
                    <a:pt x="719" y="291"/>
                    <a:pt x="721" y="286"/>
                  </a:cubicBezTo>
                  <a:cubicBezTo>
                    <a:pt x="722" y="284"/>
                    <a:pt x="722" y="283"/>
                    <a:pt x="722" y="284"/>
                  </a:cubicBezTo>
                  <a:cubicBezTo>
                    <a:pt x="724" y="279"/>
                    <a:pt x="724" y="275"/>
                    <a:pt x="726" y="271"/>
                  </a:cubicBezTo>
                  <a:cubicBezTo>
                    <a:pt x="727" y="269"/>
                    <a:pt x="725" y="273"/>
                    <a:pt x="726" y="270"/>
                  </a:cubicBezTo>
                  <a:cubicBezTo>
                    <a:pt x="726" y="269"/>
                    <a:pt x="727" y="269"/>
                    <a:pt x="727" y="268"/>
                  </a:cubicBezTo>
                  <a:cubicBezTo>
                    <a:pt x="726" y="269"/>
                    <a:pt x="726" y="270"/>
                    <a:pt x="726" y="270"/>
                  </a:cubicBezTo>
                  <a:cubicBezTo>
                    <a:pt x="727" y="268"/>
                    <a:pt x="728" y="266"/>
                    <a:pt x="729" y="264"/>
                  </a:cubicBezTo>
                  <a:cubicBezTo>
                    <a:pt x="728" y="265"/>
                    <a:pt x="729" y="261"/>
                    <a:pt x="729" y="260"/>
                  </a:cubicBezTo>
                  <a:cubicBezTo>
                    <a:pt x="729" y="261"/>
                    <a:pt x="729" y="261"/>
                    <a:pt x="729" y="262"/>
                  </a:cubicBezTo>
                  <a:cubicBezTo>
                    <a:pt x="728" y="267"/>
                    <a:pt x="727" y="270"/>
                    <a:pt x="727" y="271"/>
                  </a:cubicBezTo>
                  <a:cubicBezTo>
                    <a:pt x="729" y="267"/>
                    <a:pt x="730" y="264"/>
                    <a:pt x="732" y="259"/>
                  </a:cubicBezTo>
                  <a:cubicBezTo>
                    <a:pt x="731" y="263"/>
                    <a:pt x="730" y="265"/>
                    <a:pt x="730" y="265"/>
                  </a:cubicBezTo>
                  <a:cubicBezTo>
                    <a:pt x="730" y="266"/>
                    <a:pt x="729" y="269"/>
                    <a:pt x="729" y="269"/>
                  </a:cubicBezTo>
                  <a:cubicBezTo>
                    <a:pt x="730" y="267"/>
                    <a:pt x="731" y="263"/>
                    <a:pt x="731" y="263"/>
                  </a:cubicBezTo>
                  <a:cubicBezTo>
                    <a:pt x="732" y="262"/>
                    <a:pt x="731" y="265"/>
                    <a:pt x="731" y="265"/>
                  </a:cubicBezTo>
                  <a:cubicBezTo>
                    <a:pt x="732" y="261"/>
                    <a:pt x="734" y="256"/>
                    <a:pt x="734" y="257"/>
                  </a:cubicBezTo>
                  <a:cubicBezTo>
                    <a:pt x="735" y="254"/>
                    <a:pt x="734" y="255"/>
                    <a:pt x="735" y="253"/>
                  </a:cubicBezTo>
                  <a:cubicBezTo>
                    <a:pt x="735" y="252"/>
                    <a:pt x="735" y="255"/>
                    <a:pt x="736" y="253"/>
                  </a:cubicBezTo>
                  <a:cubicBezTo>
                    <a:pt x="736" y="251"/>
                    <a:pt x="736" y="251"/>
                    <a:pt x="736" y="249"/>
                  </a:cubicBezTo>
                  <a:cubicBezTo>
                    <a:pt x="736" y="248"/>
                    <a:pt x="736" y="247"/>
                    <a:pt x="737" y="247"/>
                  </a:cubicBezTo>
                  <a:cubicBezTo>
                    <a:pt x="737" y="247"/>
                    <a:pt x="735" y="252"/>
                    <a:pt x="736" y="251"/>
                  </a:cubicBezTo>
                  <a:cubicBezTo>
                    <a:pt x="737" y="249"/>
                    <a:pt x="737" y="248"/>
                    <a:pt x="738" y="245"/>
                  </a:cubicBezTo>
                  <a:cubicBezTo>
                    <a:pt x="737" y="245"/>
                    <a:pt x="736" y="248"/>
                    <a:pt x="737" y="244"/>
                  </a:cubicBezTo>
                  <a:cubicBezTo>
                    <a:pt x="738" y="243"/>
                    <a:pt x="738" y="241"/>
                    <a:pt x="739" y="240"/>
                  </a:cubicBezTo>
                  <a:cubicBezTo>
                    <a:pt x="738" y="242"/>
                    <a:pt x="737" y="242"/>
                    <a:pt x="737" y="239"/>
                  </a:cubicBezTo>
                  <a:cubicBezTo>
                    <a:pt x="737" y="242"/>
                    <a:pt x="736" y="241"/>
                    <a:pt x="736" y="242"/>
                  </a:cubicBezTo>
                  <a:cubicBezTo>
                    <a:pt x="736" y="241"/>
                    <a:pt x="737" y="237"/>
                    <a:pt x="737" y="238"/>
                  </a:cubicBezTo>
                  <a:cubicBezTo>
                    <a:pt x="736" y="241"/>
                    <a:pt x="736" y="240"/>
                    <a:pt x="736" y="242"/>
                  </a:cubicBezTo>
                  <a:cubicBezTo>
                    <a:pt x="736" y="241"/>
                    <a:pt x="736" y="247"/>
                    <a:pt x="735" y="250"/>
                  </a:cubicBezTo>
                  <a:cubicBezTo>
                    <a:pt x="735" y="249"/>
                    <a:pt x="735" y="248"/>
                    <a:pt x="734" y="249"/>
                  </a:cubicBezTo>
                  <a:cubicBezTo>
                    <a:pt x="734" y="252"/>
                    <a:pt x="734" y="252"/>
                    <a:pt x="733" y="253"/>
                  </a:cubicBezTo>
                  <a:cubicBezTo>
                    <a:pt x="734" y="249"/>
                    <a:pt x="733" y="254"/>
                    <a:pt x="733" y="254"/>
                  </a:cubicBezTo>
                  <a:cubicBezTo>
                    <a:pt x="732" y="255"/>
                    <a:pt x="732" y="255"/>
                    <a:pt x="732" y="255"/>
                  </a:cubicBezTo>
                  <a:cubicBezTo>
                    <a:pt x="733" y="251"/>
                    <a:pt x="734" y="247"/>
                    <a:pt x="734" y="245"/>
                  </a:cubicBezTo>
                  <a:cubicBezTo>
                    <a:pt x="735" y="246"/>
                    <a:pt x="733" y="250"/>
                    <a:pt x="734" y="249"/>
                  </a:cubicBezTo>
                  <a:cubicBezTo>
                    <a:pt x="735" y="246"/>
                    <a:pt x="735" y="244"/>
                    <a:pt x="736" y="242"/>
                  </a:cubicBezTo>
                  <a:cubicBezTo>
                    <a:pt x="736" y="240"/>
                    <a:pt x="736" y="240"/>
                    <a:pt x="736" y="239"/>
                  </a:cubicBezTo>
                  <a:cubicBezTo>
                    <a:pt x="735" y="240"/>
                    <a:pt x="735" y="242"/>
                    <a:pt x="735" y="242"/>
                  </a:cubicBezTo>
                  <a:cubicBezTo>
                    <a:pt x="735" y="241"/>
                    <a:pt x="735" y="241"/>
                    <a:pt x="735" y="239"/>
                  </a:cubicBezTo>
                  <a:cubicBezTo>
                    <a:pt x="735" y="239"/>
                    <a:pt x="735" y="239"/>
                    <a:pt x="735" y="239"/>
                  </a:cubicBezTo>
                  <a:cubicBezTo>
                    <a:pt x="735" y="240"/>
                    <a:pt x="735" y="240"/>
                    <a:pt x="735" y="240"/>
                  </a:cubicBezTo>
                  <a:cubicBezTo>
                    <a:pt x="734" y="243"/>
                    <a:pt x="734" y="246"/>
                    <a:pt x="733" y="248"/>
                  </a:cubicBezTo>
                  <a:cubicBezTo>
                    <a:pt x="733" y="250"/>
                    <a:pt x="732" y="251"/>
                    <a:pt x="732" y="252"/>
                  </a:cubicBezTo>
                  <a:cubicBezTo>
                    <a:pt x="733" y="249"/>
                    <a:pt x="733" y="250"/>
                    <a:pt x="734" y="245"/>
                  </a:cubicBezTo>
                  <a:cubicBezTo>
                    <a:pt x="734" y="245"/>
                    <a:pt x="734" y="245"/>
                    <a:pt x="734" y="245"/>
                  </a:cubicBezTo>
                  <a:cubicBezTo>
                    <a:pt x="734" y="242"/>
                    <a:pt x="735" y="242"/>
                    <a:pt x="735" y="239"/>
                  </a:cubicBezTo>
                  <a:cubicBezTo>
                    <a:pt x="734" y="241"/>
                    <a:pt x="734" y="243"/>
                    <a:pt x="734" y="243"/>
                  </a:cubicBezTo>
                  <a:cubicBezTo>
                    <a:pt x="733" y="246"/>
                    <a:pt x="732" y="251"/>
                    <a:pt x="731" y="255"/>
                  </a:cubicBezTo>
                  <a:cubicBezTo>
                    <a:pt x="732" y="250"/>
                    <a:pt x="731" y="254"/>
                    <a:pt x="731" y="254"/>
                  </a:cubicBezTo>
                  <a:cubicBezTo>
                    <a:pt x="730" y="257"/>
                    <a:pt x="731" y="255"/>
                    <a:pt x="730" y="260"/>
                  </a:cubicBezTo>
                  <a:cubicBezTo>
                    <a:pt x="730" y="258"/>
                    <a:pt x="730" y="257"/>
                    <a:pt x="730" y="258"/>
                  </a:cubicBezTo>
                  <a:cubicBezTo>
                    <a:pt x="729" y="261"/>
                    <a:pt x="729" y="261"/>
                    <a:pt x="728" y="262"/>
                  </a:cubicBezTo>
                  <a:cubicBezTo>
                    <a:pt x="729" y="260"/>
                    <a:pt x="729" y="259"/>
                    <a:pt x="729" y="258"/>
                  </a:cubicBezTo>
                  <a:cubicBezTo>
                    <a:pt x="728" y="261"/>
                    <a:pt x="730" y="254"/>
                    <a:pt x="729" y="257"/>
                  </a:cubicBezTo>
                  <a:cubicBezTo>
                    <a:pt x="728" y="260"/>
                    <a:pt x="728" y="260"/>
                    <a:pt x="728" y="262"/>
                  </a:cubicBezTo>
                  <a:cubicBezTo>
                    <a:pt x="727" y="262"/>
                    <a:pt x="725" y="269"/>
                    <a:pt x="726" y="265"/>
                  </a:cubicBezTo>
                  <a:cubicBezTo>
                    <a:pt x="727" y="263"/>
                    <a:pt x="727" y="262"/>
                    <a:pt x="728" y="259"/>
                  </a:cubicBezTo>
                  <a:cubicBezTo>
                    <a:pt x="728" y="258"/>
                    <a:pt x="727" y="260"/>
                    <a:pt x="727" y="260"/>
                  </a:cubicBezTo>
                  <a:cubicBezTo>
                    <a:pt x="728" y="258"/>
                    <a:pt x="728" y="255"/>
                    <a:pt x="728" y="253"/>
                  </a:cubicBezTo>
                  <a:cubicBezTo>
                    <a:pt x="728" y="254"/>
                    <a:pt x="727" y="255"/>
                    <a:pt x="728" y="254"/>
                  </a:cubicBezTo>
                  <a:cubicBezTo>
                    <a:pt x="728" y="252"/>
                    <a:pt x="729" y="247"/>
                    <a:pt x="730" y="244"/>
                  </a:cubicBezTo>
                  <a:cubicBezTo>
                    <a:pt x="729" y="247"/>
                    <a:pt x="729" y="246"/>
                    <a:pt x="730" y="244"/>
                  </a:cubicBezTo>
                  <a:cubicBezTo>
                    <a:pt x="729" y="246"/>
                    <a:pt x="728" y="249"/>
                    <a:pt x="728" y="249"/>
                  </a:cubicBezTo>
                  <a:cubicBezTo>
                    <a:pt x="729" y="245"/>
                    <a:pt x="730" y="242"/>
                    <a:pt x="730" y="239"/>
                  </a:cubicBezTo>
                  <a:cubicBezTo>
                    <a:pt x="730" y="239"/>
                    <a:pt x="731" y="237"/>
                    <a:pt x="731" y="237"/>
                  </a:cubicBezTo>
                  <a:cubicBezTo>
                    <a:pt x="731" y="236"/>
                    <a:pt x="732" y="235"/>
                    <a:pt x="732" y="234"/>
                  </a:cubicBezTo>
                  <a:cubicBezTo>
                    <a:pt x="731" y="238"/>
                    <a:pt x="731" y="234"/>
                    <a:pt x="731" y="235"/>
                  </a:cubicBezTo>
                  <a:cubicBezTo>
                    <a:pt x="731" y="232"/>
                    <a:pt x="731" y="233"/>
                    <a:pt x="731" y="231"/>
                  </a:cubicBezTo>
                  <a:cubicBezTo>
                    <a:pt x="732" y="230"/>
                    <a:pt x="732" y="228"/>
                    <a:pt x="732" y="230"/>
                  </a:cubicBezTo>
                  <a:cubicBezTo>
                    <a:pt x="733" y="227"/>
                    <a:pt x="733" y="226"/>
                    <a:pt x="733" y="223"/>
                  </a:cubicBezTo>
                  <a:cubicBezTo>
                    <a:pt x="734" y="222"/>
                    <a:pt x="734" y="220"/>
                    <a:pt x="735" y="216"/>
                  </a:cubicBezTo>
                  <a:cubicBezTo>
                    <a:pt x="735" y="214"/>
                    <a:pt x="735" y="217"/>
                    <a:pt x="735" y="214"/>
                  </a:cubicBezTo>
                  <a:cubicBezTo>
                    <a:pt x="735" y="214"/>
                    <a:pt x="736" y="211"/>
                    <a:pt x="736" y="211"/>
                  </a:cubicBezTo>
                  <a:cubicBezTo>
                    <a:pt x="736" y="213"/>
                    <a:pt x="735" y="215"/>
                    <a:pt x="736" y="214"/>
                  </a:cubicBezTo>
                  <a:cubicBezTo>
                    <a:pt x="736" y="209"/>
                    <a:pt x="737" y="207"/>
                    <a:pt x="737" y="205"/>
                  </a:cubicBezTo>
                  <a:cubicBezTo>
                    <a:pt x="737" y="207"/>
                    <a:pt x="737" y="213"/>
                    <a:pt x="736" y="216"/>
                  </a:cubicBezTo>
                  <a:cubicBezTo>
                    <a:pt x="736" y="216"/>
                    <a:pt x="736" y="214"/>
                    <a:pt x="736" y="215"/>
                  </a:cubicBezTo>
                  <a:cubicBezTo>
                    <a:pt x="735" y="218"/>
                    <a:pt x="735" y="219"/>
                    <a:pt x="735" y="222"/>
                  </a:cubicBezTo>
                  <a:cubicBezTo>
                    <a:pt x="735" y="222"/>
                    <a:pt x="735" y="223"/>
                    <a:pt x="735" y="222"/>
                  </a:cubicBezTo>
                  <a:cubicBezTo>
                    <a:pt x="735" y="221"/>
                    <a:pt x="736" y="220"/>
                    <a:pt x="736" y="220"/>
                  </a:cubicBezTo>
                  <a:cubicBezTo>
                    <a:pt x="736" y="219"/>
                    <a:pt x="736" y="223"/>
                    <a:pt x="735" y="226"/>
                  </a:cubicBezTo>
                  <a:cubicBezTo>
                    <a:pt x="736" y="222"/>
                    <a:pt x="737" y="221"/>
                    <a:pt x="737" y="222"/>
                  </a:cubicBezTo>
                  <a:cubicBezTo>
                    <a:pt x="738" y="220"/>
                    <a:pt x="738" y="218"/>
                    <a:pt x="738" y="215"/>
                  </a:cubicBezTo>
                  <a:cubicBezTo>
                    <a:pt x="738" y="218"/>
                    <a:pt x="739" y="213"/>
                    <a:pt x="739" y="212"/>
                  </a:cubicBezTo>
                  <a:cubicBezTo>
                    <a:pt x="739" y="214"/>
                    <a:pt x="739" y="213"/>
                    <a:pt x="740" y="211"/>
                  </a:cubicBezTo>
                  <a:cubicBezTo>
                    <a:pt x="740" y="210"/>
                    <a:pt x="739" y="214"/>
                    <a:pt x="740" y="214"/>
                  </a:cubicBezTo>
                  <a:cubicBezTo>
                    <a:pt x="740" y="212"/>
                    <a:pt x="740" y="210"/>
                    <a:pt x="740" y="208"/>
                  </a:cubicBezTo>
                  <a:cubicBezTo>
                    <a:pt x="740" y="209"/>
                    <a:pt x="740" y="209"/>
                    <a:pt x="740" y="208"/>
                  </a:cubicBezTo>
                  <a:cubicBezTo>
                    <a:pt x="739" y="211"/>
                    <a:pt x="739" y="210"/>
                    <a:pt x="739" y="213"/>
                  </a:cubicBezTo>
                  <a:cubicBezTo>
                    <a:pt x="738" y="213"/>
                    <a:pt x="739" y="209"/>
                    <a:pt x="739" y="209"/>
                  </a:cubicBezTo>
                  <a:cubicBezTo>
                    <a:pt x="739" y="211"/>
                    <a:pt x="738" y="212"/>
                    <a:pt x="738" y="213"/>
                  </a:cubicBezTo>
                  <a:cubicBezTo>
                    <a:pt x="738" y="213"/>
                    <a:pt x="739" y="212"/>
                    <a:pt x="739" y="214"/>
                  </a:cubicBezTo>
                  <a:cubicBezTo>
                    <a:pt x="738" y="215"/>
                    <a:pt x="737" y="218"/>
                    <a:pt x="737" y="219"/>
                  </a:cubicBezTo>
                  <a:cubicBezTo>
                    <a:pt x="737" y="213"/>
                    <a:pt x="738" y="214"/>
                    <a:pt x="739" y="209"/>
                  </a:cubicBezTo>
                  <a:cubicBezTo>
                    <a:pt x="739" y="210"/>
                    <a:pt x="739" y="208"/>
                    <a:pt x="739" y="208"/>
                  </a:cubicBezTo>
                  <a:cubicBezTo>
                    <a:pt x="739" y="205"/>
                    <a:pt x="739" y="207"/>
                    <a:pt x="739" y="203"/>
                  </a:cubicBezTo>
                  <a:cubicBezTo>
                    <a:pt x="739" y="201"/>
                    <a:pt x="740" y="203"/>
                    <a:pt x="740" y="201"/>
                  </a:cubicBezTo>
                  <a:cubicBezTo>
                    <a:pt x="740" y="200"/>
                    <a:pt x="739" y="202"/>
                    <a:pt x="739" y="201"/>
                  </a:cubicBezTo>
                  <a:cubicBezTo>
                    <a:pt x="739" y="204"/>
                    <a:pt x="739" y="205"/>
                    <a:pt x="739" y="205"/>
                  </a:cubicBezTo>
                  <a:cubicBezTo>
                    <a:pt x="739" y="201"/>
                    <a:pt x="740" y="197"/>
                    <a:pt x="740" y="195"/>
                  </a:cubicBezTo>
                  <a:cubicBezTo>
                    <a:pt x="739" y="196"/>
                    <a:pt x="739" y="198"/>
                    <a:pt x="739" y="199"/>
                  </a:cubicBezTo>
                  <a:cubicBezTo>
                    <a:pt x="739" y="199"/>
                    <a:pt x="739" y="202"/>
                    <a:pt x="739" y="199"/>
                  </a:cubicBezTo>
                  <a:cubicBezTo>
                    <a:pt x="739" y="197"/>
                    <a:pt x="739" y="196"/>
                    <a:pt x="739" y="194"/>
                  </a:cubicBezTo>
                  <a:cubicBezTo>
                    <a:pt x="739" y="196"/>
                    <a:pt x="738" y="197"/>
                    <a:pt x="738" y="199"/>
                  </a:cubicBezTo>
                  <a:cubicBezTo>
                    <a:pt x="738" y="197"/>
                    <a:pt x="737" y="200"/>
                    <a:pt x="738" y="198"/>
                  </a:cubicBezTo>
                  <a:cubicBezTo>
                    <a:pt x="738" y="196"/>
                    <a:pt x="739" y="196"/>
                    <a:pt x="738" y="194"/>
                  </a:cubicBezTo>
                  <a:cubicBezTo>
                    <a:pt x="738" y="196"/>
                    <a:pt x="738" y="195"/>
                    <a:pt x="738" y="196"/>
                  </a:cubicBezTo>
                  <a:cubicBezTo>
                    <a:pt x="737" y="199"/>
                    <a:pt x="738" y="199"/>
                    <a:pt x="737" y="200"/>
                  </a:cubicBezTo>
                  <a:cubicBezTo>
                    <a:pt x="737" y="198"/>
                    <a:pt x="738" y="193"/>
                    <a:pt x="738" y="193"/>
                  </a:cubicBezTo>
                  <a:cubicBezTo>
                    <a:pt x="738" y="194"/>
                    <a:pt x="737" y="196"/>
                    <a:pt x="737" y="197"/>
                  </a:cubicBezTo>
                  <a:cubicBezTo>
                    <a:pt x="737" y="193"/>
                    <a:pt x="737" y="192"/>
                    <a:pt x="737" y="189"/>
                  </a:cubicBezTo>
                  <a:cubicBezTo>
                    <a:pt x="737" y="191"/>
                    <a:pt x="737" y="184"/>
                    <a:pt x="738" y="184"/>
                  </a:cubicBezTo>
                  <a:cubicBezTo>
                    <a:pt x="738" y="184"/>
                    <a:pt x="737" y="187"/>
                    <a:pt x="737" y="190"/>
                  </a:cubicBezTo>
                  <a:cubicBezTo>
                    <a:pt x="738" y="189"/>
                    <a:pt x="738" y="189"/>
                    <a:pt x="738" y="190"/>
                  </a:cubicBezTo>
                  <a:cubicBezTo>
                    <a:pt x="738" y="187"/>
                    <a:pt x="738" y="185"/>
                    <a:pt x="739" y="186"/>
                  </a:cubicBezTo>
                  <a:cubicBezTo>
                    <a:pt x="738" y="182"/>
                    <a:pt x="739" y="178"/>
                    <a:pt x="739" y="171"/>
                  </a:cubicBezTo>
                  <a:cubicBezTo>
                    <a:pt x="738" y="172"/>
                    <a:pt x="739" y="168"/>
                    <a:pt x="739" y="168"/>
                  </a:cubicBezTo>
                  <a:cubicBezTo>
                    <a:pt x="739" y="168"/>
                    <a:pt x="738" y="170"/>
                    <a:pt x="738" y="168"/>
                  </a:cubicBezTo>
                  <a:cubicBezTo>
                    <a:pt x="738" y="167"/>
                    <a:pt x="738" y="167"/>
                    <a:pt x="738" y="165"/>
                  </a:cubicBezTo>
                  <a:cubicBezTo>
                    <a:pt x="738" y="165"/>
                    <a:pt x="738" y="163"/>
                    <a:pt x="737" y="163"/>
                  </a:cubicBezTo>
                  <a:cubicBezTo>
                    <a:pt x="737" y="163"/>
                    <a:pt x="737" y="164"/>
                    <a:pt x="737" y="164"/>
                  </a:cubicBezTo>
                  <a:cubicBezTo>
                    <a:pt x="738" y="162"/>
                    <a:pt x="737" y="158"/>
                    <a:pt x="737" y="156"/>
                  </a:cubicBezTo>
                  <a:cubicBezTo>
                    <a:pt x="738" y="157"/>
                    <a:pt x="739" y="155"/>
                    <a:pt x="738" y="151"/>
                  </a:cubicBezTo>
                  <a:cubicBezTo>
                    <a:pt x="739" y="152"/>
                    <a:pt x="739" y="158"/>
                    <a:pt x="740" y="156"/>
                  </a:cubicBezTo>
                  <a:cubicBezTo>
                    <a:pt x="739" y="155"/>
                    <a:pt x="739" y="154"/>
                    <a:pt x="739" y="152"/>
                  </a:cubicBezTo>
                  <a:cubicBezTo>
                    <a:pt x="739" y="151"/>
                    <a:pt x="740" y="154"/>
                    <a:pt x="740" y="151"/>
                  </a:cubicBezTo>
                  <a:cubicBezTo>
                    <a:pt x="739" y="147"/>
                    <a:pt x="739" y="150"/>
                    <a:pt x="738" y="148"/>
                  </a:cubicBezTo>
                  <a:cubicBezTo>
                    <a:pt x="738" y="149"/>
                    <a:pt x="738" y="151"/>
                    <a:pt x="738" y="151"/>
                  </a:cubicBezTo>
                  <a:cubicBezTo>
                    <a:pt x="738" y="148"/>
                    <a:pt x="738" y="148"/>
                    <a:pt x="738" y="146"/>
                  </a:cubicBezTo>
                  <a:cubicBezTo>
                    <a:pt x="737" y="144"/>
                    <a:pt x="736" y="144"/>
                    <a:pt x="735" y="141"/>
                  </a:cubicBezTo>
                  <a:cubicBezTo>
                    <a:pt x="736" y="144"/>
                    <a:pt x="736" y="143"/>
                    <a:pt x="736" y="146"/>
                  </a:cubicBezTo>
                  <a:cubicBezTo>
                    <a:pt x="736" y="146"/>
                    <a:pt x="736" y="143"/>
                    <a:pt x="735" y="144"/>
                  </a:cubicBezTo>
                  <a:cubicBezTo>
                    <a:pt x="736" y="145"/>
                    <a:pt x="736" y="147"/>
                    <a:pt x="735" y="146"/>
                  </a:cubicBezTo>
                  <a:cubicBezTo>
                    <a:pt x="735" y="145"/>
                    <a:pt x="735" y="144"/>
                    <a:pt x="735" y="144"/>
                  </a:cubicBezTo>
                  <a:cubicBezTo>
                    <a:pt x="735" y="145"/>
                    <a:pt x="735" y="147"/>
                    <a:pt x="735" y="148"/>
                  </a:cubicBezTo>
                  <a:cubicBezTo>
                    <a:pt x="734" y="141"/>
                    <a:pt x="734" y="143"/>
                    <a:pt x="734" y="148"/>
                  </a:cubicBezTo>
                  <a:cubicBezTo>
                    <a:pt x="734" y="147"/>
                    <a:pt x="733" y="145"/>
                    <a:pt x="733" y="142"/>
                  </a:cubicBezTo>
                  <a:cubicBezTo>
                    <a:pt x="733" y="139"/>
                    <a:pt x="733" y="142"/>
                    <a:pt x="734" y="142"/>
                  </a:cubicBezTo>
                  <a:cubicBezTo>
                    <a:pt x="733" y="135"/>
                    <a:pt x="732" y="138"/>
                    <a:pt x="733" y="141"/>
                  </a:cubicBezTo>
                  <a:cubicBezTo>
                    <a:pt x="732" y="140"/>
                    <a:pt x="732" y="138"/>
                    <a:pt x="732" y="136"/>
                  </a:cubicBezTo>
                  <a:cubicBezTo>
                    <a:pt x="732" y="137"/>
                    <a:pt x="732" y="133"/>
                    <a:pt x="731" y="133"/>
                  </a:cubicBezTo>
                  <a:cubicBezTo>
                    <a:pt x="732" y="135"/>
                    <a:pt x="732" y="137"/>
                    <a:pt x="732" y="137"/>
                  </a:cubicBezTo>
                  <a:cubicBezTo>
                    <a:pt x="731" y="136"/>
                    <a:pt x="731" y="134"/>
                    <a:pt x="731" y="133"/>
                  </a:cubicBezTo>
                  <a:cubicBezTo>
                    <a:pt x="730" y="135"/>
                    <a:pt x="730" y="134"/>
                    <a:pt x="730" y="134"/>
                  </a:cubicBezTo>
                  <a:cubicBezTo>
                    <a:pt x="730" y="136"/>
                    <a:pt x="730" y="138"/>
                    <a:pt x="730" y="139"/>
                  </a:cubicBezTo>
                  <a:cubicBezTo>
                    <a:pt x="729" y="138"/>
                    <a:pt x="729" y="138"/>
                    <a:pt x="729" y="139"/>
                  </a:cubicBezTo>
                  <a:cubicBezTo>
                    <a:pt x="729" y="137"/>
                    <a:pt x="729" y="136"/>
                    <a:pt x="729" y="136"/>
                  </a:cubicBezTo>
                  <a:cubicBezTo>
                    <a:pt x="728" y="135"/>
                    <a:pt x="729" y="138"/>
                    <a:pt x="728" y="138"/>
                  </a:cubicBezTo>
                  <a:cubicBezTo>
                    <a:pt x="728" y="135"/>
                    <a:pt x="728" y="132"/>
                    <a:pt x="728" y="131"/>
                  </a:cubicBezTo>
                  <a:cubicBezTo>
                    <a:pt x="728" y="131"/>
                    <a:pt x="727" y="130"/>
                    <a:pt x="727" y="130"/>
                  </a:cubicBezTo>
                  <a:cubicBezTo>
                    <a:pt x="727" y="133"/>
                    <a:pt x="728" y="135"/>
                    <a:pt x="728" y="136"/>
                  </a:cubicBezTo>
                  <a:cubicBezTo>
                    <a:pt x="728" y="137"/>
                    <a:pt x="727" y="134"/>
                    <a:pt x="727" y="132"/>
                  </a:cubicBezTo>
                  <a:cubicBezTo>
                    <a:pt x="727" y="132"/>
                    <a:pt x="726" y="129"/>
                    <a:pt x="726" y="127"/>
                  </a:cubicBezTo>
                  <a:cubicBezTo>
                    <a:pt x="725" y="125"/>
                    <a:pt x="725" y="125"/>
                    <a:pt x="725" y="129"/>
                  </a:cubicBezTo>
                  <a:cubicBezTo>
                    <a:pt x="725" y="128"/>
                    <a:pt x="725" y="128"/>
                    <a:pt x="725" y="126"/>
                  </a:cubicBezTo>
                  <a:cubicBezTo>
                    <a:pt x="725" y="128"/>
                    <a:pt x="725" y="127"/>
                    <a:pt x="725" y="129"/>
                  </a:cubicBezTo>
                  <a:cubicBezTo>
                    <a:pt x="724" y="128"/>
                    <a:pt x="724" y="128"/>
                    <a:pt x="724" y="127"/>
                  </a:cubicBezTo>
                  <a:cubicBezTo>
                    <a:pt x="724" y="125"/>
                    <a:pt x="724" y="125"/>
                    <a:pt x="723" y="123"/>
                  </a:cubicBezTo>
                  <a:cubicBezTo>
                    <a:pt x="723" y="121"/>
                    <a:pt x="722" y="121"/>
                    <a:pt x="722" y="123"/>
                  </a:cubicBezTo>
                  <a:cubicBezTo>
                    <a:pt x="722" y="125"/>
                    <a:pt x="723" y="128"/>
                    <a:pt x="723" y="132"/>
                  </a:cubicBezTo>
                  <a:cubicBezTo>
                    <a:pt x="723" y="132"/>
                    <a:pt x="723" y="131"/>
                    <a:pt x="723" y="130"/>
                  </a:cubicBezTo>
                  <a:cubicBezTo>
                    <a:pt x="723" y="127"/>
                    <a:pt x="722" y="124"/>
                    <a:pt x="722" y="121"/>
                  </a:cubicBezTo>
                  <a:cubicBezTo>
                    <a:pt x="721" y="114"/>
                    <a:pt x="722" y="108"/>
                    <a:pt x="724" y="116"/>
                  </a:cubicBezTo>
                  <a:cubicBezTo>
                    <a:pt x="724" y="119"/>
                    <a:pt x="725" y="122"/>
                    <a:pt x="725" y="123"/>
                  </a:cubicBezTo>
                  <a:cubicBezTo>
                    <a:pt x="725" y="119"/>
                    <a:pt x="724" y="118"/>
                    <a:pt x="724" y="116"/>
                  </a:cubicBezTo>
                  <a:cubicBezTo>
                    <a:pt x="724" y="116"/>
                    <a:pt x="723" y="114"/>
                    <a:pt x="723" y="111"/>
                  </a:cubicBezTo>
                  <a:cubicBezTo>
                    <a:pt x="722" y="108"/>
                    <a:pt x="722" y="104"/>
                    <a:pt x="721" y="103"/>
                  </a:cubicBezTo>
                  <a:cubicBezTo>
                    <a:pt x="721" y="102"/>
                    <a:pt x="721" y="102"/>
                    <a:pt x="721" y="99"/>
                  </a:cubicBezTo>
                  <a:cubicBezTo>
                    <a:pt x="720" y="98"/>
                    <a:pt x="720" y="97"/>
                    <a:pt x="720" y="96"/>
                  </a:cubicBezTo>
                  <a:cubicBezTo>
                    <a:pt x="719" y="92"/>
                    <a:pt x="718" y="87"/>
                    <a:pt x="716" y="80"/>
                  </a:cubicBezTo>
                  <a:cubicBezTo>
                    <a:pt x="716" y="80"/>
                    <a:pt x="716" y="81"/>
                    <a:pt x="716" y="81"/>
                  </a:cubicBezTo>
                  <a:cubicBezTo>
                    <a:pt x="715" y="77"/>
                    <a:pt x="714" y="73"/>
                    <a:pt x="713" y="69"/>
                  </a:cubicBezTo>
                  <a:cubicBezTo>
                    <a:pt x="711" y="65"/>
                    <a:pt x="710" y="61"/>
                    <a:pt x="709" y="57"/>
                  </a:cubicBezTo>
                  <a:cubicBezTo>
                    <a:pt x="707" y="54"/>
                    <a:pt x="707" y="52"/>
                    <a:pt x="706" y="49"/>
                  </a:cubicBezTo>
                  <a:cubicBezTo>
                    <a:pt x="706" y="48"/>
                    <a:pt x="705" y="47"/>
                    <a:pt x="705" y="46"/>
                  </a:cubicBezTo>
                  <a:cubicBezTo>
                    <a:pt x="700" y="37"/>
                    <a:pt x="701" y="44"/>
                    <a:pt x="706" y="59"/>
                  </a:cubicBezTo>
                  <a:cubicBezTo>
                    <a:pt x="707" y="61"/>
                    <a:pt x="707" y="63"/>
                    <a:pt x="708" y="66"/>
                  </a:cubicBezTo>
                  <a:cubicBezTo>
                    <a:pt x="709" y="68"/>
                    <a:pt x="709" y="70"/>
                    <a:pt x="710" y="73"/>
                  </a:cubicBezTo>
                  <a:cubicBezTo>
                    <a:pt x="711" y="77"/>
                    <a:pt x="713" y="83"/>
                    <a:pt x="714" y="88"/>
                  </a:cubicBezTo>
                  <a:cubicBezTo>
                    <a:pt x="714" y="90"/>
                    <a:pt x="714" y="88"/>
                    <a:pt x="714" y="90"/>
                  </a:cubicBezTo>
                  <a:cubicBezTo>
                    <a:pt x="716" y="95"/>
                    <a:pt x="716" y="99"/>
                    <a:pt x="716" y="101"/>
                  </a:cubicBezTo>
                  <a:cubicBezTo>
                    <a:pt x="716" y="102"/>
                    <a:pt x="716" y="103"/>
                    <a:pt x="717" y="104"/>
                  </a:cubicBezTo>
                  <a:cubicBezTo>
                    <a:pt x="717" y="103"/>
                    <a:pt x="716" y="101"/>
                    <a:pt x="717" y="100"/>
                  </a:cubicBezTo>
                  <a:cubicBezTo>
                    <a:pt x="718" y="108"/>
                    <a:pt x="719" y="110"/>
                    <a:pt x="720" y="118"/>
                  </a:cubicBezTo>
                  <a:cubicBezTo>
                    <a:pt x="719" y="117"/>
                    <a:pt x="718" y="110"/>
                    <a:pt x="717" y="111"/>
                  </a:cubicBezTo>
                  <a:cubicBezTo>
                    <a:pt x="717" y="112"/>
                    <a:pt x="718" y="115"/>
                    <a:pt x="717" y="115"/>
                  </a:cubicBezTo>
                  <a:cubicBezTo>
                    <a:pt x="717" y="117"/>
                    <a:pt x="718" y="118"/>
                    <a:pt x="718" y="119"/>
                  </a:cubicBezTo>
                  <a:cubicBezTo>
                    <a:pt x="718" y="121"/>
                    <a:pt x="719" y="127"/>
                    <a:pt x="720" y="133"/>
                  </a:cubicBezTo>
                  <a:cubicBezTo>
                    <a:pt x="719" y="134"/>
                    <a:pt x="719" y="134"/>
                    <a:pt x="719" y="136"/>
                  </a:cubicBezTo>
                  <a:cubicBezTo>
                    <a:pt x="719" y="137"/>
                    <a:pt x="719" y="134"/>
                    <a:pt x="719" y="135"/>
                  </a:cubicBezTo>
                  <a:cubicBezTo>
                    <a:pt x="719" y="135"/>
                    <a:pt x="719" y="136"/>
                    <a:pt x="719" y="136"/>
                  </a:cubicBezTo>
                  <a:cubicBezTo>
                    <a:pt x="719" y="137"/>
                    <a:pt x="719" y="138"/>
                    <a:pt x="719" y="139"/>
                  </a:cubicBezTo>
                  <a:cubicBezTo>
                    <a:pt x="719" y="142"/>
                    <a:pt x="720" y="161"/>
                    <a:pt x="718" y="152"/>
                  </a:cubicBezTo>
                  <a:cubicBezTo>
                    <a:pt x="718" y="150"/>
                    <a:pt x="718" y="146"/>
                    <a:pt x="718" y="145"/>
                  </a:cubicBezTo>
                  <a:cubicBezTo>
                    <a:pt x="717" y="144"/>
                    <a:pt x="717" y="138"/>
                    <a:pt x="717" y="136"/>
                  </a:cubicBezTo>
                  <a:cubicBezTo>
                    <a:pt x="717" y="141"/>
                    <a:pt x="717" y="143"/>
                    <a:pt x="718" y="147"/>
                  </a:cubicBezTo>
                  <a:cubicBezTo>
                    <a:pt x="717" y="146"/>
                    <a:pt x="717" y="151"/>
                    <a:pt x="717" y="147"/>
                  </a:cubicBezTo>
                  <a:cubicBezTo>
                    <a:pt x="717" y="151"/>
                    <a:pt x="717" y="152"/>
                    <a:pt x="717" y="154"/>
                  </a:cubicBezTo>
                  <a:cubicBezTo>
                    <a:pt x="717" y="152"/>
                    <a:pt x="717" y="155"/>
                    <a:pt x="717" y="154"/>
                  </a:cubicBezTo>
                  <a:cubicBezTo>
                    <a:pt x="717" y="150"/>
                    <a:pt x="716" y="150"/>
                    <a:pt x="716" y="148"/>
                  </a:cubicBezTo>
                  <a:cubicBezTo>
                    <a:pt x="716" y="146"/>
                    <a:pt x="716" y="142"/>
                    <a:pt x="716" y="138"/>
                  </a:cubicBezTo>
                  <a:cubicBezTo>
                    <a:pt x="715" y="138"/>
                    <a:pt x="715" y="139"/>
                    <a:pt x="715" y="138"/>
                  </a:cubicBezTo>
                  <a:cubicBezTo>
                    <a:pt x="715" y="136"/>
                    <a:pt x="715" y="134"/>
                    <a:pt x="715" y="130"/>
                  </a:cubicBezTo>
                  <a:cubicBezTo>
                    <a:pt x="714" y="130"/>
                    <a:pt x="714" y="128"/>
                    <a:pt x="714" y="130"/>
                  </a:cubicBezTo>
                  <a:cubicBezTo>
                    <a:pt x="712" y="123"/>
                    <a:pt x="713" y="132"/>
                    <a:pt x="711" y="125"/>
                  </a:cubicBezTo>
                  <a:cubicBezTo>
                    <a:pt x="713" y="128"/>
                    <a:pt x="712" y="134"/>
                    <a:pt x="713" y="137"/>
                  </a:cubicBezTo>
                  <a:cubicBezTo>
                    <a:pt x="713" y="138"/>
                    <a:pt x="713" y="140"/>
                    <a:pt x="713" y="143"/>
                  </a:cubicBezTo>
                  <a:cubicBezTo>
                    <a:pt x="714" y="143"/>
                    <a:pt x="714" y="152"/>
                    <a:pt x="714" y="153"/>
                  </a:cubicBezTo>
                  <a:cubicBezTo>
                    <a:pt x="714" y="156"/>
                    <a:pt x="714" y="158"/>
                    <a:pt x="715" y="160"/>
                  </a:cubicBezTo>
                  <a:cubicBezTo>
                    <a:pt x="715" y="160"/>
                    <a:pt x="715" y="161"/>
                    <a:pt x="715" y="161"/>
                  </a:cubicBezTo>
                  <a:cubicBezTo>
                    <a:pt x="714" y="160"/>
                    <a:pt x="714" y="158"/>
                    <a:pt x="714" y="156"/>
                  </a:cubicBezTo>
                  <a:cubicBezTo>
                    <a:pt x="714" y="157"/>
                    <a:pt x="714" y="158"/>
                    <a:pt x="714" y="157"/>
                  </a:cubicBezTo>
                  <a:cubicBezTo>
                    <a:pt x="714" y="159"/>
                    <a:pt x="714" y="162"/>
                    <a:pt x="714" y="163"/>
                  </a:cubicBezTo>
                  <a:cubicBezTo>
                    <a:pt x="714" y="161"/>
                    <a:pt x="713" y="157"/>
                    <a:pt x="713" y="158"/>
                  </a:cubicBezTo>
                  <a:cubicBezTo>
                    <a:pt x="714" y="163"/>
                    <a:pt x="713" y="158"/>
                    <a:pt x="713" y="161"/>
                  </a:cubicBezTo>
                  <a:cubicBezTo>
                    <a:pt x="713" y="159"/>
                    <a:pt x="713" y="156"/>
                    <a:pt x="713" y="154"/>
                  </a:cubicBezTo>
                  <a:cubicBezTo>
                    <a:pt x="712" y="153"/>
                    <a:pt x="712" y="155"/>
                    <a:pt x="712" y="153"/>
                  </a:cubicBezTo>
                  <a:cubicBezTo>
                    <a:pt x="712" y="145"/>
                    <a:pt x="711" y="140"/>
                    <a:pt x="711" y="135"/>
                  </a:cubicBezTo>
                  <a:cubicBezTo>
                    <a:pt x="711" y="138"/>
                    <a:pt x="710" y="136"/>
                    <a:pt x="710" y="133"/>
                  </a:cubicBezTo>
                  <a:cubicBezTo>
                    <a:pt x="710" y="132"/>
                    <a:pt x="709" y="129"/>
                    <a:pt x="709" y="128"/>
                  </a:cubicBezTo>
                  <a:cubicBezTo>
                    <a:pt x="710" y="129"/>
                    <a:pt x="710" y="130"/>
                    <a:pt x="710" y="133"/>
                  </a:cubicBezTo>
                  <a:cubicBezTo>
                    <a:pt x="710" y="134"/>
                    <a:pt x="710" y="132"/>
                    <a:pt x="711" y="134"/>
                  </a:cubicBezTo>
                  <a:cubicBezTo>
                    <a:pt x="710" y="130"/>
                    <a:pt x="710" y="134"/>
                    <a:pt x="710" y="131"/>
                  </a:cubicBezTo>
                  <a:cubicBezTo>
                    <a:pt x="710" y="130"/>
                    <a:pt x="710" y="129"/>
                    <a:pt x="710" y="128"/>
                  </a:cubicBezTo>
                  <a:cubicBezTo>
                    <a:pt x="710" y="128"/>
                    <a:pt x="710" y="130"/>
                    <a:pt x="710" y="130"/>
                  </a:cubicBezTo>
                  <a:cubicBezTo>
                    <a:pt x="710" y="126"/>
                    <a:pt x="710" y="126"/>
                    <a:pt x="710" y="126"/>
                  </a:cubicBezTo>
                  <a:cubicBezTo>
                    <a:pt x="710" y="124"/>
                    <a:pt x="710" y="124"/>
                    <a:pt x="710" y="122"/>
                  </a:cubicBezTo>
                  <a:cubicBezTo>
                    <a:pt x="710" y="122"/>
                    <a:pt x="710" y="123"/>
                    <a:pt x="710" y="123"/>
                  </a:cubicBezTo>
                  <a:cubicBezTo>
                    <a:pt x="709" y="122"/>
                    <a:pt x="709" y="120"/>
                    <a:pt x="709" y="119"/>
                  </a:cubicBezTo>
                  <a:cubicBezTo>
                    <a:pt x="709" y="121"/>
                    <a:pt x="709" y="116"/>
                    <a:pt x="708" y="115"/>
                  </a:cubicBezTo>
                  <a:cubicBezTo>
                    <a:pt x="708" y="116"/>
                    <a:pt x="709" y="117"/>
                    <a:pt x="709" y="118"/>
                  </a:cubicBezTo>
                  <a:cubicBezTo>
                    <a:pt x="708" y="113"/>
                    <a:pt x="708" y="112"/>
                    <a:pt x="707" y="110"/>
                  </a:cubicBezTo>
                  <a:cubicBezTo>
                    <a:pt x="707" y="111"/>
                    <a:pt x="707" y="111"/>
                    <a:pt x="707" y="112"/>
                  </a:cubicBezTo>
                  <a:cubicBezTo>
                    <a:pt x="707" y="110"/>
                    <a:pt x="706" y="107"/>
                    <a:pt x="706" y="106"/>
                  </a:cubicBezTo>
                  <a:cubicBezTo>
                    <a:pt x="706" y="108"/>
                    <a:pt x="707" y="109"/>
                    <a:pt x="707" y="110"/>
                  </a:cubicBezTo>
                  <a:cubicBezTo>
                    <a:pt x="706" y="107"/>
                    <a:pt x="706" y="112"/>
                    <a:pt x="707" y="114"/>
                  </a:cubicBezTo>
                  <a:cubicBezTo>
                    <a:pt x="706" y="108"/>
                    <a:pt x="708" y="113"/>
                    <a:pt x="707" y="112"/>
                  </a:cubicBezTo>
                  <a:cubicBezTo>
                    <a:pt x="707" y="115"/>
                    <a:pt x="707" y="113"/>
                    <a:pt x="708" y="115"/>
                  </a:cubicBezTo>
                  <a:cubicBezTo>
                    <a:pt x="707" y="116"/>
                    <a:pt x="707" y="115"/>
                    <a:pt x="707" y="114"/>
                  </a:cubicBezTo>
                  <a:cubicBezTo>
                    <a:pt x="706" y="112"/>
                    <a:pt x="706" y="110"/>
                    <a:pt x="705" y="109"/>
                  </a:cubicBezTo>
                  <a:cubicBezTo>
                    <a:pt x="706" y="111"/>
                    <a:pt x="706" y="113"/>
                    <a:pt x="707" y="115"/>
                  </a:cubicBezTo>
                  <a:cubicBezTo>
                    <a:pt x="706" y="117"/>
                    <a:pt x="706" y="123"/>
                    <a:pt x="707" y="129"/>
                  </a:cubicBezTo>
                  <a:cubicBezTo>
                    <a:pt x="707" y="126"/>
                    <a:pt x="707" y="126"/>
                    <a:pt x="706" y="126"/>
                  </a:cubicBezTo>
                  <a:cubicBezTo>
                    <a:pt x="707" y="129"/>
                    <a:pt x="707" y="129"/>
                    <a:pt x="706" y="130"/>
                  </a:cubicBezTo>
                  <a:cubicBezTo>
                    <a:pt x="707" y="132"/>
                    <a:pt x="707" y="133"/>
                    <a:pt x="707" y="136"/>
                  </a:cubicBezTo>
                  <a:cubicBezTo>
                    <a:pt x="707" y="137"/>
                    <a:pt x="707" y="136"/>
                    <a:pt x="708" y="138"/>
                  </a:cubicBezTo>
                  <a:cubicBezTo>
                    <a:pt x="708" y="140"/>
                    <a:pt x="708" y="144"/>
                    <a:pt x="708" y="142"/>
                  </a:cubicBezTo>
                  <a:cubicBezTo>
                    <a:pt x="708" y="145"/>
                    <a:pt x="708" y="149"/>
                    <a:pt x="709" y="150"/>
                  </a:cubicBezTo>
                  <a:cubicBezTo>
                    <a:pt x="709" y="149"/>
                    <a:pt x="709" y="148"/>
                    <a:pt x="709" y="148"/>
                  </a:cubicBezTo>
                  <a:cubicBezTo>
                    <a:pt x="709" y="148"/>
                    <a:pt x="709" y="149"/>
                    <a:pt x="709" y="150"/>
                  </a:cubicBezTo>
                  <a:cubicBezTo>
                    <a:pt x="709" y="145"/>
                    <a:pt x="711" y="156"/>
                    <a:pt x="710" y="159"/>
                  </a:cubicBezTo>
                  <a:cubicBezTo>
                    <a:pt x="710" y="158"/>
                    <a:pt x="710" y="153"/>
                    <a:pt x="710" y="156"/>
                  </a:cubicBezTo>
                  <a:cubicBezTo>
                    <a:pt x="710" y="158"/>
                    <a:pt x="710" y="159"/>
                    <a:pt x="710" y="158"/>
                  </a:cubicBezTo>
                  <a:cubicBezTo>
                    <a:pt x="710" y="157"/>
                    <a:pt x="709" y="155"/>
                    <a:pt x="709" y="155"/>
                  </a:cubicBezTo>
                  <a:cubicBezTo>
                    <a:pt x="709" y="158"/>
                    <a:pt x="709" y="158"/>
                    <a:pt x="709" y="160"/>
                  </a:cubicBezTo>
                  <a:cubicBezTo>
                    <a:pt x="710" y="163"/>
                    <a:pt x="710" y="171"/>
                    <a:pt x="710" y="176"/>
                  </a:cubicBezTo>
                  <a:cubicBezTo>
                    <a:pt x="710" y="176"/>
                    <a:pt x="710" y="177"/>
                    <a:pt x="710" y="177"/>
                  </a:cubicBezTo>
                  <a:cubicBezTo>
                    <a:pt x="710" y="176"/>
                    <a:pt x="710" y="175"/>
                    <a:pt x="710" y="175"/>
                  </a:cubicBezTo>
                  <a:cubicBezTo>
                    <a:pt x="710" y="180"/>
                    <a:pt x="710" y="180"/>
                    <a:pt x="710" y="184"/>
                  </a:cubicBezTo>
                  <a:cubicBezTo>
                    <a:pt x="709" y="184"/>
                    <a:pt x="709" y="187"/>
                    <a:pt x="710" y="185"/>
                  </a:cubicBezTo>
                  <a:cubicBezTo>
                    <a:pt x="710" y="189"/>
                    <a:pt x="709" y="191"/>
                    <a:pt x="709" y="190"/>
                  </a:cubicBezTo>
                  <a:cubicBezTo>
                    <a:pt x="709" y="186"/>
                    <a:pt x="709" y="188"/>
                    <a:pt x="709" y="185"/>
                  </a:cubicBezTo>
                  <a:cubicBezTo>
                    <a:pt x="709" y="187"/>
                    <a:pt x="709" y="188"/>
                    <a:pt x="708" y="190"/>
                  </a:cubicBezTo>
                  <a:cubicBezTo>
                    <a:pt x="708" y="190"/>
                    <a:pt x="708" y="188"/>
                    <a:pt x="708" y="187"/>
                  </a:cubicBezTo>
                  <a:cubicBezTo>
                    <a:pt x="708" y="191"/>
                    <a:pt x="708" y="191"/>
                    <a:pt x="708" y="193"/>
                  </a:cubicBezTo>
                  <a:cubicBezTo>
                    <a:pt x="708" y="194"/>
                    <a:pt x="708" y="195"/>
                    <a:pt x="708" y="197"/>
                  </a:cubicBezTo>
                  <a:cubicBezTo>
                    <a:pt x="708" y="197"/>
                    <a:pt x="708" y="197"/>
                    <a:pt x="708" y="198"/>
                  </a:cubicBezTo>
                  <a:cubicBezTo>
                    <a:pt x="708" y="198"/>
                    <a:pt x="708" y="198"/>
                    <a:pt x="708" y="199"/>
                  </a:cubicBezTo>
                  <a:cubicBezTo>
                    <a:pt x="708" y="201"/>
                    <a:pt x="708" y="200"/>
                    <a:pt x="708" y="201"/>
                  </a:cubicBezTo>
                  <a:cubicBezTo>
                    <a:pt x="708" y="201"/>
                    <a:pt x="708" y="202"/>
                    <a:pt x="708" y="204"/>
                  </a:cubicBezTo>
                  <a:cubicBezTo>
                    <a:pt x="708" y="204"/>
                    <a:pt x="708" y="206"/>
                    <a:pt x="708" y="203"/>
                  </a:cubicBezTo>
                  <a:cubicBezTo>
                    <a:pt x="708" y="202"/>
                    <a:pt x="708" y="205"/>
                    <a:pt x="708" y="203"/>
                  </a:cubicBezTo>
                  <a:cubicBezTo>
                    <a:pt x="708" y="200"/>
                    <a:pt x="708" y="200"/>
                    <a:pt x="709" y="199"/>
                  </a:cubicBezTo>
                  <a:cubicBezTo>
                    <a:pt x="709" y="201"/>
                    <a:pt x="708" y="207"/>
                    <a:pt x="708" y="209"/>
                  </a:cubicBezTo>
                  <a:cubicBezTo>
                    <a:pt x="708" y="208"/>
                    <a:pt x="708" y="208"/>
                    <a:pt x="708" y="209"/>
                  </a:cubicBezTo>
                  <a:cubicBezTo>
                    <a:pt x="708" y="210"/>
                    <a:pt x="708" y="208"/>
                    <a:pt x="707" y="209"/>
                  </a:cubicBezTo>
                  <a:cubicBezTo>
                    <a:pt x="707" y="213"/>
                    <a:pt x="707" y="213"/>
                    <a:pt x="707" y="216"/>
                  </a:cubicBezTo>
                  <a:cubicBezTo>
                    <a:pt x="707" y="216"/>
                    <a:pt x="706" y="217"/>
                    <a:pt x="706" y="217"/>
                  </a:cubicBezTo>
                  <a:cubicBezTo>
                    <a:pt x="706" y="214"/>
                    <a:pt x="706" y="225"/>
                    <a:pt x="705" y="227"/>
                  </a:cubicBezTo>
                  <a:cubicBezTo>
                    <a:pt x="705" y="227"/>
                    <a:pt x="705" y="228"/>
                    <a:pt x="705" y="228"/>
                  </a:cubicBezTo>
                  <a:cubicBezTo>
                    <a:pt x="705" y="227"/>
                    <a:pt x="705" y="227"/>
                    <a:pt x="705" y="225"/>
                  </a:cubicBezTo>
                  <a:cubicBezTo>
                    <a:pt x="705" y="223"/>
                    <a:pt x="706" y="221"/>
                    <a:pt x="706" y="220"/>
                  </a:cubicBezTo>
                  <a:cubicBezTo>
                    <a:pt x="705" y="223"/>
                    <a:pt x="705" y="225"/>
                    <a:pt x="704" y="226"/>
                  </a:cubicBezTo>
                  <a:cubicBezTo>
                    <a:pt x="705" y="223"/>
                    <a:pt x="704" y="225"/>
                    <a:pt x="704" y="222"/>
                  </a:cubicBezTo>
                  <a:cubicBezTo>
                    <a:pt x="705" y="220"/>
                    <a:pt x="706" y="216"/>
                    <a:pt x="706" y="216"/>
                  </a:cubicBezTo>
                  <a:cubicBezTo>
                    <a:pt x="705" y="217"/>
                    <a:pt x="705" y="217"/>
                    <a:pt x="705" y="217"/>
                  </a:cubicBezTo>
                  <a:cubicBezTo>
                    <a:pt x="706" y="213"/>
                    <a:pt x="707" y="210"/>
                    <a:pt x="706" y="207"/>
                  </a:cubicBezTo>
                  <a:cubicBezTo>
                    <a:pt x="706" y="210"/>
                    <a:pt x="706" y="213"/>
                    <a:pt x="705" y="216"/>
                  </a:cubicBezTo>
                  <a:cubicBezTo>
                    <a:pt x="705" y="215"/>
                    <a:pt x="705" y="214"/>
                    <a:pt x="706" y="211"/>
                  </a:cubicBezTo>
                  <a:cubicBezTo>
                    <a:pt x="706" y="210"/>
                    <a:pt x="706" y="208"/>
                    <a:pt x="706" y="206"/>
                  </a:cubicBezTo>
                  <a:cubicBezTo>
                    <a:pt x="706" y="205"/>
                    <a:pt x="705" y="208"/>
                    <a:pt x="705" y="205"/>
                  </a:cubicBezTo>
                  <a:cubicBezTo>
                    <a:pt x="705" y="207"/>
                    <a:pt x="705" y="212"/>
                    <a:pt x="704" y="213"/>
                  </a:cubicBezTo>
                  <a:cubicBezTo>
                    <a:pt x="705" y="211"/>
                    <a:pt x="705" y="210"/>
                    <a:pt x="705" y="209"/>
                  </a:cubicBezTo>
                  <a:cubicBezTo>
                    <a:pt x="705" y="216"/>
                    <a:pt x="703" y="218"/>
                    <a:pt x="703" y="218"/>
                  </a:cubicBezTo>
                  <a:cubicBezTo>
                    <a:pt x="703" y="220"/>
                    <a:pt x="702" y="222"/>
                    <a:pt x="702" y="223"/>
                  </a:cubicBezTo>
                  <a:cubicBezTo>
                    <a:pt x="702" y="223"/>
                    <a:pt x="703" y="217"/>
                    <a:pt x="702" y="218"/>
                  </a:cubicBezTo>
                  <a:cubicBezTo>
                    <a:pt x="702" y="220"/>
                    <a:pt x="702" y="220"/>
                    <a:pt x="702" y="221"/>
                  </a:cubicBezTo>
                  <a:cubicBezTo>
                    <a:pt x="702" y="218"/>
                    <a:pt x="701" y="222"/>
                    <a:pt x="702" y="218"/>
                  </a:cubicBezTo>
                  <a:cubicBezTo>
                    <a:pt x="702" y="218"/>
                    <a:pt x="702" y="218"/>
                    <a:pt x="702" y="218"/>
                  </a:cubicBezTo>
                  <a:cubicBezTo>
                    <a:pt x="703" y="214"/>
                    <a:pt x="701" y="217"/>
                    <a:pt x="702" y="214"/>
                  </a:cubicBezTo>
                  <a:cubicBezTo>
                    <a:pt x="702" y="214"/>
                    <a:pt x="702" y="211"/>
                    <a:pt x="702" y="211"/>
                  </a:cubicBezTo>
                  <a:cubicBezTo>
                    <a:pt x="702" y="211"/>
                    <a:pt x="702" y="215"/>
                    <a:pt x="701" y="214"/>
                  </a:cubicBezTo>
                  <a:cubicBezTo>
                    <a:pt x="701" y="214"/>
                    <a:pt x="702" y="212"/>
                    <a:pt x="701" y="212"/>
                  </a:cubicBezTo>
                  <a:cubicBezTo>
                    <a:pt x="701" y="214"/>
                    <a:pt x="701" y="211"/>
                    <a:pt x="701" y="212"/>
                  </a:cubicBezTo>
                  <a:cubicBezTo>
                    <a:pt x="701" y="214"/>
                    <a:pt x="700" y="217"/>
                    <a:pt x="700" y="217"/>
                  </a:cubicBezTo>
                  <a:cubicBezTo>
                    <a:pt x="700" y="217"/>
                    <a:pt x="700" y="219"/>
                    <a:pt x="701" y="217"/>
                  </a:cubicBezTo>
                  <a:cubicBezTo>
                    <a:pt x="700" y="218"/>
                    <a:pt x="700" y="221"/>
                    <a:pt x="700" y="220"/>
                  </a:cubicBezTo>
                  <a:cubicBezTo>
                    <a:pt x="699" y="223"/>
                    <a:pt x="699" y="226"/>
                    <a:pt x="698" y="230"/>
                  </a:cubicBezTo>
                  <a:cubicBezTo>
                    <a:pt x="697" y="233"/>
                    <a:pt x="697" y="236"/>
                    <a:pt x="696" y="239"/>
                  </a:cubicBezTo>
                  <a:cubicBezTo>
                    <a:pt x="696" y="240"/>
                    <a:pt x="695" y="242"/>
                    <a:pt x="695" y="243"/>
                  </a:cubicBezTo>
                  <a:cubicBezTo>
                    <a:pt x="694" y="243"/>
                    <a:pt x="695" y="240"/>
                    <a:pt x="695" y="240"/>
                  </a:cubicBezTo>
                  <a:cubicBezTo>
                    <a:pt x="695" y="241"/>
                    <a:pt x="695" y="240"/>
                    <a:pt x="695" y="240"/>
                  </a:cubicBezTo>
                  <a:cubicBezTo>
                    <a:pt x="694" y="242"/>
                    <a:pt x="694" y="244"/>
                    <a:pt x="693" y="246"/>
                  </a:cubicBezTo>
                  <a:cubicBezTo>
                    <a:pt x="694" y="241"/>
                    <a:pt x="693" y="243"/>
                    <a:pt x="694" y="239"/>
                  </a:cubicBezTo>
                  <a:cubicBezTo>
                    <a:pt x="694" y="240"/>
                    <a:pt x="696" y="234"/>
                    <a:pt x="696" y="233"/>
                  </a:cubicBezTo>
                  <a:cubicBezTo>
                    <a:pt x="695" y="235"/>
                    <a:pt x="694" y="239"/>
                    <a:pt x="694" y="239"/>
                  </a:cubicBezTo>
                  <a:cubicBezTo>
                    <a:pt x="694" y="237"/>
                    <a:pt x="695" y="234"/>
                    <a:pt x="695" y="234"/>
                  </a:cubicBezTo>
                  <a:cubicBezTo>
                    <a:pt x="694" y="237"/>
                    <a:pt x="693" y="239"/>
                    <a:pt x="693" y="241"/>
                  </a:cubicBezTo>
                  <a:cubicBezTo>
                    <a:pt x="693" y="240"/>
                    <a:pt x="695" y="230"/>
                    <a:pt x="695" y="228"/>
                  </a:cubicBezTo>
                  <a:cubicBezTo>
                    <a:pt x="694" y="234"/>
                    <a:pt x="693" y="236"/>
                    <a:pt x="693" y="237"/>
                  </a:cubicBezTo>
                  <a:cubicBezTo>
                    <a:pt x="692" y="239"/>
                    <a:pt x="692" y="241"/>
                    <a:pt x="692" y="242"/>
                  </a:cubicBezTo>
                  <a:cubicBezTo>
                    <a:pt x="692" y="238"/>
                    <a:pt x="690" y="244"/>
                    <a:pt x="691" y="245"/>
                  </a:cubicBezTo>
                  <a:cubicBezTo>
                    <a:pt x="691" y="242"/>
                    <a:pt x="691" y="243"/>
                    <a:pt x="691" y="245"/>
                  </a:cubicBezTo>
                  <a:cubicBezTo>
                    <a:pt x="691" y="244"/>
                    <a:pt x="690" y="245"/>
                    <a:pt x="690" y="246"/>
                  </a:cubicBezTo>
                  <a:cubicBezTo>
                    <a:pt x="690" y="249"/>
                    <a:pt x="689" y="251"/>
                    <a:pt x="688" y="253"/>
                  </a:cubicBezTo>
                  <a:cubicBezTo>
                    <a:pt x="688" y="255"/>
                    <a:pt x="687" y="257"/>
                    <a:pt x="687" y="258"/>
                  </a:cubicBezTo>
                  <a:cubicBezTo>
                    <a:pt x="688" y="256"/>
                    <a:pt x="688" y="256"/>
                    <a:pt x="688" y="254"/>
                  </a:cubicBezTo>
                  <a:cubicBezTo>
                    <a:pt x="689" y="252"/>
                    <a:pt x="689" y="253"/>
                    <a:pt x="691" y="249"/>
                  </a:cubicBezTo>
                  <a:cubicBezTo>
                    <a:pt x="690" y="253"/>
                    <a:pt x="690" y="252"/>
                    <a:pt x="689" y="254"/>
                  </a:cubicBezTo>
                  <a:cubicBezTo>
                    <a:pt x="689" y="255"/>
                    <a:pt x="690" y="252"/>
                    <a:pt x="689" y="255"/>
                  </a:cubicBezTo>
                  <a:cubicBezTo>
                    <a:pt x="689" y="257"/>
                    <a:pt x="687" y="262"/>
                    <a:pt x="686" y="264"/>
                  </a:cubicBezTo>
                  <a:cubicBezTo>
                    <a:pt x="686" y="265"/>
                    <a:pt x="686" y="267"/>
                    <a:pt x="685" y="268"/>
                  </a:cubicBezTo>
                  <a:cubicBezTo>
                    <a:pt x="685" y="270"/>
                    <a:pt x="684" y="272"/>
                    <a:pt x="684" y="274"/>
                  </a:cubicBezTo>
                  <a:cubicBezTo>
                    <a:pt x="682" y="277"/>
                    <a:pt x="681" y="280"/>
                    <a:pt x="681" y="281"/>
                  </a:cubicBezTo>
                  <a:cubicBezTo>
                    <a:pt x="680" y="282"/>
                    <a:pt x="680" y="282"/>
                    <a:pt x="680" y="283"/>
                  </a:cubicBezTo>
                  <a:cubicBezTo>
                    <a:pt x="679" y="285"/>
                    <a:pt x="681" y="281"/>
                    <a:pt x="681" y="282"/>
                  </a:cubicBezTo>
                  <a:cubicBezTo>
                    <a:pt x="680" y="283"/>
                    <a:pt x="680" y="283"/>
                    <a:pt x="680" y="283"/>
                  </a:cubicBezTo>
                  <a:cubicBezTo>
                    <a:pt x="680" y="284"/>
                    <a:pt x="679" y="286"/>
                    <a:pt x="678" y="287"/>
                  </a:cubicBezTo>
                  <a:cubicBezTo>
                    <a:pt x="678" y="288"/>
                    <a:pt x="677" y="291"/>
                    <a:pt x="676" y="294"/>
                  </a:cubicBezTo>
                  <a:cubicBezTo>
                    <a:pt x="675" y="298"/>
                    <a:pt x="673" y="302"/>
                    <a:pt x="672" y="304"/>
                  </a:cubicBezTo>
                  <a:cubicBezTo>
                    <a:pt x="672" y="304"/>
                    <a:pt x="670" y="309"/>
                    <a:pt x="669" y="309"/>
                  </a:cubicBezTo>
                  <a:cubicBezTo>
                    <a:pt x="670" y="309"/>
                    <a:pt x="671" y="307"/>
                    <a:pt x="670" y="309"/>
                  </a:cubicBezTo>
                  <a:cubicBezTo>
                    <a:pt x="669" y="310"/>
                    <a:pt x="668" y="311"/>
                    <a:pt x="668" y="312"/>
                  </a:cubicBezTo>
                  <a:cubicBezTo>
                    <a:pt x="668" y="312"/>
                    <a:pt x="669" y="311"/>
                    <a:pt x="668" y="312"/>
                  </a:cubicBezTo>
                  <a:cubicBezTo>
                    <a:pt x="667" y="315"/>
                    <a:pt x="666" y="315"/>
                    <a:pt x="665" y="316"/>
                  </a:cubicBezTo>
                  <a:cubicBezTo>
                    <a:pt x="665" y="316"/>
                    <a:pt x="667" y="313"/>
                    <a:pt x="665" y="315"/>
                  </a:cubicBezTo>
                  <a:cubicBezTo>
                    <a:pt x="665" y="316"/>
                    <a:pt x="661" y="323"/>
                    <a:pt x="660" y="324"/>
                  </a:cubicBezTo>
                  <a:cubicBezTo>
                    <a:pt x="661" y="322"/>
                    <a:pt x="662" y="319"/>
                    <a:pt x="664" y="316"/>
                  </a:cubicBezTo>
                  <a:cubicBezTo>
                    <a:pt x="664" y="315"/>
                    <a:pt x="664" y="314"/>
                    <a:pt x="666" y="312"/>
                  </a:cubicBezTo>
                  <a:cubicBezTo>
                    <a:pt x="665" y="313"/>
                    <a:pt x="666" y="311"/>
                    <a:pt x="667" y="310"/>
                  </a:cubicBezTo>
                  <a:cubicBezTo>
                    <a:pt x="666" y="311"/>
                    <a:pt x="666" y="310"/>
                    <a:pt x="667" y="310"/>
                  </a:cubicBezTo>
                  <a:cubicBezTo>
                    <a:pt x="666" y="310"/>
                    <a:pt x="668" y="307"/>
                    <a:pt x="668" y="307"/>
                  </a:cubicBezTo>
                  <a:cubicBezTo>
                    <a:pt x="666" y="310"/>
                    <a:pt x="666" y="311"/>
                    <a:pt x="664" y="314"/>
                  </a:cubicBezTo>
                  <a:cubicBezTo>
                    <a:pt x="666" y="310"/>
                    <a:pt x="668" y="305"/>
                    <a:pt x="668" y="303"/>
                  </a:cubicBezTo>
                  <a:cubicBezTo>
                    <a:pt x="670" y="299"/>
                    <a:pt x="671" y="298"/>
                    <a:pt x="672" y="296"/>
                  </a:cubicBezTo>
                  <a:cubicBezTo>
                    <a:pt x="671" y="298"/>
                    <a:pt x="673" y="292"/>
                    <a:pt x="673" y="292"/>
                  </a:cubicBezTo>
                  <a:cubicBezTo>
                    <a:pt x="673" y="291"/>
                    <a:pt x="672" y="294"/>
                    <a:pt x="672" y="293"/>
                  </a:cubicBezTo>
                  <a:cubicBezTo>
                    <a:pt x="671" y="295"/>
                    <a:pt x="671" y="297"/>
                    <a:pt x="670" y="297"/>
                  </a:cubicBezTo>
                  <a:cubicBezTo>
                    <a:pt x="672" y="294"/>
                    <a:pt x="673" y="291"/>
                    <a:pt x="674" y="288"/>
                  </a:cubicBezTo>
                  <a:cubicBezTo>
                    <a:pt x="673" y="289"/>
                    <a:pt x="675" y="285"/>
                    <a:pt x="675" y="284"/>
                  </a:cubicBezTo>
                  <a:cubicBezTo>
                    <a:pt x="675" y="285"/>
                    <a:pt x="675" y="285"/>
                    <a:pt x="675" y="284"/>
                  </a:cubicBezTo>
                  <a:cubicBezTo>
                    <a:pt x="674" y="286"/>
                    <a:pt x="674" y="287"/>
                    <a:pt x="673" y="288"/>
                  </a:cubicBezTo>
                  <a:cubicBezTo>
                    <a:pt x="674" y="285"/>
                    <a:pt x="672" y="289"/>
                    <a:pt x="672" y="289"/>
                  </a:cubicBezTo>
                  <a:cubicBezTo>
                    <a:pt x="672" y="288"/>
                    <a:pt x="674" y="285"/>
                    <a:pt x="673" y="286"/>
                  </a:cubicBezTo>
                  <a:cubicBezTo>
                    <a:pt x="672" y="287"/>
                    <a:pt x="671" y="291"/>
                    <a:pt x="671" y="291"/>
                  </a:cubicBezTo>
                  <a:cubicBezTo>
                    <a:pt x="672" y="288"/>
                    <a:pt x="672" y="291"/>
                    <a:pt x="671" y="293"/>
                  </a:cubicBezTo>
                  <a:cubicBezTo>
                    <a:pt x="670" y="295"/>
                    <a:pt x="668" y="301"/>
                    <a:pt x="666" y="302"/>
                  </a:cubicBezTo>
                  <a:cubicBezTo>
                    <a:pt x="666" y="302"/>
                    <a:pt x="666" y="303"/>
                    <a:pt x="666" y="304"/>
                  </a:cubicBezTo>
                  <a:cubicBezTo>
                    <a:pt x="664" y="307"/>
                    <a:pt x="663" y="309"/>
                    <a:pt x="663" y="307"/>
                  </a:cubicBezTo>
                  <a:cubicBezTo>
                    <a:pt x="663" y="309"/>
                    <a:pt x="662" y="309"/>
                    <a:pt x="662" y="310"/>
                  </a:cubicBezTo>
                  <a:cubicBezTo>
                    <a:pt x="662" y="309"/>
                    <a:pt x="664" y="305"/>
                    <a:pt x="665" y="304"/>
                  </a:cubicBezTo>
                  <a:cubicBezTo>
                    <a:pt x="665" y="303"/>
                    <a:pt x="665" y="302"/>
                    <a:pt x="666" y="301"/>
                  </a:cubicBezTo>
                  <a:cubicBezTo>
                    <a:pt x="666" y="300"/>
                    <a:pt x="667" y="299"/>
                    <a:pt x="667" y="298"/>
                  </a:cubicBezTo>
                  <a:cubicBezTo>
                    <a:pt x="669" y="295"/>
                    <a:pt x="668" y="295"/>
                    <a:pt x="669" y="292"/>
                  </a:cubicBezTo>
                  <a:cubicBezTo>
                    <a:pt x="669" y="292"/>
                    <a:pt x="669" y="292"/>
                    <a:pt x="669" y="292"/>
                  </a:cubicBezTo>
                  <a:cubicBezTo>
                    <a:pt x="668" y="294"/>
                    <a:pt x="668" y="295"/>
                    <a:pt x="667" y="296"/>
                  </a:cubicBezTo>
                  <a:cubicBezTo>
                    <a:pt x="668" y="294"/>
                    <a:pt x="668" y="292"/>
                    <a:pt x="667" y="294"/>
                  </a:cubicBezTo>
                  <a:cubicBezTo>
                    <a:pt x="668" y="293"/>
                    <a:pt x="668" y="292"/>
                    <a:pt x="668" y="291"/>
                  </a:cubicBezTo>
                  <a:cubicBezTo>
                    <a:pt x="668" y="292"/>
                    <a:pt x="667" y="293"/>
                    <a:pt x="668" y="291"/>
                  </a:cubicBezTo>
                  <a:cubicBezTo>
                    <a:pt x="667" y="293"/>
                    <a:pt x="666" y="294"/>
                    <a:pt x="666" y="294"/>
                  </a:cubicBezTo>
                  <a:cubicBezTo>
                    <a:pt x="666" y="295"/>
                    <a:pt x="666" y="295"/>
                    <a:pt x="665" y="297"/>
                  </a:cubicBezTo>
                  <a:cubicBezTo>
                    <a:pt x="665" y="297"/>
                    <a:pt x="665" y="297"/>
                    <a:pt x="664" y="297"/>
                  </a:cubicBezTo>
                  <a:cubicBezTo>
                    <a:pt x="665" y="295"/>
                    <a:pt x="665" y="295"/>
                    <a:pt x="665" y="293"/>
                  </a:cubicBezTo>
                  <a:cubicBezTo>
                    <a:pt x="665" y="294"/>
                    <a:pt x="665" y="294"/>
                    <a:pt x="665" y="294"/>
                  </a:cubicBezTo>
                  <a:cubicBezTo>
                    <a:pt x="664" y="297"/>
                    <a:pt x="663" y="297"/>
                    <a:pt x="663" y="299"/>
                  </a:cubicBezTo>
                  <a:cubicBezTo>
                    <a:pt x="662" y="300"/>
                    <a:pt x="662" y="299"/>
                    <a:pt x="662" y="299"/>
                  </a:cubicBezTo>
                  <a:cubicBezTo>
                    <a:pt x="662" y="298"/>
                    <a:pt x="663" y="296"/>
                    <a:pt x="663" y="296"/>
                  </a:cubicBezTo>
                  <a:cubicBezTo>
                    <a:pt x="662" y="299"/>
                    <a:pt x="661" y="301"/>
                    <a:pt x="660" y="303"/>
                  </a:cubicBezTo>
                  <a:cubicBezTo>
                    <a:pt x="660" y="304"/>
                    <a:pt x="658" y="307"/>
                    <a:pt x="659" y="305"/>
                  </a:cubicBezTo>
                  <a:cubicBezTo>
                    <a:pt x="659" y="305"/>
                    <a:pt x="659" y="305"/>
                    <a:pt x="659" y="304"/>
                  </a:cubicBezTo>
                  <a:cubicBezTo>
                    <a:pt x="659" y="305"/>
                    <a:pt x="657" y="308"/>
                    <a:pt x="657" y="310"/>
                  </a:cubicBezTo>
                  <a:cubicBezTo>
                    <a:pt x="656" y="309"/>
                    <a:pt x="654" y="314"/>
                    <a:pt x="655" y="312"/>
                  </a:cubicBezTo>
                  <a:cubicBezTo>
                    <a:pt x="654" y="314"/>
                    <a:pt x="655" y="312"/>
                    <a:pt x="654" y="314"/>
                  </a:cubicBezTo>
                  <a:cubicBezTo>
                    <a:pt x="652" y="318"/>
                    <a:pt x="647" y="327"/>
                    <a:pt x="643" y="333"/>
                  </a:cubicBezTo>
                  <a:cubicBezTo>
                    <a:pt x="643" y="333"/>
                    <a:pt x="644" y="332"/>
                    <a:pt x="644" y="332"/>
                  </a:cubicBezTo>
                  <a:cubicBezTo>
                    <a:pt x="642" y="335"/>
                    <a:pt x="640" y="338"/>
                    <a:pt x="638" y="341"/>
                  </a:cubicBezTo>
                  <a:cubicBezTo>
                    <a:pt x="636" y="343"/>
                    <a:pt x="634" y="346"/>
                    <a:pt x="633" y="348"/>
                  </a:cubicBezTo>
                  <a:cubicBezTo>
                    <a:pt x="632" y="349"/>
                    <a:pt x="634" y="347"/>
                    <a:pt x="633" y="348"/>
                  </a:cubicBezTo>
                  <a:cubicBezTo>
                    <a:pt x="633" y="348"/>
                    <a:pt x="632" y="349"/>
                    <a:pt x="632" y="350"/>
                  </a:cubicBezTo>
                  <a:cubicBezTo>
                    <a:pt x="632" y="349"/>
                    <a:pt x="632" y="349"/>
                    <a:pt x="632" y="349"/>
                  </a:cubicBezTo>
                  <a:cubicBezTo>
                    <a:pt x="633" y="347"/>
                    <a:pt x="634" y="347"/>
                    <a:pt x="633" y="347"/>
                  </a:cubicBezTo>
                  <a:cubicBezTo>
                    <a:pt x="630" y="351"/>
                    <a:pt x="627" y="355"/>
                    <a:pt x="624" y="359"/>
                  </a:cubicBezTo>
                  <a:cubicBezTo>
                    <a:pt x="620" y="363"/>
                    <a:pt x="617" y="368"/>
                    <a:pt x="614" y="371"/>
                  </a:cubicBezTo>
                  <a:cubicBezTo>
                    <a:pt x="613" y="372"/>
                    <a:pt x="612" y="374"/>
                    <a:pt x="611" y="375"/>
                  </a:cubicBezTo>
                  <a:cubicBezTo>
                    <a:pt x="611" y="375"/>
                    <a:pt x="611" y="374"/>
                    <a:pt x="612" y="374"/>
                  </a:cubicBezTo>
                  <a:cubicBezTo>
                    <a:pt x="611" y="375"/>
                    <a:pt x="611" y="375"/>
                    <a:pt x="610" y="376"/>
                  </a:cubicBezTo>
                  <a:cubicBezTo>
                    <a:pt x="608" y="377"/>
                    <a:pt x="605" y="381"/>
                    <a:pt x="603" y="384"/>
                  </a:cubicBezTo>
                  <a:cubicBezTo>
                    <a:pt x="599" y="387"/>
                    <a:pt x="597" y="390"/>
                    <a:pt x="594" y="392"/>
                  </a:cubicBezTo>
                  <a:cubicBezTo>
                    <a:pt x="592" y="395"/>
                    <a:pt x="589" y="397"/>
                    <a:pt x="587" y="399"/>
                  </a:cubicBezTo>
                  <a:cubicBezTo>
                    <a:pt x="583" y="403"/>
                    <a:pt x="572" y="411"/>
                    <a:pt x="568" y="415"/>
                  </a:cubicBezTo>
                  <a:cubicBezTo>
                    <a:pt x="567" y="415"/>
                    <a:pt x="566" y="416"/>
                    <a:pt x="566" y="415"/>
                  </a:cubicBezTo>
                  <a:cubicBezTo>
                    <a:pt x="564" y="417"/>
                    <a:pt x="566" y="416"/>
                    <a:pt x="563" y="418"/>
                  </a:cubicBezTo>
                  <a:cubicBezTo>
                    <a:pt x="562" y="419"/>
                    <a:pt x="562" y="419"/>
                    <a:pt x="561" y="419"/>
                  </a:cubicBezTo>
                  <a:cubicBezTo>
                    <a:pt x="560" y="421"/>
                    <a:pt x="558" y="422"/>
                    <a:pt x="559" y="421"/>
                  </a:cubicBezTo>
                  <a:cubicBezTo>
                    <a:pt x="557" y="422"/>
                    <a:pt x="557" y="423"/>
                    <a:pt x="555" y="424"/>
                  </a:cubicBezTo>
                  <a:cubicBezTo>
                    <a:pt x="554" y="425"/>
                    <a:pt x="551" y="426"/>
                    <a:pt x="550" y="427"/>
                  </a:cubicBezTo>
                  <a:cubicBezTo>
                    <a:pt x="548" y="428"/>
                    <a:pt x="546" y="430"/>
                    <a:pt x="544" y="431"/>
                  </a:cubicBezTo>
                  <a:cubicBezTo>
                    <a:pt x="541" y="433"/>
                    <a:pt x="539" y="434"/>
                    <a:pt x="536" y="436"/>
                  </a:cubicBezTo>
                  <a:cubicBezTo>
                    <a:pt x="534" y="437"/>
                    <a:pt x="531" y="439"/>
                    <a:pt x="528" y="440"/>
                  </a:cubicBezTo>
                  <a:cubicBezTo>
                    <a:pt x="526" y="442"/>
                    <a:pt x="523" y="443"/>
                    <a:pt x="521" y="445"/>
                  </a:cubicBezTo>
                  <a:cubicBezTo>
                    <a:pt x="523" y="444"/>
                    <a:pt x="527" y="441"/>
                    <a:pt x="524" y="443"/>
                  </a:cubicBezTo>
                  <a:cubicBezTo>
                    <a:pt x="526" y="442"/>
                    <a:pt x="530" y="440"/>
                    <a:pt x="532" y="438"/>
                  </a:cubicBezTo>
                  <a:cubicBezTo>
                    <a:pt x="534" y="437"/>
                    <a:pt x="538" y="435"/>
                    <a:pt x="540" y="433"/>
                  </a:cubicBezTo>
                  <a:cubicBezTo>
                    <a:pt x="542" y="432"/>
                    <a:pt x="542" y="432"/>
                    <a:pt x="545" y="431"/>
                  </a:cubicBezTo>
                  <a:cubicBezTo>
                    <a:pt x="545" y="431"/>
                    <a:pt x="546" y="430"/>
                    <a:pt x="546" y="430"/>
                  </a:cubicBezTo>
                  <a:cubicBezTo>
                    <a:pt x="543" y="433"/>
                    <a:pt x="538" y="435"/>
                    <a:pt x="532" y="439"/>
                  </a:cubicBezTo>
                  <a:cubicBezTo>
                    <a:pt x="539" y="435"/>
                    <a:pt x="543" y="433"/>
                    <a:pt x="550" y="428"/>
                  </a:cubicBezTo>
                  <a:cubicBezTo>
                    <a:pt x="550" y="428"/>
                    <a:pt x="550" y="428"/>
                    <a:pt x="552" y="428"/>
                  </a:cubicBezTo>
                  <a:cubicBezTo>
                    <a:pt x="554" y="426"/>
                    <a:pt x="565" y="418"/>
                    <a:pt x="568" y="416"/>
                  </a:cubicBezTo>
                  <a:cubicBezTo>
                    <a:pt x="572" y="413"/>
                    <a:pt x="576" y="409"/>
                    <a:pt x="579" y="407"/>
                  </a:cubicBezTo>
                  <a:cubicBezTo>
                    <a:pt x="578" y="408"/>
                    <a:pt x="580" y="406"/>
                    <a:pt x="582" y="404"/>
                  </a:cubicBezTo>
                  <a:cubicBezTo>
                    <a:pt x="584" y="403"/>
                    <a:pt x="586" y="401"/>
                    <a:pt x="586" y="401"/>
                  </a:cubicBezTo>
                  <a:cubicBezTo>
                    <a:pt x="586" y="401"/>
                    <a:pt x="585" y="402"/>
                    <a:pt x="585" y="403"/>
                  </a:cubicBezTo>
                  <a:cubicBezTo>
                    <a:pt x="586" y="401"/>
                    <a:pt x="589" y="399"/>
                    <a:pt x="590" y="398"/>
                  </a:cubicBezTo>
                  <a:cubicBezTo>
                    <a:pt x="591" y="397"/>
                    <a:pt x="593" y="395"/>
                    <a:pt x="596" y="392"/>
                  </a:cubicBezTo>
                  <a:cubicBezTo>
                    <a:pt x="598" y="390"/>
                    <a:pt x="601" y="387"/>
                    <a:pt x="602" y="386"/>
                  </a:cubicBezTo>
                  <a:cubicBezTo>
                    <a:pt x="604" y="384"/>
                    <a:pt x="604" y="384"/>
                    <a:pt x="604" y="385"/>
                  </a:cubicBezTo>
                  <a:cubicBezTo>
                    <a:pt x="606" y="383"/>
                    <a:pt x="606" y="382"/>
                    <a:pt x="609" y="378"/>
                  </a:cubicBezTo>
                  <a:cubicBezTo>
                    <a:pt x="611" y="377"/>
                    <a:pt x="614" y="374"/>
                    <a:pt x="617" y="371"/>
                  </a:cubicBezTo>
                  <a:cubicBezTo>
                    <a:pt x="620" y="367"/>
                    <a:pt x="623" y="363"/>
                    <a:pt x="624" y="362"/>
                  </a:cubicBezTo>
                  <a:cubicBezTo>
                    <a:pt x="621" y="366"/>
                    <a:pt x="618" y="371"/>
                    <a:pt x="613" y="376"/>
                  </a:cubicBezTo>
                  <a:cubicBezTo>
                    <a:pt x="611" y="378"/>
                    <a:pt x="609" y="381"/>
                    <a:pt x="606" y="383"/>
                  </a:cubicBezTo>
                  <a:cubicBezTo>
                    <a:pt x="604" y="385"/>
                    <a:pt x="602" y="388"/>
                    <a:pt x="600" y="390"/>
                  </a:cubicBezTo>
                  <a:cubicBezTo>
                    <a:pt x="603" y="387"/>
                    <a:pt x="607" y="384"/>
                    <a:pt x="608" y="381"/>
                  </a:cubicBezTo>
                  <a:cubicBezTo>
                    <a:pt x="608" y="382"/>
                    <a:pt x="612" y="377"/>
                    <a:pt x="613" y="377"/>
                  </a:cubicBezTo>
                  <a:cubicBezTo>
                    <a:pt x="611" y="379"/>
                    <a:pt x="608" y="383"/>
                    <a:pt x="606" y="385"/>
                  </a:cubicBezTo>
                  <a:cubicBezTo>
                    <a:pt x="603" y="388"/>
                    <a:pt x="600" y="390"/>
                    <a:pt x="599" y="391"/>
                  </a:cubicBezTo>
                  <a:cubicBezTo>
                    <a:pt x="599" y="391"/>
                    <a:pt x="601" y="389"/>
                    <a:pt x="602" y="389"/>
                  </a:cubicBezTo>
                  <a:cubicBezTo>
                    <a:pt x="600" y="391"/>
                    <a:pt x="598" y="393"/>
                    <a:pt x="596" y="394"/>
                  </a:cubicBezTo>
                  <a:cubicBezTo>
                    <a:pt x="595" y="396"/>
                    <a:pt x="593" y="397"/>
                    <a:pt x="591" y="399"/>
                  </a:cubicBezTo>
                  <a:cubicBezTo>
                    <a:pt x="591" y="399"/>
                    <a:pt x="591" y="399"/>
                    <a:pt x="590" y="400"/>
                  </a:cubicBezTo>
                  <a:cubicBezTo>
                    <a:pt x="588" y="402"/>
                    <a:pt x="585" y="404"/>
                    <a:pt x="583" y="406"/>
                  </a:cubicBezTo>
                  <a:cubicBezTo>
                    <a:pt x="581" y="408"/>
                    <a:pt x="578" y="410"/>
                    <a:pt x="577" y="411"/>
                  </a:cubicBezTo>
                  <a:cubicBezTo>
                    <a:pt x="575" y="412"/>
                    <a:pt x="573" y="414"/>
                    <a:pt x="571" y="415"/>
                  </a:cubicBezTo>
                  <a:cubicBezTo>
                    <a:pt x="569" y="417"/>
                    <a:pt x="568" y="418"/>
                    <a:pt x="566" y="419"/>
                  </a:cubicBezTo>
                  <a:cubicBezTo>
                    <a:pt x="565" y="420"/>
                    <a:pt x="560" y="423"/>
                    <a:pt x="562" y="422"/>
                  </a:cubicBezTo>
                  <a:cubicBezTo>
                    <a:pt x="560" y="423"/>
                    <a:pt x="559" y="424"/>
                    <a:pt x="557" y="425"/>
                  </a:cubicBezTo>
                  <a:cubicBezTo>
                    <a:pt x="556" y="426"/>
                    <a:pt x="554" y="427"/>
                    <a:pt x="553" y="428"/>
                  </a:cubicBezTo>
                  <a:cubicBezTo>
                    <a:pt x="553" y="427"/>
                    <a:pt x="548" y="431"/>
                    <a:pt x="548" y="431"/>
                  </a:cubicBezTo>
                  <a:cubicBezTo>
                    <a:pt x="546" y="432"/>
                    <a:pt x="546" y="433"/>
                    <a:pt x="542" y="435"/>
                  </a:cubicBezTo>
                  <a:cubicBezTo>
                    <a:pt x="542" y="435"/>
                    <a:pt x="540" y="435"/>
                    <a:pt x="538" y="437"/>
                  </a:cubicBezTo>
                  <a:cubicBezTo>
                    <a:pt x="536" y="438"/>
                    <a:pt x="533" y="440"/>
                    <a:pt x="531" y="441"/>
                  </a:cubicBezTo>
                  <a:cubicBezTo>
                    <a:pt x="528" y="443"/>
                    <a:pt x="525" y="444"/>
                    <a:pt x="521" y="446"/>
                  </a:cubicBezTo>
                  <a:cubicBezTo>
                    <a:pt x="521" y="446"/>
                    <a:pt x="521" y="446"/>
                    <a:pt x="520" y="447"/>
                  </a:cubicBezTo>
                  <a:cubicBezTo>
                    <a:pt x="515" y="450"/>
                    <a:pt x="510" y="452"/>
                    <a:pt x="507" y="453"/>
                  </a:cubicBezTo>
                  <a:cubicBezTo>
                    <a:pt x="505" y="455"/>
                    <a:pt x="501" y="456"/>
                    <a:pt x="499" y="457"/>
                  </a:cubicBezTo>
                  <a:cubicBezTo>
                    <a:pt x="495" y="458"/>
                    <a:pt x="488" y="462"/>
                    <a:pt x="487" y="461"/>
                  </a:cubicBezTo>
                  <a:cubicBezTo>
                    <a:pt x="486" y="462"/>
                    <a:pt x="487" y="462"/>
                    <a:pt x="485" y="462"/>
                  </a:cubicBezTo>
                  <a:cubicBezTo>
                    <a:pt x="485" y="462"/>
                    <a:pt x="483" y="463"/>
                    <a:pt x="482" y="463"/>
                  </a:cubicBezTo>
                  <a:cubicBezTo>
                    <a:pt x="480" y="464"/>
                    <a:pt x="472" y="466"/>
                    <a:pt x="470" y="467"/>
                  </a:cubicBezTo>
                  <a:cubicBezTo>
                    <a:pt x="463" y="469"/>
                    <a:pt x="456" y="472"/>
                    <a:pt x="449" y="473"/>
                  </a:cubicBezTo>
                  <a:cubicBezTo>
                    <a:pt x="449" y="473"/>
                    <a:pt x="449" y="473"/>
                    <a:pt x="447" y="473"/>
                  </a:cubicBezTo>
                  <a:cubicBezTo>
                    <a:pt x="448" y="473"/>
                    <a:pt x="449" y="473"/>
                    <a:pt x="447" y="474"/>
                  </a:cubicBezTo>
                  <a:cubicBezTo>
                    <a:pt x="444" y="474"/>
                    <a:pt x="442" y="475"/>
                    <a:pt x="440" y="475"/>
                  </a:cubicBezTo>
                  <a:cubicBezTo>
                    <a:pt x="440" y="475"/>
                    <a:pt x="442" y="475"/>
                    <a:pt x="440" y="475"/>
                  </a:cubicBezTo>
                  <a:cubicBezTo>
                    <a:pt x="438" y="476"/>
                    <a:pt x="430" y="477"/>
                    <a:pt x="429" y="477"/>
                  </a:cubicBezTo>
                  <a:cubicBezTo>
                    <a:pt x="427" y="478"/>
                    <a:pt x="425" y="478"/>
                    <a:pt x="423" y="478"/>
                  </a:cubicBezTo>
                  <a:cubicBezTo>
                    <a:pt x="420" y="479"/>
                    <a:pt x="418" y="479"/>
                    <a:pt x="416" y="479"/>
                  </a:cubicBezTo>
                  <a:cubicBezTo>
                    <a:pt x="415" y="479"/>
                    <a:pt x="413" y="480"/>
                    <a:pt x="411" y="480"/>
                  </a:cubicBezTo>
                  <a:cubicBezTo>
                    <a:pt x="409" y="480"/>
                    <a:pt x="407" y="480"/>
                    <a:pt x="405" y="480"/>
                  </a:cubicBezTo>
                  <a:cubicBezTo>
                    <a:pt x="404" y="480"/>
                    <a:pt x="397" y="481"/>
                    <a:pt x="393" y="481"/>
                  </a:cubicBezTo>
                  <a:cubicBezTo>
                    <a:pt x="391" y="481"/>
                    <a:pt x="390" y="481"/>
                    <a:pt x="388" y="481"/>
                  </a:cubicBezTo>
                  <a:cubicBezTo>
                    <a:pt x="386" y="481"/>
                    <a:pt x="381" y="482"/>
                    <a:pt x="377" y="481"/>
                  </a:cubicBezTo>
                  <a:cubicBezTo>
                    <a:pt x="373" y="481"/>
                    <a:pt x="371" y="481"/>
                    <a:pt x="368" y="481"/>
                  </a:cubicBezTo>
                  <a:cubicBezTo>
                    <a:pt x="366" y="481"/>
                    <a:pt x="363" y="481"/>
                    <a:pt x="359" y="481"/>
                  </a:cubicBezTo>
                  <a:cubicBezTo>
                    <a:pt x="359" y="481"/>
                    <a:pt x="362" y="481"/>
                    <a:pt x="361" y="481"/>
                  </a:cubicBezTo>
                  <a:cubicBezTo>
                    <a:pt x="359" y="481"/>
                    <a:pt x="359" y="481"/>
                    <a:pt x="356" y="481"/>
                  </a:cubicBezTo>
                  <a:cubicBezTo>
                    <a:pt x="355" y="481"/>
                    <a:pt x="347" y="481"/>
                    <a:pt x="349" y="480"/>
                  </a:cubicBezTo>
                  <a:cubicBezTo>
                    <a:pt x="345" y="480"/>
                    <a:pt x="346" y="480"/>
                    <a:pt x="342" y="480"/>
                  </a:cubicBezTo>
                  <a:cubicBezTo>
                    <a:pt x="340" y="480"/>
                    <a:pt x="340" y="480"/>
                    <a:pt x="338" y="480"/>
                  </a:cubicBezTo>
                  <a:cubicBezTo>
                    <a:pt x="338" y="480"/>
                    <a:pt x="336" y="480"/>
                    <a:pt x="334" y="479"/>
                  </a:cubicBezTo>
                  <a:cubicBezTo>
                    <a:pt x="333" y="479"/>
                    <a:pt x="333" y="479"/>
                    <a:pt x="334" y="479"/>
                  </a:cubicBezTo>
                  <a:cubicBezTo>
                    <a:pt x="329" y="479"/>
                    <a:pt x="326" y="478"/>
                    <a:pt x="323" y="478"/>
                  </a:cubicBezTo>
                  <a:cubicBezTo>
                    <a:pt x="321" y="477"/>
                    <a:pt x="318" y="477"/>
                    <a:pt x="313" y="476"/>
                  </a:cubicBezTo>
                  <a:cubicBezTo>
                    <a:pt x="314" y="476"/>
                    <a:pt x="314" y="476"/>
                    <a:pt x="311" y="476"/>
                  </a:cubicBezTo>
                  <a:cubicBezTo>
                    <a:pt x="312" y="476"/>
                    <a:pt x="306" y="474"/>
                    <a:pt x="303" y="474"/>
                  </a:cubicBezTo>
                  <a:cubicBezTo>
                    <a:pt x="303" y="474"/>
                    <a:pt x="307" y="474"/>
                    <a:pt x="306" y="475"/>
                  </a:cubicBezTo>
                  <a:cubicBezTo>
                    <a:pt x="304" y="474"/>
                    <a:pt x="303" y="474"/>
                    <a:pt x="302" y="474"/>
                  </a:cubicBezTo>
                  <a:cubicBezTo>
                    <a:pt x="301" y="474"/>
                    <a:pt x="302" y="474"/>
                    <a:pt x="299" y="473"/>
                  </a:cubicBezTo>
                  <a:cubicBezTo>
                    <a:pt x="300" y="473"/>
                    <a:pt x="300" y="473"/>
                    <a:pt x="297" y="473"/>
                  </a:cubicBezTo>
                  <a:cubicBezTo>
                    <a:pt x="298" y="473"/>
                    <a:pt x="296" y="472"/>
                    <a:pt x="297" y="472"/>
                  </a:cubicBezTo>
                  <a:cubicBezTo>
                    <a:pt x="294" y="472"/>
                    <a:pt x="291" y="471"/>
                    <a:pt x="288" y="470"/>
                  </a:cubicBezTo>
                  <a:cubicBezTo>
                    <a:pt x="284" y="470"/>
                    <a:pt x="281" y="468"/>
                    <a:pt x="278" y="467"/>
                  </a:cubicBezTo>
                  <a:cubicBezTo>
                    <a:pt x="271" y="466"/>
                    <a:pt x="264" y="463"/>
                    <a:pt x="256" y="461"/>
                  </a:cubicBezTo>
                  <a:cubicBezTo>
                    <a:pt x="250" y="458"/>
                    <a:pt x="240" y="454"/>
                    <a:pt x="235" y="452"/>
                  </a:cubicBezTo>
                  <a:cubicBezTo>
                    <a:pt x="227" y="448"/>
                    <a:pt x="221" y="445"/>
                    <a:pt x="213" y="441"/>
                  </a:cubicBezTo>
                  <a:cubicBezTo>
                    <a:pt x="212" y="440"/>
                    <a:pt x="210" y="439"/>
                    <a:pt x="208" y="438"/>
                  </a:cubicBezTo>
                  <a:cubicBezTo>
                    <a:pt x="209" y="439"/>
                    <a:pt x="208" y="439"/>
                    <a:pt x="208" y="438"/>
                  </a:cubicBezTo>
                  <a:cubicBezTo>
                    <a:pt x="207" y="437"/>
                    <a:pt x="206" y="437"/>
                    <a:pt x="204" y="436"/>
                  </a:cubicBezTo>
                  <a:cubicBezTo>
                    <a:pt x="204" y="436"/>
                    <a:pt x="203" y="435"/>
                    <a:pt x="202" y="435"/>
                  </a:cubicBezTo>
                  <a:cubicBezTo>
                    <a:pt x="200" y="433"/>
                    <a:pt x="195" y="431"/>
                    <a:pt x="191" y="428"/>
                  </a:cubicBezTo>
                  <a:cubicBezTo>
                    <a:pt x="189" y="427"/>
                    <a:pt x="187" y="426"/>
                    <a:pt x="185" y="424"/>
                  </a:cubicBezTo>
                  <a:cubicBezTo>
                    <a:pt x="182" y="423"/>
                    <a:pt x="180" y="421"/>
                    <a:pt x="178" y="419"/>
                  </a:cubicBezTo>
                  <a:cubicBezTo>
                    <a:pt x="175" y="417"/>
                    <a:pt x="173" y="416"/>
                    <a:pt x="171" y="414"/>
                  </a:cubicBezTo>
                  <a:cubicBezTo>
                    <a:pt x="169" y="413"/>
                    <a:pt x="167" y="411"/>
                    <a:pt x="166" y="411"/>
                  </a:cubicBezTo>
                  <a:cubicBezTo>
                    <a:pt x="168" y="413"/>
                    <a:pt x="169" y="412"/>
                    <a:pt x="170" y="414"/>
                  </a:cubicBezTo>
                  <a:cubicBezTo>
                    <a:pt x="168" y="413"/>
                    <a:pt x="166" y="411"/>
                    <a:pt x="163" y="409"/>
                  </a:cubicBezTo>
                  <a:cubicBezTo>
                    <a:pt x="162" y="408"/>
                    <a:pt x="160" y="407"/>
                    <a:pt x="159" y="406"/>
                  </a:cubicBezTo>
                  <a:cubicBezTo>
                    <a:pt x="157" y="405"/>
                    <a:pt x="156" y="403"/>
                    <a:pt x="154" y="402"/>
                  </a:cubicBezTo>
                  <a:cubicBezTo>
                    <a:pt x="154" y="402"/>
                    <a:pt x="154" y="402"/>
                    <a:pt x="154" y="403"/>
                  </a:cubicBezTo>
                  <a:cubicBezTo>
                    <a:pt x="152" y="401"/>
                    <a:pt x="147" y="396"/>
                    <a:pt x="145" y="395"/>
                  </a:cubicBezTo>
                  <a:cubicBezTo>
                    <a:pt x="144" y="393"/>
                    <a:pt x="141" y="391"/>
                    <a:pt x="138" y="388"/>
                  </a:cubicBezTo>
                  <a:cubicBezTo>
                    <a:pt x="136" y="386"/>
                    <a:pt x="135" y="385"/>
                    <a:pt x="134" y="383"/>
                  </a:cubicBezTo>
                  <a:cubicBezTo>
                    <a:pt x="132" y="382"/>
                    <a:pt x="131" y="380"/>
                    <a:pt x="130" y="379"/>
                  </a:cubicBezTo>
                  <a:cubicBezTo>
                    <a:pt x="130" y="379"/>
                    <a:pt x="128" y="378"/>
                    <a:pt x="128" y="378"/>
                  </a:cubicBezTo>
                  <a:cubicBezTo>
                    <a:pt x="128" y="377"/>
                    <a:pt x="128" y="377"/>
                    <a:pt x="127" y="376"/>
                  </a:cubicBezTo>
                  <a:cubicBezTo>
                    <a:pt x="126" y="375"/>
                    <a:pt x="125" y="374"/>
                    <a:pt x="123" y="372"/>
                  </a:cubicBezTo>
                  <a:cubicBezTo>
                    <a:pt x="121" y="370"/>
                    <a:pt x="119" y="368"/>
                    <a:pt x="118" y="367"/>
                  </a:cubicBezTo>
                  <a:cubicBezTo>
                    <a:pt x="117" y="365"/>
                    <a:pt x="116" y="363"/>
                    <a:pt x="114" y="361"/>
                  </a:cubicBezTo>
                  <a:cubicBezTo>
                    <a:pt x="113" y="360"/>
                    <a:pt x="113" y="360"/>
                    <a:pt x="112" y="359"/>
                  </a:cubicBezTo>
                  <a:cubicBezTo>
                    <a:pt x="111" y="358"/>
                    <a:pt x="110" y="357"/>
                    <a:pt x="110" y="356"/>
                  </a:cubicBezTo>
                  <a:cubicBezTo>
                    <a:pt x="109" y="355"/>
                    <a:pt x="105" y="350"/>
                    <a:pt x="103" y="347"/>
                  </a:cubicBezTo>
                  <a:cubicBezTo>
                    <a:pt x="103" y="347"/>
                    <a:pt x="103" y="348"/>
                    <a:pt x="103" y="348"/>
                  </a:cubicBezTo>
                  <a:cubicBezTo>
                    <a:pt x="102" y="346"/>
                    <a:pt x="102" y="347"/>
                    <a:pt x="101" y="346"/>
                  </a:cubicBezTo>
                  <a:cubicBezTo>
                    <a:pt x="99" y="343"/>
                    <a:pt x="99" y="342"/>
                    <a:pt x="97" y="340"/>
                  </a:cubicBezTo>
                  <a:cubicBezTo>
                    <a:pt x="97" y="341"/>
                    <a:pt x="98" y="340"/>
                    <a:pt x="97" y="340"/>
                  </a:cubicBezTo>
                  <a:cubicBezTo>
                    <a:pt x="97" y="340"/>
                    <a:pt x="92" y="335"/>
                    <a:pt x="90" y="331"/>
                  </a:cubicBezTo>
                  <a:cubicBezTo>
                    <a:pt x="90" y="332"/>
                    <a:pt x="89" y="328"/>
                    <a:pt x="88" y="328"/>
                  </a:cubicBezTo>
                  <a:cubicBezTo>
                    <a:pt x="88" y="328"/>
                    <a:pt x="89" y="330"/>
                    <a:pt x="90" y="331"/>
                  </a:cubicBezTo>
                  <a:cubicBezTo>
                    <a:pt x="90" y="331"/>
                    <a:pt x="90" y="331"/>
                    <a:pt x="91" y="332"/>
                  </a:cubicBezTo>
                  <a:cubicBezTo>
                    <a:pt x="92" y="334"/>
                    <a:pt x="93" y="336"/>
                    <a:pt x="95" y="339"/>
                  </a:cubicBezTo>
                  <a:cubicBezTo>
                    <a:pt x="93" y="337"/>
                    <a:pt x="92" y="335"/>
                    <a:pt x="92" y="335"/>
                  </a:cubicBezTo>
                  <a:cubicBezTo>
                    <a:pt x="96" y="341"/>
                    <a:pt x="97" y="342"/>
                    <a:pt x="101" y="347"/>
                  </a:cubicBezTo>
                  <a:cubicBezTo>
                    <a:pt x="100" y="348"/>
                    <a:pt x="102" y="349"/>
                    <a:pt x="102" y="350"/>
                  </a:cubicBezTo>
                  <a:cubicBezTo>
                    <a:pt x="103" y="352"/>
                    <a:pt x="104" y="352"/>
                    <a:pt x="106" y="354"/>
                  </a:cubicBezTo>
                  <a:cubicBezTo>
                    <a:pt x="106" y="356"/>
                    <a:pt x="108" y="358"/>
                    <a:pt x="110" y="360"/>
                  </a:cubicBezTo>
                  <a:cubicBezTo>
                    <a:pt x="112" y="362"/>
                    <a:pt x="114" y="365"/>
                    <a:pt x="115" y="367"/>
                  </a:cubicBezTo>
                  <a:cubicBezTo>
                    <a:pt x="117" y="369"/>
                    <a:pt x="120" y="371"/>
                    <a:pt x="121" y="373"/>
                  </a:cubicBezTo>
                  <a:cubicBezTo>
                    <a:pt x="122" y="375"/>
                    <a:pt x="122" y="374"/>
                    <a:pt x="123" y="375"/>
                  </a:cubicBezTo>
                  <a:cubicBezTo>
                    <a:pt x="124" y="377"/>
                    <a:pt x="123" y="376"/>
                    <a:pt x="124" y="377"/>
                  </a:cubicBezTo>
                  <a:cubicBezTo>
                    <a:pt x="124" y="377"/>
                    <a:pt x="126" y="379"/>
                    <a:pt x="127" y="379"/>
                  </a:cubicBezTo>
                  <a:cubicBezTo>
                    <a:pt x="128" y="381"/>
                    <a:pt x="130" y="384"/>
                    <a:pt x="131" y="385"/>
                  </a:cubicBezTo>
                  <a:cubicBezTo>
                    <a:pt x="129" y="383"/>
                    <a:pt x="125" y="379"/>
                    <a:pt x="127" y="382"/>
                  </a:cubicBezTo>
                  <a:cubicBezTo>
                    <a:pt x="130" y="384"/>
                    <a:pt x="139" y="392"/>
                    <a:pt x="140" y="395"/>
                  </a:cubicBezTo>
                  <a:cubicBezTo>
                    <a:pt x="142" y="396"/>
                    <a:pt x="139" y="393"/>
                    <a:pt x="141" y="395"/>
                  </a:cubicBezTo>
                  <a:cubicBezTo>
                    <a:pt x="142" y="397"/>
                    <a:pt x="143" y="398"/>
                    <a:pt x="143" y="398"/>
                  </a:cubicBezTo>
                  <a:cubicBezTo>
                    <a:pt x="142" y="398"/>
                    <a:pt x="142" y="397"/>
                    <a:pt x="141" y="396"/>
                  </a:cubicBezTo>
                  <a:cubicBezTo>
                    <a:pt x="141" y="396"/>
                    <a:pt x="141" y="397"/>
                    <a:pt x="143" y="399"/>
                  </a:cubicBezTo>
                  <a:cubicBezTo>
                    <a:pt x="144" y="400"/>
                    <a:pt x="146" y="402"/>
                    <a:pt x="148" y="403"/>
                  </a:cubicBezTo>
                  <a:cubicBezTo>
                    <a:pt x="147" y="403"/>
                    <a:pt x="145" y="401"/>
                    <a:pt x="143" y="400"/>
                  </a:cubicBezTo>
                  <a:cubicBezTo>
                    <a:pt x="141" y="398"/>
                    <a:pt x="138" y="395"/>
                    <a:pt x="136" y="393"/>
                  </a:cubicBezTo>
                  <a:cubicBezTo>
                    <a:pt x="135" y="392"/>
                    <a:pt x="136" y="393"/>
                    <a:pt x="137" y="394"/>
                  </a:cubicBezTo>
                  <a:cubicBezTo>
                    <a:pt x="135" y="393"/>
                    <a:pt x="132" y="390"/>
                    <a:pt x="130" y="388"/>
                  </a:cubicBezTo>
                  <a:cubicBezTo>
                    <a:pt x="128" y="386"/>
                    <a:pt x="126" y="383"/>
                    <a:pt x="124" y="382"/>
                  </a:cubicBezTo>
                  <a:cubicBezTo>
                    <a:pt x="126" y="383"/>
                    <a:pt x="127" y="385"/>
                    <a:pt x="129" y="387"/>
                  </a:cubicBezTo>
                  <a:cubicBezTo>
                    <a:pt x="124" y="382"/>
                    <a:pt x="121" y="378"/>
                    <a:pt x="117" y="375"/>
                  </a:cubicBezTo>
                  <a:cubicBezTo>
                    <a:pt x="114" y="371"/>
                    <a:pt x="111" y="367"/>
                    <a:pt x="106" y="362"/>
                  </a:cubicBezTo>
                  <a:cubicBezTo>
                    <a:pt x="106" y="362"/>
                    <a:pt x="107" y="363"/>
                    <a:pt x="107" y="363"/>
                  </a:cubicBezTo>
                  <a:cubicBezTo>
                    <a:pt x="105" y="360"/>
                    <a:pt x="105" y="360"/>
                    <a:pt x="103" y="357"/>
                  </a:cubicBezTo>
                  <a:cubicBezTo>
                    <a:pt x="102" y="357"/>
                    <a:pt x="103" y="357"/>
                    <a:pt x="102" y="356"/>
                  </a:cubicBezTo>
                  <a:cubicBezTo>
                    <a:pt x="102" y="356"/>
                    <a:pt x="101" y="355"/>
                    <a:pt x="101" y="354"/>
                  </a:cubicBezTo>
                  <a:cubicBezTo>
                    <a:pt x="100" y="354"/>
                    <a:pt x="102" y="356"/>
                    <a:pt x="102" y="356"/>
                  </a:cubicBezTo>
                  <a:cubicBezTo>
                    <a:pt x="100" y="355"/>
                    <a:pt x="99" y="353"/>
                    <a:pt x="97" y="350"/>
                  </a:cubicBezTo>
                  <a:cubicBezTo>
                    <a:pt x="95" y="348"/>
                    <a:pt x="94" y="346"/>
                    <a:pt x="92" y="343"/>
                  </a:cubicBezTo>
                  <a:cubicBezTo>
                    <a:pt x="91" y="342"/>
                    <a:pt x="89" y="339"/>
                    <a:pt x="88" y="337"/>
                  </a:cubicBezTo>
                  <a:cubicBezTo>
                    <a:pt x="87" y="337"/>
                    <a:pt x="88" y="338"/>
                    <a:pt x="86" y="336"/>
                  </a:cubicBezTo>
                  <a:cubicBezTo>
                    <a:pt x="86" y="334"/>
                    <a:pt x="84" y="331"/>
                    <a:pt x="87" y="335"/>
                  </a:cubicBezTo>
                  <a:cubicBezTo>
                    <a:pt x="86" y="334"/>
                    <a:pt x="87" y="334"/>
                    <a:pt x="86" y="333"/>
                  </a:cubicBezTo>
                  <a:cubicBezTo>
                    <a:pt x="86" y="334"/>
                    <a:pt x="84" y="330"/>
                    <a:pt x="82" y="326"/>
                  </a:cubicBezTo>
                  <a:cubicBezTo>
                    <a:pt x="82" y="327"/>
                    <a:pt x="79" y="323"/>
                    <a:pt x="79" y="322"/>
                  </a:cubicBezTo>
                  <a:cubicBezTo>
                    <a:pt x="78" y="322"/>
                    <a:pt x="78" y="321"/>
                    <a:pt x="76" y="318"/>
                  </a:cubicBezTo>
                  <a:cubicBezTo>
                    <a:pt x="75" y="315"/>
                    <a:pt x="77" y="320"/>
                    <a:pt x="78" y="320"/>
                  </a:cubicBezTo>
                  <a:cubicBezTo>
                    <a:pt x="77" y="318"/>
                    <a:pt x="75" y="314"/>
                    <a:pt x="74" y="314"/>
                  </a:cubicBezTo>
                  <a:cubicBezTo>
                    <a:pt x="76" y="318"/>
                    <a:pt x="72" y="310"/>
                    <a:pt x="74" y="314"/>
                  </a:cubicBezTo>
                  <a:cubicBezTo>
                    <a:pt x="75" y="316"/>
                    <a:pt x="74" y="315"/>
                    <a:pt x="76" y="317"/>
                  </a:cubicBezTo>
                  <a:cubicBezTo>
                    <a:pt x="76" y="317"/>
                    <a:pt x="75" y="316"/>
                    <a:pt x="74" y="314"/>
                  </a:cubicBezTo>
                  <a:cubicBezTo>
                    <a:pt x="73" y="312"/>
                    <a:pt x="73" y="311"/>
                    <a:pt x="73" y="311"/>
                  </a:cubicBezTo>
                  <a:cubicBezTo>
                    <a:pt x="72" y="309"/>
                    <a:pt x="70" y="306"/>
                    <a:pt x="69" y="304"/>
                  </a:cubicBezTo>
                  <a:cubicBezTo>
                    <a:pt x="71" y="308"/>
                    <a:pt x="73" y="312"/>
                    <a:pt x="72" y="311"/>
                  </a:cubicBezTo>
                  <a:cubicBezTo>
                    <a:pt x="70" y="308"/>
                    <a:pt x="72" y="310"/>
                    <a:pt x="71" y="309"/>
                  </a:cubicBezTo>
                  <a:cubicBezTo>
                    <a:pt x="70" y="307"/>
                    <a:pt x="68" y="303"/>
                    <a:pt x="69" y="304"/>
                  </a:cubicBezTo>
                  <a:cubicBezTo>
                    <a:pt x="67" y="301"/>
                    <a:pt x="67" y="301"/>
                    <a:pt x="68" y="303"/>
                  </a:cubicBezTo>
                  <a:cubicBezTo>
                    <a:pt x="66" y="300"/>
                    <a:pt x="66" y="300"/>
                    <a:pt x="67" y="301"/>
                  </a:cubicBezTo>
                  <a:cubicBezTo>
                    <a:pt x="66" y="299"/>
                    <a:pt x="67" y="299"/>
                    <a:pt x="66" y="298"/>
                  </a:cubicBezTo>
                  <a:cubicBezTo>
                    <a:pt x="65" y="297"/>
                    <a:pt x="66" y="300"/>
                    <a:pt x="66" y="299"/>
                  </a:cubicBezTo>
                  <a:cubicBezTo>
                    <a:pt x="65" y="297"/>
                    <a:pt x="65" y="297"/>
                    <a:pt x="65" y="296"/>
                  </a:cubicBezTo>
                  <a:cubicBezTo>
                    <a:pt x="64" y="294"/>
                    <a:pt x="63" y="293"/>
                    <a:pt x="61" y="290"/>
                  </a:cubicBezTo>
                  <a:cubicBezTo>
                    <a:pt x="61" y="288"/>
                    <a:pt x="59" y="285"/>
                    <a:pt x="59" y="282"/>
                  </a:cubicBezTo>
                  <a:cubicBezTo>
                    <a:pt x="59" y="282"/>
                    <a:pt x="59" y="284"/>
                    <a:pt x="58" y="282"/>
                  </a:cubicBezTo>
                  <a:cubicBezTo>
                    <a:pt x="57" y="280"/>
                    <a:pt x="58" y="281"/>
                    <a:pt x="57" y="279"/>
                  </a:cubicBezTo>
                  <a:cubicBezTo>
                    <a:pt x="57" y="280"/>
                    <a:pt x="57" y="280"/>
                    <a:pt x="57" y="278"/>
                  </a:cubicBezTo>
                  <a:cubicBezTo>
                    <a:pt x="57" y="278"/>
                    <a:pt x="57" y="278"/>
                    <a:pt x="56" y="277"/>
                  </a:cubicBezTo>
                  <a:cubicBezTo>
                    <a:pt x="56" y="277"/>
                    <a:pt x="57" y="279"/>
                    <a:pt x="57" y="279"/>
                  </a:cubicBezTo>
                  <a:cubicBezTo>
                    <a:pt x="53" y="270"/>
                    <a:pt x="53" y="268"/>
                    <a:pt x="51" y="262"/>
                  </a:cubicBezTo>
                  <a:cubicBezTo>
                    <a:pt x="50" y="261"/>
                    <a:pt x="49" y="257"/>
                    <a:pt x="49" y="255"/>
                  </a:cubicBezTo>
                  <a:cubicBezTo>
                    <a:pt x="49" y="255"/>
                    <a:pt x="48" y="254"/>
                    <a:pt x="48" y="253"/>
                  </a:cubicBezTo>
                  <a:cubicBezTo>
                    <a:pt x="49" y="257"/>
                    <a:pt x="48" y="255"/>
                    <a:pt x="48" y="255"/>
                  </a:cubicBezTo>
                  <a:cubicBezTo>
                    <a:pt x="49" y="258"/>
                    <a:pt x="49" y="259"/>
                    <a:pt x="50" y="262"/>
                  </a:cubicBezTo>
                  <a:cubicBezTo>
                    <a:pt x="50" y="262"/>
                    <a:pt x="51" y="265"/>
                    <a:pt x="52" y="265"/>
                  </a:cubicBezTo>
                  <a:cubicBezTo>
                    <a:pt x="52" y="266"/>
                    <a:pt x="52" y="268"/>
                    <a:pt x="52" y="269"/>
                  </a:cubicBezTo>
                  <a:cubicBezTo>
                    <a:pt x="53" y="269"/>
                    <a:pt x="55" y="274"/>
                    <a:pt x="55" y="274"/>
                  </a:cubicBezTo>
                  <a:cubicBezTo>
                    <a:pt x="54" y="274"/>
                    <a:pt x="53" y="269"/>
                    <a:pt x="53" y="270"/>
                  </a:cubicBezTo>
                  <a:cubicBezTo>
                    <a:pt x="54" y="273"/>
                    <a:pt x="54" y="273"/>
                    <a:pt x="53" y="271"/>
                  </a:cubicBezTo>
                  <a:cubicBezTo>
                    <a:pt x="56" y="281"/>
                    <a:pt x="56" y="280"/>
                    <a:pt x="60" y="288"/>
                  </a:cubicBezTo>
                  <a:cubicBezTo>
                    <a:pt x="60" y="288"/>
                    <a:pt x="59" y="286"/>
                    <a:pt x="59" y="288"/>
                  </a:cubicBezTo>
                  <a:cubicBezTo>
                    <a:pt x="60" y="288"/>
                    <a:pt x="61" y="294"/>
                    <a:pt x="63" y="297"/>
                  </a:cubicBezTo>
                  <a:cubicBezTo>
                    <a:pt x="62" y="296"/>
                    <a:pt x="62" y="294"/>
                    <a:pt x="61" y="294"/>
                  </a:cubicBezTo>
                  <a:cubicBezTo>
                    <a:pt x="62" y="295"/>
                    <a:pt x="62" y="296"/>
                    <a:pt x="63" y="297"/>
                  </a:cubicBezTo>
                  <a:cubicBezTo>
                    <a:pt x="62" y="296"/>
                    <a:pt x="63" y="297"/>
                    <a:pt x="63" y="298"/>
                  </a:cubicBezTo>
                  <a:cubicBezTo>
                    <a:pt x="64" y="299"/>
                    <a:pt x="63" y="298"/>
                    <a:pt x="64" y="299"/>
                  </a:cubicBezTo>
                  <a:cubicBezTo>
                    <a:pt x="65" y="302"/>
                    <a:pt x="67" y="306"/>
                    <a:pt x="69" y="309"/>
                  </a:cubicBezTo>
                  <a:cubicBezTo>
                    <a:pt x="71" y="313"/>
                    <a:pt x="72" y="316"/>
                    <a:pt x="72" y="317"/>
                  </a:cubicBezTo>
                  <a:cubicBezTo>
                    <a:pt x="71" y="314"/>
                    <a:pt x="69" y="312"/>
                    <a:pt x="67" y="308"/>
                  </a:cubicBezTo>
                  <a:cubicBezTo>
                    <a:pt x="67" y="309"/>
                    <a:pt x="67" y="307"/>
                    <a:pt x="67" y="308"/>
                  </a:cubicBezTo>
                  <a:cubicBezTo>
                    <a:pt x="69" y="312"/>
                    <a:pt x="71" y="315"/>
                    <a:pt x="73" y="320"/>
                  </a:cubicBezTo>
                  <a:cubicBezTo>
                    <a:pt x="73" y="319"/>
                    <a:pt x="72" y="319"/>
                    <a:pt x="73" y="321"/>
                  </a:cubicBezTo>
                  <a:cubicBezTo>
                    <a:pt x="73" y="321"/>
                    <a:pt x="73" y="321"/>
                    <a:pt x="74" y="322"/>
                  </a:cubicBezTo>
                  <a:cubicBezTo>
                    <a:pt x="74" y="321"/>
                    <a:pt x="74" y="322"/>
                    <a:pt x="74" y="323"/>
                  </a:cubicBezTo>
                  <a:cubicBezTo>
                    <a:pt x="74" y="323"/>
                    <a:pt x="76" y="326"/>
                    <a:pt x="76" y="326"/>
                  </a:cubicBezTo>
                  <a:cubicBezTo>
                    <a:pt x="74" y="322"/>
                    <a:pt x="76" y="326"/>
                    <a:pt x="74" y="324"/>
                  </a:cubicBezTo>
                  <a:cubicBezTo>
                    <a:pt x="72" y="320"/>
                    <a:pt x="73" y="321"/>
                    <a:pt x="72" y="320"/>
                  </a:cubicBezTo>
                  <a:cubicBezTo>
                    <a:pt x="73" y="321"/>
                    <a:pt x="72" y="320"/>
                    <a:pt x="73" y="322"/>
                  </a:cubicBezTo>
                  <a:cubicBezTo>
                    <a:pt x="72" y="321"/>
                    <a:pt x="71" y="318"/>
                    <a:pt x="70" y="317"/>
                  </a:cubicBezTo>
                  <a:cubicBezTo>
                    <a:pt x="71" y="318"/>
                    <a:pt x="71" y="317"/>
                    <a:pt x="70" y="315"/>
                  </a:cubicBezTo>
                  <a:cubicBezTo>
                    <a:pt x="70" y="317"/>
                    <a:pt x="70" y="316"/>
                    <a:pt x="69" y="316"/>
                  </a:cubicBezTo>
                  <a:cubicBezTo>
                    <a:pt x="68" y="313"/>
                    <a:pt x="65" y="309"/>
                    <a:pt x="65" y="308"/>
                  </a:cubicBezTo>
                  <a:cubicBezTo>
                    <a:pt x="66" y="309"/>
                    <a:pt x="66" y="309"/>
                    <a:pt x="66" y="309"/>
                  </a:cubicBezTo>
                  <a:cubicBezTo>
                    <a:pt x="65" y="306"/>
                    <a:pt x="66" y="309"/>
                    <a:pt x="65" y="307"/>
                  </a:cubicBezTo>
                  <a:cubicBezTo>
                    <a:pt x="64" y="306"/>
                    <a:pt x="64" y="305"/>
                    <a:pt x="64" y="304"/>
                  </a:cubicBezTo>
                  <a:cubicBezTo>
                    <a:pt x="64" y="306"/>
                    <a:pt x="65" y="307"/>
                    <a:pt x="65" y="308"/>
                  </a:cubicBezTo>
                  <a:cubicBezTo>
                    <a:pt x="64" y="306"/>
                    <a:pt x="64" y="306"/>
                    <a:pt x="63" y="303"/>
                  </a:cubicBezTo>
                  <a:cubicBezTo>
                    <a:pt x="63" y="303"/>
                    <a:pt x="62" y="301"/>
                    <a:pt x="62" y="301"/>
                  </a:cubicBezTo>
                  <a:cubicBezTo>
                    <a:pt x="63" y="304"/>
                    <a:pt x="63" y="302"/>
                    <a:pt x="63" y="302"/>
                  </a:cubicBezTo>
                  <a:cubicBezTo>
                    <a:pt x="63" y="302"/>
                    <a:pt x="60" y="297"/>
                    <a:pt x="62" y="300"/>
                  </a:cubicBezTo>
                  <a:cubicBezTo>
                    <a:pt x="62" y="300"/>
                    <a:pt x="62" y="301"/>
                    <a:pt x="62" y="301"/>
                  </a:cubicBezTo>
                  <a:cubicBezTo>
                    <a:pt x="62" y="300"/>
                    <a:pt x="62" y="301"/>
                    <a:pt x="62" y="300"/>
                  </a:cubicBezTo>
                  <a:cubicBezTo>
                    <a:pt x="61" y="299"/>
                    <a:pt x="60" y="297"/>
                    <a:pt x="60" y="296"/>
                  </a:cubicBezTo>
                  <a:cubicBezTo>
                    <a:pt x="60" y="296"/>
                    <a:pt x="61" y="298"/>
                    <a:pt x="61" y="298"/>
                  </a:cubicBezTo>
                  <a:cubicBezTo>
                    <a:pt x="61" y="297"/>
                    <a:pt x="60" y="296"/>
                    <a:pt x="59" y="295"/>
                  </a:cubicBezTo>
                  <a:cubicBezTo>
                    <a:pt x="58" y="293"/>
                    <a:pt x="58" y="292"/>
                    <a:pt x="58" y="291"/>
                  </a:cubicBezTo>
                  <a:cubicBezTo>
                    <a:pt x="58" y="292"/>
                    <a:pt x="59" y="295"/>
                    <a:pt x="60" y="295"/>
                  </a:cubicBezTo>
                  <a:cubicBezTo>
                    <a:pt x="59" y="292"/>
                    <a:pt x="57" y="290"/>
                    <a:pt x="56" y="287"/>
                  </a:cubicBezTo>
                  <a:cubicBezTo>
                    <a:pt x="56" y="287"/>
                    <a:pt x="56" y="287"/>
                    <a:pt x="55" y="285"/>
                  </a:cubicBezTo>
                  <a:cubicBezTo>
                    <a:pt x="56" y="285"/>
                    <a:pt x="54" y="282"/>
                    <a:pt x="54" y="281"/>
                  </a:cubicBezTo>
                  <a:cubicBezTo>
                    <a:pt x="53" y="279"/>
                    <a:pt x="54" y="281"/>
                    <a:pt x="54" y="280"/>
                  </a:cubicBezTo>
                  <a:cubicBezTo>
                    <a:pt x="53" y="280"/>
                    <a:pt x="52" y="276"/>
                    <a:pt x="52" y="276"/>
                  </a:cubicBezTo>
                  <a:cubicBezTo>
                    <a:pt x="52" y="277"/>
                    <a:pt x="52" y="278"/>
                    <a:pt x="52" y="277"/>
                  </a:cubicBezTo>
                  <a:cubicBezTo>
                    <a:pt x="52" y="276"/>
                    <a:pt x="52" y="275"/>
                    <a:pt x="51" y="273"/>
                  </a:cubicBezTo>
                  <a:cubicBezTo>
                    <a:pt x="50" y="273"/>
                    <a:pt x="52" y="276"/>
                    <a:pt x="52" y="277"/>
                  </a:cubicBezTo>
                  <a:cubicBezTo>
                    <a:pt x="50" y="273"/>
                    <a:pt x="51" y="277"/>
                    <a:pt x="51" y="277"/>
                  </a:cubicBezTo>
                  <a:cubicBezTo>
                    <a:pt x="50" y="275"/>
                    <a:pt x="50" y="272"/>
                    <a:pt x="50" y="272"/>
                  </a:cubicBezTo>
                  <a:cubicBezTo>
                    <a:pt x="50" y="273"/>
                    <a:pt x="49" y="270"/>
                    <a:pt x="50" y="273"/>
                  </a:cubicBezTo>
                  <a:cubicBezTo>
                    <a:pt x="50" y="274"/>
                    <a:pt x="51" y="276"/>
                    <a:pt x="52" y="278"/>
                  </a:cubicBezTo>
                  <a:cubicBezTo>
                    <a:pt x="51" y="278"/>
                    <a:pt x="51" y="279"/>
                    <a:pt x="52" y="280"/>
                  </a:cubicBezTo>
                  <a:cubicBezTo>
                    <a:pt x="53" y="282"/>
                    <a:pt x="52" y="278"/>
                    <a:pt x="53" y="281"/>
                  </a:cubicBezTo>
                  <a:cubicBezTo>
                    <a:pt x="55" y="287"/>
                    <a:pt x="53" y="284"/>
                    <a:pt x="51" y="279"/>
                  </a:cubicBezTo>
                  <a:cubicBezTo>
                    <a:pt x="52" y="281"/>
                    <a:pt x="52" y="281"/>
                    <a:pt x="53" y="283"/>
                  </a:cubicBezTo>
                  <a:cubicBezTo>
                    <a:pt x="52" y="281"/>
                    <a:pt x="53" y="285"/>
                    <a:pt x="54" y="286"/>
                  </a:cubicBezTo>
                  <a:cubicBezTo>
                    <a:pt x="53" y="284"/>
                    <a:pt x="50" y="278"/>
                    <a:pt x="50" y="278"/>
                  </a:cubicBezTo>
                  <a:cubicBezTo>
                    <a:pt x="52" y="283"/>
                    <a:pt x="54" y="287"/>
                    <a:pt x="55" y="289"/>
                  </a:cubicBezTo>
                  <a:cubicBezTo>
                    <a:pt x="53" y="287"/>
                    <a:pt x="51" y="281"/>
                    <a:pt x="49" y="276"/>
                  </a:cubicBezTo>
                  <a:cubicBezTo>
                    <a:pt x="49" y="276"/>
                    <a:pt x="49" y="275"/>
                    <a:pt x="48" y="274"/>
                  </a:cubicBezTo>
                  <a:cubicBezTo>
                    <a:pt x="48" y="272"/>
                    <a:pt x="46" y="268"/>
                    <a:pt x="45" y="267"/>
                  </a:cubicBezTo>
                  <a:cubicBezTo>
                    <a:pt x="45" y="266"/>
                    <a:pt x="44" y="262"/>
                    <a:pt x="43" y="261"/>
                  </a:cubicBezTo>
                  <a:cubicBezTo>
                    <a:pt x="44" y="261"/>
                    <a:pt x="43" y="261"/>
                    <a:pt x="44" y="263"/>
                  </a:cubicBezTo>
                  <a:cubicBezTo>
                    <a:pt x="43" y="262"/>
                    <a:pt x="44" y="263"/>
                    <a:pt x="44" y="264"/>
                  </a:cubicBezTo>
                  <a:cubicBezTo>
                    <a:pt x="45" y="265"/>
                    <a:pt x="45" y="265"/>
                    <a:pt x="45" y="266"/>
                  </a:cubicBezTo>
                  <a:cubicBezTo>
                    <a:pt x="45" y="267"/>
                    <a:pt x="47" y="270"/>
                    <a:pt x="47" y="271"/>
                  </a:cubicBezTo>
                  <a:cubicBezTo>
                    <a:pt x="47" y="271"/>
                    <a:pt x="47" y="270"/>
                    <a:pt x="47" y="270"/>
                  </a:cubicBezTo>
                  <a:cubicBezTo>
                    <a:pt x="49" y="278"/>
                    <a:pt x="50" y="280"/>
                    <a:pt x="52" y="285"/>
                  </a:cubicBezTo>
                  <a:cubicBezTo>
                    <a:pt x="54" y="289"/>
                    <a:pt x="57" y="297"/>
                    <a:pt x="59" y="300"/>
                  </a:cubicBezTo>
                  <a:cubicBezTo>
                    <a:pt x="59" y="300"/>
                    <a:pt x="59" y="299"/>
                    <a:pt x="59" y="300"/>
                  </a:cubicBezTo>
                  <a:cubicBezTo>
                    <a:pt x="60" y="302"/>
                    <a:pt x="61" y="304"/>
                    <a:pt x="62" y="307"/>
                  </a:cubicBezTo>
                  <a:cubicBezTo>
                    <a:pt x="62" y="307"/>
                    <a:pt x="62" y="307"/>
                    <a:pt x="63" y="309"/>
                  </a:cubicBezTo>
                  <a:cubicBezTo>
                    <a:pt x="63" y="308"/>
                    <a:pt x="65" y="312"/>
                    <a:pt x="65" y="312"/>
                  </a:cubicBezTo>
                  <a:cubicBezTo>
                    <a:pt x="65" y="312"/>
                    <a:pt x="65" y="312"/>
                    <a:pt x="65" y="313"/>
                  </a:cubicBezTo>
                  <a:cubicBezTo>
                    <a:pt x="66" y="314"/>
                    <a:pt x="63" y="310"/>
                    <a:pt x="64" y="312"/>
                  </a:cubicBezTo>
                  <a:cubicBezTo>
                    <a:pt x="65" y="312"/>
                    <a:pt x="66" y="315"/>
                    <a:pt x="66" y="314"/>
                  </a:cubicBezTo>
                  <a:cubicBezTo>
                    <a:pt x="66" y="313"/>
                    <a:pt x="66" y="313"/>
                    <a:pt x="66" y="313"/>
                  </a:cubicBezTo>
                  <a:cubicBezTo>
                    <a:pt x="67" y="315"/>
                    <a:pt x="68" y="316"/>
                    <a:pt x="69" y="318"/>
                  </a:cubicBezTo>
                  <a:cubicBezTo>
                    <a:pt x="68" y="317"/>
                    <a:pt x="69" y="318"/>
                    <a:pt x="68" y="315"/>
                  </a:cubicBezTo>
                  <a:cubicBezTo>
                    <a:pt x="68" y="315"/>
                    <a:pt x="68" y="317"/>
                    <a:pt x="68" y="317"/>
                  </a:cubicBezTo>
                  <a:cubicBezTo>
                    <a:pt x="67" y="315"/>
                    <a:pt x="65" y="311"/>
                    <a:pt x="65" y="311"/>
                  </a:cubicBezTo>
                  <a:cubicBezTo>
                    <a:pt x="65" y="311"/>
                    <a:pt x="61" y="303"/>
                    <a:pt x="63" y="306"/>
                  </a:cubicBezTo>
                  <a:cubicBezTo>
                    <a:pt x="62" y="305"/>
                    <a:pt x="61" y="304"/>
                    <a:pt x="61" y="303"/>
                  </a:cubicBezTo>
                  <a:cubicBezTo>
                    <a:pt x="61" y="302"/>
                    <a:pt x="62" y="303"/>
                    <a:pt x="62" y="303"/>
                  </a:cubicBezTo>
                  <a:cubicBezTo>
                    <a:pt x="61" y="301"/>
                    <a:pt x="61" y="300"/>
                    <a:pt x="60" y="299"/>
                  </a:cubicBezTo>
                  <a:cubicBezTo>
                    <a:pt x="61" y="300"/>
                    <a:pt x="60" y="299"/>
                    <a:pt x="61" y="300"/>
                  </a:cubicBezTo>
                  <a:cubicBezTo>
                    <a:pt x="62" y="302"/>
                    <a:pt x="63" y="303"/>
                    <a:pt x="63" y="303"/>
                  </a:cubicBezTo>
                  <a:cubicBezTo>
                    <a:pt x="63" y="304"/>
                    <a:pt x="61" y="301"/>
                    <a:pt x="61" y="302"/>
                  </a:cubicBezTo>
                  <a:cubicBezTo>
                    <a:pt x="63" y="304"/>
                    <a:pt x="62" y="304"/>
                    <a:pt x="64" y="307"/>
                  </a:cubicBezTo>
                  <a:cubicBezTo>
                    <a:pt x="65" y="308"/>
                    <a:pt x="70" y="317"/>
                    <a:pt x="69" y="316"/>
                  </a:cubicBezTo>
                  <a:cubicBezTo>
                    <a:pt x="71" y="319"/>
                    <a:pt x="72" y="321"/>
                    <a:pt x="70" y="318"/>
                  </a:cubicBezTo>
                  <a:cubicBezTo>
                    <a:pt x="72" y="321"/>
                    <a:pt x="74" y="325"/>
                    <a:pt x="74" y="324"/>
                  </a:cubicBezTo>
                  <a:cubicBezTo>
                    <a:pt x="74" y="324"/>
                    <a:pt x="75" y="326"/>
                    <a:pt x="75" y="326"/>
                  </a:cubicBezTo>
                  <a:cubicBezTo>
                    <a:pt x="75" y="326"/>
                    <a:pt x="74" y="325"/>
                    <a:pt x="74" y="324"/>
                  </a:cubicBezTo>
                  <a:cubicBezTo>
                    <a:pt x="73" y="323"/>
                    <a:pt x="73" y="323"/>
                    <a:pt x="73" y="323"/>
                  </a:cubicBezTo>
                  <a:cubicBezTo>
                    <a:pt x="73" y="323"/>
                    <a:pt x="76" y="328"/>
                    <a:pt x="76" y="328"/>
                  </a:cubicBezTo>
                  <a:cubicBezTo>
                    <a:pt x="74" y="326"/>
                    <a:pt x="75" y="328"/>
                    <a:pt x="74" y="326"/>
                  </a:cubicBezTo>
                  <a:cubicBezTo>
                    <a:pt x="75" y="327"/>
                    <a:pt x="73" y="324"/>
                    <a:pt x="72" y="323"/>
                  </a:cubicBezTo>
                  <a:cubicBezTo>
                    <a:pt x="73" y="324"/>
                    <a:pt x="72" y="322"/>
                    <a:pt x="71" y="320"/>
                  </a:cubicBezTo>
                  <a:cubicBezTo>
                    <a:pt x="72" y="322"/>
                    <a:pt x="72" y="322"/>
                    <a:pt x="70" y="319"/>
                  </a:cubicBezTo>
                  <a:cubicBezTo>
                    <a:pt x="71" y="322"/>
                    <a:pt x="72" y="324"/>
                    <a:pt x="74" y="326"/>
                  </a:cubicBezTo>
                  <a:cubicBezTo>
                    <a:pt x="75" y="327"/>
                    <a:pt x="76" y="329"/>
                    <a:pt x="77" y="331"/>
                  </a:cubicBezTo>
                  <a:cubicBezTo>
                    <a:pt x="76" y="330"/>
                    <a:pt x="78" y="333"/>
                    <a:pt x="78" y="333"/>
                  </a:cubicBezTo>
                  <a:cubicBezTo>
                    <a:pt x="80" y="335"/>
                    <a:pt x="81" y="337"/>
                    <a:pt x="82" y="338"/>
                  </a:cubicBezTo>
                  <a:cubicBezTo>
                    <a:pt x="83" y="340"/>
                    <a:pt x="84" y="342"/>
                    <a:pt x="86" y="344"/>
                  </a:cubicBezTo>
                  <a:cubicBezTo>
                    <a:pt x="84" y="342"/>
                    <a:pt x="86" y="346"/>
                    <a:pt x="85" y="344"/>
                  </a:cubicBezTo>
                  <a:cubicBezTo>
                    <a:pt x="85" y="344"/>
                    <a:pt x="82" y="339"/>
                    <a:pt x="81" y="339"/>
                  </a:cubicBezTo>
                  <a:cubicBezTo>
                    <a:pt x="82" y="339"/>
                    <a:pt x="82" y="339"/>
                    <a:pt x="81" y="339"/>
                  </a:cubicBezTo>
                  <a:cubicBezTo>
                    <a:pt x="86" y="345"/>
                    <a:pt x="86" y="347"/>
                    <a:pt x="82" y="341"/>
                  </a:cubicBezTo>
                  <a:cubicBezTo>
                    <a:pt x="82" y="341"/>
                    <a:pt x="82" y="340"/>
                    <a:pt x="82" y="340"/>
                  </a:cubicBezTo>
                  <a:cubicBezTo>
                    <a:pt x="81" y="338"/>
                    <a:pt x="79" y="335"/>
                    <a:pt x="79" y="336"/>
                  </a:cubicBezTo>
                  <a:cubicBezTo>
                    <a:pt x="82" y="341"/>
                    <a:pt x="80" y="338"/>
                    <a:pt x="82" y="342"/>
                  </a:cubicBezTo>
                  <a:cubicBezTo>
                    <a:pt x="83" y="343"/>
                    <a:pt x="82" y="341"/>
                    <a:pt x="84" y="343"/>
                  </a:cubicBezTo>
                  <a:cubicBezTo>
                    <a:pt x="85" y="345"/>
                    <a:pt x="83" y="343"/>
                    <a:pt x="84" y="345"/>
                  </a:cubicBezTo>
                  <a:cubicBezTo>
                    <a:pt x="86" y="347"/>
                    <a:pt x="85" y="345"/>
                    <a:pt x="85" y="346"/>
                  </a:cubicBezTo>
                  <a:cubicBezTo>
                    <a:pt x="87" y="349"/>
                    <a:pt x="88" y="351"/>
                    <a:pt x="86" y="348"/>
                  </a:cubicBezTo>
                  <a:cubicBezTo>
                    <a:pt x="87" y="349"/>
                    <a:pt x="88" y="351"/>
                    <a:pt x="88" y="351"/>
                  </a:cubicBezTo>
                  <a:cubicBezTo>
                    <a:pt x="88" y="350"/>
                    <a:pt x="88" y="351"/>
                    <a:pt x="87" y="350"/>
                  </a:cubicBezTo>
                  <a:cubicBezTo>
                    <a:pt x="85" y="347"/>
                    <a:pt x="83" y="344"/>
                    <a:pt x="81" y="341"/>
                  </a:cubicBezTo>
                  <a:cubicBezTo>
                    <a:pt x="80" y="339"/>
                    <a:pt x="78" y="336"/>
                    <a:pt x="77" y="334"/>
                  </a:cubicBezTo>
                  <a:cubicBezTo>
                    <a:pt x="78" y="335"/>
                    <a:pt x="79" y="337"/>
                    <a:pt x="78" y="336"/>
                  </a:cubicBezTo>
                  <a:cubicBezTo>
                    <a:pt x="77" y="334"/>
                    <a:pt x="76" y="332"/>
                    <a:pt x="75" y="331"/>
                  </a:cubicBezTo>
                  <a:cubicBezTo>
                    <a:pt x="75" y="332"/>
                    <a:pt x="75" y="331"/>
                    <a:pt x="74" y="330"/>
                  </a:cubicBezTo>
                  <a:cubicBezTo>
                    <a:pt x="74" y="330"/>
                    <a:pt x="74" y="331"/>
                    <a:pt x="74" y="331"/>
                  </a:cubicBezTo>
                  <a:cubicBezTo>
                    <a:pt x="73" y="329"/>
                    <a:pt x="72" y="327"/>
                    <a:pt x="71" y="325"/>
                  </a:cubicBezTo>
                  <a:cubicBezTo>
                    <a:pt x="70" y="324"/>
                    <a:pt x="69" y="322"/>
                    <a:pt x="69" y="321"/>
                  </a:cubicBezTo>
                  <a:cubicBezTo>
                    <a:pt x="70" y="323"/>
                    <a:pt x="69" y="320"/>
                    <a:pt x="68" y="319"/>
                  </a:cubicBezTo>
                  <a:cubicBezTo>
                    <a:pt x="70" y="321"/>
                    <a:pt x="71" y="324"/>
                    <a:pt x="73" y="327"/>
                  </a:cubicBezTo>
                  <a:cubicBezTo>
                    <a:pt x="74" y="329"/>
                    <a:pt x="76" y="332"/>
                    <a:pt x="77" y="333"/>
                  </a:cubicBezTo>
                  <a:cubicBezTo>
                    <a:pt x="76" y="332"/>
                    <a:pt x="74" y="329"/>
                    <a:pt x="74" y="327"/>
                  </a:cubicBezTo>
                  <a:cubicBezTo>
                    <a:pt x="77" y="332"/>
                    <a:pt x="77" y="334"/>
                    <a:pt x="79" y="337"/>
                  </a:cubicBezTo>
                  <a:cubicBezTo>
                    <a:pt x="79" y="337"/>
                    <a:pt x="77" y="333"/>
                    <a:pt x="76" y="331"/>
                  </a:cubicBezTo>
                  <a:cubicBezTo>
                    <a:pt x="76" y="330"/>
                    <a:pt x="80" y="337"/>
                    <a:pt x="81" y="338"/>
                  </a:cubicBezTo>
                  <a:cubicBezTo>
                    <a:pt x="79" y="334"/>
                    <a:pt x="76" y="331"/>
                    <a:pt x="75" y="328"/>
                  </a:cubicBezTo>
                  <a:cubicBezTo>
                    <a:pt x="74" y="327"/>
                    <a:pt x="73" y="326"/>
                    <a:pt x="72" y="324"/>
                  </a:cubicBezTo>
                  <a:cubicBezTo>
                    <a:pt x="72" y="323"/>
                    <a:pt x="71" y="321"/>
                    <a:pt x="70" y="319"/>
                  </a:cubicBezTo>
                  <a:cubicBezTo>
                    <a:pt x="70" y="321"/>
                    <a:pt x="71" y="321"/>
                    <a:pt x="70" y="320"/>
                  </a:cubicBezTo>
                  <a:cubicBezTo>
                    <a:pt x="71" y="322"/>
                    <a:pt x="71" y="323"/>
                    <a:pt x="71" y="323"/>
                  </a:cubicBezTo>
                  <a:cubicBezTo>
                    <a:pt x="71" y="323"/>
                    <a:pt x="69" y="320"/>
                    <a:pt x="69" y="319"/>
                  </a:cubicBezTo>
                  <a:cubicBezTo>
                    <a:pt x="68" y="318"/>
                    <a:pt x="68" y="317"/>
                    <a:pt x="67" y="315"/>
                  </a:cubicBezTo>
                  <a:cubicBezTo>
                    <a:pt x="66" y="315"/>
                    <a:pt x="69" y="319"/>
                    <a:pt x="67" y="317"/>
                  </a:cubicBezTo>
                  <a:cubicBezTo>
                    <a:pt x="66" y="314"/>
                    <a:pt x="66" y="316"/>
                    <a:pt x="65" y="313"/>
                  </a:cubicBezTo>
                  <a:cubicBezTo>
                    <a:pt x="63" y="311"/>
                    <a:pt x="65" y="313"/>
                    <a:pt x="63" y="310"/>
                  </a:cubicBezTo>
                  <a:cubicBezTo>
                    <a:pt x="63" y="311"/>
                    <a:pt x="61" y="307"/>
                    <a:pt x="61" y="305"/>
                  </a:cubicBezTo>
                  <a:cubicBezTo>
                    <a:pt x="61" y="306"/>
                    <a:pt x="62" y="307"/>
                    <a:pt x="61" y="306"/>
                  </a:cubicBezTo>
                  <a:cubicBezTo>
                    <a:pt x="60" y="304"/>
                    <a:pt x="59" y="301"/>
                    <a:pt x="59" y="301"/>
                  </a:cubicBezTo>
                  <a:cubicBezTo>
                    <a:pt x="57" y="298"/>
                    <a:pt x="56" y="297"/>
                    <a:pt x="55" y="293"/>
                  </a:cubicBezTo>
                  <a:cubicBezTo>
                    <a:pt x="54" y="292"/>
                    <a:pt x="55" y="294"/>
                    <a:pt x="54" y="293"/>
                  </a:cubicBezTo>
                  <a:cubicBezTo>
                    <a:pt x="54" y="291"/>
                    <a:pt x="52" y="289"/>
                    <a:pt x="52" y="287"/>
                  </a:cubicBezTo>
                  <a:cubicBezTo>
                    <a:pt x="52" y="288"/>
                    <a:pt x="53" y="289"/>
                    <a:pt x="53" y="289"/>
                  </a:cubicBezTo>
                  <a:cubicBezTo>
                    <a:pt x="51" y="285"/>
                    <a:pt x="53" y="289"/>
                    <a:pt x="52" y="286"/>
                  </a:cubicBezTo>
                  <a:cubicBezTo>
                    <a:pt x="51" y="285"/>
                    <a:pt x="50" y="282"/>
                    <a:pt x="49" y="280"/>
                  </a:cubicBezTo>
                  <a:cubicBezTo>
                    <a:pt x="48" y="277"/>
                    <a:pt x="47" y="275"/>
                    <a:pt x="48" y="276"/>
                  </a:cubicBezTo>
                  <a:cubicBezTo>
                    <a:pt x="49" y="278"/>
                    <a:pt x="50" y="281"/>
                    <a:pt x="49" y="278"/>
                  </a:cubicBezTo>
                  <a:cubicBezTo>
                    <a:pt x="49" y="278"/>
                    <a:pt x="48" y="276"/>
                    <a:pt x="48" y="275"/>
                  </a:cubicBezTo>
                  <a:cubicBezTo>
                    <a:pt x="47" y="274"/>
                    <a:pt x="46" y="273"/>
                    <a:pt x="45" y="270"/>
                  </a:cubicBezTo>
                  <a:cubicBezTo>
                    <a:pt x="46" y="270"/>
                    <a:pt x="47" y="272"/>
                    <a:pt x="46" y="270"/>
                  </a:cubicBezTo>
                  <a:cubicBezTo>
                    <a:pt x="46" y="270"/>
                    <a:pt x="45" y="267"/>
                    <a:pt x="45" y="266"/>
                  </a:cubicBezTo>
                  <a:cubicBezTo>
                    <a:pt x="45" y="267"/>
                    <a:pt x="44" y="265"/>
                    <a:pt x="43" y="264"/>
                  </a:cubicBezTo>
                  <a:cubicBezTo>
                    <a:pt x="43" y="264"/>
                    <a:pt x="44" y="268"/>
                    <a:pt x="44" y="266"/>
                  </a:cubicBezTo>
                  <a:cubicBezTo>
                    <a:pt x="43" y="265"/>
                    <a:pt x="43" y="264"/>
                    <a:pt x="43" y="263"/>
                  </a:cubicBezTo>
                  <a:cubicBezTo>
                    <a:pt x="43" y="262"/>
                    <a:pt x="43" y="262"/>
                    <a:pt x="43" y="262"/>
                  </a:cubicBezTo>
                  <a:cubicBezTo>
                    <a:pt x="42" y="260"/>
                    <a:pt x="41" y="257"/>
                    <a:pt x="40" y="255"/>
                  </a:cubicBezTo>
                  <a:cubicBezTo>
                    <a:pt x="39" y="252"/>
                    <a:pt x="39" y="250"/>
                    <a:pt x="38" y="247"/>
                  </a:cubicBezTo>
                  <a:cubicBezTo>
                    <a:pt x="37" y="246"/>
                    <a:pt x="37" y="244"/>
                    <a:pt x="37" y="243"/>
                  </a:cubicBezTo>
                  <a:cubicBezTo>
                    <a:pt x="37" y="244"/>
                    <a:pt x="37" y="247"/>
                    <a:pt x="37" y="245"/>
                  </a:cubicBezTo>
                  <a:cubicBezTo>
                    <a:pt x="36" y="241"/>
                    <a:pt x="36" y="240"/>
                    <a:pt x="35" y="238"/>
                  </a:cubicBezTo>
                  <a:cubicBezTo>
                    <a:pt x="36" y="238"/>
                    <a:pt x="36" y="237"/>
                    <a:pt x="35" y="236"/>
                  </a:cubicBezTo>
                  <a:cubicBezTo>
                    <a:pt x="35" y="236"/>
                    <a:pt x="34" y="232"/>
                    <a:pt x="34" y="235"/>
                  </a:cubicBezTo>
                  <a:cubicBezTo>
                    <a:pt x="34" y="233"/>
                    <a:pt x="34" y="232"/>
                    <a:pt x="33" y="230"/>
                  </a:cubicBezTo>
                  <a:cubicBezTo>
                    <a:pt x="33" y="228"/>
                    <a:pt x="34" y="231"/>
                    <a:pt x="34" y="229"/>
                  </a:cubicBezTo>
                  <a:cubicBezTo>
                    <a:pt x="33" y="228"/>
                    <a:pt x="32" y="221"/>
                    <a:pt x="31" y="219"/>
                  </a:cubicBezTo>
                  <a:cubicBezTo>
                    <a:pt x="31" y="218"/>
                    <a:pt x="31" y="220"/>
                    <a:pt x="31" y="218"/>
                  </a:cubicBezTo>
                  <a:cubicBezTo>
                    <a:pt x="30" y="216"/>
                    <a:pt x="30" y="210"/>
                    <a:pt x="29" y="205"/>
                  </a:cubicBezTo>
                  <a:cubicBezTo>
                    <a:pt x="29" y="208"/>
                    <a:pt x="30" y="212"/>
                    <a:pt x="30" y="216"/>
                  </a:cubicBezTo>
                  <a:cubicBezTo>
                    <a:pt x="31" y="220"/>
                    <a:pt x="32" y="223"/>
                    <a:pt x="33" y="226"/>
                  </a:cubicBezTo>
                  <a:cubicBezTo>
                    <a:pt x="33" y="229"/>
                    <a:pt x="34" y="233"/>
                    <a:pt x="34" y="236"/>
                  </a:cubicBezTo>
                  <a:cubicBezTo>
                    <a:pt x="35" y="239"/>
                    <a:pt x="36" y="242"/>
                    <a:pt x="37" y="245"/>
                  </a:cubicBezTo>
                  <a:cubicBezTo>
                    <a:pt x="37" y="247"/>
                    <a:pt x="38" y="248"/>
                    <a:pt x="38" y="250"/>
                  </a:cubicBezTo>
                  <a:cubicBezTo>
                    <a:pt x="39" y="252"/>
                    <a:pt x="39" y="253"/>
                    <a:pt x="40" y="255"/>
                  </a:cubicBezTo>
                  <a:cubicBezTo>
                    <a:pt x="41" y="258"/>
                    <a:pt x="42" y="261"/>
                    <a:pt x="43" y="265"/>
                  </a:cubicBezTo>
                  <a:cubicBezTo>
                    <a:pt x="43" y="265"/>
                    <a:pt x="42" y="263"/>
                    <a:pt x="43" y="265"/>
                  </a:cubicBezTo>
                  <a:cubicBezTo>
                    <a:pt x="44" y="268"/>
                    <a:pt x="44" y="270"/>
                    <a:pt x="46" y="273"/>
                  </a:cubicBezTo>
                  <a:cubicBezTo>
                    <a:pt x="46" y="273"/>
                    <a:pt x="45" y="271"/>
                    <a:pt x="45" y="270"/>
                  </a:cubicBezTo>
                  <a:cubicBezTo>
                    <a:pt x="46" y="273"/>
                    <a:pt x="47" y="276"/>
                    <a:pt x="48" y="279"/>
                  </a:cubicBezTo>
                  <a:cubicBezTo>
                    <a:pt x="48" y="279"/>
                    <a:pt x="48" y="280"/>
                    <a:pt x="49" y="281"/>
                  </a:cubicBezTo>
                  <a:cubicBezTo>
                    <a:pt x="49" y="282"/>
                    <a:pt x="50" y="283"/>
                    <a:pt x="50" y="284"/>
                  </a:cubicBezTo>
                  <a:cubicBezTo>
                    <a:pt x="49" y="282"/>
                    <a:pt x="50" y="284"/>
                    <a:pt x="50" y="284"/>
                  </a:cubicBezTo>
                  <a:cubicBezTo>
                    <a:pt x="51" y="287"/>
                    <a:pt x="52" y="288"/>
                    <a:pt x="52" y="290"/>
                  </a:cubicBezTo>
                  <a:cubicBezTo>
                    <a:pt x="51" y="287"/>
                    <a:pt x="50" y="284"/>
                    <a:pt x="50" y="285"/>
                  </a:cubicBezTo>
                  <a:cubicBezTo>
                    <a:pt x="52" y="289"/>
                    <a:pt x="53" y="292"/>
                    <a:pt x="54" y="294"/>
                  </a:cubicBezTo>
                  <a:cubicBezTo>
                    <a:pt x="54" y="293"/>
                    <a:pt x="54" y="294"/>
                    <a:pt x="55" y="296"/>
                  </a:cubicBezTo>
                  <a:cubicBezTo>
                    <a:pt x="56" y="299"/>
                    <a:pt x="59" y="303"/>
                    <a:pt x="60" y="305"/>
                  </a:cubicBezTo>
                  <a:cubicBezTo>
                    <a:pt x="60" y="307"/>
                    <a:pt x="61" y="308"/>
                    <a:pt x="62" y="310"/>
                  </a:cubicBezTo>
                  <a:cubicBezTo>
                    <a:pt x="62" y="310"/>
                    <a:pt x="61" y="309"/>
                    <a:pt x="62" y="310"/>
                  </a:cubicBezTo>
                  <a:cubicBezTo>
                    <a:pt x="63" y="312"/>
                    <a:pt x="63" y="313"/>
                    <a:pt x="64" y="314"/>
                  </a:cubicBezTo>
                  <a:cubicBezTo>
                    <a:pt x="64" y="314"/>
                    <a:pt x="65" y="317"/>
                    <a:pt x="67" y="320"/>
                  </a:cubicBezTo>
                  <a:cubicBezTo>
                    <a:pt x="67" y="320"/>
                    <a:pt x="66" y="319"/>
                    <a:pt x="66" y="319"/>
                  </a:cubicBezTo>
                  <a:cubicBezTo>
                    <a:pt x="67" y="321"/>
                    <a:pt x="70" y="325"/>
                    <a:pt x="70" y="326"/>
                  </a:cubicBezTo>
                  <a:cubicBezTo>
                    <a:pt x="70" y="327"/>
                    <a:pt x="70" y="325"/>
                    <a:pt x="69" y="325"/>
                  </a:cubicBezTo>
                  <a:cubicBezTo>
                    <a:pt x="70" y="326"/>
                    <a:pt x="71" y="328"/>
                    <a:pt x="71" y="327"/>
                  </a:cubicBezTo>
                  <a:cubicBezTo>
                    <a:pt x="71" y="329"/>
                    <a:pt x="73" y="331"/>
                    <a:pt x="73" y="331"/>
                  </a:cubicBezTo>
                  <a:cubicBezTo>
                    <a:pt x="72" y="330"/>
                    <a:pt x="71" y="327"/>
                    <a:pt x="71" y="327"/>
                  </a:cubicBezTo>
                  <a:cubicBezTo>
                    <a:pt x="72" y="329"/>
                    <a:pt x="72" y="328"/>
                    <a:pt x="73" y="329"/>
                  </a:cubicBezTo>
                  <a:cubicBezTo>
                    <a:pt x="73" y="330"/>
                    <a:pt x="75" y="333"/>
                    <a:pt x="73" y="330"/>
                  </a:cubicBezTo>
                  <a:cubicBezTo>
                    <a:pt x="74" y="332"/>
                    <a:pt x="75" y="334"/>
                    <a:pt x="75" y="335"/>
                  </a:cubicBezTo>
                  <a:cubicBezTo>
                    <a:pt x="74" y="333"/>
                    <a:pt x="73" y="332"/>
                    <a:pt x="72" y="330"/>
                  </a:cubicBezTo>
                  <a:cubicBezTo>
                    <a:pt x="73" y="332"/>
                    <a:pt x="72" y="330"/>
                    <a:pt x="71" y="329"/>
                  </a:cubicBezTo>
                  <a:cubicBezTo>
                    <a:pt x="72" y="331"/>
                    <a:pt x="73" y="332"/>
                    <a:pt x="74" y="333"/>
                  </a:cubicBezTo>
                  <a:cubicBezTo>
                    <a:pt x="73" y="332"/>
                    <a:pt x="73" y="332"/>
                    <a:pt x="73" y="332"/>
                  </a:cubicBezTo>
                  <a:cubicBezTo>
                    <a:pt x="74" y="334"/>
                    <a:pt x="75" y="334"/>
                    <a:pt x="75" y="336"/>
                  </a:cubicBezTo>
                  <a:cubicBezTo>
                    <a:pt x="76" y="336"/>
                    <a:pt x="75" y="335"/>
                    <a:pt x="76" y="336"/>
                  </a:cubicBezTo>
                  <a:cubicBezTo>
                    <a:pt x="76" y="337"/>
                    <a:pt x="77" y="338"/>
                    <a:pt x="77" y="338"/>
                  </a:cubicBezTo>
                  <a:cubicBezTo>
                    <a:pt x="76" y="337"/>
                    <a:pt x="74" y="334"/>
                    <a:pt x="71" y="330"/>
                  </a:cubicBezTo>
                  <a:cubicBezTo>
                    <a:pt x="71" y="329"/>
                    <a:pt x="71" y="331"/>
                    <a:pt x="70" y="329"/>
                  </a:cubicBezTo>
                  <a:cubicBezTo>
                    <a:pt x="70" y="329"/>
                    <a:pt x="70" y="328"/>
                    <a:pt x="70" y="328"/>
                  </a:cubicBezTo>
                  <a:cubicBezTo>
                    <a:pt x="69" y="327"/>
                    <a:pt x="71" y="329"/>
                    <a:pt x="69" y="327"/>
                  </a:cubicBezTo>
                  <a:cubicBezTo>
                    <a:pt x="68" y="327"/>
                    <a:pt x="63" y="317"/>
                    <a:pt x="62" y="314"/>
                  </a:cubicBezTo>
                  <a:cubicBezTo>
                    <a:pt x="61" y="312"/>
                    <a:pt x="63" y="316"/>
                    <a:pt x="61" y="313"/>
                  </a:cubicBezTo>
                  <a:cubicBezTo>
                    <a:pt x="60" y="310"/>
                    <a:pt x="58" y="307"/>
                    <a:pt x="57" y="305"/>
                  </a:cubicBezTo>
                  <a:cubicBezTo>
                    <a:pt x="57" y="305"/>
                    <a:pt x="57" y="305"/>
                    <a:pt x="57" y="304"/>
                  </a:cubicBezTo>
                  <a:cubicBezTo>
                    <a:pt x="56" y="303"/>
                    <a:pt x="55" y="300"/>
                    <a:pt x="53" y="297"/>
                  </a:cubicBezTo>
                  <a:cubicBezTo>
                    <a:pt x="52" y="293"/>
                    <a:pt x="51" y="290"/>
                    <a:pt x="50" y="289"/>
                  </a:cubicBezTo>
                  <a:cubicBezTo>
                    <a:pt x="50" y="289"/>
                    <a:pt x="51" y="291"/>
                    <a:pt x="50" y="290"/>
                  </a:cubicBezTo>
                  <a:cubicBezTo>
                    <a:pt x="49" y="287"/>
                    <a:pt x="50" y="288"/>
                    <a:pt x="49" y="285"/>
                  </a:cubicBezTo>
                  <a:cubicBezTo>
                    <a:pt x="48" y="285"/>
                    <a:pt x="50" y="288"/>
                    <a:pt x="49" y="287"/>
                  </a:cubicBezTo>
                  <a:cubicBezTo>
                    <a:pt x="48" y="285"/>
                    <a:pt x="48" y="286"/>
                    <a:pt x="48" y="284"/>
                  </a:cubicBezTo>
                  <a:cubicBezTo>
                    <a:pt x="47" y="282"/>
                    <a:pt x="46" y="280"/>
                    <a:pt x="46" y="280"/>
                  </a:cubicBezTo>
                  <a:cubicBezTo>
                    <a:pt x="45" y="277"/>
                    <a:pt x="44" y="274"/>
                    <a:pt x="43" y="271"/>
                  </a:cubicBezTo>
                  <a:cubicBezTo>
                    <a:pt x="42" y="268"/>
                    <a:pt x="41" y="266"/>
                    <a:pt x="40" y="263"/>
                  </a:cubicBezTo>
                  <a:cubicBezTo>
                    <a:pt x="41" y="263"/>
                    <a:pt x="40" y="260"/>
                    <a:pt x="39" y="258"/>
                  </a:cubicBezTo>
                  <a:cubicBezTo>
                    <a:pt x="39" y="258"/>
                    <a:pt x="40" y="261"/>
                    <a:pt x="40" y="262"/>
                  </a:cubicBezTo>
                  <a:cubicBezTo>
                    <a:pt x="39" y="258"/>
                    <a:pt x="37" y="254"/>
                    <a:pt x="36" y="250"/>
                  </a:cubicBezTo>
                  <a:cubicBezTo>
                    <a:pt x="35" y="246"/>
                    <a:pt x="34" y="242"/>
                    <a:pt x="33" y="239"/>
                  </a:cubicBezTo>
                  <a:cubicBezTo>
                    <a:pt x="33" y="238"/>
                    <a:pt x="33" y="240"/>
                    <a:pt x="33" y="240"/>
                  </a:cubicBezTo>
                  <a:cubicBezTo>
                    <a:pt x="33" y="237"/>
                    <a:pt x="33" y="238"/>
                    <a:pt x="32" y="236"/>
                  </a:cubicBezTo>
                  <a:cubicBezTo>
                    <a:pt x="31" y="232"/>
                    <a:pt x="31" y="227"/>
                    <a:pt x="30" y="224"/>
                  </a:cubicBezTo>
                  <a:cubicBezTo>
                    <a:pt x="30" y="225"/>
                    <a:pt x="30" y="226"/>
                    <a:pt x="30" y="227"/>
                  </a:cubicBezTo>
                  <a:cubicBezTo>
                    <a:pt x="30" y="225"/>
                    <a:pt x="28" y="219"/>
                    <a:pt x="28" y="216"/>
                  </a:cubicBezTo>
                  <a:cubicBezTo>
                    <a:pt x="28" y="216"/>
                    <a:pt x="28" y="216"/>
                    <a:pt x="29" y="218"/>
                  </a:cubicBezTo>
                  <a:cubicBezTo>
                    <a:pt x="29" y="218"/>
                    <a:pt x="29" y="220"/>
                    <a:pt x="29" y="221"/>
                  </a:cubicBezTo>
                  <a:cubicBezTo>
                    <a:pt x="29" y="220"/>
                    <a:pt x="30" y="223"/>
                    <a:pt x="30" y="223"/>
                  </a:cubicBezTo>
                  <a:cubicBezTo>
                    <a:pt x="30" y="220"/>
                    <a:pt x="30" y="222"/>
                    <a:pt x="29" y="219"/>
                  </a:cubicBezTo>
                  <a:cubicBezTo>
                    <a:pt x="29" y="219"/>
                    <a:pt x="29" y="220"/>
                    <a:pt x="29" y="219"/>
                  </a:cubicBezTo>
                  <a:cubicBezTo>
                    <a:pt x="29" y="218"/>
                    <a:pt x="28" y="213"/>
                    <a:pt x="28" y="215"/>
                  </a:cubicBezTo>
                  <a:cubicBezTo>
                    <a:pt x="28" y="212"/>
                    <a:pt x="27" y="207"/>
                    <a:pt x="27" y="204"/>
                  </a:cubicBezTo>
                  <a:cubicBezTo>
                    <a:pt x="27" y="204"/>
                    <a:pt x="27" y="208"/>
                    <a:pt x="27" y="207"/>
                  </a:cubicBezTo>
                  <a:cubicBezTo>
                    <a:pt x="27" y="206"/>
                    <a:pt x="27" y="203"/>
                    <a:pt x="27" y="201"/>
                  </a:cubicBezTo>
                  <a:cubicBezTo>
                    <a:pt x="26" y="201"/>
                    <a:pt x="27" y="203"/>
                    <a:pt x="27" y="203"/>
                  </a:cubicBezTo>
                  <a:cubicBezTo>
                    <a:pt x="26" y="204"/>
                    <a:pt x="25" y="195"/>
                    <a:pt x="25" y="198"/>
                  </a:cubicBezTo>
                  <a:cubicBezTo>
                    <a:pt x="26" y="202"/>
                    <a:pt x="27" y="209"/>
                    <a:pt x="27" y="209"/>
                  </a:cubicBezTo>
                  <a:cubicBezTo>
                    <a:pt x="27" y="211"/>
                    <a:pt x="28" y="215"/>
                    <a:pt x="28" y="216"/>
                  </a:cubicBezTo>
                  <a:cubicBezTo>
                    <a:pt x="27" y="213"/>
                    <a:pt x="27" y="214"/>
                    <a:pt x="27" y="209"/>
                  </a:cubicBezTo>
                  <a:cubicBezTo>
                    <a:pt x="27" y="208"/>
                    <a:pt x="26" y="202"/>
                    <a:pt x="26" y="203"/>
                  </a:cubicBezTo>
                  <a:cubicBezTo>
                    <a:pt x="26" y="205"/>
                    <a:pt x="26" y="206"/>
                    <a:pt x="26" y="207"/>
                  </a:cubicBezTo>
                  <a:cubicBezTo>
                    <a:pt x="26" y="204"/>
                    <a:pt x="25" y="203"/>
                    <a:pt x="25" y="200"/>
                  </a:cubicBezTo>
                  <a:cubicBezTo>
                    <a:pt x="25" y="201"/>
                    <a:pt x="26" y="207"/>
                    <a:pt x="26" y="208"/>
                  </a:cubicBezTo>
                  <a:cubicBezTo>
                    <a:pt x="26" y="208"/>
                    <a:pt x="26" y="207"/>
                    <a:pt x="26" y="208"/>
                  </a:cubicBezTo>
                  <a:cubicBezTo>
                    <a:pt x="27" y="213"/>
                    <a:pt x="27" y="217"/>
                    <a:pt x="28" y="221"/>
                  </a:cubicBezTo>
                  <a:cubicBezTo>
                    <a:pt x="29" y="224"/>
                    <a:pt x="29" y="228"/>
                    <a:pt x="30" y="232"/>
                  </a:cubicBezTo>
                  <a:cubicBezTo>
                    <a:pt x="31" y="232"/>
                    <a:pt x="29" y="227"/>
                    <a:pt x="30" y="226"/>
                  </a:cubicBezTo>
                  <a:cubicBezTo>
                    <a:pt x="30" y="227"/>
                    <a:pt x="30" y="227"/>
                    <a:pt x="30" y="228"/>
                  </a:cubicBezTo>
                  <a:cubicBezTo>
                    <a:pt x="30" y="228"/>
                    <a:pt x="30" y="231"/>
                    <a:pt x="31" y="233"/>
                  </a:cubicBezTo>
                  <a:cubicBezTo>
                    <a:pt x="31" y="233"/>
                    <a:pt x="31" y="235"/>
                    <a:pt x="31" y="236"/>
                  </a:cubicBezTo>
                  <a:cubicBezTo>
                    <a:pt x="32" y="239"/>
                    <a:pt x="34" y="246"/>
                    <a:pt x="35" y="251"/>
                  </a:cubicBezTo>
                  <a:cubicBezTo>
                    <a:pt x="35" y="251"/>
                    <a:pt x="34" y="250"/>
                    <a:pt x="34" y="250"/>
                  </a:cubicBezTo>
                  <a:cubicBezTo>
                    <a:pt x="36" y="254"/>
                    <a:pt x="37" y="257"/>
                    <a:pt x="37" y="258"/>
                  </a:cubicBezTo>
                  <a:cubicBezTo>
                    <a:pt x="37" y="258"/>
                    <a:pt x="39" y="262"/>
                    <a:pt x="39" y="263"/>
                  </a:cubicBezTo>
                  <a:cubicBezTo>
                    <a:pt x="39" y="263"/>
                    <a:pt x="38" y="260"/>
                    <a:pt x="38" y="263"/>
                  </a:cubicBezTo>
                  <a:cubicBezTo>
                    <a:pt x="39" y="264"/>
                    <a:pt x="40" y="267"/>
                    <a:pt x="41" y="271"/>
                  </a:cubicBezTo>
                  <a:cubicBezTo>
                    <a:pt x="41" y="271"/>
                    <a:pt x="41" y="272"/>
                    <a:pt x="42" y="273"/>
                  </a:cubicBezTo>
                  <a:cubicBezTo>
                    <a:pt x="43" y="275"/>
                    <a:pt x="42" y="271"/>
                    <a:pt x="42" y="274"/>
                  </a:cubicBezTo>
                  <a:cubicBezTo>
                    <a:pt x="43" y="276"/>
                    <a:pt x="45" y="280"/>
                    <a:pt x="46" y="283"/>
                  </a:cubicBezTo>
                  <a:cubicBezTo>
                    <a:pt x="45" y="282"/>
                    <a:pt x="46" y="283"/>
                    <a:pt x="47" y="285"/>
                  </a:cubicBezTo>
                  <a:cubicBezTo>
                    <a:pt x="46" y="285"/>
                    <a:pt x="46" y="284"/>
                    <a:pt x="46" y="285"/>
                  </a:cubicBezTo>
                  <a:cubicBezTo>
                    <a:pt x="46" y="284"/>
                    <a:pt x="49" y="291"/>
                    <a:pt x="49" y="291"/>
                  </a:cubicBezTo>
                  <a:cubicBezTo>
                    <a:pt x="46" y="285"/>
                    <a:pt x="47" y="289"/>
                    <a:pt x="45" y="284"/>
                  </a:cubicBezTo>
                  <a:cubicBezTo>
                    <a:pt x="45" y="284"/>
                    <a:pt x="45" y="283"/>
                    <a:pt x="45" y="283"/>
                  </a:cubicBezTo>
                  <a:cubicBezTo>
                    <a:pt x="45" y="283"/>
                    <a:pt x="46" y="285"/>
                    <a:pt x="46" y="284"/>
                  </a:cubicBezTo>
                  <a:cubicBezTo>
                    <a:pt x="44" y="281"/>
                    <a:pt x="45" y="280"/>
                    <a:pt x="43" y="278"/>
                  </a:cubicBezTo>
                  <a:cubicBezTo>
                    <a:pt x="43" y="277"/>
                    <a:pt x="43" y="275"/>
                    <a:pt x="43" y="276"/>
                  </a:cubicBezTo>
                  <a:cubicBezTo>
                    <a:pt x="42" y="273"/>
                    <a:pt x="42" y="275"/>
                    <a:pt x="41" y="273"/>
                  </a:cubicBezTo>
                  <a:cubicBezTo>
                    <a:pt x="41" y="271"/>
                    <a:pt x="41" y="270"/>
                    <a:pt x="40" y="268"/>
                  </a:cubicBezTo>
                  <a:cubicBezTo>
                    <a:pt x="40" y="268"/>
                    <a:pt x="40" y="268"/>
                    <a:pt x="40" y="268"/>
                  </a:cubicBezTo>
                  <a:cubicBezTo>
                    <a:pt x="38" y="264"/>
                    <a:pt x="39" y="266"/>
                    <a:pt x="38" y="263"/>
                  </a:cubicBezTo>
                  <a:cubicBezTo>
                    <a:pt x="37" y="260"/>
                    <a:pt x="37" y="259"/>
                    <a:pt x="37" y="259"/>
                  </a:cubicBezTo>
                  <a:cubicBezTo>
                    <a:pt x="37" y="257"/>
                    <a:pt x="37" y="259"/>
                    <a:pt x="36" y="258"/>
                  </a:cubicBezTo>
                  <a:cubicBezTo>
                    <a:pt x="35" y="253"/>
                    <a:pt x="34" y="252"/>
                    <a:pt x="34" y="248"/>
                  </a:cubicBezTo>
                  <a:cubicBezTo>
                    <a:pt x="34" y="248"/>
                    <a:pt x="34" y="250"/>
                    <a:pt x="34" y="250"/>
                  </a:cubicBezTo>
                  <a:cubicBezTo>
                    <a:pt x="34" y="249"/>
                    <a:pt x="34" y="248"/>
                    <a:pt x="34" y="247"/>
                  </a:cubicBezTo>
                  <a:cubicBezTo>
                    <a:pt x="33" y="247"/>
                    <a:pt x="34" y="249"/>
                    <a:pt x="33" y="248"/>
                  </a:cubicBezTo>
                  <a:cubicBezTo>
                    <a:pt x="34" y="252"/>
                    <a:pt x="36" y="256"/>
                    <a:pt x="37" y="259"/>
                  </a:cubicBezTo>
                  <a:cubicBezTo>
                    <a:pt x="38" y="263"/>
                    <a:pt x="39" y="266"/>
                    <a:pt x="40" y="270"/>
                  </a:cubicBezTo>
                  <a:cubicBezTo>
                    <a:pt x="40" y="271"/>
                    <a:pt x="40" y="271"/>
                    <a:pt x="40" y="271"/>
                  </a:cubicBezTo>
                  <a:cubicBezTo>
                    <a:pt x="42" y="275"/>
                    <a:pt x="43" y="278"/>
                    <a:pt x="41" y="273"/>
                  </a:cubicBezTo>
                  <a:cubicBezTo>
                    <a:pt x="42" y="274"/>
                    <a:pt x="42" y="275"/>
                    <a:pt x="43" y="276"/>
                  </a:cubicBezTo>
                  <a:cubicBezTo>
                    <a:pt x="42" y="276"/>
                    <a:pt x="44" y="280"/>
                    <a:pt x="44" y="280"/>
                  </a:cubicBezTo>
                  <a:cubicBezTo>
                    <a:pt x="44" y="280"/>
                    <a:pt x="45" y="282"/>
                    <a:pt x="45" y="282"/>
                  </a:cubicBezTo>
                  <a:cubicBezTo>
                    <a:pt x="45" y="283"/>
                    <a:pt x="43" y="278"/>
                    <a:pt x="42" y="276"/>
                  </a:cubicBezTo>
                  <a:cubicBezTo>
                    <a:pt x="42" y="278"/>
                    <a:pt x="43" y="280"/>
                    <a:pt x="44" y="282"/>
                  </a:cubicBezTo>
                  <a:cubicBezTo>
                    <a:pt x="45" y="284"/>
                    <a:pt x="46" y="286"/>
                    <a:pt x="47" y="287"/>
                  </a:cubicBezTo>
                  <a:cubicBezTo>
                    <a:pt x="45" y="285"/>
                    <a:pt x="49" y="293"/>
                    <a:pt x="49" y="294"/>
                  </a:cubicBezTo>
                  <a:cubicBezTo>
                    <a:pt x="49" y="294"/>
                    <a:pt x="47" y="289"/>
                    <a:pt x="48" y="292"/>
                  </a:cubicBezTo>
                  <a:cubicBezTo>
                    <a:pt x="49" y="294"/>
                    <a:pt x="51" y="298"/>
                    <a:pt x="52" y="300"/>
                  </a:cubicBezTo>
                  <a:cubicBezTo>
                    <a:pt x="53" y="302"/>
                    <a:pt x="55" y="305"/>
                    <a:pt x="56" y="309"/>
                  </a:cubicBezTo>
                  <a:cubicBezTo>
                    <a:pt x="57" y="310"/>
                    <a:pt x="58" y="312"/>
                    <a:pt x="59" y="313"/>
                  </a:cubicBezTo>
                  <a:cubicBezTo>
                    <a:pt x="60" y="315"/>
                    <a:pt x="60" y="317"/>
                    <a:pt x="61" y="318"/>
                  </a:cubicBezTo>
                  <a:cubicBezTo>
                    <a:pt x="62" y="319"/>
                    <a:pt x="64" y="323"/>
                    <a:pt x="65" y="324"/>
                  </a:cubicBezTo>
                  <a:cubicBezTo>
                    <a:pt x="64" y="324"/>
                    <a:pt x="62" y="320"/>
                    <a:pt x="63" y="322"/>
                  </a:cubicBezTo>
                  <a:cubicBezTo>
                    <a:pt x="64" y="324"/>
                    <a:pt x="65" y="326"/>
                    <a:pt x="66" y="326"/>
                  </a:cubicBezTo>
                  <a:cubicBezTo>
                    <a:pt x="66" y="328"/>
                    <a:pt x="66" y="328"/>
                    <a:pt x="67" y="330"/>
                  </a:cubicBezTo>
                  <a:cubicBezTo>
                    <a:pt x="67" y="329"/>
                    <a:pt x="69" y="333"/>
                    <a:pt x="69" y="333"/>
                  </a:cubicBezTo>
                  <a:cubicBezTo>
                    <a:pt x="69" y="333"/>
                    <a:pt x="69" y="332"/>
                    <a:pt x="68" y="331"/>
                  </a:cubicBezTo>
                  <a:cubicBezTo>
                    <a:pt x="68" y="331"/>
                    <a:pt x="69" y="332"/>
                    <a:pt x="69" y="333"/>
                  </a:cubicBezTo>
                  <a:cubicBezTo>
                    <a:pt x="69" y="333"/>
                    <a:pt x="69" y="333"/>
                    <a:pt x="70" y="333"/>
                  </a:cubicBezTo>
                  <a:cubicBezTo>
                    <a:pt x="70" y="335"/>
                    <a:pt x="73" y="339"/>
                    <a:pt x="75" y="343"/>
                  </a:cubicBezTo>
                  <a:cubicBezTo>
                    <a:pt x="75" y="343"/>
                    <a:pt x="77" y="347"/>
                    <a:pt x="77" y="346"/>
                  </a:cubicBezTo>
                  <a:cubicBezTo>
                    <a:pt x="76" y="344"/>
                    <a:pt x="73" y="340"/>
                    <a:pt x="75" y="343"/>
                  </a:cubicBezTo>
                  <a:cubicBezTo>
                    <a:pt x="74" y="341"/>
                    <a:pt x="72" y="339"/>
                    <a:pt x="72" y="337"/>
                  </a:cubicBezTo>
                  <a:cubicBezTo>
                    <a:pt x="72" y="337"/>
                    <a:pt x="72" y="337"/>
                    <a:pt x="72" y="337"/>
                  </a:cubicBezTo>
                  <a:cubicBezTo>
                    <a:pt x="74" y="341"/>
                    <a:pt x="75" y="344"/>
                    <a:pt x="78" y="347"/>
                  </a:cubicBezTo>
                  <a:cubicBezTo>
                    <a:pt x="77" y="346"/>
                    <a:pt x="77" y="345"/>
                    <a:pt x="76" y="345"/>
                  </a:cubicBezTo>
                  <a:cubicBezTo>
                    <a:pt x="77" y="345"/>
                    <a:pt x="77" y="345"/>
                    <a:pt x="77" y="346"/>
                  </a:cubicBezTo>
                  <a:cubicBezTo>
                    <a:pt x="78" y="347"/>
                    <a:pt x="78" y="347"/>
                    <a:pt x="79" y="349"/>
                  </a:cubicBezTo>
                  <a:cubicBezTo>
                    <a:pt x="78" y="346"/>
                    <a:pt x="84" y="356"/>
                    <a:pt x="84" y="355"/>
                  </a:cubicBezTo>
                  <a:cubicBezTo>
                    <a:pt x="85" y="356"/>
                    <a:pt x="85" y="356"/>
                    <a:pt x="87" y="358"/>
                  </a:cubicBezTo>
                  <a:cubicBezTo>
                    <a:pt x="87" y="359"/>
                    <a:pt x="87" y="359"/>
                    <a:pt x="87" y="359"/>
                  </a:cubicBezTo>
                  <a:cubicBezTo>
                    <a:pt x="87" y="360"/>
                    <a:pt x="85" y="356"/>
                    <a:pt x="86" y="359"/>
                  </a:cubicBezTo>
                  <a:cubicBezTo>
                    <a:pt x="86" y="359"/>
                    <a:pt x="89" y="363"/>
                    <a:pt x="89" y="362"/>
                  </a:cubicBezTo>
                  <a:cubicBezTo>
                    <a:pt x="88" y="361"/>
                    <a:pt x="87" y="359"/>
                    <a:pt x="88" y="361"/>
                  </a:cubicBezTo>
                  <a:cubicBezTo>
                    <a:pt x="90" y="363"/>
                    <a:pt x="90" y="364"/>
                    <a:pt x="92" y="366"/>
                  </a:cubicBezTo>
                  <a:cubicBezTo>
                    <a:pt x="92" y="365"/>
                    <a:pt x="91" y="364"/>
                    <a:pt x="92" y="365"/>
                  </a:cubicBezTo>
                  <a:cubicBezTo>
                    <a:pt x="94" y="368"/>
                    <a:pt x="95" y="370"/>
                    <a:pt x="98" y="373"/>
                  </a:cubicBezTo>
                  <a:cubicBezTo>
                    <a:pt x="97" y="372"/>
                    <a:pt x="95" y="369"/>
                    <a:pt x="94" y="369"/>
                  </a:cubicBezTo>
                  <a:cubicBezTo>
                    <a:pt x="96" y="371"/>
                    <a:pt x="97" y="373"/>
                    <a:pt x="98" y="374"/>
                  </a:cubicBezTo>
                  <a:cubicBezTo>
                    <a:pt x="98" y="374"/>
                    <a:pt x="97" y="372"/>
                    <a:pt x="99" y="374"/>
                  </a:cubicBezTo>
                  <a:cubicBezTo>
                    <a:pt x="99" y="375"/>
                    <a:pt x="101" y="377"/>
                    <a:pt x="102" y="378"/>
                  </a:cubicBezTo>
                  <a:cubicBezTo>
                    <a:pt x="101" y="377"/>
                    <a:pt x="104" y="380"/>
                    <a:pt x="102" y="378"/>
                  </a:cubicBezTo>
                  <a:cubicBezTo>
                    <a:pt x="101" y="377"/>
                    <a:pt x="102" y="377"/>
                    <a:pt x="101" y="377"/>
                  </a:cubicBezTo>
                  <a:cubicBezTo>
                    <a:pt x="102" y="377"/>
                    <a:pt x="98" y="374"/>
                    <a:pt x="99" y="374"/>
                  </a:cubicBezTo>
                  <a:cubicBezTo>
                    <a:pt x="100" y="375"/>
                    <a:pt x="103" y="378"/>
                    <a:pt x="101" y="376"/>
                  </a:cubicBezTo>
                  <a:cubicBezTo>
                    <a:pt x="101" y="377"/>
                    <a:pt x="100" y="374"/>
                    <a:pt x="100" y="374"/>
                  </a:cubicBezTo>
                  <a:cubicBezTo>
                    <a:pt x="101" y="375"/>
                    <a:pt x="101" y="376"/>
                    <a:pt x="103" y="378"/>
                  </a:cubicBezTo>
                  <a:cubicBezTo>
                    <a:pt x="104" y="378"/>
                    <a:pt x="102" y="376"/>
                    <a:pt x="103" y="378"/>
                  </a:cubicBezTo>
                  <a:cubicBezTo>
                    <a:pt x="106" y="381"/>
                    <a:pt x="108" y="384"/>
                    <a:pt x="113" y="389"/>
                  </a:cubicBezTo>
                  <a:cubicBezTo>
                    <a:pt x="111" y="387"/>
                    <a:pt x="115" y="392"/>
                    <a:pt x="114" y="390"/>
                  </a:cubicBezTo>
                  <a:cubicBezTo>
                    <a:pt x="112" y="389"/>
                    <a:pt x="109" y="385"/>
                    <a:pt x="108" y="385"/>
                  </a:cubicBezTo>
                  <a:cubicBezTo>
                    <a:pt x="111" y="387"/>
                    <a:pt x="116" y="392"/>
                    <a:pt x="117" y="395"/>
                  </a:cubicBezTo>
                  <a:cubicBezTo>
                    <a:pt x="114" y="391"/>
                    <a:pt x="113" y="390"/>
                    <a:pt x="111" y="388"/>
                  </a:cubicBezTo>
                  <a:cubicBezTo>
                    <a:pt x="111" y="388"/>
                    <a:pt x="110" y="387"/>
                    <a:pt x="109" y="387"/>
                  </a:cubicBezTo>
                  <a:cubicBezTo>
                    <a:pt x="111" y="389"/>
                    <a:pt x="113" y="391"/>
                    <a:pt x="112" y="390"/>
                  </a:cubicBezTo>
                  <a:cubicBezTo>
                    <a:pt x="111" y="389"/>
                    <a:pt x="110" y="389"/>
                    <a:pt x="110" y="388"/>
                  </a:cubicBezTo>
                  <a:cubicBezTo>
                    <a:pt x="110" y="388"/>
                    <a:pt x="111" y="389"/>
                    <a:pt x="113" y="390"/>
                  </a:cubicBezTo>
                  <a:cubicBezTo>
                    <a:pt x="114" y="392"/>
                    <a:pt x="115" y="393"/>
                    <a:pt x="117" y="395"/>
                  </a:cubicBezTo>
                  <a:cubicBezTo>
                    <a:pt x="116" y="395"/>
                    <a:pt x="119" y="397"/>
                    <a:pt x="119" y="397"/>
                  </a:cubicBezTo>
                  <a:cubicBezTo>
                    <a:pt x="118" y="396"/>
                    <a:pt x="117" y="396"/>
                    <a:pt x="116" y="394"/>
                  </a:cubicBezTo>
                  <a:cubicBezTo>
                    <a:pt x="116" y="396"/>
                    <a:pt x="118" y="397"/>
                    <a:pt x="120" y="399"/>
                  </a:cubicBezTo>
                  <a:cubicBezTo>
                    <a:pt x="120" y="399"/>
                    <a:pt x="120" y="399"/>
                    <a:pt x="119" y="398"/>
                  </a:cubicBezTo>
                  <a:cubicBezTo>
                    <a:pt x="120" y="399"/>
                    <a:pt x="121" y="400"/>
                    <a:pt x="122" y="400"/>
                  </a:cubicBezTo>
                  <a:cubicBezTo>
                    <a:pt x="119" y="398"/>
                    <a:pt x="122" y="400"/>
                    <a:pt x="125" y="403"/>
                  </a:cubicBezTo>
                  <a:cubicBezTo>
                    <a:pt x="126" y="404"/>
                    <a:pt x="126" y="404"/>
                    <a:pt x="126" y="404"/>
                  </a:cubicBezTo>
                  <a:cubicBezTo>
                    <a:pt x="127" y="405"/>
                    <a:pt x="127" y="405"/>
                    <a:pt x="128" y="406"/>
                  </a:cubicBezTo>
                  <a:cubicBezTo>
                    <a:pt x="128" y="406"/>
                    <a:pt x="130" y="409"/>
                    <a:pt x="130" y="409"/>
                  </a:cubicBezTo>
                  <a:cubicBezTo>
                    <a:pt x="133" y="411"/>
                    <a:pt x="133" y="412"/>
                    <a:pt x="134" y="412"/>
                  </a:cubicBezTo>
                  <a:cubicBezTo>
                    <a:pt x="133" y="411"/>
                    <a:pt x="132" y="410"/>
                    <a:pt x="132" y="410"/>
                  </a:cubicBezTo>
                  <a:cubicBezTo>
                    <a:pt x="132" y="410"/>
                    <a:pt x="135" y="412"/>
                    <a:pt x="135" y="413"/>
                  </a:cubicBezTo>
                  <a:cubicBezTo>
                    <a:pt x="135" y="413"/>
                    <a:pt x="134" y="412"/>
                    <a:pt x="136" y="414"/>
                  </a:cubicBezTo>
                  <a:cubicBezTo>
                    <a:pt x="135" y="413"/>
                    <a:pt x="137" y="415"/>
                    <a:pt x="138" y="416"/>
                  </a:cubicBezTo>
                  <a:cubicBezTo>
                    <a:pt x="137" y="415"/>
                    <a:pt x="136" y="413"/>
                    <a:pt x="137" y="413"/>
                  </a:cubicBezTo>
                  <a:cubicBezTo>
                    <a:pt x="140" y="416"/>
                    <a:pt x="141" y="418"/>
                    <a:pt x="143" y="419"/>
                  </a:cubicBezTo>
                  <a:cubicBezTo>
                    <a:pt x="142" y="418"/>
                    <a:pt x="139" y="416"/>
                    <a:pt x="138" y="415"/>
                  </a:cubicBezTo>
                  <a:cubicBezTo>
                    <a:pt x="141" y="418"/>
                    <a:pt x="145" y="421"/>
                    <a:pt x="147" y="423"/>
                  </a:cubicBezTo>
                  <a:cubicBezTo>
                    <a:pt x="145" y="421"/>
                    <a:pt x="145" y="422"/>
                    <a:pt x="143" y="420"/>
                  </a:cubicBezTo>
                  <a:cubicBezTo>
                    <a:pt x="142" y="420"/>
                    <a:pt x="142" y="419"/>
                    <a:pt x="141" y="418"/>
                  </a:cubicBezTo>
                  <a:cubicBezTo>
                    <a:pt x="140" y="418"/>
                    <a:pt x="140" y="417"/>
                    <a:pt x="138" y="416"/>
                  </a:cubicBezTo>
                  <a:cubicBezTo>
                    <a:pt x="138" y="416"/>
                    <a:pt x="138" y="416"/>
                    <a:pt x="136" y="415"/>
                  </a:cubicBezTo>
                  <a:cubicBezTo>
                    <a:pt x="135" y="413"/>
                    <a:pt x="135" y="414"/>
                    <a:pt x="133" y="412"/>
                  </a:cubicBezTo>
                  <a:cubicBezTo>
                    <a:pt x="134" y="412"/>
                    <a:pt x="136" y="414"/>
                    <a:pt x="137" y="416"/>
                  </a:cubicBezTo>
                  <a:cubicBezTo>
                    <a:pt x="136" y="415"/>
                    <a:pt x="138" y="416"/>
                    <a:pt x="139" y="417"/>
                  </a:cubicBezTo>
                  <a:cubicBezTo>
                    <a:pt x="140" y="418"/>
                    <a:pt x="140" y="418"/>
                    <a:pt x="141" y="419"/>
                  </a:cubicBezTo>
                  <a:cubicBezTo>
                    <a:pt x="141" y="419"/>
                    <a:pt x="141" y="419"/>
                    <a:pt x="143" y="420"/>
                  </a:cubicBezTo>
                  <a:cubicBezTo>
                    <a:pt x="144" y="422"/>
                    <a:pt x="142" y="420"/>
                    <a:pt x="144" y="421"/>
                  </a:cubicBezTo>
                  <a:cubicBezTo>
                    <a:pt x="143" y="421"/>
                    <a:pt x="145" y="422"/>
                    <a:pt x="145" y="422"/>
                  </a:cubicBezTo>
                  <a:cubicBezTo>
                    <a:pt x="146" y="423"/>
                    <a:pt x="149" y="426"/>
                    <a:pt x="148" y="425"/>
                  </a:cubicBezTo>
                  <a:cubicBezTo>
                    <a:pt x="151" y="427"/>
                    <a:pt x="155" y="430"/>
                    <a:pt x="158" y="433"/>
                  </a:cubicBezTo>
                  <a:cubicBezTo>
                    <a:pt x="157" y="432"/>
                    <a:pt x="156" y="431"/>
                    <a:pt x="155" y="431"/>
                  </a:cubicBezTo>
                  <a:cubicBezTo>
                    <a:pt x="156" y="431"/>
                    <a:pt x="156" y="432"/>
                    <a:pt x="155" y="431"/>
                  </a:cubicBezTo>
                  <a:cubicBezTo>
                    <a:pt x="154" y="430"/>
                    <a:pt x="156" y="431"/>
                    <a:pt x="154" y="429"/>
                  </a:cubicBezTo>
                  <a:cubicBezTo>
                    <a:pt x="153" y="429"/>
                    <a:pt x="148" y="425"/>
                    <a:pt x="145" y="424"/>
                  </a:cubicBezTo>
                  <a:cubicBezTo>
                    <a:pt x="146" y="424"/>
                    <a:pt x="144" y="422"/>
                    <a:pt x="143" y="422"/>
                  </a:cubicBezTo>
                  <a:cubicBezTo>
                    <a:pt x="144" y="423"/>
                    <a:pt x="141" y="420"/>
                    <a:pt x="143" y="422"/>
                  </a:cubicBezTo>
                  <a:cubicBezTo>
                    <a:pt x="144" y="422"/>
                    <a:pt x="144" y="423"/>
                    <a:pt x="146" y="424"/>
                  </a:cubicBezTo>
                  <a:cubicBezTo>
                    <a:pt x="147" y="424"/>
                    <a:pt x="150" y="428"/>
                    <a:pt x="153" y="430"/>
                  </a:cubicBezTo>
                  <a:cubicBezTo>
                    <a:pt x="153" y="430"/>
                    <a:pt x="153" y="430"/>
                    <a:pt x="152" y="429"/>
                  </a:cubicBezTo>
                  <a:cubicBezTo>
                    <a:pt x="152" y="429"/>
                    <a:pt x="150" y="427"/>
                    <a:pt x="150" y="427"/>
                  </a:cubicBezTo>
                  <a:cubicBezTo>
                    <a:pt x="151" y="429"/>
                    <a:pt x="152" y="430"/>
                    <a:pt x="154" y="431"/>
                  </a:cubicBezTo>
                  <a:cubicBezTo>
                    <a:pt x="154" y="431"/>
                    <a:pt x="155" y="431"/>
                    <a:pt x="156" y="432"/>
                  </a:cubicBezTo>
                  <a:cubicBezTo>
                    <a:pt x="155" y="431"/>
                    <a:pt x="156" y="432"/>
                    <a:pt x="157" y="433"/>
                  </a:cubicBezTo>
                  <a:cubicBezTo>
                    <a:pt x="158" y="433"/>
                    <a:pt x="156" y="432"/>
                    <a:pt x="158" y="434"/>
                  </a:cubicBezTo>
                  <a:cubicBezTo>
                    <a:pt x="159" y="434"/>
                    <a:pt x="161" y="435"/>
                    <a:pt x="163" y="436"/>
                  </a:cubicBezTo>
                  <a:cubicBezTo>
                    <a:pt x="162" y="436"/>
                    <a:pt x="164" y="437"/>
                    <a:pt x="164" y="437"/>
                  </a:cubicBezTo>
                  <a:cubicBezTo>
                    <a:pt x="163" y="437"/>
                    <a:pt x="163" y="436"/>
                    <a:pt x="163" y="437"/>
                  </a:cubicBezTo>
                  <a:cubicBezTo>
                    <a:pt x="166" y="439"/>
                    <a:pt x="162" y="436"/>
                    <a:pt x="164" y="438"/>
                  </a:cubicBezTo>
                  <a:cubicBezTo>
                    <a:pt x="165" y="438"/>
                    <a:pt x="166" y="439"/>
                    <a:pt x="169" y="440"/>
                  </a:cubicBezTo>
                  <a:cubicBezTo>
                    <a:pt x="168" y="440"/>
                    <a:pt x="168" y="440"/>
                    <a:pt x="169" y="441"/>
                  </a:cubicBezTo>
                  <a:cubicBezTo>
                    <a:pt x="166" y="439"/>
                    <a:pt x="169" y="441"/>
                    <a:pt x="169" y="441"/>
                  </a:cubicBezTo>
                  <a:cubicBezTo>
                    <a:pt x="168" y="441"/>
                    <a:pt x="168" y="441"/>
                    <a:pt x="167" y="440"/>
                  </a:cubicBezTo>
                  <a:cubicBezTo>
                    <a:pt x="168" y="441"/>
                    <a:pt x="164" y="438"/>
                    <a:pt x="165" y="438"/>
                  </a:cubicBezTo>
                  <a:cubicBezTo>
                    <a:pt x="166" y="440"/>
                    <a:pt x="165" y="439"/>
                    <a:pt x="165" y="439"/>
                  </a:cubicBezTo>
                  <a:cubicBezTo>
                    <a:pt x="167" y="441"/>
                    <a:pt x="169" y="442"/>
                    <a:pt x="170" y="443"/>
                  </a:cubicBezTo>
                  <a:cubicBezTo>
                    <a:pt x="173" y="445"/>
                    <a:pt x="176" y="447"/>
                    <a:pt x="175" y="446"/>
                  </a:cubicBezTo>
                  <a:cubicBezTo>
                    <a:pt x="173" y="445"/>
                    <a:pt x="174" y="445"/>
                    <a:pt x="172" y="444"/>
                  </a:cubicBezTo>
                  <a:cubicBezTo>
                    <a:pt x="170" y="443"/>
                    <a:pt x="167" y="441"/>
                    <a:pt x="165" y="440"/>
                  </a:cubicBezTo>
                  <a:cubicBezTo>
                    <a:pt x="167" y="441"/>
                    <a:pt x="167" y="442"/>
                    <a:pt x="166" y="441"/>
                  </a:cubicBezTo>
                  <a:cubicBezTo>
                    <a:pt x="164" y="439"/>
                    <a:pt x="161" y="437"/>
                    <a:pt x="161" y="437"/>
                  </a:cubicBezTo>
                  <a:cubicBezTo>
                    <a:pt x="161" y="437"/>
                    <a:pt x="159" y="436"/>
                    <a:pt x="158" y="435"/>
                  </a:cubicBezTo>
                  <a:cubicBezTo>
                    <a:pt x="157" y="434"/>
                    <a:pt x="156" y="433"/>
                    <a:pt x="155" y="432"/>
                  </a:cubicBezTo>
                  <a:cubicBezTo>
                    <a:pt x="153" y="430"/>
                    <a:pt x="153" y="431"/>
                    <a:pt x="152" y="430"/>
                  </a:cubicBezTo>
                  <a:cubicBezTo>
                    <a:pt x="152" y="430"/>
                    <a:pt x="150" y="428"/>
                    <a:pt x="149" y="427"/>
                  </a:cubicBezTo>
                  <a:cubicBezTo>
                    <a:pt x="150" y="428"/>
                    <a:pt x="149" y="427"/>
                    <a:pt x="148" y="426"/>
                  </a:cubicBezTo>
                  <a:cubicBezTo>
                    <a:pt x="148" y="426"/>
                    <a:pt x="143" y="422"/>
                    <a:pt x="145" y="424"/>
                  </a:cubicBezTo>
                  <a:cubicBezTo>
                    <a:pt x="146" y="425"/>
                    <a:pt x="147" y="425"/>
                    <a:pt x="147" y="426"/>
                  </a:cubicBezTo>
                  <a:cubicBezTo>
                    <a:pt x="145" y="424"/>
                    <a:pt x="145" y="424"/>
                    <a:pt x="143" y="423"/>
                  </a:cubicBezTo>
                  <a:cubicBezTo>
                    <a:pt x="143" y="423"/>
                    <a:pt x="146" y="425"/>
                    <a:pt x="145" y="425"/>
                  </a:cubicBezTo>
                  <a:cubicBezTo>
                    <a:pt x="144" y="424"/>
                    <a:pt x="143" y="423"/>
                    <a:pt x="142" y="422"/>
                  </a:cubicBezTo>
                  <a:cubicBezTo>
                    <a:pt x="144" y="424"/>
                    <a:pt x="140" y="421"/>
                    <a:pt x="141" y="421"/>
                  </a:cubicBezTo>
                  <a:cubicBezTo>
                    <a:pt x="138" y="419"/>
                    <a:pt x="138" y="418"/>
                    <a:pt x="135" y="416"/>
                  </a:cubicBezTo>
                  <a:cubicBezTo>
                    <a:pt x="135" y="416"/>
                    <a:pt x="137" y="418"/>
                    <a:pt x="140" y="421"/>
                  </a:cubicBezTo>
                  <a:cubicBezTo>
                    <a:pt x="140" y="421"/>
                    <a:pt x="141" y="422"/>
                    <a:pt x="143" y="424"/>
                  </a:cubicBezTo>
                  <a:cubicBezTo>
                    <a:pt x="144" y="425"/>
                    <a:pt x="146" y="426"/>
                    <a:pt x="146" y="427"/>
                  </a:cubicBezTo>
                  <a:cubicBezTo>
                    <a:pt x="148" y="429"/>
                    <a:pt x="148" y="428"/>
                    <a:pt x="150" y="430"/>
                  </a:cubicBezTo>
                  <a:cubicBezTo>
                    <a:pt x="150" y="429"/>
                    <a:pt x="150" y="429"/>
                    <a:pt x="150" y="429"/>
                  </a:cubicBezTo>
                  <a:cubicBezTo>
                    <a:pt x="148" y="428"/>
                    <a:pt x="149" y="429"/>
                    <a:pt x="146" y="427"/>
                  </a:cubicBezTo>
                  <a:cubicBezTo>
                    <a:pt x="146" y="426"/>
                    <a:pt x="144" y="425"/>
                    <a:pt x="144" y="424"/>
                  </a:cubicBezTo>
                  <a:cubicBezTo>
                    <a:pt x="146" y="426"/>
                    <a:pt x="146" y="426"/>
                    <a:pt x="149" y="428"/>
                  </a:cubicBezTo>
                  <a:cubicBezTo>
                    <a:pt x="149" y="428"/>
                    <a:pt x="152" y="431"/>
                    <a:pt x="152" y="431"/>
                  </a:cubicBezTo>
                  <a:cubicBezTo>
                    <a:pt x="151" y="430"/>
                    <a:pt x="147" y="426"/>
                    <a:pt x="145" y="424"/>
                  </a:cubicBezTo>
                  <a:cubicBezTo>
                    <a:pt x="148" y="427"/>
                    <a:pt x="152" y="430"/>
                    <a:pt x="155" y="433"/>
                  </a:cubicBezTo>
                  <a:cubicBezTo>
                    <a:pt x="156" y="434"/>
                    <a:pt x="155" y="433"/>
                    <a:pt x="156" y="434"/>
                  </a:cubicBezTo>
                  <a:cubicBezTo>
                    <a:pt x="156" y="434"/>
                    <a:pt x="157" y="435"/>
                    <a:pt x="157" y="435"/>
                  </a:cubicBezTo>
                  <a:cubicBezTo>
                    <a:pt x="156" y="434"/>
                    <a:pt x="154" y="432"/>
                    <a:pt x="155" y="433"/>
                  </a:cubicBezTo>
                  <a:cubicBezTo>
                    <a:pt x="157" y="434"/>
                    <a:pt x="159" y="436"/>
                    <a:pt x="161" y="437"/>
                  </a:cubicBezTo>
                  <a:cubicBezTo>
                    <a:pt x="160" y="437"/>
                    <a:pt x="158" y="436"/>
                    <a:pt x="158" y="436"/>
                  </a:cubicBezTo>
                  <a:cubicBezTo>
                    <a:pt x="159" y="436"/>
                    <a:pt x="160" y="437"/>
                    <a:pt x="160" y="438"/>
                  </a:cubicBezTo>
                  <a:cubicBezTo>
                    <a:pt x="161" y="438"/>
                    <a:pt x="162" y="438"/>
                    <a:pt x="164" y="440"/>
                  </a:cubicBezTo>
                  <a:cubicBezTo>
                    <a:pt x="160" y="437"/>
                    <a:pt x="170" y="444"/>
                    <a:pt x="168" y="443"/>
                  </a:cubicBezTo>
                  <a:cubicBezTo>
                    <a:pt x="169" y="444"/>
                    <a:pt x="170" y="444"/>
                    <a:pt x="172" y="446"/>
                  </a:cubicBezTo>
                  <a:cubicBezTo>
                    <a:pt x="171" y="446"/>
                    <a:pt x="173" y="447"/>
                    <a:pt x="174" y="448"/>
                  </a:cubicBezTo>
                  <a:cubicBezTo>
                    <a:pt x="171" y="446"/>
                    <a:pt x="166" y="443"/>
                    <a:pt x="163" y="440"/>
                  </a:cubicBezTo>
                  <a:cubicBezTo>
                    <a:pt x="159" y="437"/>
                    <a:pt x="156" y="435"/>
                    <a:pt x="155" y="434"/>
                  </a:cubicBezTo>
                  <a:cubicBezTo>
                    <a:pt x="150" y="430"/>
                    <a:pt x="149" y="429"/>
                    <a:pt x="146" y="427"/>
                  </a:cubicBezTo>
                  <a:cubicBezTo>
                    <a:pt x="146" y="427"/>
                    <a:pt x="146" y="427"/>
                    <a:pt x="146" y="427"/>
                  </a:cubicBezTo>
                  <a:cubicBezTo>
                    <a:pt x="148" y="429"/>
                    <a:pt x="147" y="429"/>
                    <a:pt x="149" y="430"/>
                  </a:cubicBezTo>
                  <a:cubicBezTo>
                    <a:pt x="148" y="429"/>
                    <a:pt x="148" y="429"/>
                    <a:pt x="149" y="429"/>
                  </a:cubicBezTo>
                  <a:cubicBezTo>
                    <a:pt x="150" y="431"/>
                    <a:pt x="152" y="432"/>
                    <a:pt x="153" y="433"/>
                  </a:cubicBezTo>
                  <a:cubicBezTo>
                    <a:pt x="153" y="432"/>
                    <a:pt x="151" y="431"/>
                    <a:pt x="149" y="430"/>
                  </a:cubicBezTo>
                  <a:cubicBezTo>
                    <a:pt x="150" y="431"/>
                    <a:pt x="154" y="434"/>
                    <a:pt x="156" y="436"/>
                  </a:cubicBezTo>
                  <a:cubicBezTo>
                    <a:pt x="155" y="435"/>
                    <a:pt x="153" y="434"/>
                    <a:pt x="153" y="433"/>
                  </a:cubicBezTo>
                  <a:cubicBezTo>
                    <a:pt x="154" y="434"/>
                    <a:pt x="155" y="435"/>
                    <a:pt x="156" y="436"/>
                  </a:cubicBezTo>
                  <a:cubicBezTo>
                    <a:pt x="158" y="437"/>
                    <a:pt x="159" y="437"/>
                    <a:pt x="160" y="438"/>
                  </a:cubicBezTo>
                  <a:cubicBezTo>
                    <a:pt x="162" y="440"/>
                    <a:pt x="164" y="441"/>
                    <a:pt x="166" y="443"/>
                  </a:cubicBezTo>
                  <a:cubicBezTo>
                    <a:pt x="168" y="444"/>
                    <a:pt x="170" y="445"/>
                    <a:pt x="171" y="446"/>
                  </a:cubicBezTo>
                  <a:cubicBezTo>
                    <a:pt x="172" y="447"/>
                    <a:pt x="173" y="448"/>
                    <a:pt x="173" y="448"/>
                  </a:cubicBezTo>
                  <a:cubicBezTo>
                    <a:pt x="174" y="449"/>
                    <a:pt x="176" y="451"/>
                    <a:pt x="178" y="451"/>
                  </a:cubicBezTo>
                  <a:cubicBezTo>
                    <a:pt x="177" y="451"/>
                    <a:pt x="175" y="450"/>
                    <a:pt x="176" y="450"/>
                  </a:cubicBezTo>
                  <a:cubicBezTo>
                    <a:pt x="179" y="452"/>
                    <a:pt x="175" y="449"/>
                    <a:pt x="176" y="450"/>
                  </a:cubicBezTo>
                  <a:cubicBezTo>
                    <a:pt x="180" y="452"/>
                    <a:pt x="180" y="452"/>
                    <a:pt x="180" y="452"/>
                  </a:cubicBezTo>
                  <a:cubicBezTo>
                    <a:pt x="180" y="452"/>
                    <a:pt x="177" y="450"/>
                    <a:pt x="177" y="449"/>
                  </a:cubicBezTo>
                  <a:cubicBezTo>
                    <a:pt x="179" y="451"/>
                    <a:pt x="182" y="453"/>
                    <a:pt x="185" y="455"/>
                  </a:cubicBezTo>
                  <a:cubicBezTo>
                    <a:pt x="188" y="457"/>
                    <a:pt x="190" y="458"/>
                    <a:pt x="190" y="458"/>
                  </a:cubicBezTo>
                  <a:cubicBezTo>
                    <a:pt x="192" y="459"/>
                    <a:pt x="192" y="459"/>
                    <a:pt x="192" y="459"/>
                  </a:cubicBezTo>
                  <a:cubicBezTo>
                    <a:pt x="193" y="460"/>
                    <a:pt x="190" y="458"/>
                    <a:pt x="192" y="460"/>
                  </a:cubicBezTo>
                  <a:cubicBezTo>
                    <a:pt x="192" y="460"/>
                    <a:pt x="193" y="460"/>
                    <a:pt x="195" y="461"/>
                  </a:cubicBezTo>
                  <a:cubicBezTo>
                    <a:pt x="195" y="461"/>
                    <a:pt x="198" y="463"/>
                    <a:pt x="200" y="464"/>
                  </a:cubicBezTo>
                  <a:cubicBezTo>
                    <a:pt x="197" y="463"/>
                    <a:pt x="191" y="459"/>
                    <a:pt x="186" y="457"/>
                  </a:cubicBezTo>
                  <a:cubicBezTo>
                    <a:pt x="186" y="457"/>
                    <a:pt x="185" y="456"/>
                    <a:pt x="185" y="456"/>
                  </a:cubicBezTo>
                  <a:cubicBezTo>
                    <a:pt x="183" y="456"/>
                    <a:pt x="188" y="458"/>
                    <a:pt x="186" y="457"/>
                  </a:cubicBezTo>
                  <a:cubicBezTo>
                    <a:pt x="184" y="456"/>
                    <a:pt x="185" y="457"/>
                    <a:pt x="183" y="456"/>
                  </a:cubicBezTo>
                  <a:cubicBezTo>
                    <a:pt x="183" y="455"/>
                    <a:pt x="181" y="454"/>
                    <a:pt x="178" y="452"/>
                  </a:cubicBezTo>
                  <a:cubicBezTo>
                    <a:pt x="178" y="452"/>
                    <a:pt x="180" y="453"/>
                    <a:pt x="181" y="454"/>
                  </a:cubicBezTo>
                  <a:cubicBezTo>
                    <a:pt x="178" y="452"/>
                    <a:pt x="175" y="451"/>
                    <a:pt x="173" y="449"/>
                  </a:cubicBezTo>
                  <a:cubicBezTo>
                    <a:pt x="171" y="448"/>
                    <a:pt x="168" y="446"/>
                    <a:pt x="165" y="444"/>
                  </a:cubicBezTo>
                  <a:cubicBezTo>
                    <a:pt x="164" y="444"/>
                    <a:pt x="161" y="441"/>
                    <a:pt x="162" y="442"/>
                  </a:cubicBezTo>
                  <a:cubicBezTo>
                    <a:pt x="161" y="441"/>
                    <a:pt x="159" y="439"/>
                    <a:pt x="162" y="441"/>
                  </a:cubicBezTo>
                  <a:cubicBezTo>
                    <a:pt x="159" y="440"/>
                    <a:pt x="157" y="438"/>
                    <a:pt x="158" y="439"/>
                  </a:cubicBezTo>
                  <a:cubicBezTo>
                    <a:pt x="159" y="440"/>
                    <a:pt x="157" y="439"/>
                    <a:pt x="160" y="441"/>
                  </a:cubicBezTo>
                  <a:cubicBezTo>
                    <a:pt x="159" y="441"/>
                    <a:pt x="158" y="440"/>
                    <a:pt x="156" y="439"/>
                  </a:cubicBezTo>
                  <a:cubicBezTo>
                    <a:pt x="155" y="437"/>
                    <a:pt x="157" y="439"/>
                    <a:pt x="156" y="438"/>
                  </a:cubicBezTo>
                  <a:cubicBezTo>
                    <a:pt x="154" y="436"/>
                    <a:pt x="154" y="437"/>
                    <a:pt x="152" y="435"/>
                  </a:cubicBezTo>
                  <a:cubicBezTo>
                    <a:pt x="150" y="433"/>
                    <a:pt x="153" y="436"/>
                    <a:pt x="151" y="435"/>
                  </a:cubicBezTo>
                  <a:cubicBezTo>
                    <a:pt x="150" y="433"/>
                    <a:pt x="148" y="432"/>
                    <a:pt x="147" y="431"/>
                  </a:cubicBezTo>
                  <a:cubicBezTo>
                    <a:pt x="145" y="430"/>
                    <a:pt x="143" y="428"/>
                    <a:pt x="141" y="426"/>
                  </a:cubicBezTo>
                  <a:cubicBezTo>
                    <a:pt x="138" y="424"/>
                    <a:pt x="136" y="422"/>
                    <a:pt x="134" y="420"/>
                  </a:cubicBezTo>
                  <a:cubicBezTo>
                    <a:pt x="134" y="420"/>
                    <a:pt x="133" y="419"/>
                    <a:pt x="132" y="418"/>
                  </a:cubicBezTo>
                  <a:cubicBezTo>
                    <a:pt x="133" y="419"/>
                    <a:pt x="134" y="420"/>
                    <a:pt x="134" y="421"/>
                  </a:cubicBezTo>
                  <a:cubicBezTo>
                    <a:pt x="132" y="418"/>
                    <a:pt x="131" y="418"/>
                    <a:pt x="129" y="416"/>
                  </a:cubicBezTo>
                  <a:cubicBezTo>
                    <a:pt x="129" y="416"/>
                    <a:pt x="126" y="413"/>
                    <a:pt x="125" y="412"/>
                  </a:cubicBezTo>
                  <a:cubicBezTo>
                    <a:pt x="125" y="412"/>
                    <a:pt x="126" y="413"/>
                    <a:pt x="124" y="412"/>
                  </a:cubicBezTo>
                  <a:cubicBezTo>
                    <a:pt x="123" y="411"/>
                    <a:pt x="123" y="411"/>
                    <a:pt x="123" y="411"/>
                  </a:cubicBezTo>
                  <a:cubicBezTo>
                    <a:pt x="123" y="410"/>
                    <a:pt x="124" y="411"/>
                    <a:pt x="124" y="411"/>
                  </a:cubicBezTo>
                  <a:cubicBezTo>
                    <a:pt x="122" y="409"/>
                    <a:pt x="124" y="411"/>
                    <a:pt x="122" y="409"/>
                  </a:cubicBezTo>
                  <a:cubicBezTo>
                    <a:pt x="121" y="409"/>
                    <a:pt x="123" y="410"/>
                    <a:pt x="122" y="410"/>
                  </a:cubicBezTo>
                  <a:cubicBezTo>
                    <a:pt x="120" y="408"/>
                    <a:pt x="117" y="405"/>
                    <a:pt x="114" y="402"/>
                  </a:cubicBezTo>
                  <a:cubicBezTo>
                    <a:pt x="114" y="402"/>
                    <a:pt x="112" y="400"/>
                    <a:pt x="111" y="399"/>
                  </a:cubicBezTo>
                  <a:cubicBezTo>
                    <a:pt x="110" y="398"/>
                    <a:pt x="111" y="398"/>
                    <a:pt x="109" y="397"/>
                  </a:cubicBezTo>
                  <a:cubicBezTo>
                    <a:pt x="109" y="397"/>
                    <a:pt x="109" y="396"/>
                    <a:pt x="109" y="396"/>
                  </a:cubicBezTo>
                  <a:cubicBezTo>
                    <a:pt x="109" y="397"/>
                    <a:pt x="110" y="398"/>
                    <a:pt x="110" y="398"/>
                  </a:cubicBezTo>
                  <a:cubicBezTo>
                    <a:pt x="109" y="397"/>
                    <a:pt x="107" y="395"/>
                    <a:pt x="105" y="393"/>
                  </a:cubicBezTo>
                  <a:cubicBezTo>
                    <a:pt x="103" y="391"/>
                    <a:pt x="101" y="389"/>
                    <a:pt x="100" y="387"/>
                  </a:cubicBezTo>
                  <a:cubicBezTo>
                    <a:pt x="99" y="386"/>
                    <a:pt x="94" y="382"/>
                    <a:pt x="96" y="383"/>
                  </a:cubicBezTo>
                  <a:cubicBezTo>
                    <a:pt x="95" y="382"/>
                    <a:pt x="93" y="379"/>
                    <a:pt x="93" y="379"/>
                  </a:cubicBezTo>
                  <a:cubicBezTo>
                    <a:pt x="94" y="381"/>
                    <a:pt x="95" y="381"/>
                    <a:pt x="97" y="383"/>
                  </a:cubicBezTo>
                  <a:cubicBezTo>
                    <a:pt x="97" y="383"/>
                    <a:pt x="98" y="384"/>
                    <a:pt x="98" y="384"/>
                  </a:cubicBezTo>
                  <a:cubicBezTo>
                    <a:pt x="96" y="382"/>
                    <a:pt x="99" y="385"/>
                    <a:pt x="97" y="382"/>
                  </a:cubicBezTo>
                  <a:cubicBezTo>
                    <a:pt x="95" y="380"/>
                    <a:pt x="98" y="384"/>
                    <a:pt x="96" y="382"/>
                  </a:cubicBezTo>
                  <a:cubicBezTo>
                    <a:pt x="95" y="381"/>
                    <a:pt x="94" y="380"/>
                    <a:pt x="94" y="380"/>
                  </a:cubicBezTo>
                  <a:cubicBezTo>
                    <a:pt x="95" y="380"/>
                    <a:pt x="95" y="380"/>
                    <a:pt x="95" y="380"/>
                  </a:cubicBezTo>
                  <a:cubicBezTo>
                    <a:pt x="94" y="379"/>
                    <a:pt x="91" y="376"/>
                    <a:pt x="91" y="375"/>
                  </a:cubicBezTo>
                  <a:cubicBezTo>
                    <a:pt x="91" y="376"/>
                    <a:pt x="93" y="378"/>
                    <a:pt x="94" y="379"/>
                  </a:cubicBezTo>
                  <a:cubicBezTo>
                    <a:pt x="94" y="379"/>
                    <a:pt x="92" y="378"/>
                    <a:pt x="93" y="378"/>
                  </a:cubicBezTo>
                  <a:cubicBezTo>
                    <a:pt x="91" y="376"/>
                    <a:pt x="92" y="378"/>
                    <a:pt x="90" y="375"/>
                  </a:cubicBezTo>
                  <a:cubicBezTo>
                    <a:pt x="90" y="375"/>
                    <a:pt x="90" y="376"/>
                    <a:pt x="90" y="375"/>
                  </a:cubicBezTo>
                  <a:cubicBezTo>
                    <a:pt x="88" y="373"/>
                    <a:pt x="90" y="375"/>
                    <a:pt x="88" y="373"/>
                  </a:cubicBezTo>
                  <a:cubicBezTo>
                    <a:pt x="87" y="371"/>
                    <a:pt x="87" y="371"/>
                    <a:pt x="87" y="371"/>
                  </a:cubicBezTo>
                  <a:cubicBezTo>
                    <a:pt x="85" y="369"/>
                    <a:pt x="81" y="363"/>
                    <a:pt x="83" y="367"/>
                  </a:cubicBezTo>
                  <a:cubicBezTo>
                    <a:pt x="82" y="365"/>
                    <a:pt x="81" y="364"/>
                    <a:pt x="81" y="363"/>
                  </a:cubicBezTo>
                  <a:cubicBezTo>
                    <a:pt x="82" y="365"/>
                    <a:pt x="81" y="364"/>
                    <a:pt x="81" y="363"/>
                  </a:cubicBezTo>
                  <a:cubicBezTo>
                    <a:pt x="78" y="360"/>
                    <a:pt x="77" y="357"/>
                    <a:pt x="75" y="355"/>
                  </a:cubicBezTo>
                  <a:cubicBezTo>
                    <a:pt x="74" y="354"/>
                    <a:pt x="76" y="357"/>
                    <a:pt x="75" y="355"/>
                  </a:cubicBezTo>
                  <a:cubicBezTo>
                    <a:pt x="75" y="355"/>
                    <a:pt x="74" y="354"/>
                    <a:pt x="73" y="352"/>
                  </a:cubicBezTo>
                  <a:cubicBezTo>
                    <a:pt x="73" y="352"/>
                    <a:pt x="73" y="352"/>
                    <a:pt x="73" y="351"/>
                  </a:cubicBezTo>
                  <a:cubicBezTo>
                    <a:pt x="72" y="350"/>
                    <a:pt x="71" y="348"/>
                    <a:pt x="70" y="347"/>
                  </a:cubicBezTo>
                  <a:cubicBezTo>
                    <a:pt x="69" y="346"/>
                    <a:pt x="69" y="345"/>
                    <a:pt x="68" y="344"/>
                  </a:cubicBezTo>
                  <a:cubicBezTo>
                    <a:pt x="69" y="345"/>
                    <a:pt x="71" y="348"/>
                    <a:pt x="71" y="348"/>
                  </a:cubicBezTo>
                  <a:cubicBezTo>
                    <a:pt x="69" y="345"/>
                    <a:pt x="68" y="343"/>
                    <a:pt x="66" y="341"/>
                  </a:cubicBezTo>
                  <a:cubicBezTo>
                    <a:pt x="66" y="341"/>
                    <a:pt x="66" y="341"/>
                    <a:pt x="66" y="341"/>
                  </a:cubicBezTo>
                  <a:cubicBezTo>
                    <a:pt x="64" y="338"/>
                    <a:pt x="63" y="336"/>
                    <a:pt x="63" y="335"/>
                  </a:cubicBezTo>
                  <a:cubicBezTo>
                    <a:pt x="64" y="338"/>
                    <a:pt x="66" y="341"/>
                    <a:pt x="66" y="339"/>
                  </a:cubicBezTo>
                  <a:cubicBezTo>
                    <a:pt x="64" y="337"/>
                    <a:pt x="63" y="334"/>
                    <a:pt x="62" y="333"/>
                  </a:cubicBezTo>
                  <a:cubicBezTo>
                    <a:pt x="61" y="332"/>
                    <a:pt x="63" y="335"/>
                    <a:pt x="62" y="333"/>
                  </a:cubicBezTo>
                  <a:cubicBezTo>
                    <a:pt x="60" y="330"/>
                    <a:pt x="56" y="324"/>
                    <a:pt x="55" y="321"/>
                  </a:cubicBezTo>
                  <a:cubicBezTo>
                    <a:pt x="55" y="322"/>
                    <a:pt x="57" y="325"/>
                    <a:pt x="57" y="325"/>
                  </a:cubicBezTo>
                  <a:cubicBezTo>
                    <a:pt x="55" y="322"/>
                    <a:pt x="54" y="320"/>
                    <a:pt x="52" y="317"/>
                  </a:cubicBezTo>
                  <a:cubicBezTo>
                    <a:pt x="51" y="314"/>
                    <a:pt x="50" y="312"/>
                    <a:pt x="49" y="310"/>
                  </a:cubicBezTo>
                  <a:cubicBezTo>
                    <a:pt x="49" y="311"/>
                    <a:pt x="50" y="313"/>
                    <a:pt x="51" y="314"/>
                  </a:cubicBezTo>
                  <a:cubicBezTo>
                    <a:pt x="49" y="311"/>
                    <a:pt x="47" y="307"/>
                    <a:pt x="45" y="302"/>
                  </a:cubicBezTo>
                  <a:cubicBezTo>
                    <a:pt x="46" y="303"/>
                    <a:pt x="46" y="303"/>
                    <a:pt x="46" y="303"/>
                  </a:cubicBezTo>
                  <a:cubicBezTo>
                    <a:pt x="44" y="300"/>
                    <a:pt x="44" y="300"/>
                    <a:pt x="43" y="298"/>
                  </a:cubicBezTo>
                  <a:cubicBezTo>
                    <a:pt x="44" y="300"/>
                    <a:pt x="45" y="301"/>
                    <a:pt x="45" y="302"/>
                  </a:cubicBezTo>
                  <a:cubicBezTo>
                    <a:pt x="44" y="301"/>
                    <a:pt x="45" y="302"/>
                    <a:pt x="44" y="301"/>
                  </a:cubicBezTo>
                  <a:cubicBezTo>
                    <a:pt x="43" y="298"/>
                    <a:pt x="41" y="293"/>
                    <a:pt x="41" y="292"/>
                  </a:cubicBezTo>
                  <a:cubicBezTo>
                    <a:pt x="40" y="292"/>
                    <a:pt x="42" y="296"/>
                    <a:pt x="43" y="298"/>
                  </a:cubicBezTo>
                  <a:cubicBezTo>
                    <a:pt x="41" y="294"/>
                    <a:pt x="41" y="293"/>
                    <a:pt x="39" y="290"/>
                  </a:cubicBezTo>
                  <a:cubicBezTo>
                    <a:pt x="39" y="290"/>
                    <a:pt x="41" y="293"/>
                    <a:pt x="40" y="293"/>
                  </a:cubicBezTo>
                  <a:cubicBezTo>
                    <a:pt x="42" y="296"/>
                    <a:pt x="43" y="299"/>
                    <a:pt x="45" y="302"/>
                  </a:cubicBezTo>
                  <a:cubicBezTo>
                    <a:pt x="46" y="305"/>
                    <a:pt x="47" y="308"/>
                    <a:pt x="48" y="310"/>
                  </a:cubicBezTo>
                  <a:cubicBezTo>
                    <a:pt x="46" y="305"/>
                    <a:pt x="47" y="308"/>
                    <a:pt x="46" y="306"/>
                  </a:cubicBezTo>
                  <a:cubicBezTo>
                    <a:pt x="45" y="304"/>
                    <a:pt x="43" y="300"/>
                    <a:pt x="43" y="299"/>
                  </a:cubicBezTo>
                  <a:cubicBezTo>
                    <a:pt x="43" y="300"/>
                    <a:pt x="43" y="300"/>
                    <a:pt x="43" y="300"/>
                  </a:cubicBezTo>
                  <a:cubicBezTo>
                    <a:pt x="42" y="298"/>
                    <a:pt x="40" y="293"/>
                    <a:pt x="40" y="294"/>
                  </a:cubicBezTo>
                  <a:cubicBezTo>
                    <a:pt x="41" y="295"/>
                    <a:pt x="41" y="296"/>
                    <a:pt x="41" y="297"/>
                  </a:cubicBezTo>
                  <a:cubicBezTo>
                    <a:pt x="38" y="290"/>
                    <a:pt x="37" y="286"/>
                    <a:pt x="35" y="282"/>
                  </a:cubicBezTo>
                  <a:cubicBezTo>
                    <a:pt x="35" y="281"/>
                    <a:pt x="31" y="271"/>
                    <a:pt x="31" y="270"/>
                  </a:cubicBezTo>
                  <a:cubicBezTo>
                    <a:pt x="34" y="277"/>
                    <a:pt x="35" y="281"/>
                    <a:pt x="37" y="286"/>
                  </a:cubicBezTo>
                  <a:cubicBezTo>
                    <a:pt x="37" y="285"/>
                    <a:pt x="38" y="289"/>
                    <a:pt x="39" y="290"/>
                  </a:cubicBezTo>
                  <a:cubicBezTo>
                    <a:pt x="38" y="286"/>
                    <a:pt x="35" y="280"/>
                    <a:pt x="34" y="276"/>
                  </a:cubicBezTo>
                  <a:cubicBezTo>
                    <a:pt x="34" y="276"/>
                    <a:pt x="33" y="275"/>
                    <a:pt x="34" y="275"/>
                  </a:cubicBezTo>
                  <a:cubicBezTo>
                    <a:pt x="35" y="278"/>
                    <a:pt x="35" y="278"/>
                    <a:pt x="36" y="281"/>
                  </a:cubicBezTo>
                  <a:cubicBezTo>
                    <a:pt x="36" y="280"/>
                    <a:pt x="36" y="281"/>
                    <a:pt x="35" y="279"/>
                  </a:cubicBezTo>
                  <a:cubicBezTo>
                    <a:pt x="35" y="279"/>
                    <a:pt x="36" y="280"/>
                    <a:pt x="35" y="280"/>
                  </a:cubicBezTo>
                  <a:cubicBezTo>
                    <a:pt x="35" y="278"/>
                    <a:pt x="34" y="276"/>
                    <a:pt x="33" y="274"/>
                  </a:cubicBezTo>
                  <a:cubicBezTo>
                    <a:pt x="33" y="272"/>
                    <a:pt x="34" y="273"/>
                    <a:pt x="34" y="273"/>
                  </a:cubicBezTo>
                  <a:cubicBezTo>
                    <a:pt x="35" y="274"/>
                    <a:pt x="34" y="274"/>
                    <a:pt x="35" y="276"/>
                  </a:cubicBezTo>
                  <a:cubicBezTo>
                    <a:pt x="35" y="275"/>
                    <a:pt x="37" y="279"/>
                    <a:pt x="38" y="282"/>
                  </a:cubicBezTo>
                  <a:cubicBezTo>
                    <a:pt x="37" y="279"/>
                    <a:pt x="37" y="279"/>
                    <a:pt x="36" y="275"/>
                  </a:cubicBezTo>
                  <a:cubicBezTo>
                    <a:pt x="36" y="275"/>
                    <a:pt x="36" y="276"/>
                    <a:pt x="36" y="275"/>
                  </a:cubicBezTo>
                  <a:cubicBezTo>
                    <a:pt x="36" y="275"/>
                    <a:pt x="34" y="271"/>
                    <a:pt x="34" y="272"/>
                  </a:cubicBezTo>
                  <a:cubicBezTo>
                    <a:pt x="35" y="274"/>
                    <a:pt x="36" y="275"/>
                    <a:pt x="36" y="276"/>
                  </a:cubicBezTo>
                  <a:cubicBezTo>
                    <a:pt x="35" y="275"/>
                    <a:pt x="35" y="275"/>
                    <a:pt x="35" y="275"/>
                  </a:cubicBezTo>
                  <a:cubicBezTo>
                    <a:pt x="34" y="272"/>
                    <a:pt x="34" y="272"/>
                    <a:pt x="34" y="271"/>
                  </a:cubicBezTo>
                  <a:cubicBezTo>
                    <a:pt x="34" y="270"/>
                    <a:pt x="34" y="271"/>
                    <a:pt x="33" y="270"/>
                  </a:cubicBezTo>
                  <a:cubicBezTo>
                    <a:pt x="33" y="270"/>
                    <a:pt x="34" y="273"/>
                    <a:pt x="34" y="273"/>
                  </a:cubicBezTo>
                  <a:cubicBezTo>
                    <a:pt x="33" y="271"/>
                    <a:pt x="33" y="271"/>
                    <a:pt x="32" y="271"/>
                  </a:cubicBezTo>
                  <a:cubicBezTo>
                    <a:pt x="32" y="270"/>
                    <a:pt x="31" y="269"/>
                    <a:pt x="30" y="266"/>
                  </a:cubicBezTo>
                  <a:cubicBezTo>
                    <a:pt x="30" y="264"/>
                    <a:pt x="29" y="260"/>
                    <a:pt x="28" y="256"/>
                  </a:cubicBezTo>
                  <a:cubicBezTo>
                    <a:pt x="28" y="256"/>
                    <a:pt x="28" y="256"/>
                    <a:pt x="28" y="257"/>
                  </a:cubicBezTo>
                  <a:cubicBezTo>
                    <a:pt x="27" y="255"/>
                    <a:pt x="26" y="248"/>
                    <a:pt x="25" y="248"/>
                  </a:cubicBezTo>
                  <a:cubicBezTo>
                    <a:pt x="25" y="249"/>
                    <a:pt x="26" y="250"/>
                    <a:pt x="27" y="252"/>
                  </a:cubicBezTo>
                  <a:cubicBezTo>
                    <a:pt x="26" y="252"/>
                    <a:pt x="27" y="255"/>
                    <a:pt x="27" y="255"/>
                  </a:cubicBezTo>
                  <a:cubicBezTo>
                    <a:pt x="25" y="248"/>
                    <a:pt x="25" y="247"/>
                    <a:pt x="25" y="246"/>
                  </a:cubicBezTo>
                  <a:cubicBezTo>
                    <a:pt x="24" y="242"/>
                    <a:pt x="23" y="239"/>
                    <a:pt x="23" y="236"/>
                  </a:cubicBezTo>
                  <a:cubicBezTo>
                    <a:pt x="22" y="233"/>
                    <a:pt x="21" y="229"/>
                    <a:pt x="20" y="224"/>
                  </a:cubicBezTo>
                  <a:cubicBezTo>
                    <a:pt x="20" y="223"/>
                    <a:pt x="20" y="226"/>
                    <a:pt x="20" y="224"/>
                  </a:cubicBezTo>
                  <a:cubicBezTo>
                    <a:pt x="19" y="221"/>
                    <a:pt x="19" y="221"/>
                    <a:pt x="19" y="217"/>
                  </a:cubicBezTo>
                  <a:cubicBezTo>
                    <a:pt x="19" y="218"/>
                    <a:pt x="19" y="218"/>
                    <a:pt x="19" y="216"/>
                  </a:cubicBezTo>
                  <a:cubicBezTo>
                    <a:pt x="18" y="214"/>
                    <a:pt x="18" y="212"/>
                    <a:pt x="18" y="211"/>
                  </a:cubicBezTo>
                  <a:cubicBezTo>
                    <a:pt x="17" y="209"/>
                    <a:pt x="18" y="209"/>
                    <a:pt x="18" y="208"/>
                  </a:cubicBezTo>
                  <a:cubicBezTo>
                    <a:pt x="17" y="207"/>
                    <a:pt x="17" y="207"/>
                    <a:pt x="17" y="206"/>
                  </a:cubicBezTo>
                  <a:cubicBezTo>
                    <a:pt x="17" y="210"/>
                    <a:pt x="18" y="214"/>
                    <a:pt x="18" y="213"/>
                  </a:cubicBezTo>
                  <a:cubicBezTo>
                    <a:pt x="18" y="215"/>
                    <a:pt x="19" y="220"/>
                    <a:pt x="19" y="221"/>
                  </a:cubicBezTo>
                  <a:cubicBezTo>
                    <a:pt x="18" y="219"/>
                    <a:pt x="15" y="200"/>
                    <a:pt x="17" y="206"/>
                  </a:cubicBezTo>
                  <a:cubicBezTo>
                    <a:pt x="17" y="205"/>
                    <a:pt x="16" y="203"/>
                    <a:pt x="16" y="202"/>
                  </a:cubicBezTo>
                  <a:cubicBezTo>
                    <a:pt x="16" y="202"/>
                    <a:pt x="16" y="202"/>
                    <a:pt x="16" y="201"/>
                  </a:cubicBezTo>
                  <a:cubicBezTo>
                    <a:pt x="16" y="204"/>
                    <a:pt x="16" y="204"/>
                    <a:pt x="16" y="205"/>
                  </a:cubicBezTo>
                  <a:cubicBezTo>
                    <a:pt x="16" y="208"/>
                    <a:pt x="17" y="208"/>
                    <a:pt x="17" y="210"/>
                  </a:cubicBezTo>
                  <a:cubicBezTo>
                    <a:pt x="17" y="210"/>
                    <a:pt x="17" y="210"/>
                    <a:pt x="17" y="210"/>
                  </a:cubicBezTo>
                  <a:cubicBezTo>
                    <a:pt x="16" y="208"/>
                    <a:pt x="16" y="207"/>
                    <a:pt x="16" y="206"/>
                  </a:cubicBezTo>
                  <a:cubicBezTo>
                    <a:pt x="16" y="210"/>
                    <a:pt x="17" y="212"/>
                    <a:pt x="18" y="218"/>
                  </a:cubicBezTo>
                  <a:cubicBezTo>
                    <a:pt x="17" y="213"/>
                    <a:pt x="18" y="217"/>
                    <a:pt x="17" y="216"/>
                  </a:cubicBezTo>
                  <a:cubicBezTo>
                    <a:pt x="18" y="220"/>
                    <a:pt x="19" y="232"/>
                    <a:pt x="17" y="222"/>
                  </a:cubicBezTo>
                  <a:cubicBezTo>
                    <a:pt x="17" y="222"/>
                    <a:pt x="17" y="224"/>
                    <a:pt x="18" y="225"/>
                  </a:cubicBezTo>
                  <a:cubicBezTo>
                    <a:pt x="18" y="225"/>
                    <a:pt x="18" y="225"/>
                    <a:pt x="18" y="228"/>
                  </a:cubicBezTo>
                  <a:cubicBezTo>
                    <a:pt x="19" y="228"/>
                    <a:pt x="19" y="226"/>
                    <a:pt x="19" y="228"/>
                  </a:cubicBezTo>
                  <a:cubicBezTo>
                    <a:pt x="19" y="230"/>
                    <a:pt x="20" y="233"/>
                    <a:pt x="21" y="234"/>
                  </a:cubicBezTo>
                  <a:cubicBezTo>
                    <a:pt x="21" y="238"/>
                    <a:pt x="22" y="241"/>
                    <a:pt x="23" y="245"/>
                  </a:cubicBezTo>
                  <a:cubicBezTo>
                    <a:pt x="24" y="248"/>
                    <a:pt x="25" y="252"/>
                    <a:pt x="26" y="256"/>
                  </a:cubicBezTo>
                  <a:cubicBezTo>
                    <a:pt x="28" y="263"/>
                    <a:pt x="30" y="270"/>
                    <a:pt x="33" y="277"/>
                  </a:cubicBezTo>
                  <a:cubicBezTo>
                    <a:pt x="32" y="274"/>
                    <a:pt x="32" y="274"/>
                    <a:pt x="31" y="271"/>
                  </a:cubicBezTo>
                  <a:cubicBezTo>
                    <a:pt x="30" y="272"/>
                    <a:pt x="29" y="267"/>
                    <a:pt x="29" y="267"/>
                  </a:cubicBezTo>
                  <a:cubicBezTo>
                    <a:pt x="30" y="269"/>
                    <a:pt x="28" y="264"/>
                    <a:pt x="29" y="267"/>
                  </a:cubicBezTo>
                  <a:cubicBezTo>
                    <a:pt x="27" y="261"/>
                    <a:pt x="25" y="256"/>
                    <a:pt x="24" y="252"/>
                  </a:cubicBezTo>
                  <a:cubicBezTo>
                    <a:pt x="26" y="258"/>
                    <a:pt x="23" y="250"/>
                    <a:pt x="24" y="254"/>
                  </a:cubicBezTo>
                  <a:cubicBezTo>
                    <a:pt x="25" y="257"/>
                    <a:pt x="27" y="262"/>
                    <a:pt x="28" y="267"/>
                  </a:cubicBezTo>
                  <a:cubicBezTo>
                    <a:pt x="28" y="267"/>
                    <a:pt x="28" y="266"/>
                    <a:pt x="28" y="267"/>
                  </a:cubicBezTo>
                  <a:cubicBezTo>
                    <a:pt x="29" y="270"/>
                    <a:pt x="27" y="264"/>
                    <a:pt x="27" y="263"/>
                  </a:cubicBezTo>
                  <a:cubicBezTo>
                    <a:pt x="27" y="266"/>
                    <a:pt x="28" y="269"/>
                    <a:pt x="29" y="272"/>
                  </a:cubicBezTo>
                  <a:cubicBezTo>
                    <a:pt x="29" y="271"/>
                    <a:pt x="28" y="271"/>
                    <a:pt x="28" y="269"/>
                  </a:cubicBezTo>
                  <a:cubicBezTo>
                    <a:pt x="27" y="266"/>
                    <a:pt x="27" y="267"/>
                    <a:pt x="26" y="263"/>
                  </a:cubicBezTo>
                  <a:cubicBezTo>
                    <a:pt x="26" y="263"/>
                    <a:pt x="26" y="264"/>
                    <a:pt x="27" y="264"/>
                  </a:cubicBezTo>
                  <a:cubicBezTo>
                    <a:pt x="26" y="262"/>
                    <a:pt x="26" y="262"/>
                    <a:pt x="25" y="259"/>
                  </a:cubicBezTo>
                  <a:cubicBezTo>
                    <a:pt x="25" y="259"/>
                    <a:pt x="25" y="259"/>
                    <a:pt x="25" y="259"/>
                  </a:cubicBezTo>
                  <a:cubicBezTo>
                    <a:pt x="24" y="257"/>
                    <a:pt x="23" y="254"/>
                    <a:pt x="22" y="250"/>
                  </a:cubicBezTo>
                  <a:cubicBezTo>
                    <a:pt x="22" y="251"/>
                    <a:pt x="23" y="253"/>
                    <a:pt x="23" y="254"/>
                  </a:cubicBezTo>
                  <a:cubicBezTo>
                    <a:pt x="23" y="256"/>
                    <a:pt x="24" y="257"/>
                    <a:pt x="24" y="258"/>
                  </a:cubicBezTo>
                  <a:cubicBezTo>
                    <a:pt x="25" y="261"/>
                    <a:pt x="25" y="264"/>
                    <a:pt x="26" y="266"/>
                  </a:cubicBezTo>
                  <a:cubicBezTo>
                    <a:pt x="26" y="266"/>
                    <a:pt x="26" y="269"/>
                    <a:pt x="26" y="267"/>
                  </a:cubicBezTo>
                  <a:cubicBezTo>
                    <a:pt x="25" y="264"/>
                    <a:pt x="25" y="264"/>
                    <a:pt x="24" y="260"/>
                  </a:cubicBezTo>
                  <a:cubicBezTo>
                    <a:pt x="24" y="260"/>
                    <a:pt x="24" y="261"/>
                    <a:pt x="24" y="260"/>
                  </a:cubicBezTo>
                  <a:cubicBezTo>
                    <a:pt x="22" y="254"/>
                    <a:pt x="24" y="257"/>
                    <a:pt x="22" y="250"/>
                  </a:cubicBezTo>
                  <a:cubicBezTo>
                    <a:pt x="21" y="249"/>
                    <a:pt x="21" y="249"/>
                    <a:pt x="20" y="247"/>
                  </a:cubicBezTo>
                  <a:cubicBezTo>
                    <a:pt x="21" y="249"/>
                    <a:pt x="20" y="247"/>
                    <a:pt x="20" y="246"/>
                  </a:cubicBezTo>
                  <a:cubicBezTo>
                    <a:pt x="20" y="245"/>
                    <a:pt x="19" y="243"/>
                    <a:pt x="19" y="245"/>
                  </a:cubicBezTo>
                  <a:cubicBezTo>
                    <a:pt x="19" y="243"/>
                    <a:pt x="18" y="241"/>
                    <a:pt x="18" y="239"/>
                  </a:cubicBezTo>
                  <a:cubicBezTo>
                    <a:pt x="17" y="236"/>
                    <a:pt x="17" y="234"/>
                    <a:pt x="17" y="233"/>
                  </a:cubicBezTo>
                  <a:cubicBezTo>
                    <a:pt x="17" y="233"/>
                    <a:pt x="17" y="234"/>
                    <a:pt x="18" y="233"/>
                  </a:cubicBezTo>
                  <a:cubicBezTo>
                    <a:pt x="18" y="238"/>
                    <a:pt x="20" y="245"/>
                    <a:pt x="22" y="250"/>
                  </a:cubicBezTo>
                  <a:cubicBezTo>
                    <a:pt x="22" y="250"/>
                    <a:pt x="22" y="249"/>
                    <a:pt x="22" y="248"/>
                  </a:cubicBezTo>
                  <a:cubicBezTo>
                    <a:pt x="22" y="249"/>
                    <a:pt x="21" y="248"/>
                    <a:pt x="21" y="246"/>
                  </a:cubicBezTo>
                  <a:cubicBezTo>
                    <a:pt x="21" y="245"/>
                    <a:pt x="21" y="245"/>
                    <a:pt x="21" y="246"/>
                  </a:cubicBezTo>
                  <a:cubicBezTo>
                    <a:pt x="21" y="244"/>
                    <a:pt x="20" y="242"/>
                    <a:pt x="20" y="242"/>
                  </a:cubicBezTo>
                  <a:cubicBezTo>
                    <a:pt x="21" y="243"/>
                    <a:pt x="21" y="244"/>
                    <a:pt x="21" y="245"/>
                  </a:cubicBezTo>
                  <a:cubicBezTo>
                    <a:pt x="22" y="245"/>
                    <a:pt x="20" y="238"/>
                    <a:pt x="20" y="236"/>
                  </a:cubicBezTo>
                  <a:cubicBezTo>
                    <a:pt x="20" y="238"/>
                    <a:pt x="20" y="238"/>
                    <a:pt x="20" y="239"/>
                  </a:cubicBezTo>
                  <a:cubicBezTo>
                    <a:pt x="20" y="238"/>
                    <a:pt x="19" y="238"/>
                    <a:pt x="19" y="237"/>
                  </a:cubicBezTo>
                  <a:cubicBezTo>
                    <a:pt x="19" y="234"/>
                    <a:pt x="19" y="235"/>
                    <a:pt x="19" y="234"/>
                  </a:cubicBezTo>
                  <a:cubicBezTo>
                    <a:pt x="18" y="232"/>
                    <a:pt x="19" y="233"/>
                    <a:pt x="19" y="232"/>
                  </a:cubicBezTo>
                  <a:cubicBezTo>
                    <a:pt x="19" y="232"/>
                    <a:pt x="18" y="231"/>
                    <a:pt x="18" y="229"/>
                  </a:cubicBezTo>
                  <a:cubicBezTo>
                    <a:pt x="18" y="229"/>
                    <a:pt x="18" y="229"/>
                    <a:pt x="18" y="228"/>
                  </a:cubicBezTo>
                  <a:cubicBezTo>
                    <a:pt x="16" y="221"/>
                    <a:pt x="16" y="215"/>
                    <a:pt x="14" y="206"/>
                  </a:cubicBezTo>
                  <a:cubicBezTo>
                    <a:pt x="14" y="206"/>
                    <a:pt x="14" y="204"/>
                    <a:pt x="14" y="202"/>
                  </a:cubicBezTo>
                  <a:cubicBezTo>
                    <a:pt x="14" y="202"/>
                    <a:pt x="14" y="204"/>
                    <a:pt x="13" y="205"/>
                  </a:cubicBezTo>
                  <a:cubicBezTo>
                    <a:pt x="14" y="209"/>
                    <a:pt x="15" y="216"/>
                    <a:pt x="15" y="218"/>
                  </a:cubicBezTo>
                  <a:cubicBezTo>
                    <a:pt x="15" y="217"/>
                    <a:pt x="14" y="213"/>
                    <a:pt x="14" y="212"/>
                  </a:cubicBezTo>
                  <a:cubicBezTo>
                    <a:pt x="14" y="212"/>
                    <a:pt x="14" y="212"/>
                    <a:pt x="14" y="211"/>
                  </a:cubicBezTo>
                  <a:cubicBezTo>
                    <a:pt x="13" y="209"/>
                    <a:pt x="13" y="206"/>
                    <a:pt x="13" y="204"/>
                  </a:cubicBezTo>
                  <a:cubicBezTo>
                    <a:pt x="12" y="201"/>
                    <a:pt x="12" y="199"/>
                    <a:pt x="12" y="196"/>
                  </a:cubicBezTo>
                  <a:cubicBezTo>
                    <a:pt x="11" y="194"/>
                    <a:pt x="11" y="191"/>
                    <a:pt x="11" y="189"/>
                  </a:cubicBezTo>
                  <a:cubicBezTo>
                    <a:pt x="11" y="186"/>
                    <a:pt x="11" y="184"/>
                    <a:pt x="11" y="182"/>
                  </a:cubicBezTo>
                  <a:cubicBezTo>
                    <a:pt x="11" y="184"/>
                    <a:pt x="10" y="183"/>
                    <a:pt x="10" y="184"/>
                  </a:cubicBezTo>
                  <a:cubicBezTo>
                    <a:pt x="11" y="187"/>
                    <a:pt x="11" y="191"/>
                    <a:pt x="11" y="194"/>
                  </a:cubicBezTo>
                  <a:cubicBezTo>
                    <a:pt x="12" y="197"/>
                    <a:pt x="12" y="200"/>
                    <a:pt x="12" y="204"/>
                  </a:cubicBezTo>
                  <a:cubicBezTo>
                    <a:pt x="13" y="208"/>
                    <a:pt x="14" y="211"/>
                    <a:pt x="14" y="214"/>
                  </a:cubicBezTo>
                  <a:cubicBezTo>
                    <a:pt x="14" y="214"/>
                    <a:pt x="15" y="222"/>
                    <a:pt x="14" y="221"/>
                  </a:cubicBezTo>
                  <a:cubicBezTo>
                    <a:pt x="15" y="223"/>
                    <a:pt x="16" y="227"/>
                    <a:pt x="16" y="229"/>
                  </a:cubicBezTo>
                  <a:cubicBezTo>
                    <a:pt x="15" y="226"/>
                    <a:pt x="15" y="226"/>
                    <a:pt x="14" y="225"/>
                  </a:cubicBezTo>
                  <a:cubicBezTo>
                    <a:pt x="15" y="227"/>
                    <a:pt x="15" y="228"/>
                    <a:pt x="16" y="231"/>
                  </a:cubicBezTo>
                  <a:cubicBezTo>
                    <a:pt x="15" y="231"/>
                    <a:pt x="15" y="230"/>
                    <a:pt x="16" y="233"/>
                  </a:cubicBezTo>
                  <a:cubicBezTo>
                    <a:pt x="17" y="239"/>
                    <a:pt x="19" y="247"/>
                    <a:pt x="20" y="254"/>
                  </a:cubicBezTo>
                  <a:cubicBezTo>
                    <a:pt x="20" y="253"/>
                    <a:pt x="18" y="247"/>
                    <a:pt x="18" y="245"/>
                  </a:cubicBezTo>
                  <a:cubicBezTo>
                    <a:pt x="18" y="248"/>
                    <a:pt x="17" y="241"/>
                    <a:pt x="17" y="241"/>
                  </a:cubicBezTo>
                  <a:cubicBezTo>
                    <a:pt x="17" y="244"/>
                    <a:pt x="17" y="244"/>
                    <a:pt x="16" y="242"/>
                  </a:cubicBezTo>
                  <a:cubicBezTo>
                    <a:pt x="16" y="240"/>
                    <a:pt x="16" y="239"/>
                    <a:pt x="16" y="239"/>
                  </a:cubicBezTo>
                  <a:cubicBezTo>
                    <a:pt x="15" y="237"/>
                    <a:pt x="15" y="235"/>
                    <a:pt x="15" y="235"/>
                  </a:cubicBezTo>
                  <a:cubicBezTo>
                    <a:pt x="16" y="240"/>
                    <a:pt x="15" y="237"/>
                    <a:pt x="15" y="238"/>
                  </a:cubicBezTo>
                  <a:cubicBezTo>
                    <a:pt x="15" y="238"/>
                    <a:pt x="15" y="239"/>
                    <a:pt x="16" y="240"/>
                  </a:cubicBezTo>
                  <a:cubicBezTo>
                    <a:pt x="15" y="241"/>
                    <a:pt x="17" y="245"/>
                    <a:pt x="17" y="246"/>
                  </a:cubicBezTo>
                  <a:cubicBezTo>
                    <a:pt x="18" y="249"/>
                    <a:pt x="21" y="257"/>
                    <a:pt x="21" y="261"/>
                  </a:cubicBezTo>
                  <a:cubicBezTo>
                    <a:pt x="21" y="259"/>
                    <a:pt x="20" y="257"/>
                    <a:pt x="19" y="255"/>
                  </a:cubicBezTo>
                  <a:cubicBezTo>
                    <a:pt x="19" y="255"/>
                    <a:pt x="18" y="252"/>
                    <a:pt x="17" y="249"/>
                  </a:cubicBezTo>
                  <a:cubicBezTo>
                    <a:pt x="17" y="247"/>
                    <a:pt x="17" y="249"/>
                    <a:pt x="18" y="250"/>
                  </a:cubicBezTo>
                  <a:cubicBezTo>
                    <a:pt x="17" y="247"/>
                    <a:pt x="16" y="245"/>
                    <a:pt x="16" y="243"/>
                  </a:cubicBezTo>
                  <a:cubicBezTo>
                    <a:pt x="16" y="244"/>
                    <a:pt x="17" y="247"/>
                    <a:pt x="17" y="246"/>
                  </a:cubicBezTo>
                  <a:cubicBezTo>
                    <a:pt x="16" y="243"/>
                    <a:pt x="15" y="241"/>
                    <a:pt x="15" y="239"/>
                  </a:cubicBezTo>
                  <a:cubicBezTo>
                    <a:pt x="14" y="237"/>
                    <a:pt x="13" y="235"/>
                    <a:pt x="13" y="233"/>
                  </a:cubicBezTo>
                  <a:cubicBezTo>
                    <a:pt x="13" y="233"/>
                    <a:pt x="13" y="234"/>
                    <a:pt x="13" y="234"/>
                  </a:cubicBezTo>
                  <a:cubicBezTo>
                    <a:pt x="12" y="231"/>
                    <a:pt x="11" y="227"/>
                    <a:pt x="10" y="224"/>
                  </a:cubicBezTo>
                  <a:cubicBezTo>
                    <a:pt x="9" y="220"/>
                    <a:pt x="9" y="217"/>
                    <a:pt x="9" y="215"/>
                  </a:cubicBezTo>
                  <a:cubicBezTo>
                    <a:pt x="9" y="213"/>
                    <a:pt x="8" y="208"/>
                    <a:pt x="7" y="206"/>
                  </a:cubicBezTo>
                  <a:cubicBezTo>
                    <a:pt x="8" y="209"/>
                    <a:pt x="8" y="210"/>
                    <a:pt x="8" y="212"/>
                  </a:cubicBezTo>
                  <a:cubicBezTo>
                    <a:pt x="7" y="209"/>
                    <a:pt x="7" y="207"/>
                    <a:pt x="6" y="206"/>
                  </a:cubicBezTo>
                  <a:cubicBezTo>
                    <a:pt x="6" y="204"/>
                    <a:pt x="6" y="199"/>
                    <a:pt x="6" y="198"/>
                  </a:cubicBezTo>
                  <a:cubicBezTo>
                    <a:pt x="6" y="197"/>
                    <a:pt x="6" y="202"/>
                    <a:pt x="6" y="201"/>
                  </a:cubicBezTo>
                  <a:cubicBezTo>
                    <a:pt x="6" y="199"/>
                    <a:pt x="6" y="196"/>
                    <a:pt x="6" y="193"/>
                  </a:cubicBezTo>
                  <a:cubicBezTo>
                    <a:pt x="5" y="190"/>
                    <a:pt x="5" y="187"/>
                    <a:pt x="5" y="184"/>
                  </a:cubicBezTo>
                  <a:cubicBezTo>
                    <a:pt x="5" y="181"/>
                    <a:pt x="5" y="178"/>
                    <a:pt x="4" y="175"/>
                  </a:cubicBezTo>
                  <a:cubicBezTo>
                    <a:pt x="4" y="174"/>
                    <a:pt x="4" y="173"/>
                    <a:pt x="4" y="171"/>
                  </a:cubicBezTo>
                  <a:cubicBezTo>
                    <a:pt x="4" y="170"/>
                    <a:pt x="4" y="169"/>
                    <a:pt x="4" y="168"/>
                  </a:cubicBezTo>
                  <a:cubicBezTo>
                    <a:pt x="5" y="169"/>
                    <a:pt x="4" y="175"/>
                    <a:pt x="5" y="176"/>
                  </a:cubicBezTo>
                  <a:cubicBezTo>
                    <a:pt x="5" y="174"/>
                    <a:pt x="5" y="172"/>
                    <a:pt x="5" y="170"/>
                  </a:cubicBezTo>
                  <a:cubicBezTo>
                    <a:pt x="5" y="168"/>
                    <a:pt x="5" y="166"/>
                    <a:pt x="5" y="164"/>
                  </a:cubicBezTo>
                  <a:cubicBezTo>
                    <a:pt x="5" y="163"/>
                    <a:pt x="5" y="165"/>
                    <a:pt x="5" y="168"/>
                  </a:cubicBezTo>
                  <a:cubicBezTo>
                    <a:pt x="5" y="168"/>
                    <a:pt x="6" y="179"/>
                    <a:pt x="5" y="176"/>
                  </a:cubicBezTo>
                  <a:cubicBezTo>
                    <a:pt x="5" y="180"/>
                    <a:pt x="6" y="185"/>
                    <a:pt x="5" y="188"/>
                  </a:cubicBezTo>
                  <a:cubicBezTo>
                    <a:pt x="6" y="190"/>
                    <a:pt x="6" y="188"/>
                    <a:pt x="6" y="191"/>
                  </a:cubicBezTo>
                  <a:cubicBezTo>
                    <a:pt x="6" y="191"/>
                    <a:pt x="6" y="190"/>
                    <a:pt x="6" y="190"/>
                  </a:cubicBezTo>
                  <a:cubicBezTo>
                    <a:pt x="6" y="192"/>
                    <a:pt x="7" y="197"/>
                    <a:pt x="7" y="202"/>
                  </a:cubicBezTo>
                  <a:cubicBezTo>
                    <a:pt x="7" y="204"/>
                    <a:pt x="8" y="207"/>
                    <a:pt x="8" y="209"/>
                  </a:cubicBezTo>
                  <a:cubicBezTo>
                    <a:pt x="9" y="212"/>
                    <a:pt x="9" y="214"/>
                    <a:pt x="9" y="215"/>
                  </a:cubicBezTo>
                  <a:cubicBezTo>
                    <a:pt x="9" y="215"/>
                    <a:pt x="9" y="216"/>
                    <a:pt x="9" y="217"/>
                  </a:cubicBezTo>
                  <a:cubicBezTo>
                    <a:pt x="10" y="217"/>
                    <a:pt x="10" y="220"/>
                    <a:pt x="10" y="220"/>
                  </a:cubicBezTo>
                  <a:cubicBezTo>
                    <a:pt x="10" y="217"/>
                    <a:pt x="10" y="217"/>
                    <a:pt x="10" y="216"/>
                  </a:cubicBezTo>
                  <a:cubicBezTo>
                    <a:pt x="10" y="215"/>
                    <a:pt x="9" y="212"/>
                    <a:pt x="9" y="211"/>
                  </a:cubicBezTo>
                  <a:cubicBezTo>
                    <a:pt x="9" y="210"/>
                    <a:pt x="9" y="213"/>
                    <a:pt x="10" y="213"/>
                  </a:cubicBezTo>
                  <a:cubicBezTo>
                    <a:pt x="10" y="212"/>
                    <a:pt x="9" y="211"/>
                    <a:pt x="9" y="211"/>
                  </a:cubicBezTo>
                  <a:cubicBezTo>
                    <a:pt x="10" y="212"/>
                    <a:pt x="10" y="213"/>
                    <a:pt x="10" y="213"/>
                  </a:cubicBezTo>
                  <a:cubicBezTo>
                    <a:pt x="9" y="209"/>
                    <a:pt x="8" y="205"/>
                    <a:pt x="8" y="202"/>
                  </a:cubicBezTo>
                  <a:cubicBezTo>
                    <a:pt x="8" y="205"/>
                    <a:pt x="9" y="204"/>
                    <a:pt x="9" y="205"/>
                  </a:cubicBezTo>
                  <a:cubicBezTo>
                    <a:pt x="9" y="209"/>
                    <a:pt x="11" y="215"/>
                    <a:pt x="11" y="217"/>
                  </a:cubicBezTo>
                  <a:cubicBezTo>
                    <a:pt x="10" y="211"/>
                    <a:pt x="11" y="212"/>
                    <a:pt x="10" y="209"/>
                  </a:cubicBezTo>
                  <a:cubicBezTo>
                    <a:pt x="11" y="212"/>
                    <a:pt x="10" y="210"/>
                    <a:pt x="11" y="213"/>
                  </a:cubicBezTo>
                  <a:cubicBezTo>
                    <a:pt x="11" y="213"/>
                    <a:pt x="11" y="211"/>
                    <a:pt x="11" y="208"/>
                  </a:cubicBezTo>
                  <a:cubicBezTo>
                    <a:pt x="11" y="210"/>
                    <a:pt x="11" y="210"/>
                    <a:pt x="11" y="210"/>
                  </a:cubicBezTo>
                  <a:cubicBezTo>
                    <a:pt x="11" y="208"/>
                    <a:pt x="10" y="204"/>
                    <a:pt x="11" y="206"/>
                  </a:cubicBezTo>
                  <a:cubicBezTo>
                    <a:pt x="11" y="203"/>
                    <a:pt x="10" y="200"/>
                    <a:pt x="11" y="199"/>
                  </a:cubicBezTo>
                  <a:cubicBezTo>
                    <a:pt x="11" y="201"/>
                    <a:pt x="11" y="206"/>
                    <a:pt x="12" y="205"/>
                  </a:cubicBezTo>
                  <a:cubicBezTo>
                    <a:pt x="10" y="199"/>
                    <a:pt x="10" y="193"/>
                    <a:pt x="10" y="188"/>
                  </a:cubicBezTo>
                  <a:cubicBezTo>
                    <a:pt x="10" y="183"/>
                    <a:pt x="10" y="178"/>
                    <a:pt x="9" y="171"/>
                  </a:cubicBezTo>
                  <a:cubicBezTo>
                    <a:pt x="10" y="172"/>
                    <a:pt x="10" y="169"/>
                    <a:pt x="10" y="167"/>
                  </a:cubicBezTo>
                  <a:cubicBezTo>
                    <a:pt x="10" y="169"/>
                    <a:pt x="10" y="171"/>
                    <a:pt x="11" y="173"/>
                  </a:cubicBezTo>
                  <a:cubicBezTo>
                    <a:pt x="11" y="174"/>
                    <a:pt x="11" y="175"/>
                    <a:pt x="11" y="177"/>
                  </a:cubicBezTo>
                  <a:cubicBezTo>
                    <a:pt x="11" y="179"/>
                    <a:pt x="11" y="177"/>
                    <a:pt x="11" y="180"/>
                  </a:cubicBezTo>
                  <a:cubicBezTo>
                    <a:pt x="11" y="179"/>
                    <a:pt x="11" y="179"/>
                    <a:pt x="11" y="178"/>
                  </a:cubicBezTo>
                  <a:cubicBezTo>
                    <a:pt x="11" y="182"/>
                    <a:pt x="11" y="184"/>
                    <a:pt x="12" y="189"/>
                  </a:cubicBezTo>
                  <a:cubicBezTo>
                    <a:pt x="12" y="190"/>
                    <a:pt x="12" y="193"/>
                    <a:pt x="13" y="191"/>
                  </a:cubicBezTo>
                  <a:cubicBezTo>
                    <a:pt x="12" y="189"/>
                    <a:pt x="12" y="187"/>
                    <a:pt x="12" y="185"/>
                  </a:cubicBezTo>
                  <a:cubicBezTo>
                    <a:pt x="12" y="183"/>
                    <a:pt x="12" y="181"/>
                    <a:pt x="11" y="178"/>
                  </a:cubicBezTo>
                  <a:cubicBezTo>
                    <a:pt x="12" y="180"/>
                    <a:pt x="12" y="175"/>
                    <a:pt x="11" y="174"/>
                  </a:cubicBezTo>
                  <a:cubicBezTo>
                    <a:pt x="12" y="175"/>
                    <a:pt x="12" y="177"/>
                    <a:pt x="12" y="177"/>
                  </a:cubicBezTo>
                  <a:cubicBezTo>
                    <a:pt x="11" y="177"/>
                    <a:pt x="11" y="178"/>
                    <a:pt x="11" y="177"/>
                  </a:cubicBezTo>
                  <a:cubicBezTo>
                    <a:pt x="11" y="173"/>
                    <a:pt x="11" y="171"/>
                    <a:pt x="11" y="171"/>
                  </a:cubicBezTo>
                  <a:cubicBezTo>
                    <a:pt x="11" y="172"/>
                    <a:pt x="11" y="174"/>
                    <a:pt x="11" y="174"/>
                  </a:cubicBezTo>
                  <a:cubicBezTo>
                    <a:pt x="11" y="171"/>
                    <a:pt x="11" y="174"/>
                    <a:pt x="11" y="171"/>
                  </a:cubicBezTo>
                  <a:cubicBezTo>
                    <a:pt x="11" y="169"/>
                    <a:pt x="11" y="163"/>
                    <a:pt x="11" y="161"/>
                  </a:cubicBezTo>
                  <a:cubicBezTo>
                    <a:pt x="12" y="160"/>
                    <a:pt x="12" y="160"/>
                    <a:pt x="12" y="160"/>
                  </a:cubicBezTo>
                  <a:cubicBezTo>
                    <a:pt x="11" y="164"/>
                    <a:pt x="12" y="166"/>
                    <a:pt x="12" y="164"/>
                  </a:cubicBezTo>
                  <a:cubicBezTo>
                    <a:pt x="12" y="158"/>
                    <a:pt x="11" y="156"/>
                    <a:pt x="11" y="155"/>
                  </a:cubicBezTo>
                  <a:cubicBezTo>
                    <a:pt x="11" y="153"/>
                    <a:pt x="11" y="154"/>
                    <a:pt x="11" y="152"/>
                  </a:cubicBezTo>
                  <a:cubicBezTo>
                    <a:pt x="11" y="152"/>
                    <a:pt x="11" y="148"/>
                    <a:pt x="11" y="146"/>
                  </a:cubicBezTo>
                  <a:cubicBezTo>
                    <a:pt x="11" y="147"/>
                    <a:pt x="10" y="149"/>
                    <a:pt x="10" y="147"/>
                  </a:cubicBezTo>
                  <a:cubicBezTo>
                    <a:pt x="11" y="145"/>
                    <a:pt x="11" y="141"/>
                    <a:pt x="11" y="137"/>
                  </a:cubicBezTo>
                  <a:cubicBezTo>
                    <a:pt x="11" y="134"/>
                    <a:pt x="12" y="130"/>
                    <a:pt x="12" y="128"/>
                  </a:cubicBezTo>
                  <a:cubicBezTo>
                    <a:pt x="12" y="129"/>
                    <a:pt x="12" y="131"/>
                    <a:pt x="12" y="128"/>
                  </a:cubicBezTo>
                  <a:cubicBezTo>
                    <a:pt x="12" y="128"/>
                    <a:pt x="13" y="121"/>
                    <a:pt x="13" y="119"/>
                  </a:cubicBezTo>
                  <a:cubicBezTo>
                    <a:pt x="13" y="118"/>
                    <a:pt x="13" y="122"/>
                    <a:pt x="12" y="122"/>
                  </a:cubicBezTo>
                  <a:cubicBezTo>
                    <a:pt x="13" y="117"/>
                    <a:pt x="12" y="119"/>
                    <a:pt x="13" y="116"/>
                  </a:cubicBezTo>
                  <a:cubicBezTo>
                    <a:pt x="13" y="112"/>
                    <a:pt x="15" y="102"/>
                    <a:pt x="15" y="99"/>
                  </a:cubicBezTo>
                  <a:cubicBezTo>
                    <a:pt x="15" y="100"/>
                    <a:pt x="15" y="103"/>
                    <a:pt x="14" y="105"/>
                  </a:cubicBezTo>
                  <a:cubicBezTo>
                    <a:pt x="14" y="103"/>
                    <a:pt x="13" y="104"/>
                    <a:pt x="14" y="103"/>
                  </a:cubicBezTo>
                  <a:cubicBezTo>
                    <a:pt x="14" y="101"/>
                    <a:pt x="15" y="97"/>
                    <a:pt x="15" y="95"/>
                  </a:cubicBezTo>
                  <a:cubicBezTo>
                    <a:pt x="14" y="98"/>
                    <a:pt x="14" y="99"/>
                    <a:pt x="14" y="96"/>
                  </a:cubicBezTo>
                  <a:cubicBezTo>
                    <a:pt x="13" y="100"/>
                    <a:pt x="13" y="102"/>
                    <a:pt x="13" y="105"/>
                  </a:cubicBezTo>
                  <a:cubicBezTo>
                    <a:pt x="12" y="108"/>
                    <a:pt x="12" y="111"/>
                    <a:pt x="11" y="114"/>
                  </a:cubicBezTo>
                  <a:cubicBezTo>
                    <a:pt x="12" y="114"/>
                    <a:pt x="12" y="115"/>
                    <a:pt x="12" y="116"/>
                  </a:cubicBezTo>
                  <a:cubicBezTo>
                    <a:pt x="11" y="116"/>
                    <a:pt x="11" y="120"/>
                    <a:pt x="11" y="120"/>
                  </a:cubicBezTo>
                  <a:cubicBezTo>
                    <a:pt x="10" y="120"/>
                    <a:pt x="11" y="115"/>
                    <a:pt x="11" y="115"/>
                  </a:cubicBezTo>
                  <a:cubicBezTo>
                    <a:pt x="11" y="116"/>
                    <a:pt x="10" y="119"/>
                    <a:pt x="10" y="121"/>
                  </a:cubicBezTo>
                  <a:cubicBezTo>
                    <a:pt x="10" y="123"/>
                    <a:pt x="10" y="125"/>
                    <a:pt x="10" y="124"/>
                  </a:cubicBezTo>
                  <a:cubicBezTo>
                    <a:pt x="10" y="126"/>
                    <a:pt x="9" y="127"/>
                    <a:pt x="9" y="129"/>
                  </a:cubicBezTo>
                  <a:cubicBezTo>
                    <a:pt x="10" y="128"/>
                    <a:pt x="9" y="139"/>
                    <a:pt x="9" y="136"/>
                  </a:cubicBezTo>
                  <a:cubicBezTo>
                    <a:pt x="8" y="140"/>
                    <a:pt x="8" y="146"/>
                    <a:pt x="8" y="146"/>
                  </a:cubicBezTo>
                  <a:cubicBezTo>
                    <a:pt x="8" y="141"/>
                    <a:pt x="8" y="137"/>
                    <a:pt x="8" y="133"/>
                  </a:cubicBezTo>
                  <a:cubicBezTo>
                    <a:pt x="8" y="135"/>
                    <a:pt x="8" y="135"/>
                    <a:pt x="8" y="137"/>
                  </a:cubicBezTo>
                  <a:cubicBezTo>
                    <a:pt x="8" y="137"/>
                    <a:pt x="8" y="139"/>
                    <a:pt x="8" y="140"/>
                  </a:cubicBezTo>
                  <a:cubicBezTo>
                    <a:pt x="8" y="140"/>
                    <a:pt x="8" y="143"/>
                    <a:pt x="7" y="144"/>
                  </a:cubicBezTo>
                  <a:cubicBezTo>
                    <a:pt x="7" y="144"/>
                    <a:pt x="7" y="146"/>
                    <a:pt x="7" y="146"/>
                  </a:cubicBezTo>
                  <a:cubicBezTo>
                    <a:pt x="7" y="142"/>
                    <a:pt x="7" y="138"/>
                    <a:pt x="8" y="134"/>
                  </a:cubicBezTo>
                  <a:cubicBezTo>
                    <a:pt x="7" y="134"/>
                    <a:pt x="7" y="139"/>
                    <a:pt x="7" y="139"/>
                  </a:cubicBezTo>
                  <a:cubicBezTo>
                    <a:pt x="7" y="140"/>
                    <a:pt x="7" y="137"/>
                    <a:pt x="7" y="137"/>
                  </a:cubicBezTo>
                  <a:cubicBezTo>
                    <a:pt x="7" y="138"/>
                    <a:pt x="7" y="143"/>
                    <a:pt x="7" y="144"/>
                  </a:cubicBezTo>
                  <a:cubicBezTo>
                    <a:pt x="6" y="142"/>
                    <a:pt x="7" y="138"/>
                    <a:pt x="6" y="138"/>
                  </a:cubicBezTo>
                  <a:cubicBezTo>
                    <a:pt x="7" y="135"/>
                    <a:pt x="7" y="133"/>
                    <a:pt x="7" y="130"/>
                  </a:cubicBezTo>
                  <a:cubicBezTo>
                    <a:pt x="7" y="132"/>
                    <a:pt x="7" y="127"/>
                    <a:pt x="7" y="126"/>
                  </a:cubicBezTo>
                  <a:cubicBezTo>
                    <a:pt x="7" y="130"/>
                    <a:pt x="7" y="135"/>
                    <a:pt x="6" y="139"/>
                  </a:cubicBezTo>
                  <a:cubicBezTo>
                    <a:pt x="6" y="143"/>
                    <a:pt x="6" y="150"/>
                    <a:pt x="5" y="153"/>
                  </a:cubicBezTo>
                  <a:cubicBezTo>
                    <a:pt x="5" y="151"/>
                    <a:pt x="5" y="149"/>
                    <a:pt x="5" y="148"/>
                  </a:cubicBezTo>
                  <a:cubicBezTo>
                    <a:pt x="5" y="150"/>
                    <a:pt x="5" y="155"/>
                    <a:pt x="5" y="157"/>
                  </a:cubicBezTo>
                  <a:cubicBezTo>
                    <a:pt x="5" y="156"/>
                    <a:pt x="5" y="155"/>
                    <a:pt x="5" y="156"/>
                  </a:cubicBezTo>
                  <a:cubicBezTo>
                    <a:pt x="5" y="158"/>
                    <a:pt x="5" y="159"/>
                    <a:pt x="5" y="160"/>
                  </a:cubicBezTo>
                  <a:cubicBezTo>
                    <a:pt x="5" y="161"/>
                    <a:pt x="5" y="164"/>
                    <a:pt x="4" y="162"/>
                  </a:cubicBezTo>
                  <a:cubicBezTo>
                    <a:pt x="4" y="159"/>
                    <a:pt x="4" y="157"/>
                    <a:pt x="4" y="154"/>
                  </a:cubicBezTo>
                  <a:cubicBezTo>
                    <a:pt x="5" y="152"/>
                    <a:pt x="5" y="149"/>
                    <a:pt x="5" y="147"/>
                  </a:cubicBezTo>
                  <a:cubicBezTo>
                    <a:pt x="5" y="142"/>
                    <a:pt x="5" y="137"/>
                    <a:pt x="6" y="131"/>
                  </a:cubicBezTo>
                  <a:cubicBezTo>
                    <a:pt x="5" y="138"/>
                    <a:pt x="5" y="145"/>
                    <a:pt x="5" y="148"/>
                  </a:cubicBezTo>
                  <a:cubicBezTo>
                    <a:pt x="5" y="144"/>
                    <a:pt x="6" y="142"/>
                    <a:pt x="5" y="140"/>
                  </a:cubicBezTo>
                  <a:cubicBezTo>
                    <a:pt x="6" y="137"/>
                    <a:pt x="6" y="136"/>
                    <a:pt x="6" y="133"/>
                  </a:cubicBezTo>
                  <a:cubicBezTo>
                    <a:pt x="6" y="136"/>
                    <a:pt x="6" y="134"/>
                    <a:pt x="6" y="133"/>
                  </a:cubicBezTo>
                  <a:cubicBezTo>
                    <a:pt x="6" y="130"/>
                    <a:pt x="6" y="130"/>
                    <a:pt x="7" y="127"/>
                  </a:cubicBezTo>
                  <a:cubicBezTo>
                    <a:pt x="6" y="127"/>
                    <a:pt x="7" y="119"/>
                    <a:pt x="7" y="119"/>
                  </a:cubicBezTo>
                  <a:cubicBezTo>
                    <a:pt x="6" y="123"/>
                    <a:pt x="6" y="127"/>
                    <a:pt x="6" y="131"/>
                  </a:cubicBezTo>
                  <a:cubicBezTo>
                    <a:pt x="5" y="133"/>
                    <a:pt x="5" y="135"/>
                    <a:pt x="5" y="137"/>
                  </a:cubicBezTo>
                  <a:cubicBezTo>
                    <a:pt x="5" y="139"/>
                    <a:pt x="4" y="141"/>
                    <a:pt x="4" y="143"/>
                  </a:cubicBezTo>
                  <a:cubicBezTo>
                    <a:pt x="4" y="145"/>
                    <a:pt x="5" y="141"/>
                    <a:pt x="5" y="143"/>
                  </a:cubicBezTo>
                  <a:cubicBezTo>
                    <a:pt x="5" y="145"/>
                    <a:pt x="5" y="145"/>
                    <a:pt x="4" y="146"/>
                  </a:cubicBezTo>
                  <a:cubicBezTo>
                    <a:pt x="4" y="144"/>
                    <a:pt x="4" y="147"/>
                    <a:pt x="3" y="149"/>
                  </a:cubicBezTo>
                  <a:cubicBezTo>
                    <a:pt x="3" y="144"/>
                    <a:pt x="4" y="146"/>
                    <a:pt x="4" y="143"/>
                  </a:cubicBezTo>
                  <a:cubicBezTo>
                    <a:pt x="4" y="141"/>
                    <a:pt x="4" y="138"/>
                    <a:pt x="4" y="136"/>
                  </a:cubicBezTo>
                  <a:cubicBezTo>
                    <a:pt x="4" y="136"/>
                    <a:pt x="4" y="138"/>
                    <a:pt x="4" y="138"/>
                  </a:cubicBezTo>
                  <a:cubicBezTo>
                    <a:pt x="4" y="137"/>
                    <a:pt x="5" y="136"/>
                    <a:pt x="5" y="134"/>
                  </a:cubicBezTo>
                  <a:cubicBezTo>
                    <a:pt x="4" y="135"/>
                    <a:pt x="4" y="134"/>
                    <a:pt x="4" y="133"/>
                  </a:cubicBezTo>
                  <a:cubicBezTo>
                    <a:pt x="5" y="132"/>
                    <a:pt x="5" y="130"/>
                    <a:pt x="6" y="126"/>
                  </a:cubicBezTo>
                  <a:cubicBezTo>
                    <a:pt x="6" y="125"/>
                    <a:pt x="5" y="127"/>
                    <a:pt x="6" y="126"/>
                  </a:cubicBezTo>
                  <a:cubicBezTo>
                    <a:pt x="6" y="124"/>
                    <a:pt x="6" y="122"/>
                    <a:pt x="6" y="121"/>
                  </a:cubicBezTo>
                  <a:cubicBezTo>
                    <a:pt x="6" y="119"/>
                    <a:pt x="7" y="117"/>
                    <a:pt x="7" y="116"/>
                  </a:cubicBezTo>
                  <a:cubicBezTo>
                    <a:pt x="7" y="114"/>
                    <a:pt x="8" y="112"/>
                    <a:pt x="8" y="109"/>
                  </a:cubicBezTo>
                  <a:cubicBezTo>
                    <a:pt x="8" y="109"/>
                    <a:pt x="9" y="102"/>
                    <a:pt x="9" y="101"/>
                  </a:cubicBezTo>
                  <a:cubicBezTo>
                    <a:pt x="9" y="101"/>
                    <a:pt x="9" y="101"/>
                    <a:pt x="10" y="100"/>
                  </a:cubicBezTo>
                  <a:cubicBezTo>
                    <a:pt x="9" y="99"/>
                    <a:pt x="8" y="102"/>
                    <a:pt x="8" y="105"/>
                  </a:cubicBezTo>
                  <a:cubicBezTo>
                    <a:pt x="8" y="109"/>
                    <a:pt x="7" y="112"/>
                    <a:pt x="7" y="113"/>
                  </a:cubicBezTo>
                  <a:cubicBezTo>
                    <a:pt x="7" y="109"/>
                    <a:pt x="7" y="110"/>
                    <a:pt x="6" y="113"/>
                  </a:cubicBezTo>
                  <a:cubicBezTo>
                    <a:pt x="7" y="110"/>
                    <a:pt x="7" y="106"/>
                    <a:pt x="8" y="103"/>
                  </a:cubicBezTo>
                  <a:cubicBezTo>
                    <a:pt x="9" y="101"/>
                    <a:pt x="9" y="99"/>
                    <a:pt x="9" y="99"/>
                  </a:cubicBezTo>
                  <a:cubicBezTo>
                    <a:pt x="9" y="96"/>
                    <a:pt x="11" y="91"/>
                    <a:pt x="10" y="92"/>
                  </a:cubicBezTo>
                  <a:cubicBezTo>
                    <a:pt x="9" y="96"/>
                    <a:pt x="10" y="93"/>
                    <a:pt x="10" y="93"/>
                  </a:cubicBezTo>
                  <a:cubicBezTo>
                    <a:pt x="9" y="94"/>
                    <a:pt x="9" y="98"/>
                    <a:pt x="8" y="99"/>
                  </a:cubicBezTo>
                  <a:cubicBezTo>
                    <a:pt x="8" y="99"/>
                    <a:pt x="9" y="94"/>
                    <a:pt x="9" y="96"/>
                  </a:cubicBezTo>
                  <a:cubicBezTo>
                    <a:pt x="8" y="100"/>
                    <a:pt x="8" y="100"/>
                    <a:pt x="8" y="102"/>
                  </a:cubicBezTo>
                  <a:cubicBezTo>
                    <a:pt x="8" y="103"/>
                    <a:pt x="7" y="103"/>
                    <a:pt x="7" y="105"/>
                  </a:cubicBezTo>
                  <a:cubicBezTo>
                    <a:pt x="7" y="106"/>
                    <a:pt x="8" y="104"/>
                    <a:pt x="7" y="107"/>
                  </a:cubicBezTo>
                  <a:cubicBezTo>
                    <a:pt x="6" y="108"/>
                    <a:pt x="6" y="111"/>
                    <a:pt x="5" y="114"/>
                  </a:cubicBezTo>
                  <a:cubicBezTo>
                    <a:pt x="5" y="116"/>
                    <a:pt x="5" y="118"/>
                    <a:pt x="5" y="120"/>
                  </a:cubicBezTo>
                  <a:cubicBezTo>
                    <a:pt x="4" y="121"/>
                    <a:pt x="4" y="123"/>
                    <a:pt x="4" y="124"/>
                  </a:cubicBezTo>
                  <a:cubicBezTo>
                    <a:pt x="5" y="113"/>
                    <a:pt x="7" y="101"/>
                    <a:pt x="9" y="93"/>
                  </a:cubicBezTo>
                  <a:cubicBezTo>
                    <a:pt x="8" y="94"/>
                    <a:pt x="8" y="94"/>
                    <a:pt x="8" y="93"/>
                  </a:cubicBezTo>
                  <a:cubicBezTo>
                    <a:pt x="9" y="91"/>
                    <a:pt x="9" y="91"/>
                    <a:pt x="9" y="91"/>
                  </a:cubicBezTo>
                  <a:cubicBezTo>
                    <a:pt x="9" y="91"/>
                    <a:pt x="9" y="91"/>
                    <a:pt x="9" y="90"/>
                  </a:cubicBezTo>
                  <a:cubicBezTo>
                    <a:pt x="10" y="87"/>
                    <a:pt x="10" y="86"/>
                    <a:pt x="11" y="83"/>
                  </a:cubicBezTo>
                  <a:cubicBezTo>
                    <a:pt x="12" y="80"/>
                    <a:pt x="13" y="74"/>
                    <a:pt x="14" y="69"/>
                  </a:cubicBezTo>
                  <a:cubicBezTo>
                    <a:pt x="16" y="64"/>
                    <a:pt x="18" y="59"/>
                    <a:pt x="19" y="56"/>
                  </a:cubicBezTo>
                  <a:cubicBezTo>
                    <a:pt x="19" y="54"/>
                    <a:pt x="21" y="50"/>
                    <a:pt x="22" y="45"/>
                  </a:cubicBezTo>
                  <a:cubicBezTo>
                    <a:pt x="24" y="41"/>
                    <a:pt x="25" y="36"/>
                    <a:pt x="27" y="34"/>
                  </a:cubicBezTo>
                  <a:cubicBezTo>
                    <a:pt x="26" y="34"/>
                    <a:pt x="26" y="35"/>
                    <a:pt x="26" y="34"/>
                  </a:cubicBezTo>
                  <a:cubicBezTo>
                    <a:pt x="27" y="32"/>
                    <a:pt x="29" y="28"/>
                    <a:pt x="31" y="24"/>
                  </a:cubicBezTo>
                  <a:cubicBezTo>
                    <a:pt x="31" y="22"/>
                    <a:pt x="32" y="21"/>
                    <a:pt x="33" y="20"/>
                  </a:cubicBezTo>
                  <a:cubicBezTo>
                    <a:pt x="33" y="19"/>
                    <a:pt x="33" y="18"/>
                    <a:pt x="33" y="18"/>
                  </a:cubicBezTo>
                  <a:cubicBezTo>
                    <a:pt x="34" y="17"/>
                    <a:pt x="33" y="18"/>
                    <a:pt x="33" y="17"/>
                  </a:cubicBezTo>
                  <a:cubicBezTo>
                    <a:pt x="34" y="16"/>
                    <a:pt x="35" y="15"/>
                    <a:pt x="35" y="14"/>
                  </a:cubicBezTo>
                  <a:cubicBezTo>
                    <a:pt x="37" y="10"/>
                    <a:pt x="40" y="5"/>
                    <a:pt x="42" y="0"/>
                  </a:cubicBezTo>
                  <a:cubicBezTo>
                    <a:pt x="41" y="1"/>
                    <a:pt x="40" y="4"/>
                    <a:pt x="40" y="3"/>
                  </a:cubicBezTo>
                  <a:close/>
                  <a:moveTo>
                    <a:pt x="6" y="194"/>
                  </a:moveTo>
                  <a:cubicBezTo>
                    <a:pt x="5" y="196"/>
                    <a:pt x="5" y="187"/>
                    <a:pt x="5" y="190"/>
                  </a:cubicBezTo>
                  <a:cubicBezTo>
                    <a:pt x="4" y="189"/>
                    <a:pt x="5" y="189"/>
                    <a:pt x="5" y="188"/>
                  </a:cubicBezTo>
                  <a:cubicBezTo>
                    <a:pt x="5" y="188"/>
                    <a:pt x="5" y="192"/>
                    <a:pt x="6" y="194"/>
                  </a:cubicBezTo>
                  <a:close/>
                  <a:moveTo>
                    <a:pt x="32" y="279"/>
                  </a:moveTo>
                  <a:cubicBezTo>
                    <a:pt x="33" y="281"/>
                    <a:pt x="34" y="283"/>
                    <a:pt x="34" y="284"/>
                  </a:cubicBezTo>
                  <a:cubicBezTo>
                    <a:pt x="34" y="285"/>
                    <a:pt x="32" y="281"/>
                    <a:pt x="31" y="278"/>
                  </a:cubicBezTo>
                  <a:cubicBezTo>
                    <a:pt x="32" y="281"/>
                    <a:pt x="35" y="288"/>
                    <a:pt x="37" y="291"/>
                  </a:cubicBezTo>
                  <a:cubicBezTo>
                    <a:pt x="37" y="292"/>
                    <a:pt x="36" y="291"/>
                    <a:pt x="37" y="292"/>
                  </a:cubicBezTo>
                  <a:cubicBezTo>
                    <a:pt x="36" y="292"/>
                    <a:pt x="36" y="289"/>
                    <a:pt x="36" y="290"/>
                  </a:cubicBezTo>
                  <a:cubicBezTo>
                    <a:pt x="35" y="289"/>
                    <a:pt x="32" y="281"/>
                    <a:pt x="32" y="282"/>
                  </a:cubicBezTo>
                  <a:cubicBezTo>
                    <a:pt x="31" y="280"/>
                    <a:pt x="31" y="277"/>
                    <a:pt x="30" y="275"/>
                  </a:cubicBezTo>
                  <a:cubicBezTo>
                    <a:pt x="29" y="274"/>
                    <a:pt x="27" y="270"/>
                    <a:pt x="27" y="268"/>
                  </a:cubicBezTo>
                  <a:cubicBezTo>
                    <a:pt x="28" y="271"/>
                    <a:pt x="30" y="275"/>
                    <a:pt x="32" y="279"/>
                  </a:cubicBezTo>
                  <a:close/>
                  <a:moveTo>
                    <a:pt x="19" y="221"/>
                  </a:moveTo>
                  <a:cubicBezTo>
                    <a:pt x="19" y="224"/>
                    <a:pt x="19" y="224"/>
                    <a:pt x="20" y="229"/>
                  </a:cubicBezTo>
                  <a:cubicBezTo>
                    <a:pt x="20" y="227"/>
                    <a:pt x="20" y="226"/>
                    <a:pt x="20" y="229"/>
                  </a:cubicBezTo>
                  <a:cubicBezTo>
                    <a:pt x="19" y="228"/>
                    <a:pt x="19" y="228"/>
                    <a:pt x="19" y="225"/>
                  </a:cubicBezTo>
                  <a:cubicBezTo>
                    <a:pt x="19" y="224"/>
                    <a:pt x="19" y="224"/>
                    <a:pt x="18" y="220"/>
                  </a:cubicBezTo>
                  <a:cubicBezTo>
                    <a:pt x="18" y="220"/>
                    <a:pt x="18" y="221"/>
                    <a:pt x="19" y="221"/>
                  </a:cubicBezTo>
                  <a:close/>
                  <a:moveTo>
                    <a:pt x="45" y="305"/>
                  </a:moveTo>
                  <a:cubicBezTo>
                    <a:pt x="43" y="302"/>
                    <a:pt x="43" y="301"/>
                    <a:pt x="41" y="297"/>
                  </a:cubicBezTo>
                  <a:cubicBezTo>
                    <a:pt x="42" y="297"/>
                    <a:pt x="43" y="299"/>
                    <a:pt x="43" y="301"/>
                  </a:cubicBezTo>
                  <a:cubicBezTo>
                    <a:pt x="44" y="303"/>
                    <a:pt x="45" y="304"/>
                    <a:pt x="45" y="305"/>
                  </a:cubicBezTo>
                  <a:close/>
                  <a:moveTo>
                    <a:pt x="174" y="450"/>
                  </a:moveTo>
                  <a:cubicBezTo>
                    <a:pt x="174" y="450"/>
                    <a:pt x="173" y="449"/>
                    <a:pt x="170" y="448"/>
                  </a:cubicBezTo>
                  <a:cubicBezTo>
                    <a:pt x="170" y="448"/>
                    <a:pt x="170" y="448"/>
                    <a:pt x="170" y="448"/>
                  </a:cubicBezTo>
                  <a:cubicBezTo>
                    <a:pt x="172" y="449"/>
                    <a:pt x="173" y="449"/>
                    <a:pt x="174" y="450"/>
                  </a:cubicBezTo>
                  <a:close/>
                  <a:moveTo>
                    <a:pt x="192" y="459"/>
                  </a:moveTo>
                  <a:cubicBezTo>
                    <a:pt x="193" y="459"/>
                    <a:pt x="193" y="459"/>
                    <a:pt x="195" y="460"/>
                  </a:cubicBezTo>
                  <a:cubicBezTo>
                    <a:pt x="196" y="461"/>
                    <a:pt x="199" y="463"/>
                    <a:pt x="202" y="464"/>
                  </a:cubicBezTo>
                  <a:cubicBezTo>
                    <a:pt x="200" y="464"/>
                    <a:pt x="197" y="462"/>
                    <a:pt x="193" y="460"/>
                  </a:cubicBezTo>
                  <a:cubicBezTo>
                    <a:pt x="192" y="459"/>
                    <a:pt x="192" y="459"/>
                    <a:pt x="192" y="459"/>
                  </a:cubicBezTo>
                  <a:close/>
                  <a:moveTo>
                    <a:pt x="165" y="440"/>
                  </a:moveTo>
                  <a:cubicBezTo>
                    <a:pt x="168" y="443"/>
                    <a:pt x="167" y="442"/>
                    <a:pt x="170" y="444"/>
                  </a:cubicBezTo>
                  <a:cubicBezTo>
                    <a:pt x="168" y="443"/>
                    <a:pt x="165" y="441"/>
                    <a:pt x="165" y="440"/>
                  </a:cubicBezTo>
                  <a:close/>
                  <a:moveTo>
                    <a:pt x="93" y="367"/>
                  </a:moveTo>
                  <a:cubicBezTo>
                    <a:pt x="93" y="367"/>
                    <a:pt x="95" y="369"/>
                    <a:pt x="96" y="370"/>
                  </a:cubicBezTo>
                  <a:cubicBezTo>
                    <a:pt x="97" y="371"/>
                    <a:pt x="95" y="369"/>
                    <a:pt x="96" y="371"/>
                  </a:cubicBezTo>
                  <a:cubicBezTo>
                    <a:pt x="95" y="369"/>
                    <a:pt x="95" y="369"/>
                    <a:pt x="93" y="367"/>
                  </a:cubicBezTo>
                  <a:close/>
                  <a:moveTo>
                    <a:pt x="85" y="346"/>
                  </a:moveTo>
                  <a:cubicBezTo>
                    <a:pt x="85" y="347"/>
                    <a:pt x="87" y="349"/>
                    <a:pt x="85" y="348"/>
                  </a:cubicBezTo>
                  <a:cubicBezTo>
                    <a:pt x="87" y="350"/>
                    <a:pt x="88" y="351"/>
                    <a:pt x="88" y="352"/>
                  </a:cubicBezTo>
                  <a:cubicBezTo>
                    <a:pt x="89" y="353"/>
                    <a:pt x="89" y="352"/>
                    <a:pt x="89" y="352"/>
                  </a:cubicBezTo>
                  <a:cubicBezTo>
                    <a:pt x="90" y="354"/>
                    <a:pt x="90" y="354"/>
                    <a:pt x="91" y="356"/>
                  </a:cubicBezTo>
                  <a:cubicBezTo>
                    <a:pt x="91" y="356"/>
                    <a:pt x="90" y="356"/>
                    <a:pt x="89" y="354"/>
                  </a:cubicBezTo>
                  <a:cubicBezTo>
                    <a:pt x="91" y="356"/>
                    <a:pt x="92" y="358"/>
                    <a:pt x="94" y="361"/>
                  </a:cubicBezTo>
                  <a:cubicBezTo>
                    <a:pt x="95" y="362"/>
                    <a:pt x="93" y="360"/>
                    <a:pt x="95" y="361"/>
                  </a:cubicBezTo>
                  <a:cubicBezTo>
                    <a:pt x="96" y="363"/>
                    <a:pt x="96" y="364"/>
                    <a:pt x="97" y="365"/>
                  </a:cubicBezTo>
                  <a:cubicBezTo>
                    <a:pt x="96" y="363"/>
                    <a:pt x="93" y="361"/>
                    <a:pt x="93" y="359"/>
                  </a:cubicBezTo>
                  <a:cubicBezTo>
                    <a:pt x="91" y="357"/>
                    <a:pt x="91" y="357"/>
                    <a:pt x="90" y="356"/>
                  </a:cubicBezTo>
                  <a:cubicBezTo>
                    <a:pt x="90" y="356"/>
                    <a:pt x="86" y="350"/>
                    <a:pt x="87" y="352"/>
                  </a:cubicBezTo>
                  <a:cubicBezTo>
                    <a:pt x="88" y="354"/>
                    <a:pt x="86" y="350"/>
                    <a:pt x="88" y="353"/>
                  </a:cubicBezTo>
                  <a:cubicBezTo>
                    <a:pt x="87" y="353"/>
                    <a:pt x="88" y="354"/>
                    <a:pt x="88" y="355"/>
                  </a:cubicBezTo>
                  <a:cubicBezTo>
                    <a:pt x="91" y="358"/>
                    <a:pt x="94" y="363"/>
                    <a:pt x="96" y="366"/>
                  </a:cubicBezTo>
                  <a:cubicBezTo>
                    <a:pt x="97" y="367"/>
                    <a:pt x="97" y="366"/>
                    <a:pt x="97" y="366"/>
                  </a:cubicBezTo>
                  <a:cubicBezTo>
                    <a:pt x="99" y="370"/>
                    <a:pt x="102" y="372"/>
                    <a:pt x="104" y="374"/>
                  </a:cubicBezTo>
                  <a:cubicBezTo>
                    <a:pt x="106" y="377"/>
                    <a:pt x="107" y="379"/>
                    <a:pt x="109" y="381"/>
                  </a:cubicBezTo>
                  <a:cubicBezTo>
                    <a:pt x="110" y="382"/>
                    <a:pt x="107" y="379"/>
                    <a:pt x="106" y="379"/>
                  </a:cubicBezTo>
                  <a:cubicBezTo>
                    <a:pt x="105" y="377"/>
                    <a:pt x="108" y="380"/>
                    <a:pt x="109" y="381"/>
                  </a:cubicBezTo>
                  <a:cubicBezTo>
                    <a:pt x="107" y="379"/>
                    <a:pt x="104" y="376"/>
                    <a:pt x="104" y="376"/>
                  </a:cubicBezTo>
                  <a:cubicBezTo>
                    <a:pt x="103" y="374"/>
                    <a:pt x="103" y="375"/>
                    <a:pt x="102" y="373"/>
                  </a:cubicBezTo>
                  <a:cubicBezTo>
                    <a:pt x="101" y="371"/>
                    <a:pt x="103" y="374"/>
                    <a:pt x="102" y="373"/>
                  </a:cubicBezTo>
                  <a:cubicBezTo>
                    <a:pt x="100" y="371"/>
                    <a:pt x="99" y="370"/>
                    <a:pt x="96" y="366"/>
                  </a:cubicBezTo>
                  <a:cubicBezTo>
                    <a:pt x="96" y="367"/>
                    <a:pt x="98" y="368"/>
                    <a:pt x="99" y="370"/>
                  </a:cubicBezTo>
                  <a:cubicBezTo>
                    <a:pt x="97" y="369"/>
                    <a:pt x="95" y="366"/>
                    <a:pt x="95" y="365"/>
                  </a:cubicBezTo>
                  <a:cubicBezTo>
                    <a:pt x="94" y="363"/>
                    <a:pt x="95" y="366"/>
                    <a:pt x="94" y="364"/>
                  </a:cubicBezTo>
                  <a:cubicBezTo>
                    <a:pt x="92" y="362"/>
                    <a:pt x="91" y="360"/>
                    <a:pt x="89" y="357"/>
                  </a:cubicBezTo>
                  <a:cubicBezTo>
                    <a:pt x="87" y="355"/>
                    <a:pt x="90" y="359"/>
                    <a:pt x="90" y="359"/>
                  </a:cubicBezTo>
                  <a:cubicBezTo>
                    <a:pt x="89" y="358"/>
                    <a:pt x="89" y="357"/>
                    <a:pt x="87" y="355"/>
                  </a:cubicBezTo>
                  <a:cubicBezTo>
                    <a:pt x="87" y="355"/>
                    <a:pt x="88" y="356"/>
                    <a:pt x="88" y="356"/>
                  </a:cubicBezTo>
                  <a:cubicBezTo>
                    <a:pt x="87" y="355"/>
                    <a:pt x="86" y="354"/>
                    <a:pt x="85" y="352"/>
                  </a:cubicBezTo>
                  <a:cubicBezTo>
                    <a:pt x="86" y="353"/>
                    <a:pt x="88" y="355"/>
                    <a:pt x="90" y="357"/>
                  </a:cubicBezTo>
                  <a:cubicBezTo>
                    <a:pt x="88" y="355"/>
                    <a:pt x="87" y="354"/>
                    <a:pt x="85" y="351"/>
                  </a:cubicBezTo>
                  <a:cubicBezTo>
                    <a:pt x="85" y="351"/>
                    <a:pt x="86" y="353"/>
                    <a:pt x="84" y="350"/>
                  </a:cubicBezTo>
                  <a:cubicBezTo>
                    <a:pt x="84" y="350"/>
                    <a:pt x="84" y="351"/>
                    <a:pt x="85" y="352"/>
                  </a:cubicBezTo>
                  <a:cubicBezTo>
                    <a:pt x="83" y="349"/>
                    <a:pt x="81" y="346"/>
                    <a:pt x="79" y="343"/>
                  </a:cubicBezTo>
                  <a:cubicBezTo>
                    <a:pt x="80" y="344"/>
                    <a:pt x="82" y="348"/>
                    <a:pt x="83" y="349"/>
                  </a:cubicBezTo>
                  <a:cubicBezTo>
                    <a:pt x="83" y="348"/>
                    <a:pt x="81" y="346"/>
                    <a:pt x="81" y="346"/>
                  </a:cubicBezTo>
                  <a:cubicBezTo>
                    <a:pt x="81" y="345"/>
                    <a:pt x="81" y="345"/>
                    <a:pt x="81" y="345"/>
                  </a:cubicBezTo>
                  <a:cubicBezTo>
                    <a:pt x="81" y="345"/>
                    <a:pt x="81" y="345"/>
                    <a:pt x="80" y="344"/>
                  </a:cubicBezTo>
                  <a:cubicBezTo>
                    <a:pt x="81" y="345"/>
                    <a:pt x="82" y="347"/>
                    <a:pt x="84" y="349"/>
                  </a:cubicBezTo>
                  <a:cubicBezTo>
                    <a:pt x="84" y="349"/>
                    <a:pt x="83" y="348"/>
                    <a:pt x="83" y="347"/>
                  </a:cubicBezTo>
                  <a:cubicBezTo>
                    <a:pt x="82" y="347"/>
                    <a:pt x="80" y="344"/>
                    <a:pt x="78" y="340"/>
                  </a:cubicBezTo>
                  <a:cubicBezTo>
                    <a:pt x="77" y="341"/>
                    <a:pt x="80" y="344"/>
                    <a:pt x="79" y="343"/>
                  </a:cubicBezTo>
                  <a:cubicBezTo>
                    <a:pt x="78" y="342"/>
                    <a:pt x="78" y="342"/>
                    <a:pt x="77" y="340"/>
                  </a:cubicBezTo>
                  <a:cubicBezTo>
                    <a:pt x="77" y="340"/>
                    <a:pt x="79" y="343"/>
                    <a:pt x="78" y="342"/>
                  </a:cubicBezTo>
                  <a:cubicBezTo>
                    <a:pt x="77" y="341"/>
                    <a:pt x="77" y="340"/>
                    <a:pt x="76" y="339"/>
                  </a:cubicBezTo>
                  <a:cubicBezTo>
                    <a:pt x="76" y="339"/>
                    <a:pt x="77" y="340"/>
                    <a:pt x="77" y="339"/>
                  </a:cubicBezTo>
                  <a:cubicBezTo>
                    <a:pt x="76" y="337"/>
                    <a:pt x="76" y="338"/>
                    <a:pt x="76" y="338"/>
                  </a:cubicBezTo>
                  <a:cubicBezTo>
                    <a:pt x="74" y="336"/>
                    <a:pt x="74" y="336"/>
                    <a:pt x="73" y="334"/>
                  </a:cubicBezTo>
                  <a:cubicBezTo>
                    <a:pt x="73" y="334"/>
                    <a:pt x="74" y="335"/>
                    <a:pt x="73" y="334"/>
                  </a:cubicBezTo>
                  <a:cubicBezTo>
                    <a:pt x="73" y="334"/>
                    <a:pt x="75" y="336"/>
                    <a:pt x="75" y="337"/>
                  </a:cubicBezTo>
                  <a:cubicBezTo>
                    <a:pt x="75" y="336"/>
                    <a:pt x="75" y="336"/>
                    <a:pt x="75" y="335"/>
                  </a:cubicBezTo>
                  <a:cubicBezTo>
                    <a:pt x="77" y="339"/>
                    <a:pt x="78" y="340"/>
                    <a:pt x="78" y="340"/>
                  </a:cubicBezTo>
                  <a:cubicBezTo>
                    <a:pt x="79" y="341"/>
                    <a:pt x="79" y="342"/>
                    <a:pt x="80" y="343"/>
                  </a:cubicBezTo>
                  <a:cubicBezTo>
                    <a:pt x="82" y="347"/>
                    <a:pt x="82" y="345"/>
                    <a:pt x="84" y="349"/>
                  </a:cubicBezTo>
                  <a:cubicBezTo>
                    <a:pt x="84" y="348"/>
                    <a:pt x="84" y="348"/>
                    <a:pt x="83" y="346"/>
                  </a:cubicBezTo>
                  <a:cubicBezTo>
                    <a:pt x="85" y="348"/>
                    <a:pt x="85" y="350"/>
                    <a:pt x="87" y="353"/>
                  </a:cubicBezTo>
                  <a:cubicBezTo>
                    <a:pt x="86" y="351"/>
                    <a:pt x="83" y="345"/>
                    <a:pt x="80" y="342"/>
                  </a:cubicBezTo>
                  <a:cubicBezTo>
                    <a:pt x="79" y="340"/>
                    <a:pt x="78" y="338"/>
                    <a:pt x="78" y="337"/>
                  </a:cubicBezTo>
                  <a:cubicBezTo>
                    <a:pt x="79" y="340"/>
                    <a:pt x="81" y="342"/>
                    <a:pt x="82" y="344"/>
                  </a:cubicBezTo>
                  <a:cubicBezTo>
                    <a:pt x="84" y="346"/>
                    <a:pt x="85" y="347"/>
                    <a:pt x="85" y="347"/>
                  </a:cubicBezTo>
                  <a:cubicBezTo>
                    <a:pt x="86" y="349"/>
                    <a:pt x="87" y="351"/>
                    <a:pt x="89" y="354"/>
                  </a:cubicBezTo>
                  <a:cubicBezTo>
                    <a:pt x="88" y="352"/>
                    <a:pt x="86" y="349"/>
                    <a:pt x="85" y="346"/>
                  </a:cubicBezTo>
                  <a:close/>
                  <a:moveTo>
                    <a:pt x="105" y="378"/>
                  </a:moveTo>
                  <a:cubicBezTo>
                    <a:pt x="105" y="377"/>
                    <a:pt x="104" y="376"/>
                    <a:pt x="103" y="375"/>
                  </a:cubicBezTo>
                  <a:cubicBezTo>
                    <a:pt x="104" y="376"/>
                    <a:pt x="103" y="375"/>
                    <a:pt x="103" y="375"/>
                  </a:cubicBezTo>
                  <a:cubicBezTo>
                    <a:pt x="105" y="377"/>
                    <a:pt x="105" y="377"/>
                    <a:pt x="105" y="378"/>
                  </a:cubicBezTo>
                  <a:close/>
                  <a:moveTo>
                    <a:pt x="44" y="266"/>
                  </a:moveTo>
                  <a:cubicBezTo>
                    <a:pt x="44" y="266"/>
                    <a:pt x="44" y="266"/>
                    <a:pt x="44" y="265"/>
                  </a:cubicBezTo>
                  <a:cubicBezTo>
                    <a:pt x="44" y="266"/>
                    <a:pt x="44" y="267"/>
                    <a:pt x="44" y="267"/>
                  </a:cubicBezTo>
                  <a:cubicBezTo>
                    <a:pt x="45" y="269"/>
                    <a:pt x="45" y="269"/>
                    <a:pt x="44" y="266"/>
                  </a:cubicBezTo>
                  <a:close/>
                  <a:moveTo>
                    <a:pt x="661" y="302"/>
                  </a:moveTo>
                  <a:cubicBezTo>
                    <a:pt x="661" y="303"/>
                    <a:pt x="660" y="304"/>
                    <a:pt x="660" y="306"/>
                  </a:cubicBezTo>
                  <a:cubicBezTo>
                    <a:pt x="659" y="306"/>
                    <a:pt x="661" y="303"/>
                    <a:pt x="660" y="304"/>
                  </a:cubicBezTo>
                  <a:cubicBezTo>
                    <a:pt x="660" y="303"/>
                    <a:pt x="660" y="303"/>
                    <a:pt x="661" y="302"/>
                  </a:cubicBezTo>
                  <a:close/>
                  <a:moveTo>
                    <a:pt x="694" y="237"/>
                  </a:moveTo>
                  <a:cubicBezTo>
                    <a:pt x="694" y="237"/>
                    <a:pt x="692" y="245"/>
                    <a:pt x="693" y="242"/>
                  </a:cubicBezTo>
                  <a:cubicBezTo>
                    <a:pt x="693" y="243"/>
                    <a:pt x="692" y="245"/>
                    <a:pt x="692" y="246"/>
                  </a:cubicBezTo>
                  <a:cubicBezTo>
                    <a:pt x="692" y="245"/>
                    <a:pt x="693" y="242"/>
                    <a:pt x="693" y="242"/>
                  </a:cubicBezTo>
                  <a:cubicBezTo>
                    <a:pt x="693" y="241"/>
                    <a:pt x="693" y="241"/>
                    <a:pt x="693" y="241"/>
                  </a:cubicBezTo>
                  <a:cubicBezTo>
                    <a:pt x="693" y="239"/>
                    <a:pt x="694" y="239"/>
                    <a:pt x="694" y="237"/>
                  </a:cubicBezTo>
                  <a:close/>
                  <a:moveTo>
                    <a:pt x="696" y="240"/>
                  </a:moveTo>
                  <a:cubicBezTo>
                    <a:pt x="696" y="241"/>
                    <a:pt x="695" y="245"/>
                    <a:pt x="695" y="244"/>
                  </a:cubicBezTo>
                  <a:cubicBezTo>
                    <a:pt x="695" y="242"/>
                    <a:pt x="695" y="242"/>
                    <a:pt x="696" y="240"/>
                  </a:cubicBezTo>
                  <a:close/>
                  <a:moveTo>
                    <a:pt x="709" y="190"/>
                  </a:moveTo>
                  <a:cubicBezTo>
                    <a:pt x="709" y="192"/>
                    <a:pt x="709" y="192"/>
                    <a:pt x="709" y="194"/>
                  </a:cubicBezTo>
                  <a:cubicBezTo>
                    <a:pt x="709" y="194"/>
                    <a:pt x="709" y="193"/>
                    <a:pt x="709" y="192"/>
                  </a:cubicBezTo>
                  <a:cubicBezTo>
                    <a:pt x="709" y="192"/>
                    <a:pt x="709" y="192"/>
                    <a:pt x="709" y="193"/>
                  </a:cubicBezTo>
                  <a:cubicBezTo>
                    <a:pt x="709" y="193"/>
                    <a:pt x="709" y="192"/>
                    <a:pt x="709" y="192"/>
                  </a:cubicBezTo>
                  <a:cubicBezTo>
                    <a:pt x="709" y="190"/>
                    <a:pt x="709" y="190"/>
                    <a:pt x="709" y="190"/>
                  </a:cubicBezTo>
                  <a:cubicBezTo>
                    <a:pt x="709" y="192"/>
                    <a:pt x="709" y="190"/>
                    <a:pt x="709" y="190"/>
                  </a:cubicBezTo>
                  <a:close/>
                  <a:moveTo>
                    <a:pt x="731" y="233"/>
                  </a:moveTo>
                  <a:cubicBezTo>
                    <a:pt x="730" y="236"/>
                    <a:pt x="730" y="238"/>
                    <a:pt x="729" y="242"/>
                  </a:cubicBezTo>
                  <a:cubicBezTo>
                    <a:pt x="729" y="242"/>
                    <a:pt x="728" y="246"/>
                    <a:pt x="728" y="243"/>
                  </a:cubicBezTo>
                  <a:cubicBezTo>
                    <a:pt x="729" y="240"/>
                    <a:pt x="729" y="240"/>
                    <a:pt x="729" y="239"/>
                  </a:cubicBezTo>
                  <a:cubicBezTo>
                    <a:pt x="730" y="237"/>
                    <a:pt x="730" y="236"/>
                    <a:pt x="730" y="234"/>
                  </a:cubicBezTo>
                  <a:cubicBezTo>
                    <a:pt x="730" y="234"/>
                    <a:pt x="731" y="233"/>
                    <a:pt x="731" y="233"/>
                  </a:cubicBezTo>
                  <a:close/>
                  <a:moveTo>
                    <a:pt x="637" y="434"/>
                  </a:moveTo>
                  <a:cubicBezTo>
                    <a:pt x="634" y="436"/>
                    <a:pt x="634" y="436"/>
                    <a:pt x="634" y="436"/>
                  </a:cubicBezTo>
                  <a:cubicBezTo>
                    <a:pt x="634" y="436"/>
                    <a:pt x="632" y="438"/>
                    <a:pt x="631" y="438"/>
                  </a:cubicBezTo>
                  <a:cubicBezTo>
                    <a:pt x="633" y="436"/>
                    <a:pt x="632" y="437"/>
                    <a:pt x="635" y="434"/>
                  </a:cubicBezTo>
                  <a:cubicBezTo>
                    <a:pt x="635" y="435"/>
                    <a:pt x="636" y="434"/>
                    <a:pt x="637" y="434"/>
                  </a:cubicBezTo>
                  <a:close/>
                  <a:moveTo>
                    <a:pt x="23" y="285"/>
                  </a:moveTo>
                  <a:cubicBezTo>
                    <a:pt x="22" y="284"/>
                    <a:pt x="21" y="280"/>
                    <a:pt x="22" y="281"/>
                  </a:cubicBezTo>
                  <a:cubicBezTo>
                    <a:pt x="23" y="284"/>
                    <a:pt x="22" y="283"/>
                    <a:pt x="23" y="285"/>
                  </a:cubicBezTo>
                  <a:close/>
                  <a:moveTo>
                    <a:pt x="20" y="49"/>
                  </a:moveTo>
                  <a:cubicBezTo>
                    <a:pt x="20" y="49"/>
                    <a:pt x="19" y="52"/>
                    <a:pt x="19" y="54"/>
                  </a:cubicBezTo>
                  <a:cubicBezTo>
                    <a:pt x="18" y="54"/>
                    <a:pt x="19" y="51"/>
                    <a:pt x="20" y="49"/>
                  </a:cubicBezTo>
                  <a:close/>
                  <a:moveTo>
                    <a:pt x="11" y="80"/>
                  </a:moveTo>
                  <a:cubicBezTo>
                    <a:pt x="11" y="83"/>
                    <a:pt x="10" y="84"/>
                    <a:pt x="9" y="87"/>
                  </a:cubicBezTo>
                  <a:cubicBezTo>
                    <a:pt x="9" y="87"/>
                    <a:pt x="9" y="87"/>
                    <a:pt x="9" y="87"/>
                  </a:cubicBezTo>
                  <a:cubicBezTo>
                    <a:pt x="10" y="84"/>
                    <a:pt x="10" y="82"/>
                    <a:pt x="11" y="80"/>
                  </a:cubicBezTo>
                  <a:close/>
                  <a:moveTo>
                    <a:pt x="7" y="115"/>
                  </a:moveTo>
                  <a:cubicBezTo>
                    <a:pt x="6" y="119"/>
                    <a:pt x="6" y="117"/>
                    <a:pt x="6" y="122"/>
                  </a:cubicBezTo>
                  <a:cubicBezTo>
                    <a:pt x="6" y="123"/>
                    <a:pt x="6" y="119"/>
                    <a:pt x="6" y="119"/>
                  </a:cubicBezTo>
                  <a:cubicBezTo>
                    <a:pt x="6" y="119"/>
                    <a:pt x="6" y="125"/>
                    <a:pt x="5" y="124"/>
                  </a:cubicBezTo>
                  <a:cubicBezTo>
                    <a:pt x="6" y="120"/>
                    <a:pt x="6" y="118"/>
                    <a:pt x="6" y="115"/>
                  </a:cubicBezTo>
                  <a:cubicBezTo>
                    <a:pt x="7" y="113"/>
                    <a:pt x="7" y="115"/>
                    <a:pt x="7" y="115"/>
                  </a:cubicBezTo>
                  <a:close/>
                  <a:moveTo>
                    <a:pt x="5" y="126"/>
                  </a:moveTo>
                  <a:cubicBezTo>
                    <a:pt x="5" y="127"/>
                    <a:pt x="5" y="129"/>
                    <a:pt x="5" y="131"/>
                  </a:cubicBezTo>
                  <a:cubicBezTo>
                    <a:pt x="5" y="131"/>
                    <a:pt x="5" y="125"/>
                    <a:pt x="5" y="126"/>
                  </a:cubicBezTo>
                  <a:close/>
                  <a:moveTo>
                    <a:pt x="3" y="133"/>
                  </a:moveTo>
                  <a:cubicBezTo>
                    <a:pt x="3" y="132"/>
                    <a:pt x="3" y="138"/>
                    <a:pt x="3" y="138"/>
                  </a:cubicBezTo>
                  <a:cubicBezTo>
                    <a:pt x="2" y="139"/>
                    <a:pt x="3" y="135"/>
                    <a:pt x="3" y="133"/>
                  </a:cubicBezTo>
                  <a:close/>
                  <a:moveTo>
                    <a:pt x="1" y="147"/>
                  </a:moveTo>
                  <a:cubicBezTo>
                    <a:pt x="2" y="148"/>
                    <a:pt x="1" y="153"/>
                    <a:pt x="1" y="155"/>
                  </a:cubicBezTo>
                  <a:cubicBezTo>
                    <a:pt x="1" y="155"/>
                    <a:pt x="1" y="148"/>
                    <a:pt x="1" y="147"/>
                  </a:cubicBezTo>
                  <a:close/>
                  <a:moveTo>
                    <a:pt x="6" y="147"/>
                  </a:moveTo>
                  <a:cubicBezTo>
                    <a:pt x="6" y="148"/>
                    <a:pt x="6" y="153"/>
                    <a:pt x="6" y="153"/>
                  </a:cubicBezTo>
                  <a:cubicBezTo>
                    <a:pt x="6" y="151"/>
                    <a:pt x="6" y="148"/>
                    <a:pt x="6" y="147"/>
                  </a:cubicBezTo>
                  <a:close/>
                  <a:moveTo>
                    <a:pt x="10" y="154"/>
                  </a:moveTo>
                  <a:cubicBezTo>
                    <a:pt x="10" y="156"/>
                    <a:pt x="10" y="155"/>
                    <a:pt x="10" y="154"/>
                  </a:cubicBezTo>
                  <a:cubicBezTo>
                    <a:pt x="11" y="159"/>
                    <a:pt x="10" y="160"/>
                    <a:pt x="11" y="162"/>
                  </a:cubicBezTo>
                  <a:cubicBezTo>
                    <a:pt x="11" y="165"/>
                    <a:pt x="10" y="169"/>
                    <a:pt x="10" y="163"/>
                  </a:cubicBezTo>
                  <a:cubicBezTo>
                    <a:pt x="10" y="164"/>
                    <a:pt x="10" y="156"/>
                    <a:pt x="10" y="154"/>
                  </a:cubicBezTo>
                  <a:close/>
                  <a:moveTo>
                    <a:pt x="6" y="161"/>
                  </a:moveTo>
                  <a:cubicBezTo>
                    <a:pt x="6" y="161"/>
                    <a:pt x="6" y="165"/>
                    <a:pt x="6" y="167"/>
                  </a:cubicBezTo>
                  <a:cubicBezTo>
                    <a:pt x="6" y="167"/>
                    <a:pt x="6" y="162"/>
                    <a:pt x="6" y="161"/>
                  </a:cubicBezTo>
                  <a:close/>
                  <a:moveTo>
                    <a:pt x="9" y="159"/>
                  </a:moveTo>
                  <a:cubicBezTo>
                    <a:pt x="9" y="158"/>
                    <a:pt x="9" y="163"/>
                    <a:pt x="9" y="161"/>
                  </a:cubicBezTo>
                  <a:cubicBezTo>
                    <a:pt x="9" y="162"/>
                    <a:pt x="9" y="163"/>
                    <a:pt x="9" y="165"/>
                  </a:cubicBezTo>
                  <a:cubicBezTo>
                    <a:pt x="9" y="167"/>
                    <a:pt x="9" y="160"/>
                    <a:pt x="9" y="159"/>
                  </a:cubicBezTo>
                  <a:close/>
                  <a:moveTo>
                    <a:pt x="4" y="168"/>
                  </a:moveTo>
                  <a:cubicBezTo>
                    <a:pt x="4" y="166"/>
                    <a:pt x="4" y="173"/>
                    <a:pt x="4" y="170"/>
                  </a:cubicBezTo>
                  <a:cubicBezTo>
                    <a:pt x="4" y="173"/>
                    <a:pt x="4" y="174"/>
                    <a:pt x="4" y="177"/>
                  </a:cubicBezTo>
                  <a:cubicBezTo>
                    <a:pt x="4" y="177"/>
                    <a:pt x="4" y="177"/>
                    <a:pt x="4" y="177"/>
                  </a:cubicBezTo>
                  <a:cubicBezTo>
                    <a:pt x="4" y="180"/>
                    <a:pt x="4" y="181"/>
                    <a:pt x="4" y="184"/>
                  </a:cubicBezTo>
                  <a:cubicBezTo>
                    <a:pt x="4" y="185"/>
                    <a:pt x="5" y="185"/>
                    <a:pt x="5" y="185"/>
                  </a:cubicBezTo>
                  <a:cubicBezTo>
                    <a:pt x="5" y="188"/>
                    <a:pt x="4" y="184"/>
                    <a:pt x="4" y="185"/>
                  </a:cubicBezTo>
                  <a:cubicBezTo>
                    <a:pt x="4" y="181"/>
                    <a:pt x="4" y="177"/>
                    <a:pt x="4" y="174"/>
                  </a:cubicBezTo>
                  <a:cubicBezTo>
                    <a:pt x="4" y="174"/>
                    <a:pt x="4" y="171"/>
                    <a:pt x="4" y="168"/>
                  </a:cubicBezTo>
                  <a:close/>
                  <a:moveTo>
                    <a:pt x="6" y="169"/>
                  </a:moveTo>
                  <a:cubicBezTo>
                    <a:pt x="6" y="171"/>
                    <a:pt x="6" y="172"/>
                    <a:pt x="6" y="173"/>
                  </a:cubicBezTo>
                  <a:cubicBezTo>
                    <a:pt x="6" y="174"/>
                    <a:pt x="6" y="172"/>
                    <a:pt x="6" y="170"/>
                  </a:cubicBezTo>
                  <a:cubicBezTo>
                    <a:pt x="6" y="170"/>
                    <a:pt x="6" y="169"/>
                    <a:pt x="6" y="169"/>
                  </a:cubicBezTo>
                  <a:close/>
                  <a:moveTo>
                    <a:pt x="6" y="176"/>
                  </a:moveTo>
                  <a:cubicBezTo>
                    <a:pt x="7" y="179"/>
                    <a:pt x="7" y="189"/>
                    <a:pt x="8" y="193"/>
                  </a:cubicBezTo>
                  <a:cubicBezTo>
                    <a:pt x="8" y="196"/>
                    <a:pt x="8" y="196"/>
                    <a:pt x="8" y="200"/>
                  </a:cubicBezTo>
                  <a:cubicBezTo>
                    <a:pt x="8" y="199"/>
                    <a:pt x="8" y="196"/>
                    <a:pt x="8" y="195"/>
                  </a:cubicBezTo>
                  <a:cubicBezTo>
                    <a:pt x="7" y="193"/>
                    <a:pt x="7" y="191"/>
                    <a:pt x="7" y="189"/>
                  </a:cubicBezTo>
                  <a:cubicBezTo>
                    <a:pt x="6" y="186"/>
                    <a:pt x="6" y="184"/>
                    <a:pt x="6" y="181"/>
                  </a:cubicBezTo>
                  <a:cubicBezTo>
                    <a:pt x="7" y="180"/>
                    <a:pt x="6" y="178"/>
                    <a:pt x="6" y="176"/>
                  </a:cubicBezTo>
                  <a:close/>
                  <a:moveTo>
                    <a:pt x="7" y="188"/>
                  </a:moveTo>
                  <a:cubicBezTo>
                    <a:pt x="8" y="187"/>
                    <a:pt x="8" y="194"/>
                    <a:pt x="8" y="195"/>
                  </a:cubicBezTo>
                  <a:cubicBezTo>
                    <a:pt x="8" y="194"/>
                    <a:pt x="8" y="191"/>
                    <a:pt x="7" y="188"/>
                  </a:cubicBezTo>
                  <a:close/>
                  <a:moveTo>
                    <a:pt x="10" y="198"/>
                  </a:moveTo>
                  <a:cubicBezTo>
                    <a:pt x="11" y="202"/>
                    <a:pt x="10" y="199"/>
                    <a:pt x="10" y="202"/>
                  </a:cubicBezTo>
                  <a:cubicBezTo>
                    <a:pt x="10" y="200"/>
                    <a:pt x="10" y="198"/>
                    <a:pt x="10" y="196"/>
                  </a:cubicBezTo>
                  <a:cubicBezTo>
                    <a:pt x="10" y="197"/>
                    <a:pt x="10" y="198"/>
                    <a:pt x="10" y="198"/>
                  </a:cubicBezTo>
                  <a:cubicBezTo>
                    <a:pt x="10" y="199"/>
                    <a:pt x="10" y="199"/>
                    <a:pt x="10" y="198"/>
                  </a:cubicBezTo>
                  <a:close/>
                  <a:moveTo>
                    <a:pt x="10" y="202"/>
                  </a:moveTo>
                  <a:cubicBezTo>
                    <a:pt x="10" y="201"/>
                    <a:pt x="10" y="205"/>
                    <a:pt x="10" y="206"/>
                  </a:cubicBezTo>
                  <a:cubicBezTo>
                    <a:pt x="10" y="206"/>
                    <a:pt x="10" y="206"/>
                    <a:pt x="10" y="205"/>
                  </a:cubicBezTo>
                  <a:cubicBezTo>
                    <a:pt x="11" y="209"/>
                    <a:pt x="10" y="205"/>
                    <a:pt x="10" y="202"/>
                  </a:cubicBezTo>
                  <a:close/>
                  <a:moveTo>
                    <a:pt x="10" y="210"/>
                  </a:moveTo>
                  <a:cubicBezTo>
                    <a:pt x="10" y="213"/>
                    <a:pt x="9" y="206"/>
                    <a:pt x="10" y="209"/>
                  </a:cubicBezTo>
                  <a:cubicBezTo>
                    <a:pt x="9" y="208"/>
                    <a:pt x="9" y="205"/>
                    <a:pt x="9" y="203"/>
                  </a:cubicBezTo>
                  <a:cubicBezTo>
                    <a:pt x="9" y="203"/>
                    <a:pt x="9" y="205"/>
                    <a:pt x="9" y="206"/>
                  </a:cubicBezTo>
                  <a:cubicBezTo>
                    <a:pt x="10" y="207"/>
                    <a:pt x="10" y="206"/>
                    <a:pt x="10" y="207"/>
                  </a:cubicBezTo>
                  <a:cubicBezTo>
                    <a:pt x="10" y="208"/>
                    <a:pt x="9" y="207"/>
                    <a:pt x="10" y="210"/>
                  </a:cubicBezTo>
                  <a:close/>
                  <a:moveTo>
                    <a:pt x="7" y="211"/>
                  </a:moveTo>
                  <a:cubicBezTo>
                    <a:pt x="7" y="210"/>
                    <a:pt x="7" y="211"/>
                    <a:pt x="8" y="212"/>
                  </a:cubicBezTo>
                  <a:cubicBezTo>
                    <a:pt x="8" y="214"/>
                    <a:pt x="8" y="216"/>
                    <a:pt x="8" y="216"/>
                  </a:cubicBezTo>
                  <a:cubicBezTo>
                    <a:pt x="8" y="215"/>
                    <a:pt x="7" y="213"/>
                    <a:pt x="7" y="211"/>
                  </a:cubicBezTo>
                  <a:close/>
                  <a:moveTo>
                    <a:pt x="9" y="216"/>
                  </a:moveTo>
                  <a:cubicBezTo>
                    <a:pt x="9" y="221"/>
                    <a:pt x="10" y="228"/>
                    <a:pt x="11" y="234"/>
                  </a:cubicBezTo>
                  <a:cubicBezTo>
                    <a:pt x="10" y="229"/>
                    <a:pt x="9" y="222"/>
                    <a:pt x="8" y="218"/>
                  </a:cubicBezTo>
                  <a:cubicBezTo>
                    <a:pt x="9" y="220"/>
                    <a:pt x="8" y="215"/>
                    <a:pt x="9" y="216"/>
                  </a:cubicBezTo>
                  <a:close/>
                  <a:moveTo>
                    <a:pt x="19" y="222"/>
                  </a:moveTo>
                  <a:cubicBezTo>
                    <a:pt x="19" y="223"/>
                    <a:pt x="19" y="223"/>
                    <a:pt x="19" y="223"/>
                  </a:cubicBezTo>
                  <a:cubicBezTo>
                    <a:pt x="20" y="226"/>
                    <a:pt x="20" y="227"/>
                    <a:pt x="20" y="227"/>
                  </a:cubicBezTo>
                  <a:cubicBezTo>
                    <a:pt x="20" y="226"/>
                    <a:pt x="19" y="224"/>
                    <a:pt x="19" y="222"/>
                  </a:cubicBezTo>
                  <a:close/>
                  <a:moveTo>
                    <a:pt x="12" y="235"/>
                  </a:moveTo>
                  <a:cubicBezTo>
                    <a:pt x="12" y="238"/>
                    <a:pt x="12" y="237"/>
                    <a:pt x="13" y="240"/>
                  </a:cubicBezTo>
                  <a:cubicBezTo>
                    <a:pt x="13" y="241"/>
                    <a:pt x="12" y="235"/>
                    <a:pt x="12" y="235"/>
                  </a:cubicBezTo>
                  <a:close/>
                  <a:moveTo>
                    <a:pt x="13" y="235"/>
                  </a:moveTo>
                  <a:cubicBezTo>
                    <a:pt x="13" y="235"/>
                    <a:pt x="14" y="239"/>
                    <a:pt x="14" y="240"/>
                  </a:cubicBezTo>
                  <a:cubicBezTo>
                    <a:pt x="14" y="239"/>
                    <a:pt x="13" y="238"/>
                    <a:pt x="13" y="235"/>
                  </a:cubicBezTo>
                  <a:close/>
                  <a:moveTo>
                    <a:pt x="20" y="228"/>
                  </a:moveTo>
                  <a:cubicBezTo>
                    <a:pt x="21" y="231"/>
                    <a:pt x="21" y="232"/>
                    <a:pt x="22" y="234"/>
                  </a:cubicBezTo>
                  <a:cubicBezTo>
                    <a:pt x="21" y="234"/>
                    <a:pt x="21" y="233"/>
                    <a:pt x="21" y="233"/>
                  </a:cubicBezTo>
                  <a:cubicBezTo>
                    <a:pt x="21" y="234"/>
                    <a:pt x="22" y="236"/>
                    <a:pt x="22" y="237"/>
                  </a:cubicBezTo>
                  <a:cubicBezTo>
                    <a:pt x="22" y="239"/>
                    <a:pt x="22" y="240"/>
                    <a:pt x="22" y="239"/>
                  </a:cubicBezTo>
                  <a:cubicBezTo>
                    <a:pt x="21" y="237"/>
                    <a:pt x="22" y="237"/>
                    <a:pt x="22" y="236"/>
                  </a:cubicBezTo>
                  <a:cubicBezTo>
                    <a:pt x="21" y="234"/>
                    <a:pt x="21" y="233"/>
                    <a:pt x="20" y="230"/>
                  </a:cubicBezTo>
                  <a:cubicBezTo>
                    <a:pt x="20" y="229"/>
                    <a:pt x="21" y="231"/>
                    <a:pt x="21" y="232"/>
                  </a:cubicBezTo>
                  <a:cubicBezTo>
                    <a:pt x="21" y="232"/>
                    <a:pt x="20" y="227"/>
                    <a:pt x="20" y="228"/>
                  </a:cubicBezTo>
                  <a:close/>
                  <a:moveTo>
                    <a:pt x="21" y="231"/>
                  </a:moveTo>
                  <a:cubicBezTo>
                    <a:pt x="21" y="231"/>
                    <a:pt x="21" y="231"/>
                    <a:pt x="22" y="232"/>
                  </a:cubicBezTo>
                  <a:cubicBezTo>
                    <a:pt x="23" y="236"/>
                    <a:pt x="22" y="236"/>
                    <a:pt x="23" y="240"/>
                  </a:cubicBezTo>
                  <a:cubicBezTo>
                    <a:pt x="23" y="240"/>
                    <a:pt x="22" y="238"/>
                    <a:pt x="22" y="238"/>
                  </a:cubicBezTo>
                  <a:cubicBezTo>
                    <a:pt x="21" y="234"/>
                    <a:pt x="22" y="237"/>
                    <a:pt x="21" y="231"/>
                  </a:cubicBezTo>
                  <a:close/>
                  <a:moveTo>
                    <a:pt x="30" y="227"/>
                  </a:moveTo>
                  <a:cubicBezTo>
                    <a:pt x="30" y="227"/>
                    <a:pt x="31" y="229"/>
                    <a:pt x="31" y="227"/>
                  </a:cubicBezTo>
                  <a:cubicBezTo>
                    <a:pt x="31" y="228"/>
                    <a:pt x="31" y="228"/>
                    <a:pt x="31" y="229"/>
                  </a:cubicBezTo>
                  <a:cubicBezTo>
                    <a:pt x="31" y="229"/>
                    <a:pt x="31" y="229"/>
                    <a:pt x="31" y="230"/>
                  </a:cubicBezTo>
                  <a:cubicBezTo>
                    <a:pt x="31" y="229"/>
                    <a:pt x="30" y="229"/>
                    <a:pt x="30" y="227"/>
                  </a:cubicBezTo>
                  <a:close/>
                  <a:moveTo>
                    <a:pt x="23" y="242"/>
                  </a:moveTo>
                  <a:cubicBezTo>
                    <a:pt x="24" y="244"/>
                    <a:pt x="25" y="252"/>
                    <a:pt x="26" y="255"/>
                  </a:cubicBezTo>
                  <a:cubicBezTo>
                    <a:pt x="25" y="252"/>
                    <a:pt x="24" y="247"/>
                    <a:pt x="23" y="242"/>
                  </a:cubicBezTo>
                  <a:close/>
                  <a:moveTo>
                    <a:pt x="18" y="253"/>
                  </a:moveTo>
                  <a:cubicBezTo>
                    <a:pt x="19" y="253"/>
                    <a:pt x="21" y="262"/>
                    <a:pt x="23" y="267"/>
                  </a:cubicBezTo>
                  <a:cubicBezTo>
                    <a:pt x="22" y="267"/>
                    <a:pt x="22" y="264"/>
                    <a:pt x="21" y="263"/>
                  </a:cubicBezTo>
                  <a:cubicBezTo>
                    <a:pt x="20" y="258"/>
                    <a:pt x="19" y="256"/>
                    <a:pt x="18" y="253"/>
                  </a:cubicBezTo>
                  <a:close/>
                  <a:moveTo>
                    <a:pt x="32" y="239"/>
                  </a:moveTo>
                  <a:cubicBezTo>
                    <a:pt x="33" y="240"/>
                    <a:pt x="35" y="248"/>
                    <a:pt x="35" y="250"/>
                  </a:cubicBezTo>
                  <a:cubicBezTo>
                    <a:pt x="35" y="248"/>
                    <a:pt x="33" y="240"/>
                    <a:pt x="32" y="239"/>
                  </a:cubicBezTo>
                  <a:close/>
                  <a:moveTo>
                    <a:pt x="27" y="258"/>
                  </a:moveTo>
                  <a:cubicBezTo>
                    <a:pt x="27" y="258"/>
                    <a:pt x="27" y="257"/>
                    <a:pt x="26" y="255"/>
                  </a:cubicBezTo>
                  <a:cubicBezTo>
                    <a:pt x="27" y="256"/>
                    <a:pt x="28" y="259"/>
                    <a:pt x="28" y="261"/>
                  </a:cubicBezTo>
                  <a:cubicBezTo>
                    <a:pt x="29" y="262"/>
                    <a:pt x="28" y="260"/>
                    <a:pt x="27" y="258"/>
                  </a:cubicBezTo>
                  <a:close/>
                  <a:moveTo>
                    <a:pt x="23" y="268"/>
                  </a:moveTo>
                  <a:cubicBezTo>
                    <a:pt x="23" y="267"/>
                    <a:pt x="23" y="267"/>
                    <a:pt x="23" y="267"/>
                  </a:cubicBezTo>
                  <a:cubicBezTo>
                    <a:pt x="24" y="270"/>
                    <a:pt x="24" y="270"/>
                    <a:pt x="24" y="271"/>
                  </a:cubicBezTo>
                  <a:cubicBezTo>
                    <a:pt x="23" y="270"/>
                    <a:pt x="23" y="269"/>
                    <a:pt x="23" y="268"/>
                  </a:cubicBezTo>
                  <a:close/>
                  <a:moveTo>
                    <a:pt x="28" y="262"/>
                  </a:moveTo>
                  <a:cubicBezTo>
                    <a:pt x="29" y="263"/>
                    <a:pt x="30" y="267"/>
                    <a:pt x="31" y="269"/>
                  </a:cubicBezTo>
                  <a:cubicBezTo>
                    <a:pt x="30" y="267"/>
                    <a:pt x="30" y="265"/>
                    <a:pt x="28" y="262"/>
                  </a:cubicBezTo>
                  <a:close/>
                  <a:moveTo>
                    <a:pt x="36" y="254"/>
                  </a:moveTo>
                  <a:cubicBezTo>
                    <a:pt x="36" y="254"/>
                    <a:pt x="37" y="256"/>
                    <a:pt x="38" y="258"/>
                  </a:cubicBezTo>
                  <a:cubicBezTo>
                    <a:pt x="38" y="259"/>
                    <a:pt x="37" y="255"/>
                    <a:pt x="36" y="254"/>
                  </a:cubicBezTo>
                  <a:close/>
                  <a:moveTo>
                    <a:pt x="27" y="269"/>
                  </a:moveTo>
                  <a:cubicBezTo>
                    <a:pt x="27" y="269"/>
                    <a:pt x="27" y="269"/>
                    <a:pt x="28" y="271"/>
                  </a:cubicBezTo>
                  <a:cubicBezTo>
                    <a:pt x="29" y="274"/>
                    <a:pt x="28" y="274"/>
                    <a:pt x="27" y="269"/>
                  </a:cubicBezTo>
                  <a:close/>
                  <a:moveTo>
                    <a:pt x="33" y="280"/>
                  </a:moveTo>
                  <a:cubicBezTo>
                    <a:pt x="32" y="278"/>
                    <a:pt x="30" y="275"/>
                    <a:pt x="30" y="273"/>
                  </a:cubicBezTo>
                  <a:cubicBezTo>
                    <a:pt x="29" y="271"/>
                    <a:pt x="30" y="272"/>
                    <a:pt x="29" y="269"/>
                  </a:cubicBezTo>
                  <a:cubicBezTo>
                    <a:pt x="30" y="271"/>
                    <a:pt x="31" y="275"/>
                    <a:pt x="32" y="275"/>
                  </a:cubicBezTo>
                  <a:cubicBezTo>
                    <a:pt x="31" y="272"/>
                    <a:pt x="30" y="272"/>
                    <a:pt x="29" y="267"/>
                  </a:cubicBezTo>
                  <a:cubicBezTo>
                    <a:pt x="29" y="267"/>
                    <a:pt x="29" y="268"/>
                    <a:pt x="29" y="268"/>
                  </a:cubicBezTo>
                  <a:cubicBezTo>
                    <a:pt x="30" y="270"/>
                    <a:pt x="30" y="270"/>
                    <a:pt x="31" y="272"/>
                  </a:cubicBezTo>
                  <a:cubicBezTo>
                    <a:pt x="30" y="269"/>
                    <a:pt x="34" y="279"/>
                    <a:pt x="34" y="282"/>
                  </a:cubicBezTo>
                  <a:cubicBezTo>
                    <a:pt x="34" y="282"/>
                    <a:pt x="33" y="280"/>
                    <a:pt x="33" y="278"/>
                  </a:cubicBezTo>
                  <a:cubicBezTo>
                    <a:pt x="32" y="277"/>
                    <a:pt x="32" y="278"/>
                    <a:pt x="32" y="276"/>
                  </a:cubicBezTo>
                  <a:cubicBezTo>
                    <a:pt x="32" y="277"/>
                    <a:pt x="33" y="280"/>
                    <a:pt x="33" y="281"/>
                  </a:cubicBezTo>
                  <a:cubicBezTo>
                    <a:pt x="34" y="283"/>
                    <a:pt x="33" y="281"/>
                    <a:pt x="34" y="284"/>
                  </a:cubicBezTo>
                  <a:cubicBezTo>
                    <a:pt x="34" y="284"/>
                    <a:pt x="33" y="280"/>
                    <a:pt x="33" y="280"/>
                  </a:cubicBezTo>
                  <a:close/>
                  <a:moveTo>
                    <a:pt x="49" y="257"/>
                  </a:moveTo>
                  <a:cubicBezTo>
                    <a:pt x="49" y="258"/>
                    <a:pt x="50" y="259"/>
                    <a:pt x="49" y="258"/>
                  </a:cubicBezTo>
                  <a:cubicBezTo>
                    <a:pt x="50" y="259"/>
                    <a:pt x="50" y="261"/>
                    <a:pt x="51" y="262"/>
                  </a:cubicBezTo>
                  <a:cubicBezTo>
                    <a:pt x="51" y="264"/>
                    <a:pt x="49" y="258"/>
                    <a:pt x="50" y="260"/>
                  </a:cubicBezTo>
                  <a:cubicBezTo>
                    <a:pt x="50" y="260"/>
                    <a:pt x="49" y="258"/>
                    <a:pt x="49" y="257"/>
                  </a:cubicBezTo>
                  <a:close/>
                  <a:moveTo>
                    <a:pt x="36" y="286"/>
                  </a:moveTo>
                  <a:cubicBezTo>
                    <a:pt x="36" y="285"/>
                    <a:pt x="36" y="285"/>
                    <a:pt x="35" y="284"/>
                  </a:cubicBezTo>
                  <a:cubicBezTo>
                    <a:pt x="35" y="285"/>
                    <a:pt x="36" y="287"/>
                    <a:pt x="36" y="286"/>
                  </a:cubicBezTo>
                  <a:cubicBezTo>
                    <a:pt x="34" y="282"/>
                    <a:pt x="35" y="283"/>
                    <a:pt x="33" y="279"/>
                  </a:cubicBezTo>
                  <a:cubicBezTo>
                    <a:pt x="36" y="286"/>
                    <a:pt x="40" y="295"/>
                    <a:pt x="44" y="303"/>
                  </a:cubicBezTo>
                  <a:cubicBezTo>
                    <a:pt x="44" y="303"/>
                    <a:pt x="44" y="304"/>
                    <a:pt x="44" y="305"/>
                  </a:cubicBezTo>
                  <a:cubicBezTo>
                    <a:pt x="43" y="303"/>
                    <a:pt x="43" y="302"/>
                    <a:pt x="43" y="302"/>
                  </a:cubicBezTo>
                  <a:cubicBezTo>
                    <a:pt x="42" y="301"/>
                    <a:pt x="42" y="301"/>
                    <a:pt x="42" y="300"/>
                  </a:cubicBezTo>
                  <a:cubicBezTo>
                    <a:pt x="41" y="299"/>
                    <a:pt x="41" y="298"/>
                    <a:pt x="40" y="295"/>
                  </a:cubicBezTo>
                  <a:cubicBezTo>
                    <a:pt x="39" y="293"/>
                    <a:pt x="36" y="288"/>
                    <a:pt x="36" y="286"/>
                  </a:cubicBezTo>
                  <a:close/>
                  <a:moveTo>
                    <a:pt x="35" y="286"/>
                  </a:moveTo>
                  <a:cubicBezTo>
                    <a:pt x="35" y="287"/>
                    <a:pt x="35" y="286"/>
                    <a:pt x="35" y="286"/>
                  </a:cubicBezTo>
                  <a:cubicBezTo>
                    <a:pt x="36" y="289"/>
                    <a:pt x="40" y="298"/>
                    <a:pt x="41" y="300"/>
                  </a:cubicBezTo>
                  <a:cubicBezTo>
                    <a:pt x="39" y="296"/>
                    <a:pt x="36" y="289"/>
                    <a:pt x="35" y="286"/>
                  </a:cubicBezTo>
                  <a:close/>
                  <a:moveTo>
                    <a:pt x="36" y="295"/>
                  </a:moveTo>
                  <a:cubicBezTo>
                    <a:pt x="36" y="294"/>
                    <a:pt x="37" y="298"/>
                    <a:pt x="39" y="301"/>
                  </a:cubicBezTo>
                  <a:cubicBezTo>
                    <a:pt x="38" y="301"/>
                    <a:pt x="37" y="297"/>
                    <a:pt x="36" y="295"/>
                  </a:cubicBezTo>
                  <a:close/>
                  <a:moveTo>
                    <a:pt x="37" y="293"/>
                  </a:moveTo>
                  <a:cubicBezTo>
                    <a:pt x="37" y="293"/>
                    <a:pt x="37" y="293"/>
                    <a:pt x="37" y="293"/>
                  </a:cubicBezTo>
                  <a:cubicBezTo>
                    <a:pt x="39" y="297"/>
                    <a:pt x="39" y="298"/>
                    <a:pt x="37" y="293"/>
                  </a:cubicBezTo>
                  <a:close/>
                  <a:moveTo>
                    <a:pt x="54" y="274"/>
                  </a:moveTo>
                  <a:cubicBezTo>
                    <a:pt x="55" y="275"/>
                    <a:pt x="55" y="276"/>
                    <a:pt x="56" y="278"/>
                  </a:cubicBezTo>
                  <a:cubicBezTo>
                    <a:pt x="57" y="280"/>
                    <a:pt x="56" y="279"/>
                    <a:pt x="56" y="278"/>
                  </a:cubicBezTo>
                  <a:cubicBezTo>
                    <a:pt x="55" y="277"/>
                    <a:pt x="55" y="275"/>
                    <a:pt x="54" y="274"/>
                  </a:cubicBezTo>
                  <a:close/>
                  <a:moveTo>
                    <a:pt x="41" y="300"/>
                  </a:moveTo>
                  <a:cubicBezTo>
                    <a:pt x="40" y="298"/>
                    <a:pt x="41" y="301"/>
                    <a:pt x="40" y="300"/>
                  </a:cubicBezTo>
                  <a:cubicBezTo>
                    <a:pt x="39" y="298"/>
                    <a:pt x="39" y="296"/>
                    <a:pt x="41" y="300"/>
                  </a:cubicBezTo>
                  <a:close/>
                  <a:moveTo>
                    <a:pt x="39" y="302"/>
                  </a:moveTo>
                  <a:cubicBezTo>
                    <a:pt x="39" y="302"/>
                    <a:pt x="41" y="307"/>
                    <a:pt x="41" y="306"/>
                  </a:cubicBezTo>
                  <a:cubicBezTo>
                    <a:pt x="40" y="305"/>
                    <a:pt x="39" y="303"/>
                    <a:pt x="39" y="302"/>
                  </a:cubicBezTo>
                  <a:close/>
                  <a:moveTo>
                    <a:pt x="57" y="282"/>
                  </a:moveTo>
                  <a:cubicBezTo>
                    <a:pt x="57" y="280"/>
                    <a:pt x="58" y="283"/>
                    <a:pt x="57" y="281"/>
                  </a:cubicBezTo>
                  <a:cubicBezTo>
                    <a:pt x="57" y="280"/>
                    <a:pt x="59" y="285"/>
                    <a:pt x="59" y="284"/>
                  </a:cubicBezTo>
                  <a:cubicBezTo>
                    <a:pt x="60" y="286"/>
                    <a:pt x="59" y="286"/>
                    <a:pt x="60" y="287"/>
                  </a:cubicBezTo>
                  <a:cubicBezTo>
                    <a:pt x="61" y="289"/>
                    <a:pt x="60" y="286"/>
                    <a:pt x="60" y="288"/>
                  </a:cubicBezTo>
                  <a:cubicBezTo>
                    <a:pt x="61" y="288"/>
                    <a:pt x="61" y="289"/>
                    <a:pt x="61" y="290"/>
                  </a:cubicBezTo>
                  <a:cubicBezTo>
                    <a:pt x="61" y="289"/>
                    <a:pt x="61" y="289"/>
                    <a:pt x="61" y="290"/>
                  </a:cubicBezTo>
                  <a:cubicBezTo>
                    <a:pt x="62" y="292"/>
                    <a:pt x="61" y="290"/>
                    <a:pt x="63" y="294"/>
                  </a:cubicBezTo>
                  <a:cubicBezTo>
                    <a:pt x="63" y="295"/>
                    <a:pt x="62" y="292"/>
                    <a:pt x="61" y="290"/>
                  </a:cubicBezTo>
                  <a:cubicBezTo>
                    <a:pt x="61" y="291"/>
                    <a:pt x="61" y="292"/>
                    <a:pt x="62" y="293"/>
                  </a:cubicBezTo>
                  <a:cubicBezTo>
                    <a:pt x="61" y="291"/>
                    <a:pt x="61" y="289"/>
                    <a:pt x="59" y="286"/>
                  </a:cubicBezTo>
                  <a:cubicBezTo>
                    <a:pt x="60" y="287"/>
                    <a:pt x="58" y="284"/>
                    <a:pt x="57" y="282"/>
                  </a:cubicBezTo>
                  <a:close/>
                  <a:moveTo>
                    <a:pt x="50" y="294"/>
                  </a:moveTo>
                  <a:cubicBezTo>
                    <a:pt x="51" y="294"/>
                    <a:pt x="51" y="296"/>
                    <a:pt x="52" y="298"/>
                  </a:cubicBezTo>
                  <a:cubicBezTo>
                    <a:pt x="52" y="299"/>
                    <a:pt x="51" y="295"/>
                    <a:pt x="50" y="294"/>
                  </a:cubicBezTo>
                  <a:close/>
                  <a:moveTo>
                    <a:pt x="44" y="305"/>
                  </a:moveTo>
                  <a:cubicBezTo>
                    <a:pt x="44" y="304"/>
                    <a:pt x="45" y="308"/>
                    <a:pt x="46" y="309"/>
                  </a:cubicBezTo>
                  <a:cubicBezTo>
                    <a:pt x="46" y="309"/>
                    <a:pt x="44" y="307"/>
                    <a:pt x="44" y="305"/>
                  </a:cubicBezTo>
                  <a:close/>
                  <a:moveTo>
                    <a:pt x="46" y="306"/>
                  </a:moveTo>
                  <a:cubicBezTo>
                    <a:pt x="47" y="308"/>
                    <a:pt x="47" y="308"/>
                    <a:pt x="48" y="312"/>
                  </a:cubicBezTo>
                  <a:cubicBezTo>
                    <a:pt x="48" y="312"/>
                    <a:pt x="45" y="306"/>
                    <a:pt x="46" y="306"/>
                  </a:cubicBezTo>
                  <a:close/>
                  <a:moveTo>
                    <a:pt x="54" y="293"/>
                  </a:moveTo>
                  <a:cubicBezTo>
                    <a:pt x="54" y="293"/>
                    <a:pt x="55" y="294"/>
                    <a:pt x="55" y="295"/>
                  </a:cubicBezTo>
                  <a:cubicBezTo>
                    <a:pt x="55" y="295"/>
                    <a:pt x="55" y="294"/>
                    <a:pt x="55" y="294"/>
                  </a:cubicBezTo>
                  <a:cubicBezTo>
                    <a:pt x="55" y="294"/>
                    <a:pt x="56" y="296"/>
                    <a:pt x="56" y="297"/>
                  </a:cubicBezTo>
                  <a:cubicBezTo>
                    <a:pt x="55" y="296"/>
                    <a:pt x="55" y="294"/>
                    <a:pt x="54" y="293"/>
                  </a:cubicBezTo>
                  <a:close/>
                  <a:moveTo>
                    <a:pt x="57" y="338"/>
                  </a:moveTo>
                  <a:cubicBezTo>
                    <a:pt x="55" y="336"/>
                    <a:pt x="61" y="344"/>
                    <a:pt x="58" y="340"/>
                  </a:cubicBezTo>
                  <a:cubicBezTo>
                    <a:pt x="59" y="342"/>
                    <a:pt x="59" y="342"/>
                    <a:pt x="60" y="343"/>
                  </a:cubicBezTo>
                  <a:cubicBezTo>
                    <a:pt x="60" y="343"/>
                    <a:pt x="59" y="342"/>
                    <a:pt x="60" y="342"/>
                  </a:cubicBezTo>
                  <a:cubicBezTo>
                    <a:pt x="61" y="345"/>
                    <a:pt x="63" y="348"/>
                    <a:pt x="63" y="348"/>
                  </a:cubicBezTo>
                  <a:cubicBezTo>
                    <a:pt x="64" y="349"/>
                    <a:pt x="65" y="350"/>
                    <a:pt x="66" y="352"/>
                  </a:cubicBezTo>
                  <a:cubicBezTo>
                    <a:pt x="67" y="353"/>
                    <a:pt x="64" y="349"/>
                    <a:pt x="63" y="349"/>
                  </a:cubicBezTo>
                  <a:cubicBezTo>
                    <a:pt x="64" y="351"/>
                    <a:pt x="66" y="352"/>
                    <a:pt x="67" y="354"/>
                  </a:cubicBezTo>
                  <a:cubicBezTo>
                    <a:pt x="68" y="355"/>
                    <a:pt x="66" y="352"/>
                    <a:pt x="66" y="353"/>
                  </a:cubicBezTo>
                  <a:cubicBezTo>
                    <a:pt x="68" y="355"/>
                    <a:pt x="68" y="356"/>
                    <a:pt x="70" y="358"/>
                  </a:cubicBezTo>
                  <a:cubicBezTo>
                    <a:pt x="71" y="360"/>
                    <a:pt x="68" y="356"/>
                    <a:pt x="68" y="357"/>
                  </a:cubicBezTo>
                  <a:cubicBezTo>
                    <a:pt x="69" y="358"/>
                    <a:pt x="70" y="359"/>
                    <a:pt x="71" y="360"/>
                  </a:cubicBezTo>
                  <a:cubicBezTo>
                    <a:pt x="72" y="362"/>
                    <a:pt x="69" y="358"/>
                    <a:pt x="71" y="360"/>
                  </a:cubicBezTo>
                  <a:cubicBezTo>
                    <a:pt x="72" y="362"/>
                    <a:pt x="72" y="362"/>
                    <a:pt x="75" y="365"/>
                  </a:cubicBezTo>
                  <a:cubicBezTo>
                    <a:pt x="74" y="365"/>
                    <a:pt x="74" y="365"/>
                    <a:pt x="74" y="365"/>
                  </a:cubicBezTo>
                  <a:cubicBezTo>
                    <a:pt x="76" y="367"/>
                    <a:pt x="75" y="366"/>
                    <a:pt x="76" y="367"/>
                  </a:cubicBezTo>
                  <a:cubicBezTo>
                    <a:pt x="80" y="374"/>
                    <a:pt x="86" y="380"/>
                    <a:pt x="91" y="387"/>
                  </a:cubicBezTo>
                  <a:cubicBezTo>
                    <a:pt x="92" y="387"/>
                    <a:pt x="96" y="392"/>
                    <a:pt x="95" y="392"/>
                  </a:cubicBezTo>
                  <a:cubicBezTo>
                    <a:pt x="97" y="394"/>
                    <a:pt x="97" y="393"/>
                    <a:pt x="99" y="396"/>
                  </a:cubicBezTo>
                  <a:cubicBezTo>
                    <a:pt x="100" y="397"/>
                    <a:pt x="103" y="401"/>
                    <a:pt x="107" y="404"/>
                  </a:cubicBezTo>
                  <a:cubicBezTo>
                    <a:pt x="110" y="408"/>
                    <a:pt x="114" y="411"/>
                    <a:pt x="116" y="414"/>
                  </a:cubicBezTo>
                  <a:cubicBezTo>
                    <a:pt x="116" y="414"/>
                    <a:pt x="115" y="413"/>
                    <a:pt x="114" y="412"/>
                  </a:cubicBezTo>
                  <a:cubicBezTo>
                    <a:pt x="114" y="412"/>
                    <a:pt x="115" y="413"/>
                    <a:pt x="115" y="413"/>
                  </a:cubicBezTo>
                  <a:cubicBezTo>
                    <a:pt x="117" y="414"/>
                    <a:pt x="123" y="420"/>
                    <a:pt x="125" y="423"/>
                  </a:cubicBezTo>
                  <a:cubicBezTo>
                    <a:pt x="129" y="425"/>
                    <a:pt x="131" y="428"/>
                    <a:pt x="135" y="431"/>
                  </a:cubicBezTo>
                  <a:cubicBezTo>
                    <a:pt x="135" y="431"/>
                    <a:pt x="134" y="430"/>
                    <a:pt x="133" y="430"/>
                  </a:cubicBezTo>
                  <a:cubicBezTo>
                    <a:pt x="133" y="429"/>
                    <a:pt x="131" y="427"/>
                    <a:pt x="130" y="427"/>
                  </a:cubicBezTo>
                  <a:cubicBezTo>
                    <a:pt x="130" y="427"/>
                    <a:pt x="131" y="428"/>
                    <a:pt x="132" y="429"/>
                  </a:cubicBezTo>
                  <a:cubicBezTo>
                    <a:pt x="130" y="427"/>
                    <a:pt x="126" y="424"/>
                    <a:pt x="122" y="420"/>
                  </a:cubicBezTo>
                  <a:cubicBezTo>
                    <a:pt x="123" y="421"/>
                    <a:pt x="122" y="421"/>
                    <a:pt x="122" y="420"/>
                  </a:cubicBezTo>
                  <a:cubicBezTo>
                    <a:pt x="121" y="419"/>
                    <a:pt x="120" y="418"/>
                    <a:pt x="119" y="417"/>
                  </a:cubicBezTo>
                  <a:cubicBezTo>
                    <a:pt x="118" y="416"/>
                    <a:pt x="114" y="412"/>
                    <a:pt x="111" y="410"/>
                  </a:cubicBezTo>
                  <a:cubicBezTo>
                    <a:pt x="108" y="407"/>
                    <a:pt x="105" y="404"/>
                    <a:pt x="106" y="405"/>
                  </a:cubicBezTo>
                  <a:cubicBezTo>
                    <a:pt x="101" y="401"/>
                    <a:pt x="100" y="399"/>
                    <a:pt x="95" y="395"/>
                  </a:cubicBezTo>
                  <a:cubicBezTo>
                    <a:pt x="95" y="394"/>
                    <a:pt x="93" y="392"/>
                    <a:pt x="93" y="391"/>
                  </a:cubicBezTo>
                  <a:cubicBezTo>
                    <a:pt x="92" y="390"/>
                    <a:pt x="86" y="384"/>
                    <a:pt x="83" y="380"/>
                  </a:cubicBezTo>
                  <a:cubicBezTo>
                    <a:pt x="82" y="378"/>
                    <a:pt x="82" y="378"/>
                    <a:pt x="81" y="377"/>
                  </a:cubicBezTo>
                  <a:cubicBezTo>
                    <a:pt x="79" y="374"/>
                    <a:pt x="76" y="371"/>
                    <a:pt x="73" y="367"/>
                  </a:cubicBezTo>
                  <a:cubicBezTo>
                    <a:pt x="71" y="364"/>
                    <a:pt x="69" y="360"/>
                    <a:pt x="67" y="357"/>
                  </a:cubicBezTo>
                  <a:cubicBezTo>
                    <a:pt x="67" y="357"/>
                    <a:pt x="64" y="353"/>
                    <a:pt x="62" y="349"/>
                  </a:cubicBezTo>
                  <a:cubicBezTo>
                    <a:pt x="60" y="347"/>
                    <a:pt x="54" y="337"/>
                    <a:pt x="52" y="334"/>
                  </a:cubicBezTo>
                  <a:cubicBezTo>
                    <a:pt x="50" y="331"/>
                    <a:pt x="52" y="334"/>
                    <a:pt x="52" y="332"/>
                  </a:cubicBezTo>
                  <a:cubicBezTo>
                    <a:pt x="50" y="330"/>
                    <a:pt x="47" y="324"/>
                    <a:pt x="46" y="322"/>
                  </a:cubicBezTo>
                  <a:cubicBezTo>
                    <a:pt x="47" y="323"/>
                    <a:pt x="46" y="322"/>
                    <a:pt x="45" y="320"/>
                  </a:cubicBezTo>
                  <a:cubicBezTo>
                    <a:pt x="45" y="318"/>
                    <a:pt x="43" y="316"/>
                    <a:pt x="43" y="314"/>
                  </a:cubicBezTo>
                  <a:cubicBezTo>
                    <a:pt x="44" y="317"/>
                    <a:pt x="46" y="321"/>
                    <a:pt x="47" y="323"/>
                  </a:cubicBezTo>
                  <a:cubicBezTo>
                    <a:pt x="48" y="324"/>
                    <a:pt x="48" y="324"/>
                    <a:pt x="49" y="327"/>
                  </a:cubicBezTo>
                  <a:cubicBezTo>
                    <a:pt x="49" y="327"/>
                    <a:pt x="49" y="326"/>
                    <a:pt x="49" y="326"/>
                  </a:cubicBezTo>
                  <a:cubicBezTo>
                    <a:pt x="52" y="331"/>
                    <a:pt x="55" y="336"/>
                    <a:pt x="58" y="341"/>
                  </a:cubicBezTo>
                  <a:cubicBezTo>
                    <a:pt x="61" y="345"/>
                    <a:pt x="63" y="350"/>
                    <a:pt x="66" y="354"/>
                  </a:cubicBezTo>
                  <a:cubicBezTo>
                    <a:pt x="67" y="356"/>
                    <a:pt x="70" y="360"/>
                    <a:pt x="71" y="360"/>
                  </a:cubicBezTo>
                  <a:cubicBezTo>
                    <a:pt x="69" y="357"/>
                    <a:pt x="66" y="354"/>
                    <a:pt x="64" y="350"/>
                  </a:cubicBezTo>
                  <a:cubicBezTo>
                    <a:pt x="62" y="347"/>
                    <a:pt x="59" y="343"/>
                    <a:pt x="57" y="340"/>
                  </a:cubicBezTo>
                  <a:cubicBezTo>
                    <a:pt x="58" y="341"/>
                    <a:pt x="58" y="341"/>
                    <a:pt x="58" y="341"/>
                  </a:cubicBezTo>
                  <a:cubicBezTo>
                    <a:pt x="58" y="340"/>
                    <a:pt x="53" y="334"/>
                    <a:pt x="55" y="335"/>
                  </a:cubicBezTo>
                  <a:cubicBezTo>
                    <a:pt x="53" y="332"/>
                    <a:pt x="52" y="330"/>
                    <a:pt x="51" y="329"/>
                  </a:cubicBezTo>
                  <a:cubicBezTo>
                    <a:pt x="49" y="325"/>
                    <a:pt x="47" y="322"/>
                    <a:pt x="47" y="322"/>
                  </a:cubicBezTo>
                  <a:cubicBezTo>
                    <a:pt x="48" y="324"/>
                    <a:pt x="49" y="325"/>
                    <a:pt x="50" y="326"/>
                  </a:cubicBezTo>
                  <a:cubicBezTo>
                    <a:pt x="48" y="324"/>
                    <a:pt x="48" y="322"/>
                    <a:pt x="47" y="320"/>
                  </a:cubicBezTo>
                  <a:cubicBezTo>
                    <a:pt x="47" y="320"/>
                    <a:pt x="47" y="321"/>
                    <a:pt x="46" y="320"/>
                  </a:cubicBezTo>
                  <a:cubicBezTo>
                    <a:pt x="44" y="316"/>
                    <a:pt x="44" y="315"/>
                    <a:pt x="43" y="312"/>
                  </a:cubicBezTo>
                  <a:cubicBezTo>
                    <a:pt x="44" y="314"/>
                    <a:pt x="45" y="317"/>
                    <a:pt x="46" y="318"/>
                  </a:cubicBezTo>
                  <a:cubicBezTo>
                    <a:pt x="47" y="319"/>
                    <a:pt x="47" y="319"/>
                    <a:pt x="47" y="320"/>
                  </a:cubicBezTo>
                  <a:cubicBezTo>
                    <a:pt x="49" y="324"/>
                    <a:pt x="49" y="324"/>
                    <a:pt x="52" y="330"/>
                  </a:cubicBezTo>
                  <a:cubicBezTo>
                    <a:pt x="52" y="329"/>
                    <a:pt x="52" y="327"/>
                    <a:pt x="53" y="329"/>
                  </a:cubicBezTo>
                  <a:cubicBezTo>
                    <a:pt x="55" y="333"/>
                    <a:pt x="54" y="332"/>
                    <a:pt x="55" y="335"/>
                  </a:cubicBezTo>
                  <a:cubicBezTo>
                    <a:pt x="54" y="333"/>
                    <a:pt x="55" y="333"/>
                    <a:pt x="53" y="331"/>
                  </a:cubicBezTo>
                  <a:cubicBezTo>
                    <a:pt x="53" y="330"/>
                    <a:pt x="54" y="332"/>
                    <a:pt x="53" y="330"/>
                  </a:cubicBezTo>
                  <a:cubicBezTo>
                    <a:pt x="54" y="332"/>
                    <a:pt x="55" y="334"/>
                    <a:pt x="56" y="335"/>
                  </a:cubicBezTo>
                  <a:cubicBezTo>
                    <a:pt x="57" y="337"/>
                    <a:pt x="58" y="338"/>
                    <a:pt x="59" y="340"/>
                  </a:cubicBezTo>
                  <a:cubicBezTo>
                    <a:pt x="59" y="341"/>
                    <a:pt x="57" y="337"/>
                    <a:pt x="57" y="338"/>
                  </a:cubicBezTo>
                  <a:close/>
                  <a:moveTo>
                    <a:pt x="45" y="315"/>
                  </a:moveTo>
                  <a:cubicBezTo>
                    <a:pt x="46" y="316"/>
                    <a:pt x="47" y="318"/>
                    <a:pt x="48" y="320"/>
                  </a:cubicBezTo>
                  <a:cubicBezTo>
                    <a:pt x="47" y="319"/>
                    <a:pt x="46" y="317"/>
                    <a:pt x="45" y="315"/>
                  </a:cubicBezTo>
                  <a:close/>
                  <a:moveTo>
                    <a:pt x="49" y="312"/>
                  </a:moveTo>
                  <a:cubicBezTo>
                    <a:pt x="50" y="313"/>
                    <a:pt x="50" y="314"/>
                    <a:pt x="49" y="314"/>
                  </a:cubicBezTo>
                  <a:cubicBezTo>
                    <a:pt x="50" y="315"/>
                    <a:pt x="50" y="315"/>
                    <a:pt x="50" y="315"/>
                  </a:cubicBezTo>
                  <a:cubicBezTo>
                    <a:pt x="51" y="316"/>
                    <a:pt x="50" y="315"/>
                    <a:pt x="50" y="315"/>
                  </a:cubicBezTo>
                  <a:cubicBezTo>
                    <a:pt x="51" y="316"/>
                    <a:pt x="51" y="317"/>
                    <a:pt x="52" y="319"/>
                  </a:cubicBezTo>
                  <a:cubicBezTo>
                    <a:pt x="52" y="319"/>
                    <a:pt x="51" y="317"/>
                    <a:pt x="51" y="317"/>
                  </a:cubicBezTo>
                  <a:cubicBezTo>
                    <a:pt x="51" y="318"/>
                    <a:pt x="53" y="320"/>
                    <a:pt x="54" y="322"/>
                  </a:cubicBezTo>
                  <a:cubicBezTo>
                    <a:pt x="53" y="321"/>
                    <a:pt x="52" y="319"/>
                    <a:pt x="51" y="318"/>
                  </a:cubicBezTo>
                  <a:cubicBezTo>
                    <a:pt x="50" y="316"/>
                    <a:pt x="49" y="314"/>
                    <a:pt x="48" y="312"/>
                  </a:cubicBezTo>
                  <a:cubicBezTo>
                    <a:pt x="50" y="314"/>
                    <a:pt x="48" y="311"/>
                    <a:pt x="49" y="312"/>
                  </a:cubicBezTo>
                  <a:close/>
                  <a:moveTo>
                    <a:pt x="48" y="314"/>
                  </a:moveTo>
                  <a:cubicBezTo>
                    <a:pt x="49" y="314"/>
                    <a:pt x="50" y="316"/>
                    <a:pt x="51" y="318"/>
                  </a:cubicBezTo>
                  <a:cubicBezTo>
                    <a:pt x="52" y="320"/>
                    <a:pt x="53" y="321"/>
                    <a:pt x="53" y="322"/>
                  </a:cubicBezTo>
                  <a:cubicBezTo>
                    <a:pt x="52" y="320"/>
                    <a:pt x="51" y="319"/>
                    <a:pt x="50" y="318"/>
                  </a:cubicBezTo>
                  <a:cubicBezTo>
                    <a:pt x="50" y="317"/>
                    <a:pt x="49" y="315"/>
                    <a:pt x="48" y="314"/>
                  </a:cubicBezTo>
                  <a:close/>
                  <a:moveTo>
                    <a:pt x="47" y="319"/>
                  </a:moveTo>
                  <a:cubicBezTo>
                    <a:pt x="47" y="318"/>
                    <a:pt x="50" y="323"/>
                    <a:pt x="49" y="323"/>
                  </a:cubicBezTo>
                  <a:cubicBezTo>
                    <a:pt x="47" y="320"/>
                    <a:pt x="48" y="321"/>
                    <a:pt x="47" y="319"/>
                  </a:cubicBezTo>
                  <a:close/>
                  <a:moveTo>
                    <a:pt x="64" y="297"/>
                  </a:moveTo>
                  <a:cubicBezTo>
                    <a:pt x="63" y="296"/>
                    <a:pt x="63" y="295"/>
                    <a:pt x="62" y="294"/>
                  </a:cubicBezTo>
                  <a:cubicBezTo>
                    <a:pt x="62" y="294"/>
                    <a:pt x="63" y="295"/>
                    <a:pt x="63" y="296"/>
                  </a:cubicBezTo>
                  <a:cubicBezTo>
                    <a:pt x="64" y="297"/>
                    <a:pt x="64" y="296"/>
                    <a:pt x="65" y="299"/>
                  </a:cubicBezTo>
                  <a:cubicBezTo>
                    <a:pt x="65" y="299"/>
                    <a:pt x="65" y="299"/>
                    <a:pt x="65" y="299"/>
                  </a:cubicBezTo>
                  <a:cubicBezTo>
                    <a:pt x="64" y="297"/>
                    <a:pt x="64" y="297"/>
                    <a:pt x="64" y="297"/>
                  </a:cubicBezTo>
                  <a:close/>
                  <a:moveTo>
                    <a:pt x="49" y="321"/>
                  </a:moveTo>
                  <a:cubicBezTo>
                    <a:pt x="49" y="320"/>
                    <a:pt x="50" y="324"/>
                    <a:pt x="51" y="325"/>
                  </a:cubicBezTo>
                  <a:cubicBezTo>
                    <a:pt x="51" y="326"/>
                    <a:pt x="50" y="325"/>
                    <a:pt x="50" y="325"/>
                  </a:cubicBezTo>
                  <a:cubicBezTo>
                    <a:pt x="49" y="323"/>
                    <a:pt x="50" y="324"/>
                    <a:pt x="49" y="321"/>
                  </a:cubicBezTo>
                  <a:close/>
                  <a:moveTo>
                    <a:pt x="61" y="317"/>
                  </a:moveTo>
                  <a:cubicBezTo>
                    <a:pt x="61" y="316"/>
                    <a:pt x="59" y="313"/>
                    <a:pt x="59" y="312"/>
                  </a:cubicBezTo>
                  <a:cubicBezTo>
                    <a:pt x="59" y="312"/>
                    <a:pt x="61" y="315"/>
                    <a:pt x="61" y="316"/>
                  </a:cubicBezTo>
                  <a:cubicBezTo>
                    <a:pt x="61" y="316"/>
                    <a:pt x="62" y="318"/>
                    <a:pt x="62" y="318"/>
                  </a:cubicBezTo>
                  <a:cubicBezTo>
                    <a:pt x="63" y="319"/>
                    <a:pt x="64" y="320"/>
                    <a:pt x="65" y="322"/>
                  </a:cubicBezTo>
                  <a:cubicBezTo>
                    <a:pt x="65" y="323"/>
                    <a:pt x="63" y="319"/>
                    <a:pt x="64" y="322"/>
                  </a:cubicBezTo>
                  <a:cubicBezTo>
                    <a:pt x="64" y="322"/>
                    <a:pt x="63" y="321"/>
                    <a:pt x="62" y="319"/>
                  </a:cubicBezTo>
                  <a:cubicBezTo>
                    <a:pt x="62" y="319"/>
                    <a:pt x="63" y="320"/>
                    <a:pt x="63" y="319"/>
                  </a:cubicBezTo>
                  <a:cubicBezTo>
                    <a:pt x="61" y="317"/>
                    <a:pt x="61" y="317"/>
                    <a:pt x="59" y="314"/>
                  </a:cubicBezTo>
                  <a:cubicBezTo>
                    <a:pt x="61" y="317"/>
                    <a:pt x="60" y="314"/>
                    <a:pt x="61" y="317"/>
                  </a:cubicBezTo>
                  <a:close/>
                  <a:moveTo>
                    <a:pt x="55" y="333"/>
                  </a:moveTo>
                  <a:cubicBezTo>
                    <a:pt x="55" y="332"/>
                    <a:pt x="55" y="333"/>
                    <a:pt x="56" y="334"/>
                  </a:cubicBezTo>
                  <a:cubicBezTo>
                    <a:pt x="56" y="335"/>
                    <a:pt x="57" y="337"/>
                    <a:pt x="58" y="338"/>
                  </a:cubicBezTo>
                  <a:cubicBezTo>
                    <a:pt x="58" y="338"/>
                    <a:pt x="56" y="335"/>
                    <a:pt x="55" y="333"/>
                  </a:cubicBezTo>
                  <a:close/>
                  <a:moveTo>
                    <a:pt x="65" y="323"/>
                  </a:moveTo>
                  <a:cubicBezTo>
                    <a:pt x="65" y="324"/>
                    <a:pt x="65" y="324"/>
                    <a:pt x="66" y="324"/>
                  </a:cubicBezTo>
                  <a:cubicBezTo>
                    <a:pt x="67" y="326"/>
                    <a:pt x="67" y="326"/>
                    <a:pt x="67" y="327"/>
                  </a:cubicBezTo>
                  <a:cubicBezTo>
                    <a:pt x="67" y="328"/>
                    <a:pt x="65" y="323"/>
                    <a:pt x="66" y="326"/>
                  </a:cubicBezTo>
                  <a:cubicBezTo>
                    <a:pt x="66" y="326"/>
                    <a:pt x="65" y="324"/>
                    <a:pt x="65" y="323"/>
                  </a:cubicBezTo>
                  <a:close/>
                  <a:moveTo>
                    <a:pt x="68" y="329"/>
                  </a:moveTo>
                  <a:cubicBezTo>
                    <a:pt x="68" y="329"/>
                    <a:pt x="70" y="332"/>
                    <a:pt x="70" y="331"/>
                  </a:cubicBezTo>
                  <a:cubicBezTo>
                    <a:pt x="70" y="332"/>
                    <a:pt x="69" y="331"/>
                    <a:pt x="71" y="334"/>
                  </a:cubicBezTo>
                  <a:cubicBezTo>
                    <a:pt x="70" y="331"/>
                    <a:pt x="72" y="334"/>
                    <a:pt x="72" y="335"/>
                  </a:cubicBezTo>
                  <a:cubicBezTo>
                    <a:pt x="71" y="334"/>
                    <a:pt x="69" y="331"/>
                    <a:pt x="68" y="329"/>
                  </a:cubicBezTo>
                  <a:close/>
                  <a:moveTo>
                    <a:pt x="71" y="335"/>
                  </a:moveTo>
                  <a:cubicBezTo>
                    <a:pt x="71" y="335"/>
                    <a:pt x="70" y="333"/>
                    <a:pt x="69" y="332"/>
                  </a:cubicBezTo>
                  <a:cubicBezTo>
                    <a:pt x="69" y="331"/>
                    <a:pt x="69" y="331"/>
                    <a:pt x="69" y="331"/>
                  </a:cubicBezTo>
                  <a:cubicBezTo>
                    <a:pt x="70" y="332"/>
                    <a:pt x="70" y="333"/>
                    <a:pt x="71" y="333"/>
                  </a:cubicBezTo>
                  <a:cubicBezTo>
                    <a:pt x="70" y="333"/>
                    <a:pt x="70" y="333"/>
                    <a:pt x="71" y="335"/>
                  </a:cubicBezTo>
                  <a:close/>
                  <a:moveTo>
                    <a:pt x="63" y="347"/>
                  </a:moveTo>
                  <a:cubicBezTo>
                    <a:pt x="63" y="346"/>
                    <a:pt x="65" y="350"/>
                    <a:pt x="66" y="351"/>
                  </a:cubicBezTo>
                  <a:cubicBezTo>
                    <a:pt x="66" y="352"/>
                    <a:pt x="64" y="349"/>
                    <a:pt x="63" y="347"/>
                  </a:cubicBezTo>
                  <a:close/>
                  <a:moveTo>
                    <a:pt x="77" y="322"/>
                  </a:moveTo>
                  <a:cubicBezTo>
                    <a:pt x="77" y="321"/>
                    <a:pt x="78" y="322"/>
                    <a:pt x="78" y="322"/>
                  </a:cubicBezTo>
                  <a:cubicBezTo>
                    <a:pt x="79" y="324"/>
                    <a:pt x="82" y="327"/>
                    <a:pt x="82" y="328"/>
                  </a:cubicBezTo>
                  <a:cubicBezTo>
                    <a:pt x="78" y="322"/>
                    <a:pt x="79" y="324"/>
                    <a:pt x="77" y="322"/>
                  </a:cubicBezTo>
                  <a:close/>
                  <a:moveTo>
                    <a:pt x="74" y="332"/>
                  </a:moveTo>
                  <a:cubicBezTo>
                    <a:pt x="74" y="333"/>
                    <a:pt x="75" y="333"/>
                    <a:pt x="74" y="332"/>
                  </a:cubicBezTo>
                  <a:cubicBezTo>
                    <a:pt x="76" y="335"/>
                    <a:pt x="75" y="334"/>
                    <a:pt x="76" y="336"/>
                  </a:cubicBezTo>
                  <a:cubicBezTo>
                    <a:pt x="76" y="336"/>
                    <a:pt x="76" y="335"/>
                    <a:pt x="74" y="332"/>
                  </a:cubicBezTo>
                  <a:close/>
                  <a:moveTo>
                    <a:pt x="75" y="340"/>
                  </a:moveTo>
                  <a:cubicBezTo>
                    <a:pt x="75" y="339"/>
                    <a:pt x="77" y="343"/>
                    <a:pt x="77" y="343"/>
                  </a:cubicBezTo>
                  <a:cubicBezTo>
                    <a:pt x="79" y="345"/>
                    <a:pt x="77" y="343"/>
                    <a:pt x="78" y="345"/>
                  </a:cubicBezTo>
                  <a:cubicBezTo>
                    <a:pt x="79" y="346"/>
                    <a:pt x="81" y="349"/>
                    <a:pt x="82" y="351"/>
                  </a:cubicBezTo>
                  <a:cubicBezTo>
                    <a:pt x="79" y="347"/>
                    <a:pt x="77" y="344"/>
                    <a:pt x="75" y="340"/>
                  </a:cubicBezTo>
                  <a:close/>
                  <a:moveTo>
                    <a:pt x="77" y="342"/>
                  </a:moveTo>
                  <a:cubicBezTo>
                    <a:pt x="79" y="345"/>
                    <a:pt x="81" y="349"/>
                    <a:pt x="83" y="351"/>
                  </a:cubicBezTo>
                  <a:cubicBezTo>
                    <a:pt x="82" y="350"/>
                    <a:pt x="79" y="345"/>
                    <a:pt x="77" y="342"/>
                  </a:cubicBezTo>
                  <a:close/>
                  <a:moveTo>
                    <a:pt x="84" y="331"/>
                  </a:moveTo>
                  <a:cubicBezTo>
                    <a:pt x="85" y="332"/>
                    <a:pt x="84" y="332"/>
                    <a:pt x="85" y="334"/>
                  </a:cubicBezTo>
                  <a:cubicBezTo>
                    <a:pt x="84" y="333"/>
                    <a:pt x="82" y="329"/>
                    <a:pt x="84" y="331"/>
                  </a:cubicBezTo>
                  <a:close/>
                  <a:moveTo>
                    <a:pt x="85" y="345"/>
                  </a:moveTo>
                  <a:cubicBezTo>
                    <a:pt x="88" y="349"/>
                    <a:pt x="86" y="347"/>
                    <a:pt x="89" y="351"/>
                  </a:cubicBezTo>
                  <a:cubicBezTo>
                    <a:pt x="87" y="347"/>
                    <a:pt x="85" y="344"/>
                    <a:pt x="85" y="345"/>
                  </a:cubicBezTo>
                  <a:close/>
                  <a:moveTo>
                    <a:pt x="84" y="354"/>
                  </a:moveTo>
                  <a:cubicBezTo>
                    <a:pt x="85" y="354"/>
                    <a:pt x="85" y="355"/>
                    <a:pt x="86" y="357"/>
                  </a:cubicBezTo>
                  <a:cubicBezTo>
                    <a:pt x="87" y="358"/>
                    <a:pt x="88" y="359"/>
                    <a:pt x="89" y="360"/>
                  </a:cubicBezTo>
                  <a:cubicBezTo>
                    <a:pt x="88" y="360"/>
                    <a:pt x="91" y="364"/>
                    <a:pt x="94" y="367"/>
                  </a:cubicBezTo>
                  <a:cubicBezTo>
                    <a:pt x="94" y="367"/>
                    <a:pt x="94" y="367"/>
                    <a:pt x="94" y="367"/>
                  </a:cubicBezTo>
                  <a:cubicBezTo>
                    <a:pt x="92" y="365"/>
                    <a:pt x="92" y="365"/>
                    <a:pt x="91" y="364"/>
                  </a:cubicBezTo>
                  <a:cubicBezTo>
                    <a:pt x="91" y="364"/>
                    <a:pt x="89" y="361"/>
                    <a:pt x="88" y="360"/>
                  </a:cubicBezTo>
                  <a:cubicBezTo>
                    <a:pt x="88" y="360"/>
                    <a:pt x="86" y="357"/>
                    <a:pt x="86" y="357"/>
                  </a:cubicBezTo>
                  <a:cubicBezTo>
                    <a:pt x="85" y="356"/>
                    <a:pt x="85" y="355"/>
                    <a:pt x="84" y="354"/>
                  </a:cubicBezTo>
                  <a:close/>
                  <a:moveTo>
                    <a:pt x="88" y="354"/>
                  </a:moveTo>
                  <a:cubicBezTo>
                    <a:pt x="89" y="355"/>
                    <a:pt x="89" y="355"/>
                    <a:pt x="90" y="356"/>
                  </a:cubicBezTo>
                  <a:cubicBezTo>
                    <a:pt x="90" y="357"/>
                    <a:pt x="87" y="354"/>
                    <a:pt x="88" y="354"/>
                  </a:cubicBezTo>
                  <a:close/>
                  <a:moveTo>
                    <a:pt x="92" y="357"/>
                  </a:moveTo>
                  <a:cubicBezTo>
                    <a:pt x="92" y="357"/>
                    <a:pt x="95" y="361"/>
                    <a:pt x="97" y="364"/>
                  </a:cubicBezTo>
                  <a:cubicBezTo>
                    <a:pt x="96" y="362"/>
                    <a:pt x="94" y="360"/>
                    <a:pt x="92" y="357"/>
                  </a:cubicBezTo>
                  <a:close/>
                  <a:moveTo>
                    <a:pt x="92" y="359"/>
                  </a:moveTo>
                  <a:cubicBezTo>
                    <a:pt x="91" y="358"/>
                    <a:pt x="94" y="361"/>
                    <a:pt x="95" y="362"/>
                  </a:cubicBezTo>
                  <a:cubicBezTo>
                    <a:pt x="95" y="363"/>
                    <a:pt x="93" y="361"/>
                    <a:pt x="92" y="359"/>
                  </a:cubicBezTo>
                  <a:close/>
                  <a:moveTo>
                    <a:pt x="97" y="371"/>
                  </a:moveTo>
                  <a:cubicBezTo>
                    <a:pt x="98" y="371"/>
                    <a:pt x="98" y="372"/>
                    <a:pt x="98" y="372"/>
                  </a:cubicBezTo>
                  <a:cubicBezTo>
                    <a:pt x="100" y="375"/>
                    <a:pt x="96" y="371"/>
                    <a:pt x="97" y="371"/>
                  </a:cubicBezTo>
                  <a:close/>
                  <a:moveTo>
                    <a:pt x="99" y="369"/>
                  </a:moveTo>
                  <a:cubicBezTo>
                    <a:pt x="100" y="370"/>
                    <a:pt x="101" y="372"/>
                    <a:pt x="101" y="373"/>
                  </a:cubicBezTo>
                  <a:cubicBezTo>
                    <a:pt x="100" y="371"/>
                    <a:pt x="100" y="371"/>
                    <a:pt x="99" y="369"/>
                  </a:cubicBezTo>
                  <a:close/>
                  <a:moveTo>
                    <a:pt x="100" y="366"/>
                  </a:moveTo>
                  <a:cubicBezTo>
                    <a:pt x="102" y="368"/>
                    <a:pt x="105" y="371"/>
                    <a:pt x="108" y="374"/>
                  </a:cubicBezTo>
                  <a:cubicBezTo>
                    <a:pt x="107" y="374"/>
                    <a:pt x="104" y="370"/>
                    <a:pt x="104" y="371"/>
                  </a:cubicBezTo>
                  <a:cubicBezTo>
                    <a:pt x="103" y="370"/>
                    <a:pt x="101" y="368"/>
                    <a:pt x="100" y="366"/>
                  </a:cubicBezTo>
                  <a:close/>
                  <a:moveTo>
                    <a:pt x="105" y="373"/>
                  </a:moveTo>
                  <a:cubicBezTo>
                    <a:pt x="107" y="374"/>
                    <a:pt x="110" y="377"/>
                    <a:pt x="110" y="378"/>
                  </a:cubicBezTo>
                  <a:cubicBezTo>
                    <a:pt x="108" y="375"/>
                    <a:pt x="108" y="375"/>
                    <a:pt x="105" y="373"/>
                  </a:cubicBezTo>
                  <a:close/>
                  <a:moveTo>
                    <a:pt x="111" y="383"/>
                  </a:moveTo>
                  <a:cubicBezTo>
                    <a:pt x="112" y="385"/>
                    <a:pt x="113" y="385"/>
                    <a:pt x="115" y="387"/>
                  </a:cubicBezTo>
                  <a:cubicBezTo>
                    <a:pt x="115" y="388"/>
                    <a:pt x="114" y="387"/>
                    <a:pt x="113" y="386"/>
                  </a:cubicBezTo>
                  <a:cubicBezTo>
                    <a:pt x="111" y="384"/>
                    <a:pt x="111" y="384"/>
                    <a:pt x="111" y="384"/>
                  </a:cubicBezTo>
                  <a:cubicBezTo>
                    <a:pt x="110" y="383"/>
                    <a:pt x="110" y="383"/>
                    <a:pt x="111" y="383"/>
                  </a:cubicBezTo>
                  <a:close/>
                  <a:moveTo>
                    <a:pt x="107" y="396"/>
                  </a:moveTo>
                  <a:cubicBezTo>
                    <a:pt x="106" y="395"/>
                    <a:pt x="109" y="398"/>
                    <a:pt x="108" y="397"/>
                  </a:cubicBezTo>
                  <a:cubicBezTo>
                    <a:pt x="110" y="399"/>
                    <a:pt x="109" y="398"/>
                    <a:pt x="107" y="396"/>
                  </a:cubicBezTo>
                  <a:close/>
                  <a:moveTo>
                    <a:pt x="110" y="399"/>
                  </a:moveTo>
                  <a:cubicBezTo>
                    <a:pt x="114" y="403"/>
                    <a:pt x="112" y="402"/>
                    <a:pt x="117" y="406"/>
                  </a:cubicBezTo>
                  <a:cubicBezTo>
                    <a:pt x="117" y="406"/>
                    <a:pt x="118" y="407"/>
                    <a:pt x="118" y="407"/>
                  </a:cubicBezTo>
                  <a:cubicBezTo>
                    <a:pt x="116" y="405"/>
                    <a:pt x="115" y="404"/>
                    <a:pt x="113" y="403"/>
                  </a:cubicBezTo>
                  <a:cubicBezTo>
                    <a:pt x="112" y="402"/>
                    <a:pt x="111" y="400"/>
                    <a:pt x="109" y="399"/>
                  </a:cubicBezTo>
                  <a:cubicBezTo>
                    <a:pt x="110" y="399"/>
                    <a:pt x="110" y="399"/>
                    <a:pt x="112" y="401"/>
                  </a:cubicBezTo>
                  <a:cubicBezTo>
                    <a:pt x="112" y="401"/>
                    <a:pt x="111" y="400"/>
                    <a:pt x="110" y="399"/>
                  </a:cubicBezTo>
                  <a:close/>
                  <a:moveTo>
                    <a:pt x="117" y="390"/>
                  </a:moveTo>
                  <a:cubicBezTo>
                    <a:pt x="117" y="389"/>
                    <a:pt x="117" y="389"/>
                    <a:pt x="117" y="389"/>
                  </a:cubicBezTo>
                  <a:cubicBezTo>
                    <a:pt x="118" y="390"/>
                    <a:pt x="119" y="391"/>
                    <a:pt x="119" y="392"/>
                  </a:cubicBezTo>
                  <a:cubicBezTo>
                    <a:pt x="119" y="392"/>
                    <a:pt x="117" y="390"/>
                    <a:pt x="117" y="390"/>
                  </a:cubicBezTo>
                  <a:close/>
                  <a:moveTo>
                    <a:pt x="116" y="393"/>
                  </a:moveTo>
                  <a:cubicBezTo>
                    <a:pt x="116" y="392"/>
                    <a:pt x="118" y="395"/>
                    <a:pt x="118" y="395"/>
                  </a:cubicBezTo>
                  <a:cubicBezTo>
                    <a:pt x="120" y="396"/>
                    <a:pt x="117" y="394"/>
                    <a:pt x="119" y="395"/>
                  </a:cubicBezTo>
                  <a:cubicBezTo>
                    <a:pt x="120" y="396"/>
                    <a:pt x="120" y="397"/>
                    <a:pt x="120" y="397"/>
                  </a:cubicBezTo>
                  <a:cubicBezTo>
                    <a:pt x="119" y="396"/>
                    <a:pt x="118" y="395"/>
                    <a:pt x="116" y="393"/>
                  </a:cubicBezTo>
                  <a:close/>
                  <a:moveTo>
                    <a:pt x="121" y="398"/>
                  </a:moveTo>
                  <a:cubicBezTo>
                    <a:pt x="120" y="396"/>
                    <a:pt x="123" y="399"/>
                    <a:pt x="123" y="400"/>
                  </a:cubicBezTo>
                  <a:cubicBezTo>
                    <a:pt x="123" y="400"/>
                    <a:pt x="123" y="400"/>
                    <a:pt x="122" y="399"/>
                  </a:cubicBezTo>
                  <a:cubicBezTo>
                    <a:pt x="123" y="400"/>
                    <a:pt x="124" y="401"/>
                    <a:pt x="124" y="401"/>
                  </a:cubicBezTo>
                  <a:cubicBezTo>
                    <a:pt x="124" y="401"/>
                    <a:pt x="124" y="401"/>
                    <a:pt x="124" y="400"/>
                  </a:cubicBezTo>
                  <a:cubicBezTo>
                    <a:pt x="124" y="400"/>
                    <a:pt x="129" y="406"/>
                    <a:pt x="126" y="403"/>
                  </a:cubicBezTo>
                  <a:cubicBezTo>
                    <a:pt x="126" y="403"/>
                    <a:pt x="129" y="406"/>
                    <a:pt x="128" y="405"/>
                  </a:cubicBezTo>
                  <a:cubicBezTo>
                    <a:pt x="129" y="405"/>
                    <a:pt x="129" y="406"/>
                    <a:pt x="130" y="406"/>
                  </a:cubicBezTo>
                  <a:cubicBezTo>
                    <a:pt x="130" y="407"/>
                    <a:pt x="129" y="406"/>
                    <a:pt x="129" y="406"/>
                  </a:cubicBezTo>
                  <a:cubicBezTo>
                    <a:pt x="126" y="403"/>
                    <a:pt x="124" y="401"/>
                    <a:pt x="121" y="398"/>
                  </a:cubicBezTo>
                  <a:cubicBezTo>
                    <a:pt x="121" y="398"/>
                    <a:pt x="123" y="399"/>
                    <a:pt x="121" y="398"/>
                  </a:cubicBezTo>
                  <a:close/>
                  <a:moveTo>
                    <a:pt x="120" y="418"/>
                  </a:moveTo>
                  <a:cubicBezTo>
                    <a:pt x="120" y="419"/>
                    <a:pt x="120" y="419"/>
                    <a:pt x="120" y="419"/>
                  </a:cubicBezTo>
                  <a:cubicBezTo>
                    <a:pt x="117" y="417"/>
                    <a:pt x="117" y="416"/>
                    <a:pt x="120" y="418"/>
                  </a:cubicBezTo>
                  <a:close/>
                  <a:moveTo>
                    <a:pt x="120" y="419"/>
                  </a:moveTo>
                  <a:cubicBezTo>
                    <a:pt x="121" y="421"/>
                    <a:pt x="122" y="421"/>
                    <a:pt x="124" y="423"/>
                  </a:cubicBezTo>
                  <a:cubicBezTo>
                    <a:pt x="123" y="423"/>
                    <a:pt x="125" y="423"/>
                    <a:pt x="124" y="424"/>
                  </a:cubicBezTo>
                  <a:cubicBezTo>
                    <a:pt x="122" y="422"/>
                    <a:pt x="120" y="420"/>
                    <a:pt x="120" y="419"/>
                  </a:cubicBezTo>
                  <a:close/>
                  <a:moveTo>
                    <a:pt x="127" y="405"/>
                  </a:moveTo>
                  <a:cubicBezTo>
                    <a:pt x="127" y="405"/>
                    <a:pt x="128" y="405"/>
                    <a:pt x="128" y="405"/>
                  </a:cubicBezTo>
                  <a:cubicBezTo>
                    <a:pt x="129" y="407"/>
                    <a:pt x="129" y="407"/>
                    <a:pt x="130" y="408"/>
                  </a:cubicBezTo>
                  <a:cubicBezTo>
                    <a:pt x="130" y="408"/>
                    <a:pt x="128" y="406"/>
                    <a:pt x="127" y="405"/>
                  </a:cubicBezTo>
                  <a:close/>
                  <a:moveTo>
                    <a:pt x="141" y="417"/>
                  </a:moveTo>
                  <a:cubicBezTo>
                    <a:pt x="142" y="417"/>
                    <a:pt x="145" y="420"/>
                    <a:pt x="144" y="420"/>
                  </a:cubicBezTo>
                  <a:cubicBezTo>
                    <a:pt x="142" y="418"/>
                    <a:pt x="142" y="418"/>
                    <a:pt x="141" y="417"/>
                  </a:cubicBezTo>
                  <a:close/>
                  <a:moveTo>
                    <a:pt x="146" y="423"/>
                  </a:moveTo>
                  <a:cubicBezTo>
                    <a:pt x="148" y="424"/>
                    <a:pt x="150" y="426"/>
                    <a:pt x="150" y="427"/>
                  </a:cubicBezTo>
                  <a:cubicBezTo>
                    <a:pt x="148" y="424"/>
                    <a:pt x="146" y="423"/>
                    <a:pt x="146" y="423"/>
                  </a:cubicBezTo>
                  <a:close/>
                  <a:moveTo>
                    <a:pt x="152" y="427"/>
                  </a:moveTo>
                  <a:cubicBezTo>
                    <a:pt x="153" y="428"/>
                    <a:pt x="153" y="428"/>
                    <a:pt x="155" y="430"/>
                  </a:cubicBezTo>
                  <a:cubicBezTo>
                    <a:pt x="154" y="429"/>
                    <a:pt x="153" y="429"/>
                    <a:pt x="152" y="428"/>
                  </a:cubicBezTo>
                  <a:cubicBezTo>
                    <a:pt x="151" y="427"/>
                    <a:pt x="152" y="428"/>
                    <a:pt x="152" y="427"/>
                  </a:cubicBezTo>
                  <a:close/>
                  <a:moveTo>
                    <a:pt x="154" y="455"/>
                  </a:moveTo>
                  <a:cubicBezTo>
                    <a:pt x="155" y="456"/>
                    <a:pt x="156" y="456"/>
                    <a:pt x="156" y="456"/>
                  </a:cubicBezTo>
                  <a:cubicBezTo>
                    <a:pt x="158" y="458"/>
                    <a:pt x="157" y="457"/>
                    <a:pt x="159" y="459"/>
                  </a:cubicBezTo>
                  <a:cubicBezTo>
                    <a:pt x="158" y="459"/>
                    <a:pt x="154" y="456"/>
                    <a:pt x="154" y="455"/>
                  </a:cubicBezTo>
                  <a:close/>
                  <a:moveTo>
                    <a:pt x="163" y="434"/>
                  </a:moveTo>
                  <a:cubicBezTo>
                    <a:pt x="164" y="434"/>
                    <a:pt x="167" y="437"/>
                    <a:pt x="166" y="437"/>
                  </a:cubicBezTo>
                  <a:cubicBezTo>
                    <a:pt x="165" y="436"/>
                    <a:pt x="166" y="436"/>
                    <a:pt x="163" y="434"/>
                  </a:cubicBezTo>
                  <a:close/>
                  <a:moveTo>
                    <a:pt x="164" y="437"/>
                  </a:moveTo>
                  <a:cubicBezTo>
                    <a:pt x="166" y="438"/>
                    <a:pt x="167" y="439"/>
                    <a:pt x="169" y="440"/>
                  </a:cubicBezTo>
                  <a:cubicBezTo>
                    <a:pt x="169" y="441"/>
                    <a:pt x="166" y="438"/>
                    <a:pt x="167" y="439"/>
                  </a:cubicBezTo>
                  <a:cubicBezTo>
                    <a:pt x="166" y="439"/>
                    <a:pt x="164" y="437"/>
                    <a:pt x="164" y="437"/>
                  </a:cubicBezTo>
                  <a:close/>
                  <a:moveTo>
                    <a:pt x="169" y="466"/>
                  </a:moveTo>
                  <a:cubicBezTo>
                    <a:pt x="169" y="466"/>
                    <a:pt x="173" y="469"/>
                    <a:pt x="173" y="469"/>
                  </a:cubicBezTo>
                  <a:cubicBezTo>
                    <a:pt x="171" y="468"/>
                    <a:pt x="171" y="467"/>
                    <a:pt x="169" y="466"/>
                  </a:cubicBezTo>
                  <a:close/>
                  <a:moveTo>
                    <a:pt x="169" y="442"/>
                  </a:moveTo>
                  <a:cubicBezTo>
                    <a:pt x="170" y="442"/>
                    <a:pt x="170" y="442"/>
                    <a:pt x="170" y="442"/>
                  </a:cubicBezTo>
                  <a:cubicBezTo>
                    <a:pt x="173" y="444"/>
                    <a:pt x="172" y="444"/>
                    <a:pt x="169" y="442"/>
                  </a:cubicBezTo>
                  <a:close/>
                  <a:moveTo>
                    <a:pt x="170" y="444"/>
                  </a:moveTo>
                  <a:cubicBezTo>
                    <a:pt x="171" y="444"/>
                    <a:pt x="173" y="445"/>
                    <a:pt x="174" y="446"/>
                  </a:cubicBezTo>
                  <a:cubicBezTo>
                    <a:pt x="174" y="446"/>
                    <a:pt x="171" y="444"/>
                    <a:pt x="170" y="444"/>
                  </a:cubicBezTo>
                  <a:close/>
                  <a:moveTo>
                    <a:pt x="175" y="451"/>
                  </a:moveTo>
                  <a:cubicBezTo>
                    <a:pt x="177" y="452"/>
                    <a:pt x="181" y="454"/>
                    <a:pt x="180" y="455"/>
                  </a:cubicBezTo>
                  <a:cubicBezTo>
                    <a:pt x="179" y="453"/>
                    <a:pt x="175" y="452"/>
                    <a:pt x="175" y="451"/>
                  </a:cubicBezTo>
                  <a:close/>
                  <a:moveTo>
                    <a:pt x="176" y="470"/>
                  </a:moveTo>
                  <a:cubicBezTo>
                    <a:pt x="178" y="471"/>
                    <a:pt x="181" y="473"/>
                    <a:pt x="181" y="473"/>
                  </a:cubicBezTo>
                  <a:cubicBezTo>
                    <a:pt x="178" y="471"/>
                    <a:pt x="176" y="470"/>
                    <a:pt x="176" y="470"/>
                  </a:cubicBezTo>
                  <a:close/>
                  <a:moveTo>
                    <a:pt x="178" y="447"/>
                  </a:moveTo>
                  <a:cubicBezTo>
                    <a:pt x="181" y="449"/>
                    <a:pt x="180" y="449"/>
                    <a:pt x="181" y="450"/>
                  </a:cubicBezTo>
                  <a:cubicBezTo>
                    <a:pt x="181" y="450"/>
                    <a:pt x="179" y="449"/>
                    <a:pt x="178" y="448"/>
                  </a:cubicBezTo>
                  <a:cubicBezTo>
                    <a:pt x="177" y="447"/>
                    <a:pt x="178" y="448"/>
                    <a:pt x="178" y="447"/>
                  </a:cubicBezTo>
                  <a:close/>
                  <a:moveTo>
                    <a:pt x="183" y="451"/>
                  </a:moveTo>
                  <a:cubicBezTo>
                    <a:pt x="184" y="451"/>
                    <a:pt x="187" y="453"/>
                    <a:pt x="189" y="454"/>
                  </a:cubicBezTo>
                  <a:cubicBezTo>
                    <a:pt x="188" y="454"/>
                    <a:pt x="185" y="452"/>
                    <a:pt x="183" y="451"/>
                  </a:cubicBezTo>
                  <a:close/>
                  <a:moveTo>
                    <a:pt x="186" y="458"/>
                  </a:moveTo>
                  <a:cubicBezTo>
                    <a:pt x="185" y="457"/>
                    <a:pt x="185" y="457"/>
                    <a:pt x="188" y="459"/>
                  </a:cubicBezTo>
                  <a:cubicBezTo>
                    <a:pt x="187" y="459"/>
                    <a:pt x="187" y="459"/>
                    <a:pt x="186" y="458"/>
                  </a:cubicBezTo>
                  <a:close/>
                  <a:moveTo>
                    <a:pt x="185" y="455"/>
                  </a:moveTo>
                  <a:cubicBezTo>
                    <a:pt x="186" y="455"/>
                    <a:pt x="189" y="457"/>
                    <a:pt x="190" y="458"/>
                  </a:cubicBezTo>
                  <a:cubicBezTo>
                    <a:pt x="189" y="457"/>
                    <a:pt x="189" y="458"/>
                    <a:pt x="187" y="456"/>
                  </a:cubicBezTo>
                  <a:cubicBezTo>
                    <a:pt x="188" y="457"/>
                    <a:pt x="187" y="456"/>
                    <a:pt x="185" y="455"/>
                  </a:cubicBezTo>
                  <a:close/>
                  <a:moveTo>
                    <a:pt x="202" y="465"/>
                  </a:moveTo>
                  <a:cubicBezTo>
                    <a:pt x="201" y="465"/>
                    <a:pt x="200" y="465"/>
                    <a:pt x="199" y="464"/>
                  </a:cubicBezTo>
                  <a:cubicBezTo>
                    <a:pt x="199" y="464"/>
                    <a:pt x="201" y="465"/>
                    <a:pt x="202" y="465"/>
                  </a:cubicBezTo>
                  <a:cubicBezTo>
                    <a:pt x="203" y="466"/>
                    <a:pt x="200" y="464"/>
                    <a:pt x="202" y="465"/>
                  </a:cubicBezTo>
                  <a:close/>
                  <a:moveTo>
                    <a:pt x="216" y="491"/>
                  </a:moveTo>
                  <a:cubicBezTo>
                    <a:pt x="216" y="491"/>
                    <a:pt x="217" y="492"/>
                    <a:pt x="219" y="493"/>
                  </a:cubicBezTo>
                  <a:cubicBezTo>
                    <a:pt x="221" y="494"/>
                    <a:pt x="216" y="492"/>
                    <a:pt x="216" y="491"/>
                  </a:cubicBezTo>
                  <a:close/>
                  <a:moveTo>
                    <a:pt x="229" y="478"/>
                  </a:moveTo>
                  <a:cubicBezTo>
                    <a:pt x="229" y="478"/>
                    <a:pt x="230" y="479"/>
                    <a:pt x="231" y="479"/>
                  </a:cubicBezTo>
                  <a:cubicBezTo>
                    <a:pt x="233" y="480"/>
                    <a:pt x="234" y="480"/>
                    <a:pt x="233" y="480"/>
                  </a:cubicBezTo>
                  <a:cubicBezTo>
                    <a:pt x="231" y="479"/>
                    <a:pt x="231" y="479"/>
                    <a:pt x="229" y="478"/>
                  </a:cubicBezTo>
                  <a:close/>
                  <a:moveTo>
                    <a:pt x="233" y="491"/>
                  </a:moveTo>
                  <a:cubicBezTo>
                    <a:pt x="233" y="491"/>
                    <a:pt x="234" y="491"/>
                    <a:pt x="234" y="491"/>
                  </a:cubicBezTo>
                  <a:cubicBezTo>
                    <a:pt x="235" y="492"/>
                    <a:pt x="237" y="492"/>
                    <a:pt x="239" y="493"/>
                  </a:cubicBezTo>
                  <a:cubicBezTo>
                    <a:pt x="238" y="493"/>
                    <a:pt x="235" y="492"/>
                    <a:pt x="233" y="491"/>
                  </a:cubicBezTo>
                  <a:close/>
                  <a:moveTo>
                    <a:pt x="269" y="504"/>
                  </a:moveTo>
                  <a:cubicBezTo>
                    <a:pt x="269" y="504"/>
                    <a:pt x="270" y="504"/>
                    <a:pt x="272" y="504"/>
                  </a:cubicBezTo>
                  <a:cubicBezTo>
                    <a:pt x="272" y="505"/>
                    <a:pt x="272" y="505"/>
                    <a:pt x="272" y="505"/>
                  </a:cubicBezTo>
                  <a:lnTo>
                    <a:pt x="269" y="504"/>
                  </a:lnTo>
                  <a:close/>
                  <a:moveTo>
                    <a:pt x="285" y="518"/>
                  </a:moveTo>
                  <a:cubicBezTo>
                    <a:pt x="287" y="519"/>
                    <a:pt x="289" y="519"/>
                    <a:pt x="291" y="520"/>
                  </a:cubicBezTo>
                  <a:cubicBezTo>
                    <a:pt x="293" y="520"/>
                    <a:pt x="295" y="521"/>
                    <a:pt x="297" y="521"/>
                  </a:cubicBezTo>
                  <a:cubicBezTo>
                    <a:pt x="297" y="522"/>
                    <a:pt x="293" y="521"/>
                    <a:pt x="292" y="520"/>
                  </a:cubicBezTo>
                  <a:cubicBezTo>
                    <a:pt x="292" y="521"/>
                    <a:pt x="293" y="521"/>
                    <a:pt x="295" y="521"/>
                  </a:cubicBezTo>
                  <a:cubicBezTo>
                    <a:pt x="291" y="521"/>
                    <a:pt x="286" y="519"/>
                    <a:pt x="285" y="518"/>
                  </a:cubicBezTo>
                  <a:close/>
                  <a:moveTo>
                    <a:pt x="347" y="531"/>
                  </a:moveTo>
                  <a:cubicBezTo>
                    <a:pt x="346" y="531"/>
                    <a:pt x="348" y="531"/>
                    <a:pt x="350" y="531"/>
                  </a:cubicBezTo>
                  <a:cubicBezTo>
                    <a:pt x="351" y="531"/>
                    <a:pt x="348" y="531"/>
                    <a:pt x="347" y="531"/>
                  </a:cubicBezTo>
                  <a:close/>
                  <a:moveTo>
                    <a:pt x="448" y="504"/>
                  </a:moveTo>
                  <a:cubicBezTo>
                    <a:pt x="448" y="504"/>
                    <a:pt x="447" y="505"/>
                    <a:pt x="447" y="505"/>
                  </a:cubicBezTo>
                  <a:cubicBezTo>
                    <a:pt x="445" y="505"/>
                    <a:pt x="445" y="505"/>
                    <a:pt x="448" y="504"/>
                  </a:cubicBezTo>
                  <a:close/>
                  <a:moveTo>
                    <a:pt x="477" y="521"/>
                  </a:moveTo>
                  <a:cubicBezTo>
                    <a:pt x="476" y="521"/>
                    <a:pt x="482" y="519"/>
                    <a:pt x="482" y="519"/>
                  </a:cubicBezTo>
                  <a:cubicBezTo>
                    <a:pt x="479" y="520"/>
                    <a:pt x="480" y="520"/>
                    <a:pt x="477" y="521"/>
                  </a:cubicBezTo>
                  <a:close/>
                  <a:moveTo>
                    <a:pt x="493" y="521"/>
                  </a:moveTo>
                  <a:cubicBezTo>
                    <a:pt x="494" y="520"/>
                    <a:pt x="493" y="520"/>
                    <a:pt x="496" y="519"/>
                  </a:cubicBezTo>
                  <a:cubicBezTo>
                    <a:pt x="497" y="519"/>
                    <a:pt x="496" y="520"/>
                    <a:pt x="493" y="521"/>
                  </a:cubicBezTo>
                  <a:close/>
                  <a:moveTo>
                    <a:pt x="572" y="483"/>
                  </a:moveTo>
                  <a:cubicBezTo>
                    <a:pt x="571" y="483"/>
                    <a:pt x="575" y="481"/>
                    <a:pt x="576" y="480"/>
                  </a:cubicBezTo>
                  <a:cubicBezTo>
                    <a:pt x="577" y="480"/>
                    <a:pt x="574" y="481"/>
                    <a:pt x="572" y="483"/>
                  </a:cubicBezTo>
                  <a:close/>
                  <a:moveTo>
                    <a:pt x="555" y="425"/>
                  </a:moveTo>
                  <a:cubicBezTo>
                    <a:pt x="552" y="427"/>
                    <a:pt x="549" y="428"/>
                    <a:pt x="548" y="429"/>
                  </a:cubicBezTo>
                  <a:cubicBezTo>
                    <a:pt x="544" y="431"/>
                    <a:pt x="551" y="427"/>
                    <a:pt x="553" y="425"/>
                  </a:cubicBezTo>
                  <a:cubicBezTo>
                    <a:pt x="552" y="426"/>
                    <a:pt x="553" y="426"/>
                    <a:pt x="554" y="425"/>
                  </a:cubicBezTo>
                  <a:cubicBezTo>
                    <a:pt x="555" y="425"/>
                    <a:pt x="554" y="425"/>
                    <a:pt x="555" y="425"/>
                  </a:cubicBezTo>
                  <a:close/>
                  <a:moveTo>
                    <a:pt x="607" y="451"/>
                  </a:moveTo>
                  <a:cubicBezTo>
                    <a:pt x="605" y="453"/>
                    <a:pt x="609" y="449"/>
                    <a:pt x="610" y="448"/>
                  </a:cubicBezTo>
                  <a:cubicBezTo>
                    <a:pt x="612" y="447"/>
                    <a:pt x="608" y="451"/>
                    <a:pt x="607" y="451"/>
                  </a:cubicBezTo>
                  <a:close/>
                  <a:moveTo>
                    <a:pt x="613" y="446"/>
                  </a:moveTo>
                  <a:cubicBezTo>
                    <a:pt x="613" y="446"/>
                    <a:pt x="611" y="448"/>
                    <a:pt x="611" y="447"/>
                  </a:cubicBezTo>
                  <a:cubicBezTo>
                    <a:pt x="615" y="444"/>
                    <a:pt x="618" y="442"/>
                    <a:pt x="620" y="439"/>
                  </a:cubicBezTo>
                  <a:cubicBezTo>
                    <a:pt x="623" y="437"/>
                    <a:pt x="625" y="435"/>
                    <a:pt x="628" y="432"/>
                  </a:cubicBezTo>
                  <a:cubicBezTo>
                    <a:pt x="625" y="434"/>
                    <a:pt x="630" y="430"/>
                    <a:pt x="627" y="432"/>
                  </a:cubicBezTo>
                  <a:cubicBezTo>
                    <a:pt x="626" y="433"/>
                    <a:pt x="625" y="434"/>
                    <a:pt x="624" y="435"/>
                  </a:cubicBezTo>
                  <a:cubicBezTo>
                    <a:pt x="622" y="437"/>
                    <a:pt x="624" y="435"/>
                    <a:pt x="620" y="438"/>
                  </a:cubicBezTo>
                  <a:cubicBezTo>
                    <a:pt x="620" y="438"/>
                    <a:pt x="621" y="436"/>
                    <a:pt x="622" y="436"/>
                  </a:cubicBezTo>
                  <a:cubicBezTo>
                    <a:pt x="624" y="434"/>
                    <a:pt x="621" y="437"/>
                    <a:pt x="624" y="434"/>
                  </a:cubicBezTo>
                  <a:cubicBezTo>
                    <a:pt x="624" y="434"/>
                    <a:pt x="623" y="436"/>
                    <a:pt x="624" y="435"/>
                  </a:cubicBezTo>
                  <a:cubicBezTo>
                    <a:pt x="624" y="434"/>
                    <a:pt x="627" y="432"/>
                    <a:pt x="629" y="430"/>
                  </a:cubicBezTo>
                  <a:cubicBezTo>
                    <a:pt x="628" y="431"/>
                    <a:pt x="632" y="428"/>
                    <a:pt x="630" y="429"/>
                  </a:cubicBezTo>
                  <a:cubicBezTo>
                    <a:pt x="630" y="430"/>
                    <a:pt x="632" y="427"/>
                    <a:pt x="633" y="426"/>
                  </a:cubicBezTo>
                  <a:cubicBezTo>
                    <a:pt x="634" y="426"/>
                    <a:pt x="633" y="427"/>
                    <a:pt x="633" y="427"/>
                  </a:cubicBezTo>
                  <a:cubicBezTo>
                    <a:pt x="632" y="428"/>
                    <a:pt x="631" y="430"/>
                    <a:pt x="630" y="431"/>
                  </a:cubicBezTo>
                  <a:cubicBezTo>
                    <a:pt x="630" y="430"/>
                    <a:pt x="632" y="428"/>
                    <a:pt x="633" y="428"/>
                  </a:cubicBezTo>
                  <a:cubicBezTo>
                    <a:pt x="632" y="429"/>
                    <a:pt x="630" y="431"/>
                    <a:pt x="627" y="433"/>
                  </a:cubicBezTo>
                  <a:cubicBezTo>
                    <a:pt x="629" y="432"/>
                    <a:pt x="630" y="432"/>
                    <a:pt x="633" y="428"/>
                  </a:cubicBezTo>
                  <a:cubicBezTo>
                    <a:pt x="634" y="428"/>
                    <a:pt x="632" y="430"/>
                    <a:pt x="631" y="431"/>
                  </a:cubicBezTo>
                  <a:cubicBezTo>
                    <a:pt x="631" y="431"/>
                    <a:pt x="632" y="430"/>
                    <a:pt x="631" y="431"/>
                  </a:cubicBezTo>
                  <a:cubicBezTo>
                    <a:pt x="633" y="429"/>
                    <a:pt x="634" y="428"/>
                    <a:pt x="636" y="426"/>
                  </a:cubicBezTo>
                  <a:cubicBezTo>
                    <a:pt x="636" y="427"/>
                    <a:pt x="633" y="430"/>
                    <a:pt x="635" y="428"/>
                  </a:cubicBezTo>
                  <a:cubicBezTo>
                    <a:pt x="633" y="430"/>
                    <a:pt x="633" y="430"/>
                    <a:pt x="632" y="430"/>
                  </a:cubicBezTo>
                  <a:cubicBezTo>
                    <a:pt x="631" y="431"/>
                    <a:pt x="632" y="431"/>
                    <a:pt x="632" y="431"/>
                  </a:cubicBezTo>
                  <a:cubicBezTo>
                    <a:pt x="630" y="432"/>
                    <a:pt x="630" y="432"/>
                    <a:pt x="631" y="432"/>
                  </a:cubicBezTo>
                  <a:cubicBezTo>
                    <a:pt x="630" y="433"/>
                    <a:pt x="629" y="434"/>
                    <a:pt x="628" y="435"/>
                  </a:cubicBezTo>
                  <a:cubicBezTo>
                    <a:pt x="627" y="435"/>
                    <a:pt x="628" y="434"/>
                    <a:pt x="628" y="434"/>
                  </a:cubicBezTo>
                  <a:cubicBezTo>
                    <a:pt x="625" y="437"/>
                    <a:pt x="621" y="441"/>
                    <a:pt x="616" y="445"/>
                  </a:cubicBezTo>
                  <a:cubicBezTo>
                    <a:pt x="616" y="445"/>
                    <a:pt x="618" y="443"/>
                    <a:pt x="618" y="444"/>
                  </a:cubicBezTo>
                  <a:cubicBezTo>
                    <a:pt x="616" y="446"/>
                    <a:pt x="616" y="445"/>
                    <a:pt x="613" y="447"/>
                  </a:cubicBezTo>
                  <a:cubicBezTo>
                    <a:pt x="614" y="446"/>
                    <a:pt x="611" y="449"/>
                    <a:pt x="609" y="450"/>
                  </a:cubicBezTo>
                  <a:cubicBezTo>
                    <a:pt x="609" y="450"/>
                    <a:pt x="610" y="449"/>
                    <a:pt x="613" y="446"/>
                  </a:cubicBezTo>
                  <a:close/>
                  <a:moveTo>
                    <a:pt x="616" y="441"/>
                  </a:moveTo>
                  <a:cubicBezTo>
                    <a:pt x="617" y="441"/>
                    <a:pt x="617" y="441"/>
                    <a:pt x="617" y="440"/>
                  </a:cubicBezTo>
                  <a:cubicBezTo>
                    <a:pt x="620" y="437"/>
                    <a:pt x="620" y="437"/>
                    <a:pt x="620" y="437"/>
                  </a:cubicBezTo>
                  <a:cubicBezTo>
                    <a:pt x="620" y="438"/>
                    <a:pt x="618" y="440"/>
                    <a:pt x="616" y="441"/>
                  </a:cubicBezTo>
                  <a:close/>
                  <a:moveTo>
                    <a:pt x="612" y="445"/>
                  </a:moveTo>
                  <a:cubicBezTo>
                    <a:pt x="613" y="444"/>
                    <a:pt x="614" y="443"/>
                    <a:pt x="615" y="442"/>
                  </a:cubicBezTo>
                  <a:cubicBezTo>
                    <a:pt x="616" y="442"/>
                    <a:pt x="616" y="442"/>
                    <a:pt x="616" y="442"/>
                  </a:cubicBezTo>
                  <a:cubicBezTo>
                    <a:pt x="614" y="443"/>
                    <a:pt x="614" y="443"/>
                    <a:pt x="612" y="445"/>
                  </a:cubicBezTo>
                  <a:close/>
                  <a:moveTo>
                    <a:pt x="625" y="444"/>
                  </a:moveTo>
                  <a:cubicBezTo>
                    <a:pt x="625" y="444"/>
                    <a:pt x="626" y="443"/>
                    <a:pt x="628" y="441"/>
                  </a:cubicBezTo>
                  <a:cubicBezTo>
                    <a:pt x="628" y="441"/>
                    <a:pt x="627" y="443"/>
                    <a:pt x="625" y="444"/>
                  </a:cubicBezTo>
                  <a:close/>
                  <a:moveTo>
                    <a:pt x="561" y="420"/>
                  </a:moveTo>
                  <a:cubicBezTo>
                    <a:pt x="565" y="417"/>
                    <a:pt x="569" y="414"/>
                    <a:pt x="572" y="412"/>
                  </a:cubicBezTo>
                  <a:cubicBezTo>
                    <a:pt x="571" y="414"/>
                    <a:pt x="564" y="419"/>
                    <a:pt x="561" y="420"/>
                  </a:cubicBezTo>
                  <a:close/>
                  <a:moveTo>
                    <a:pt x="622" y="440"/>
                  </a:moveTo>
                  <a:cubicBezTo>
                    <a:pt x="623" y="439"/>
                    <a:pt x="625" y="438"/>
                    <a:pt x="627" y="436"/>
                  </a:cubicBezTo>
                  <a:cubicBezTo>
                    <a:pt x="627" y="436"/>
                    <a:pt x="626" y="437"/>
                    <a:pt x="627" y="437"/>
                  </a:cubicBezTo>
                  <a:cubicBezTo>
                    <a:pt x="625" y="438"/>
                    <a:pt x="625" y="437"/>
                    <a:pt x="622" y="440"/>
                  </a:cubicBezTo>
                  <a:close/>
                  <a:moveTo>
                    <a:pt x="629" y="435"/>
                  </a:moveTo>
                  <a:cubicBezTo>
                    <a:pt x="629" y="435"/>
                    <a:pt x="629" y="434"/>
                    <a:pt x="629" y="434"/>
                  </a:cubicBezTo>
                  <a:cubicBezTo>
                    <a:pt x="631" y="433"/>
                    <a:pt x="632" y="431"/>
                    <a:pt x="634" y="430"/>
                  </a:cubicBezTo>
                  <a:cubicBezTo>
                    <a:pt x="632" y="432"/>
                    <a:pt x="631" y="434"/>
                    <a:pt x="629" y="435"/>
                  </a:cubicBezTo>
                  <a:close/>
                  <a:moveTo>
                    <a:pt x="632" y="428"/>
                  </a:moveTo>
                  <a:cubicBezTo>
                    <a:pt x="631" y="428"/>
                    <a:pt x="633" y="426"/>
                    <a:pt x="633" y="426"/>
                  </a:cubicBezTo>
                  <a:cubicBezTo>
                    <a:pt x="634" y="425"/>
                    <a:pt x="633" y="426"/>
                    <a:pt x="634" y="426"/>
                  </a:cubicBezTo>
                  <a:cubicBezTo>
                    <a:pt x="633" y="426"/>
                    <a:pt x="633" y="427"/>
                    <a:pt x="632" y="428"/>
                  </a:cubicBezTo>
                  <a:close/>
                  <a:moveTo>
                    <a:pt x="577" y="407"/>
                  </a:moveTo>
                  <a:cubicBezTo>
                    <a:pt x="577" y="407"/>
                    <a:pt x="579" y="406"/>
                    <a:pt x="580" y="405"/>
                  </a:cubicBezTo>
                  <a:cubicBezTo>
                    <a:pt x="580" y="405"/>
                    <a:pt x="578" y="407"/>
                    <a:pt x="577" y="407"/>
                  </a:cubicBezTo>
                  <a:close/>
                  <a:moveTo>
                    <a:pt x="609" y="380"/>
                  </a:moveTo>
                  <a:cubicBezTo>
                    <a:pt x="611" y="378"/>
                    <a:pt x="616" y="374"/>
                    <a:pt x="619" y="370"/>
                  </a:cubicBezTo>
                  <a:cubicBezTo>
                    <a:pt x="618" y="371"/>
                    <a:pt x="612" y="377"/>
                    <a:pt x="609" y="380"/>
                  </a:cubicBezTo>
                  <a:close/>
                  <a:moveTo>
                    <a:pt x="680" y="372"/>
                  </a:moveTo>
                  <a:cubicBezTo>
                    <a:pt x="682" y="369"/>
                    <a:pt x="685" y="364"/>
                    <a:pt x="686" y="363"/>
                  </a:cubicBezTo>
                  <a:cubicBezTo>
                    <a:pt x="685" y="365"/>
                    <a:pt x="683" y="368"/>
                    <a:pt x="684" y="367"/>
                  </a:cubicBezTo>
                  <a:cubicBezTo>
                    <a:pt x="682" y="369"/>
                    <a:pt x="682" y="369"/>
                    <a:pt x="681" y="371"/>
                  </a:cubicBezTo>
                  <a:cubicBezTo>
                    <a:pt x="681" y="371"/>
                    <a:pt x="680" y="372"/>
                    <a:pt x="680" y="372"/>
                  </a:cubicBezTo>
                  <a:close/>
                  <a:moveTo>
                    <a:pt x="621" y="366"/>
                  </a:moveTo>
                  <a:cubicBezTo>
                    <a:pt x="620" y="366"/>
                    <a:pt x="623" y="363"/>
                    <a:pt x="624" y="362"/>
                  </a:cubicBezTo>
                  <a:cubicBezTo>
                    <a:pt x="624" y="362"/>
                    <a:pt x="622" y="364"/>
                    <a:pt x="621" y="366"/>
                  </a:cubicBezTo>
                  <a:close/>
                  <a:moveTo>
                    <a:pt x="681" y="369"/>
                  </a:moveTo>
                  <a:cubicBezTo>
                    <a:pt x="681" y="369"/>
                    <a:pt x="683" y="366"/>
                    <a:pt x="684" y="365"/>
                  </a:cubicBezTo>
                  <a:cubicBezTo>
                    <a:pt x="684" y="365"/>
                    <a:pt x="682" y="368"/>
                    <a:pt x="681" y="369"/>
                  </a:cubicBezTo>
                  <a:close/>
                  <a:moveTo>
                    <a:pt x="625" y="360"/>
                  </a:moveTo>
                  <a:cubicBezTo>
                    <a:pt x="626" y="360"/>
                    <a:pt x="626" y="359"/>
                    <a:pt x="627" y="358"/>
                  </a:cubicBezTo>
                  <a:cubicBezTo>
                    <a:pt x="628" y="358"/>
                    <a:pt x="625" y="361"/>
                    <a:pt x="625" y="360"/>
                  </a:cubicBezTo>
                  <a:close/>
                  <a:moveTo>
                    <a:pt x="640" y="339"/>
                  </a:moveTo>
                  <a:cubicBezTo>
                    <a:pt x="640" y="339"/>
                    <a:pt x="642" y="335"/>
                    <a:pt x="642" y="336"/>
                  </a:cubicBezTo>
                  <a:cubicBezTo>
                    <a:pt x="642" y="337"/>
                    <a:pt x="642" y="337"/>
                    <a:pt x="640" y="339"/>
                  </a:cubicBezTo>
                  <a:close/>
                  <a:moveTo>
                    <a:pt x="646" y="335"/>
                  </a:moveTo>
                  <a:cubicBezTo>
                    <a:pt x="647" y="332"/>
                    <a:pt x="649" y="328"/>
                    <a:pt x="651" y="325"/>
                  </a:cubicBezTo>
                  <a:cubicBezTo>
                    <a:pt x="652" y="324"/>
                    <a:pt x="653" y="322"/>
                    <a:pt x="653" y="321"/>
                  </a:cubicBezTo>
                  <a:cubicBezTo>
                    <a:pt x="654" y="319"/>
                    <a:pt x="655" y="318"/>
                    <a:pt x="655" y="317"/>
                  </a:cubicBezTo>
                  <a:cubicBezTo>
                    <a:pt x="656" y="315"/>
                    <a:pt x="656" y="317"/>
                    <a:pt x="656" y="315"/>
                  </a:cubicBezTo>
                  <a:cubicBezTo>
                    <a:pt x="656" y="316"/>
                    <a:pt x="656" y="317"/>
                    <a:pt x="656" y="318"/>
                  </a:cubicBezTo>
                  <a:cubicBezTo>
                    <a:pt x="654" y="321"/>
                    <a:pt x="653" y="324"/>
                    <a:pt x="651" y="327"/>
                  </a:cubicBezTo>
                  <a:cubicBezTo>
                    <a:pt x="650" y="329"/>
                    <a:pt x="650" y="329"/>
                    <a:pt x="648" y="332"/>
                  </a:cubicBezTo>
                  <a:cubicBezTo>
                    <a:pt x="648" y="332"/>
                    <a:pt x="649" y="330"/>
                    <a:pt x="650" y="328"/>
                  </a:cubicBezTo>
                  <a:cubicBezTo>
                    <a:pt x="649" y="329"/>
                    <a:pt x="647" y="333"/>
                    <a:pt x="646" y="335"/>
                  </a:cubicBezTo>
                  <a:close/>
                  <a:moveTo>
                    <a:pt x="646" y="329"/>
                  </a:moveTo>
                  <a:cubicBezTo>
                    <a:pt x="647" y="329"/>
                    <a:pt x="647" y="328"/>
                    <a:pt x="647" y="329"/>
                  </a:cubicBezTo>
                  <a:cubicBezTo>
                    <a:pt x="648" y="328"/>
                    <a:pt x="648" y="328"/>
                    <a:pt x="648" y="328"/>
                  </a:cubicBezTo>
                  <a:cubicBezTo>
                    <a:pt x="648" y="327"/>
                    <a:pt x="643" y="334"/>
                    <a:pt x="646" y="329"/>
                  </a:cubicBezTo>
                  <a:close/>
                  <a:moveTo>
                    <a:pt x="648" y="328"/>
                  </a:moveTo>
                  <a:cubicBezTo>
                    <a:pt x="648" y="327"/>
                    <a:pt x="649" y="326"/>
                    <a:pt x="650" y="324"/>
                  </a:cubicBezTo>
                  <a:cubicBezTo>
                    <a:pt x="650" y="324"/>
                    <a:pt x="649" y="327"/>
                    <a:pt x="648" y="328"/>
                  </a:cubicBezTo>
                  <a:close/>
                  <a:moveTo>
                    <a:pt x="660" y="326"/>
                  </a:moveTo>
                  <a:cubicBezTo>
                    <a:pt x="659" y="327"/>
                    <a:pt x="660" y="324"/>
                    <a:pt x="660" y="325"/>
                  </a:cubicBezTo>
                  <a:cubicBezTo>
                    <a:pt x="660" y="324"/>
                    <a:pt x="661" y="322"/>
                    <a:pt x="662" y="322"/>
                  </a:cubicBezTo>
                  <a:cubicBezTo>
                    <a:pt x="661" y="324"/>
                    <a:pt x="660" y="325"/>
                    <a:pt x="660" y="326"/>
                  </a:cubicBezTo>
                  <a:close/>
                  <a:moveTo>
                    <a:pt x="663" y="321"/>
                  </a:moveTo>
                  <a:cubicBezTo>
                    <a:pt x="663" y="321"/>
                    <a:pt x="664" y="319"/>
                    <a:pt x="663" y="321"/>
                  </a:cubicBezTo>
                  <a:cubicBezTo>
                    <a:pt x="665" y="315"/>
                    <a:pt x="666" y="317"/>
                    <a:pt x="666" y="317"/>
                  </a:cubicBezTo>
                  <a:cubicBezTo>
                    <a:pt x="666" y="317"/>
                    <a:pt x="666" y="317"/>
                    <a:pt x="666" y="317"/>
                  </a:cubicBezTo>
                  <a:cubicBezTo>
                    <a:pt x="666" y="317"/>
                    <a:pt x="666" y="317"/>
                    <a:pt x="666" y="317"/>
                  </a:cubicBezTo>
                  <a:cubicBezTo>
                    <a:pt x="665" y="319"/>
                    <a:pt x="664" y="320"/>
                    <a:pt x="663" y="321"/>
                  </a:cubicBezTo>
                  <a:close/>
                  <a:moveTo>
                    <a:pt x="653" y="321"/>
                  </a:moveTo>
                  <a:cubicBezTo>
                    <a:pt x="652" y="321"/>
                    <a:pt x="655" y="317"/>
                    <a:pt x="655" y="316"/>
                  </a:cubicBezTo>
                  <a:cubicBezTo>
                    <a:pt x="656" y="314"/>
                    <a:pt x="654" y="318"/>
                    <a:pt x="653" y="321"/>
                  </a:cubicBezTo>
                  <a:close/>
                  <a:moveTo>
                    <a:pt x="662" y="319"/>
                  </a:moveTo>
                  <a:cubicBezTo>
                    <a:pt x="661" y="319"/>
                    <a:pt x="664" y="314"/>
                    <a:pt x="664" y="315"/>
                  </a:cubicBezTo>
                  <a:cubicBezTo>
                    <a:pt x="663" y="318"/>
                    <a:pt x="663" y="317"/>
                    <a:pt x="662" y="319"/>
                  </a:cubicBezTo>
                  <a:close/>
                  <a:moveTo>
                    <a:pt x="659" y="309"/>
                  </a:moveTo>
                  <a:cubicBezTo>
                    <a:pt x="660" y="309"/>
                    <a:pt x="660" y="309"/>
                    <a:pt x="658" y="313"/>
                  </a:cubicBezTo>
                  <a:cubicBezTo>
                    <a:pt x="660" y="310"/>
                    <a:pt x="657" y="314"/>
                    <a:pt x="659" y="309"/>
                  </a:cubicBezTo>
                  <a:close/>
                  <a:moveTo>
                    <a:pt x="656" y="312"/>
                  </a:moveTo>
                  <a:cubicBezTo>
                    <a:pt x="656" y="311"/>
                    <a:pt x="658" y="307"/>
                    <a:pt x="658" y="306"/>
                  </a:cubicBezTo>
                  <a:cubicBezTo>
                    <a:pt x="659" y="306"/>
                    <a:pt x="656" y="311"/>
                    <a:pt x="655" y="313"/>
                  </a:cubicBezTo>
                  <a:cubicBezTo>
                    <a:pt x="655" y="313"/>
                    <a:pt x="657" y="310"/>
                    <a:pt x="656" y="312"/>
                  </a:cubicBezTo>
                  <a:close/>
                  <a:moveTo>
                    <a:pt x="661" y="310"/>
                  </a:moveTo>
                  <a:cubicBezTo>
                    <a:pt x="661" y="309"/>
                    <a:pt x="662" y="309"/>
                    <a:pt x="662" y="307"/>
                  </a:cubicBezTo>
                  <a:cubicBezTo>
                    <a:pt x="663" y="307"/>
                    <a:pt x="663" y="307"/>
                    <a:pt x="663" y="307"/>
                  </a:cubicBezTo>
                  <a:cubicBezTo>
                    <a:pt x="662" y="309"/>
                    <a:pt x="662" y="308"/>
                    <a:pt x="661" y="310"/>
                  </a:cubicBezTo>
                  <a:close/>
                  <a:moveTo>
                    <a:pt x="664" y="301"/>
                  </a:moveTo>
                  <a:cubicBezTo>
                    <a:pt x="663" y="302"/>
                    <a:pt x="665" y="299"/>
                    <a:pt x="665" y="298"/>
                  </a:cubicBezTo>
                  <a:cubicBezTo>
                    <a:pt x="665" y="299"/>
                    <a:pt x="665" y="299"/>
                    <a:pt x="665" y="301"/>
                  </a:cubicBezTo>
                  <a:cubicBezTo>
                    <a:pt x="663" y="304"/>
                    <a:pt x="662" y="305"/>
                    <a:pt x="661" y="307"/>
                  </a:cubicBezTo>
                  <a:cubicBezTo>
                    <a:pt x="662" y="305"/>
                    <a:pt x="662" y="304"/>
                    <a:pt x="664" y="301"/>
                  </a:cubicBezTo>
                  <a:cubicBezTo>
                    <a:pt x="664" y="301"/>
                    <a:pt x="664" y="300"/>
                    <a:pt x="664" y="301"/>
                  </a:cubicBezTo>
                  <a:close/>
                  <a:moveTo>
                    <a:pt x="662" y="303"/>
                  </a:moveTo>
                  <a:cubicBezTo>
                    <a:pt x="662" y="304"/>
                    <a:pt x="662" y="302"/>
                    <a:pt x="662" y="302"/>
                  </a:cubicBezTo>
                  <a:cubicBezTo>
                    <a:pt x="663" y="300"/>
                    <a:pt x="663" y="300"/>
                    <a:pt x="664" y="298"/>
                  </a:cubicBezTo>
                  <a:cubicBezTo>
                    <a:pt x="664" y="299"/>
                    <a:pt x="662" y="302"/>
                    <a:pt x="662" y="303"/>
                  </a:cubicBezTo>
                  <a:close/>
                  <a:moveTo>
                    <a:pt x="669" y="301"/>
                  </a:moveTo>
                  <a:cubicBezTo>
                    <a:pt x="668" y="303"/>
                    <a:pt x="669" y="301"/>
                    <a:pt x="668" y="302"/>
                  </a:cubicBezTo>
                  <a:cubicBezTo>
                    <a:pt x="669" y="300"/>
                    <a:pt x="669" y="300"/>
                    <a:pt x="670" y="298"/>
                  </a:cubicBezTo>
                  <a:cubicBezTo>
                    <a:pt x="670" y="298"/>
                    <a:pt x="669" y="301"/>
                    <a:pt x="669" y="301"/>
                  </a:cubicBezTo>
                  <a:close/>
                  <a:moveTo>
                    <a:pt x="664" y="298"/>
                  </a:moveTo>
                  <a:cubicBezTo>
                    <a:pt x="664" y="297"/>
                    <a:pt x="663" y="298"/>
                    <a:pt x="663" y="298"/>
                  </a:cubicBezTo>
                  <a:cubicBezTo>
                    <a:pt x="664" y="296"/>
                    <a:pt x="664" y="296"/>
                    <a:pt x="664" y="296"/>
                  </a:cubicBezTo>
                  <a:cubicBezTo>
                    <a:pt x="664" y="296"/>
                    <a:pt x="664" y="298"/>
                    <a:pt x="665" y="295"/>
                  </a:cubicBezTo>
                  <a:cubicBezTo>
                    <a:pt x="665" y="296"/>
                    <a:pt x="664" y="297"/>
                    <a:pt x="664" y="298"/>
                  </a:cubicBezTo>
                  <a:close/>
                  <a:moveTo>
                    <a:pt x="718" y="287"/>
                  </a:moveTo>
                  <a:cubicBezTo>
                    <a:pt x="718" y="287"/>
                    <a:pt x="720" y="283"/>
                    <a:pt x="720" y="280"/>
                  </a:cubicBezTo>
                  <a:cubicBezTo>
                    <a:pt x="720" y="282"/>
                    <a:pt x="719" y="286"/>
                    <a:pt x="718" y="287"/>
                  </a:cubicBezTo>
                  <a:close/>
                  <a:moveTo>
                    <a:pt x="729" y="267"/>
                  </a:moveTo>
                  <a:cubicBezTo>
                    <a:pt x="728" y="268"/>
                    <a:pt x="728" y="267"/>
                    <a:pt x="728" y="267"/>
                  </a:cubicBezTo>
                  <a:cubicBezTo>
                    <a:pt x="729" y="263"/>
                    <a:pt x="729" y="263"/>
                    <a:pt x="730" y="260"/>
                  </a:cubicBezTo>
                  <a:cubicBezTo>
                    <a:pt x="730" y="261"/>
                    <a:pt x="730" y="264"/>
                    <a:pt x="729" y="267"/>
                  </a:cubicBezTo>
                  <a:close/>
                  <a:moveTo>
                    <a:pt x="733" y="260"/>
                  </a:moveTo>
                  <a:cubicBezTo>
                    <a:pt x="732" y="260"/>
                    <a:pt x="733" y="257"/>
                    <a:pt x="734" y="254"/>
                  </a:cubicBezTo>
                  <a:cubicBezTo>
                    <a:pt x="734" y="254"/>
                    <a:pt x="733" y="257"/>
                    <a:pt x="733" y="260"/>
                  </a:cubicBezTo>
                  <a:close/>
                  <a:moveTo>
                    <a:pt x="726" y="261"/>
                  </a:moveTo>
                  <a:cubicBezTo>
                    <a:pt x="726" y="258"/>
                    <a:pt x="726" y="258"/>
                    <a:pt x="726" y="258"/>
                  </a:cubicBezTo>
                  <a:cubicBezTo>
                    <a:pt x="727" y="257"/>
                    <a:pt x="727" y="257"/>
                    <a:pt x="728" y="255"/>
                  </a:cubicBezTo>
                  <a:cubicBezTo>
                    <a:pt x="727" y="259"/>
                    <a:pt x="727" y="259"/>
                    <a:pt x="727" y="259"/>
                  </a:cubicBezTo>
                  <a:cubicBezTo>
                    <a:pt x="727" y="256"/>
                    <a:pt x="726" y="260"/>
                    <a:pt x="726" y="261"/>
                  </a:cubicBezTo>
                  <a:close/>
                  <a:moveTo>
                    <a:pt x="694" y="267"/>
                  </a:moveTo>
                  <a:cubicBezTo>
                    <a:pt x="695" y="265"/>
                    <a:pt x="695" y="264"/>
                    <a:pt x="696" y="261"/>
                  </a:cubicBezTo>
                  <a:cubicBezTo>
                    <a:pt x="696" y="260"/>
                    <a:pt x="696" y="260"/>
                    <a:pt x="697" y="259"/>
                  </a:cubicBezTo>
                  <a:cubicBezTo>
                    <a:pt x="697" y="258"/>
                    <a:pt x="696" y="259"/>
                    <a:pt x="696" y="260"/>
                  </a:cubicBezTo>
                  <a:cubicBezTo>
                    <a:pt x="696" y="261"/>
                    <a:pt x="696" y="260"/>
                    <a:pt x="696" y="260"/>
                  </a:cubicBezTo>
                  <a:cubicBezTo>
                    <a:pt x="696" y="261"/>
                    <a:pt x="696" y="262"/>
                    <a:pt x="695" y="263"/>
                  </a:cubicBezTo>
                  <a:cubicBezTo>
                    <a:pt x="695" y="264"/>
                    <a:pt x="696" y="261"/>
                    <a:pt x="695" y="262"/>
                  </a:cubicBezTo>
                  <a:cubicBezTo>
                    <a:pt x="695" y="263"/>
                    <a:pt x="694" y="265"/>
                    <a:pt x="694" y="266"/>
                  </a:cubicBezTo>
                  <a:cubicBezTo>
                    <a:pt x="694" y="266"/>
                    <a:pt x="695" y="260"/>
                    <a:pt x="695" y="261"/>
                  </a:cubicBezTo>
                  <a:cubicBezTo>
                    <a:pt x="695" y="259"/>
                    <a:pt x="696" y="258"/>
                    <a:pt x="696" y="257"/>
                  </a:cubicBezTo>
                  <a:cubicBezTo>
                    <a:pt x="696" y="256"/>
                    <a:pt x="695" y="258"/>
                    <a:pt x="695" y="260"/>
                  </a:cubicBezTo>
                  <a:cubicBezTo>
                    <a:pt x="695" y="260"/>
                    <a:pt x="695" y="260"/>
                    <a:pt x="695" y="260"/>
                  </a:cubicBezTo>
                  <a:cubicBezTo>
                    <a:pt x="695" y="257"/>
                    <a:pt x="696" y="256"/>
                    <a:pt x="696" y="254"/>
                  </a:cubicBezTo>
                  <a:cubicBezTo>
                    <a:pt x="697" y="253"/>
                    <a:pt x="697" y="251"/>
                    <a:pt x="696" y="254"/>
                  </a:cubicBezTo>
                  <a:cubicBezTo>
                    <a:pt x="697" y="250"/>
                    <a:pt x="698" y="245"/>
                    <a:pt x="699" y="242"/>
                  </a:cubicBezTo>
                  <a:cubicBezTo>
                    <a:pt x="700" y="240"/>
                    <a:pt x="698" y="244"/>
                    <a:pt x="699" y="242"/>
                  </a:cubicBezTo>
                  <a:cubicBezTo>
                    <a:pt x="699" y="240"/>
                    <a:pt x="700" y="239"/>
                    <a:pt x="700" y="239"/>
                  </a:cubicBezTo>
                  <a:cubicBezTo>
                    <a:pt x="699" y="244"/>
                    <a:pt x="698" y="247"/>
                    <a:pt x="697" y="252"/>
                  </a:cubicBezTo>
                  <a:cubicBezTo>
                    <a:pt x="697" y="251"/>
                    <a:pt x="698" y="248"/>
                    <a:pt x="699" y="245"/>
                  </a:cubicBezTo>
                  <a:cubicBezTo>
                    <a:pt x="699" y="247"/>
                    <a:pt x="699" y="245"/>
                    <a:pt x="700" y="243"/>
                  </a:cubicBezTo>
                  <a:cubicBezTo>
                    <a:pt x="700" y="244"/>
                    <a:pt x="699" y="248"/>
                    <a:pt x="698" y="252"/>
                  </a:cubicBezTo>
                  <a:cubicBezTo>
                    <a:pt x="699" y="250"/>
                    <a:pt x="700" y="245"/>
                    <a:pt x="701" y="241"/>
                  </a:cubicBezTo>
                  <a:cubicBezTo>
                    <a:pt x="701" y="240"/>
                    <a:pt x="700" y="243"/>
                    <a:pt x="701" y="242"/>
                  </a:cubicBezTo>
                  <a:cubicBezTo>
                    <a:pt x="701" y="240"/>
                    <a:pt x="701" y="240"/>
                    <a:pt x="702" y="237"/>
                  </a:cubicBezTo>
                  <a:cubicBezTo>
                    <a:pt x="702" y="237"/>
                    <a:pt x="702" y="238"/>
                    <a:pt x="702" y="240"/>
                  </a:cubicBezTo>
                  <a:cubicBezTo>
                    <a:pt x="701" y="241"/>
                    <a:pt x="701" y="243"/>
                    <a:pt x="701" y="244"/>
                  </a:cubicBezTo>
                  <a:cubicBezTo>
                    <a:pt x="701" y="243"/>
                    <a:pt x="701" y="242"/>
                    <a:pt x="700" y="244"/>
                  </a:cubicBezTo>
                  <a:cubicBezTo>
                    <a:pt x="700" y="247"/>
                    <a:pt x="699" y="250"/>
                    <a:pt x="698" y="254"/>
                  </a:cubicBezTo>
                  <a:cubicBezTo>
                    <a:pt x="699" y="251"/>
                    <a:pt x="699" y="249"/>
                    <a:pt x="700" y="245"/>
                  </a:cubicBezTo>
                  <a:cubicBezTo>
                    <a:pt x="700" y="246"/>
                    <a:pt x="701" y="244"/>
                    <a:pt x="701" y="242"/>
                  </a:cubicBezTo>
                  <a:cubicBezTo>
                    <a:pt x="702" y="242"/>
                    <a:pt x="702" y="243"/>
                    <a:pt x="701" y="245"/>
                  </a:cubicBezTo>
                  <a:cubicBezTo>
                    <a:pt x="701" y="245"/>
                    <a:pt x="701" y="245"/>
                    <a:pt x="701" y="244"/>
                  </a:cubicBezTo>
                  <a:cubicBezTo>
                    <a:pt x="699" y="252"/>
                    <a:pt x="699" y="256"/>
                    <a:pt x="697" y="259"/>
                  </a:cubicBezTo>
                  <a:cubicBezTo>
                    <a:pt x="697" y="259"/>
                    <a:pt x="697" y="259"/>
                    <a:pt x="697" y="259"/>
                  </a:cubicBezTo>
                  <a:cubicBezTo>
                    <a:pt x="696" y="262"/>
                    <a:pt x="696" y="263"/>
                    <a:pt x="695" y="265"/>
                  </a:cubicBezTo>
                  <a:cubicBezTo>
                    <a:pt x="695" y="263"/>
                    <a:pt x="694" y="267"/>
                    <a:pt x="694" y="267"/>
                  </a:cubicBezTo>
                  <a:close/>
                  <a:moveTo>
                    <a:pt x="693" y="262"/>
                  </a:moveTo>
                  <a:cubicBezTo>
                    <a:pt x="694" y="259"/>
                    <a:pt x="695" y="258"/>
                    <a:pt x="694" y="259"/>
                  </a:cubicBezTo>
                  <a:cubicBezTo>
                    <a:pt x="694" y="257"/>
                    <a:pt x="695" y="256"/>
                    <a:pt x="695" y="255"/>
                  </a:cubicBezTo>
                  <a:cubicBezTo>
                    <a:pt x="696" y="252"/>
                    <a:pt x="696" y="252"/>
                    <a:pt x="696" y="251"/>
                  </a:cubicBezTo>
                  <a:cubicBezTo>
                    <a:pt x="696" y="253"/>
                    <a:pt x="696" y="254"/>
                    <a:pt x="695" y="257"/>
                  </a:cubicBezTo>
                  <a:cubicBezTo>
                    <a:pt x="695" y="255"/>
                    <a:pt x="694" y="262"/>
                    <a:pt x="693" y="262"/>
                  </a:cubicBezTo>
                  <a:close/>
                  <a:moveTo>
                    <a:pt x="696" y="266"/>
                  </a:moveTo>
                  <a:cubicBezTo>
                    <a:pt x="696" y="265"/>
                    <a:pt x="697" y="262"/>
                    <a:pt x="697" y="261"/>
                  </a:cubicBezTo>
                  <a:cubicBezTo>
                    <a:pt x="698" y="261"/>
                    <a:pt x="697" y="264"/>
                    <a:pt x="696" y="266"/>
                  </a:cubicBezTo>
                  <a:close/>
                  <a:moveTo>
                    <a:pt x="695" y="253"/>
                  </a:moveTo>
                  <a:cubicBezTo>
                    <a:pt x="696" y="251"/>
                    <a:pt x="697" y="248"/>
                    <a:pt x="696" y="248"/>
                  </a:cubicBezTo>
                  <a:cubicBezTo>
                    <a:pt x="697" y="245"/>
                    <a:pt x="696" y="248"/>
                    <a:pt x="697" y="246"/>
                  </a:cubicBezTo>
                  <a:cubicBezTo>
                    <a:pt x="698" y="243"/>
                    <a:pt x="699" y="239"/>
                    <a:pt x="699" y="238"/>
                  </a:cubicBezTo>
                  <a:cubicBezTo>
                    <a:pt x="699" y="237"/>
                    <a:pt x="699" y="239"/>
                    <a:pt x="698" y="241"/>
                  </a:cubicBezTo>
                  <a:cubicBezTo>
                    <a:pt x="699" y="240"/>
                    <a:pt x="700" y="237"/>
                    <a:pt x="700" y="233"/>
                  </a:cubicBezTo>
                  <a:cubicBezTo>
                    <a:pt x="700" y="233"/>
                    <a:pt x="700" y="235"/>
                    <a:pt x="700" y="235"/>
                  </a:cubicBezTo>
                  <a:cubicBezTo>
                    <a:pt x="700" y="237"/>
                    <a:pt x="700" y="235"/>
                    <a:pt x="699" y="240"/>
                  </a:cubicBezTo>
                  <a:cubicBezTo>
                    <a:pt x="699" y="239"/>
                    <a:pt x="700" y="238"/>
                    <a:pt x="700" y="237"/>
                  </a:cubicBezTo>
                  <a:cubicBezTo>
                    <a:pt x="699" y="241"/>
                    <a:pt x="698" y="245"/>
                    <a:pt x="697" y="249"/>
                  </a:cubicBezTo>
                  <a:cubicBezTo>
                    <a:pt x="698" y="246"/>
                    <a:pt x="698" y="243"/>
                    <a:pt x="699" y="241"/>
                  </a:cubicBezTo>
                  <a:cubicBezTo>
                    <a:pt x="698" y="243"/>
                    <a:pt x="696" y="252"/>
                    <a:pt x="695" y="253"/>
                  </a:cubicBezTo>
                  <a:close/>
                  <a:moveTo>
                    <a:pt x="689" y="251"/>
                  </a:moveTo>
                  <a:cubicBezTo>
                    <a:pt x="689" y="251"/>
                    <a:pt x="690" y="246"/>
                    <a:pt x="690" y="247"/>
                  </a:cubicBezTo>
                  <a:cubicBezTo>
                    <a:pt x="690" y="249"/>
                    <a:pt x="689" y="250"/>
                    <a:pt x="689" y="251"/>
                  </a:cubicBezTo>
                  <a:close/>
                  <a:moveTo>
                    <a:pt x="729" y="235"/>
                  </a:moveTo>
                  <a:cubicBezTo>
                    <a:pt x="729" y="232"/>
                    <a:pt x="729" y="232"/>
                    <a:pt x="729" y="232"/>
                  </a:cubicBezTo>
                  <a:cubicBezTo>
                    <a:pt x="730" y="232"/>
                    <a:pt x="730" y="232"/>
                    <a:pt x="730" y="232"/>
                  </a:cubicBezTo>
                  <a:cubicBezTo>
                    <a:pt x="729" y="234"/>
                    <a:pt x="729" y="235"/>
                    <a:pt x="729" y="235"/>
                  </a:cubicBezTo>
                  <a:close/>
                  <a:moveTo>
                    <a:pt x="691" y="245"/>
                  </a:moveTo>
                  <a:cubicBezTo>
                    <a:pt x="692" y="244"/>
                    <a:pt x="692" y="244"/>
                    <a:pt x="692" y="243"/>
                  </a:cubicBezTo>
                  <a:cubicBezTo>
                    <a:pt x="692" y="243"/>
                    <a:pt x="692" y="245"/>
                    <a:pt x="691" y="246"/>
                  </a:cubicBezTo>
                  <a:cubicBezTo>
                    <a:pt x="692" y="245"/>
                    <a:pt x="691" y="246"/>
                    <a:pt x="692" y="244"/>
                  </a:cubicBezTo>
                  <a:cubicBezTo>
                    <a:pt x="692" y="243"/>
                    <a:pt x="692" y="244"/>
                    <a:pt x="691" y="245"/>
                  </a:cubicBezTo>
                  <a:close/>
                  <a:moveTo>
                    <a:pt x="700" y="239"/>
                  </a:moveTo>
                  <a:cubicBezTo>
                    <a:pt x="700" y="238"/>
                    <a:pt x="700" y="237"/>
                    <a:pt x="700" y="236"/>
                  </a:cubicBezTo>
                  <a:cubicBezTo>
                    <a:pt x="701" y="236"/>
                    <a:pt x="701" y="236"/>
                    <a:pt x="701" y="236"/>
                  </a:cubicBezTo>
                  <a:cubicBezTo>
                    <a:pt x="700" y="238"/>
                    <a:pt x="700" y="239"/>
                    <a:pt x="700" y="239"/>
                  </a:cubicBezTo>
                  <a:close/>
                  <a:moveTo>
                    <a:pt x="692" y="241"/>
                  </a:moveTo>
                  <a:cubicBezTo>
                    <a:pt x="692" y="241"/>
                    <a:pt x="692" y="239"/>
                    <a:pt x="693" y="238"/>
                  </a:cubicBezTo>
                  <a:cubicBezTo>
                    <a:pt x="693" y="237"/>
                    <a:pt x="693" y="236"/>
                    <a:pt x="693" y="237"/>
                  </a:cubicBezTo>
                  <a:cubicBezTo>
                    <a:pt x="693" y="239"/>
                    <a:pt x="692" y="240"/>
                    <a:pt x="692" y="241"/>
                  </a:cubicBezTo>
                  <a:close/>
                  <a:moveTo>
                    <a:pt x="705" y="231"/>
                  </a:moveTo>
                  <a:cubicBezTo>
                    <a:pt x="704" y="231"/>
                    <a:pt x="704" y="231"/>
                    <a:pt x="704" y="231"/>
                  </a:cubicBezTo>
                  <a:cubicBezTo>
                    <a:pt x="704" y="230"/>
                    <a:pt x="704" y="229"/>
                    <a:pt x="704" y="229"/>
                  </a:cubicBezTo>
                  <a:cubicBezTo>
                    <a:pt x="705" y="227"/>
                    <a:pt x="705" y="229"/>
                    <a:pt x="705" y="231"/>
                  </a:cubicBezTo>
                  <a:close/>
                  <a:moveTo>
                    <a:pt x="699" y="228"/>
                  </a:moveTo>
                  <a:cubicBezTo>
                    <a:pt x="699" y="228"/>
                    <a:pt x="700" y="224"/>
                    <a:pt x="700" y="224"/>
                  </a:cubicBezTo>
                  <a:cubicBezTo>
                    <a:pt x="700" y="226"/>
                    <a:pt x="699" y="227"/>
                    <a:pt x="699" y="228"/>
                  </a:cubicBezTo>
                  <a:close/>
                  <a:moveTo>
                    <a:pt x="700" y="222"/>
                  </a:moveTo>
                  <a:cubicBezTo>
                    <a:pt x="700" y="220"/>
                    <a:pt x="700" y="219"/>
                    <a:pt x="701" y="218"/>
                  </a:cubicBezTo>
                  <a:cubicBezTo>
                    <a:pt x="701" y="217"/>
                    <a:pt x="700" y="220"/>
                    <a:pt x="701" y="220"/>
                  </a:cubicBezTo>
                  <a:cubicBezTo>
                    <a:pt x="700" y="221"/>
                    <a:pt x="700" y="222"/>
                    <a:pt x="700" y="222"/>
                  </a:cubicBezTo>
                  <a:close/>
                  <a:moveTo>
                    <a:pt x="724" y="169"/>
                  </a:moveTo>
                  <a:cubicBezTo>
                    <a:pt x="724" y="167"/>
                    <a:pt x="724" y="173"/>
                    <a:pt x="724" y="172"/>
                  </a:cubicBezTo>
                  <a:cubicBezTo>
                    <a:pt x="724" y="169"/>
                    <a:pt x="724" y="166"/>
                    <a:pt x="724" y="162"/>
                  </a:cubicBezTo>
                  <a:cubicBezTo>
                    <a:pt x="724" y="159"/>
                    <a:pt x="723" y="156"/>
                    <a:pt x="723" y="153"/>
                  </a:cubicBezTo>
                  <a:cubicBezTo>
                    <a:pt x="724" y="153"/>
                    <a:pt x="724" y="152"/>
                    <a:pt x="724" y="149"/>
                  </a:cubicBezTo>
                  <a:cubicBezTo>
                    <a:pt x="724" y="150"/>
                    <a:pt x="724" y="149"/>
                    <a:pt x="725" y="149"/>
                  </a:cubicBezTo>
                  <a:cubicBezTo>
                    <a:pt x="725" y="151"/>
                    <a:pt x="724" y="152"/>
                    <a:pt x="724" y="154"/>
                  </a:cubicBezTo>
                  <a:cubicBezTo>
                    <a:pt x="725" y="157"/>
                    <a:pt x="725" y="161"/>
                    <a:pt x="725" y="163"/>
                  </a:cubicBezTo>
                  <a:cubicBezTo>
                    <a:pt x="725" y="165"/>
                    <a:pt x="725" y="166"/>
                    <a:pt x="725" y="166"/>
                  </a:cubicBezTo>
                  <a:cubicBezTo>
                    <a:pt x="725" y="169"/>
                    <a:pt x="725" y="171"/>
                    <a:pt x="724" y="172"/>
                  </a:cubicBezTo>
                  <a:cubicBezTo>
                    <a:pt x="724" y="171"/>
                    <a:pt x="724" y="169"/>
                    <a:pt x="724" y="169"/>
                  </a:cubicBezTo>
                  <a:close/>
                  <a:moveTo>
                    <a:pt x="725" y="171"/>
                  </a:moveTo>
                  <a:cubicBezTo>
                    <a:pt x="725" y="174"/>
                    <a:pt x="725" y="169"/>
                    <a:pt x="726" y="168"/>
                  </a:cubicBezTo>
                  <a:cubicBezTo>
                    <a:pt x="725" y="171"/>
                    <a:pt x="725" y="173"/>
                    <a:pt x="726" y="176"/>
                  </a:cubicBezTo>
                  <a:cubicBezTo>
                    <a:pt x="726" y="179"/>
                    <a:pt x="725" y="182"/>
                    <a:pt x="725" y="185"/>
                  </a:cubicBezTo>
                  <a:cubicBezTo>
                    <a:pt x="725" y="190"/>
                    <a:pt x="725" y="195"/>
                    <a:pt x="724" y="197"/>
                  </a:cubicBezTo>
                  <a:cubicBezTo>
                    <a:pt x="724" y="200"/>
                    <a:pt x="724" y="201"/>
                    <a:pt x="723" y="203"/>
                  </a:cubicBezTo>
                  <a:cubicBezTo>
                    <a:pt x="723" y="206"/>
                    <a:pt x="724" y="202"/>
                    <a:pt x="724" y="203"/>
                  </a:cubicBezTo>
                  <a:cubicBezTo>
                    <a:pt x="723" y="206"/>
                    <a:pt x="723" y="209"/>
                    <a:pt x="723" y="210"/>
                  </a:cubicBezTo>
                  <a:cubicBezTo>
                    <a:pt x="723" y="201"/>
                    <a:pt x="724" y="199"/>
                    <a:pt x="724" y="193"/>
                  </a:cubicBezTo>
                  <a:cubicBezTo>
                    <a:pt x="724" y="193"/>
                    <a:pt x="724" y="194"/>
                    <a:pt x="724" y="195"/>
                  </a:cubicBezTo>
                  <a:cubicBezTo>
                    <a:pt x="723" y="190"/>
                    <a:pt x="724" y="186"/>
                    <a:pt x="724" y="176"/>
                  </a:cubicBezTo>
                  <a:cubicBezTo>
                    <a:pt x="724" y="175"/>
                    <a:pt x="725" y="174"/>
                    <a:pt x="725" y="174"/>
                  </a:cubicBezTo>
                  <a:cubicBezTo>
                    <a:pt x="725" y="173"/>
                    <a:pt x="725" y="173"/>
                    <a:pt x="725" y="171"/>
                  </a:cubicBezTo>
                  <a:close/>
                  <a:moveTo>
                    <a:pt x="731" y="184"/>
                  </a:moveTo>
                  <a:cubicBezTo>
                    <a:pt x="731" y="185"/>
                    <a:pt x="731" y="181"/>
                    <a:pt x="731" y="181"/>
                  </a:cubicBezTo>
                  <a:lnTo>
                    <a:pt x="731" y="184"/>
                  </a:lnTo>
                  <a:close/>
                  <a:moveTo>
                    <a:pt x="709" y="197"/>
                  </a:moveTo>
                  <a:cubicBezTo>
                    <a:pt x="708" y="197"/>
                    <a:pt x="709" y="191"/>
                    <a:pt x="709" y="197"/>
                  </a:cubicBezTo>
                  <a:close/>
                  <a:moveTo>
                    <a:pt x="709" y="196"/>
                  </a:moveTo>
                  <a:cubicBezTo>
                    <a:pt x="709" y="196"/>
                    <a:pt x="709" y="192"/>
                    <a:pt x="709" y="192"/>
                  </a:cubicBezTo>
                  <a:cubicBezTo>
                    <a:pt x="709" y="194"/>
                    <a:pt x="709" y="194"/>
                    <a:pt x="709" y="196"/>
                  </a:cubicBezTo>
                  <a:close/>
                  <a:moveTo>
                    <a:pt x="732" y="181"/>
                  </a:moveTo>
                  <a:cubicBezTo>
                    <a:pt x="732" y="177"/>
                    <a:pt x="732" y="177"/>
                    <a:pt x="732" y="175"/>
                  </a:cubicBezTo>
                  <a:cubicBezTo>
                    <a:pt x="732" y="176"/>
                    <a:pt x="732" y="177"/>
                    <a:pt x="732" y="180"/>
                  </a:cubicBezTo>
                  <a:cubicBezTo>
                    <a:pt x="732" y="180"/>
                    <a:pt x="732" y="181"/>
                    <a:pt x="732" y="181"/>
                  </a:cubicBezTo>
                  <a:close/>
                  <a:moveTo>
                    <a:pt x="731" y="162"/>
                  </a:moveTo>
                  <a:cubicBezTo>
                    <a:pt x="731" y="161"/>
                    <a:pt x="731" y="159"/>
                    <a:pt x="731" y="157"/>
                  </a:cubicBezTo>
                  <a:cubicBezTo>
                    <a:pt x="730" y="158"/>
                    <a:pt x="731" y="160"/>
                    <a:pt x="731" y="160"/>
                  </a:cubicBezTo>
                  <a:cubicBezTo>
                    <a:pt x="730" y="161"/>
                    <a:pt x="730" y="157"/>
                    <a:pt x="730" y="155"/>
                  </a:cubicBezTo>
                  <a:cubicBezTo>
                    <a:pt x="731" y="155"/>
                    <a:pt x="730" y="150"/>
                    <a:pt x="731" y="150"/>
                  </a:cubicBezTo>
                  <a:cubicBezTo>
                    <a:pt x="731" y="153"/>
                    <a:pt x="731" y="157"/>
                    <a:pt x="731" y="157"/>
                  </a:cubicBezTo>
                  <a:cubicBezTo>
                    <a:pt x="731" y="159"/>
                    <a:pt x="731" y="160"/>
                    <a:pt x="731" y="162"/>
                  </a:cubicBezTo>
                  <a:close/>
                  <a:moveTo>
                    <a:pt x="710" y="166"/>
                  </a:moveTo>
                  <a:cubicBezTo>
                    <a:pt x="710" y="166"/>
                    <a:pt x="710" y="162"/>
                    <a:pt x="710" y="162"/>
                  </a:cubicBezTo>
                  <a:cubicBezTo>
                    <a:pt x="710" y="164"/>
                    <a:pt x="710" y="165"/>
                    <a:pt x="710" y="166"/>
                  </a:cubicBezTo>
                  <a:close/>
                  <a:moveTo>
                    <a:pt x="712" y="155"/>
                  </a:moveTo>
                  <a:cubicBezTo>
                    <a:pt x="712" y="157"/>
                    <a:pt x="712" y="160"/>
                    <a:pt x="712" y="160"/>
                  </a:cubicBezTo>
                  <a:cubicBezTo>
                    <a:pt x="712" y="157"/>
                    <a:pt x="711" y="155"/>
                    <a:pt x="712" y="155"/>
                  </a:cubicBezTo>
                  <a:close/>
                  <a:moveTo>
                    <a:pt x="711" y="150"/>
                  </a:moveTo>
                  <a:cubicBezTo>
                    <a:pt x="711" y="149"/>
                    <a:pt x="711" y="147"/>
                    <a:pt x="711" y="149"/>
                  </a:cubicBezTo>
                  <a:cubicBezTo>
                    <a:pt x="711" y="146"/>
                    <a:pt x="710" y="141"/>
                    <a:pt x="711" y="140"/>
                  </a:cubicBezTo>
                  <a:cubicBezTo>
                    <a:pt x="712" y="145"/>
                    <a:pt x="712" y="152"/>
                    <a:pt x="712" y="155"/>
                  </a:cubicBezTo>
                  <a:cubicBezTo>
                    <a:pt x="711" y="155"/>
                    <a:pt x="711" y="152"/>
                    <a:pt x="711" y="151"/>
                  </a:cubicBezTo>
                  <a:cubicBezTo>
                    <a:pt x="711" y="154"/>
                    <a:pt x="711" y="159"/>
                    <a:pt x="712" y="162"/>
                  </a:cubicBezTo>
                  <a:cubicBezTo>
                    <a:pt x="711" y="164"/>
                    <a:pt x="711" y="155"/>
                    <a:pt x="711" y="152"/>
                  </a:cubicBezTo>
                  <a:cubicBezTo>
                    <a:pt x="711" y="151"/>
                    <a:pt x="710" y="149"/>
                    <a:pt x="711" y="151"/>
                  </a:cubicBezTo>
                  <a:cubicBezTo>
                    <a:pt x="710" y="150"/>
                    <a:pt x="710" y="146"/>
                    <a:pt x="710" y="144"/>
                  </a:cubicBezTo>
                  <a:cubicBezTo>
                    <a:pt x="711" y="144"/>
                    <a:pt x="711" y="149"/>
                    <a:pt x="711" y="150"/>
                  </a:cubicBezTo>
                  <a:close/>
                  <a:moveTo>
                    <a:pt x="725" y="148"/>
                  </a:moveTo>
                  <a:cubicBezTo>
                    <a:pt x="725" y="148"/>
                    <a:pt x="725" y="145"/>
                    <a:pt x="724" y="143"/>
                  </a:cubicBezTo>
                  <a:cubicBezTo>
                    <a:pt x="724" y="143"/>
                    <a:pt x="725" y="146"/>
                    <a:pt x="725" y="147"/>
                  </a:cubicBezTo>
                  <a:cubicBezTo>
                    <a:pt x="724" y="146"/>
                    <a:pt x="724" y="145"/>
                    <a:pt x="724" y="142"/>
                  </a:cubicBezTo>
                  <a:cubicBezTo>
                    <a:pt x="724" y="138"/>
                    <a:pt x="724" y="141"/>
                    <a:pt x="724" y="136"/>
                  </a:cubicBezTo>
                  <a:cubicBezTo>
                    <a:pt x="725" y="140"/>
                    <a:pt x="725" y="138"/>
                    <a:pt x="725" y="142"/>
                  </a:cubicBezTo>
                  <a:cubicBezTo>
                    <a:pt x="725" y="141"/>
                    <a:pt x="725" y="140"/>
                    <a:pt x="725" y="142"/>
                  </a:cubicBezTo>
                  <a:cubicBezTo>
                    <a:pt x="725" y="145"/>
                    <a:pt x="725" y="146"/>
                    <a:pt x="725" y="148"/>
                  </a:cubicBezTo>
                  <a:close/>
                  <a:moveTo>
                    <a:pt x="710" y="140"/>
                  </a:moveTo>
                  <a:cubicBezTo>
                    <a:pt x="709" y="139"/>
                    <a:pt x="709" y="137"/>
                    <a:pt x="709" y="134"/>
                  </a:cubicBezTo>
                  <a:cubicBezTo>
                    <a:pt x="710" y="136"/>
                    <a:pt x="710" y="138"/>
                    <a:pt x="710" y="140"/>
                  </a:cubicBezTo>
                  <a:close/>
                  <a:moveTo>
                    <a:pt x="52" y="278"/>
                  </a:moveTo>
                  <a:cubicBezTo>
                    <a:pt x="54" y="283"/>
                    <a:pt x="55" y="284"/>
                    <a:pt x="56" y="286"/>
                  </a:cubicBezTo>
                  <a:cubicBezTo>
                    <a:pt x="55" y="286"/>
                    <a:pt x="55" y="284"/>
                    <a:pt x="55" y="285"/>
                  </a:cubicBezTo>
                  <a:cubicBezTo>
                    <a:pt x="54" y="283"/>
                    <a:pt x="53" y="281"/>
                    <a:pt x="52" y="278"/>
                  </a:cubicBezTo>
                  <a:close/>
                  <a:moveTo>
                    <a:pt x="61" y="300"/>
                  </a:moveTo>
                  <a:cubicBezTo>
                    <a:pt x="60" y="299"/>
                    <a:pt x="59" y="297"/>
                    <a:pt x="59" y="298"/>
                  </a:cubicBezTo>
                  <a:cubicBezTo>
                    <a:pt x="57" y="295"/>
                    <a:pt x="57" y="294"/>
                    <a:pt x="56" y="292"/>
                  </a:cubicBezTo>
                  <a:cubicBezTo>
                    <a:pt x="57" y="292"/>
                    <a:pt x="57" y="293"/>
                    <a:pt x="58" y="295"/>
                  </a:cubicBezTo>
                  <a:cubicBezTo>
                    <a:pt x="59" y="297"/>
                    <a:pt x="60" y="299"/>
                    <a:pt x="61" y="300"/>
                  </a:cubicBezTo>
                  <a:close/>
                  <a:moveTo>
                    <a:pt x="58" y="295"/>
                  </a:moveTo>
                  <a:cubicBezTo>
                    <a:pt x="57" y="291"/>
                    <a:pt x="59" y="296"/>
                    <a:pt x="60" y="298"/>
                  </a:cubicBezTo>
                  <a:cubicBezTo>
                    <a:pt x="59" y="297"/>
                    <a:pt x="59" y="297"/>
                    <a:pt x="58" y="295"/>
                  </a:cubicBezTo>
                  <a:cubicBezTo>
                    <a:pt x="58" y="294"/>
                    <a:pt x="57" y="292"/>
                    <a:pt x="56" y="290"/>
                  </a:cubicBezTo>
                  <a:cubicBezTo>
                    <a:pt x="57" y="291"/>
                    <a:pt x="57" y="293"/>
                    <a:pt x="58" y="295"/>
                  </a:cubicBezTo>
                  <a:close/>
                </a:path>
              </a:pathLst>
            </a:custGeom>
            <a:solidFill>
              <a:srgbClr val="B26A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Freeform 1149">
              <a:extLst>
                <a:ext uri="{FF2B5EF4-FFF2-40B4-BE49-F238E27FC236}">
                  <a16:creationId xmlns:a16="http://schemas.microsoft.com/office/drawing/2014/main" xmlns="" id="{C46ABB23-FB69-4E40-B88A-28316B45881E}"/>
                </a:ext>
              </a:extLst>
            </p:cNvPr>
            <p:cNvSpPr>
              <a:spLocks noEditPoints="1"/>
            </p:cNvSpPr>
            <p:nvPr>
              <p:custDataLst>
                <p:tags r:id="rId3"/>
              </p:custDataLst>
            </p:nvPr>
          </p:nvSpPr>
          <p:spPr bwMode="auto">
            <a:xfrm rot="1345468" flipV="1">
              <a:off x="4111964" y="2231908"/>
              <a:ext cx="746623" cy="508188"/>
            </a:xfrm>
            <a:custGeom>
              <a:avLst/>
              <a:gdLst>
                <a:gd name="T0" fmla="*/ 199 w 310"/>
                <a:gd name="T1" fmla="*/ 64 h 210"/>
                <a:gd name="T2" fmla="*/ 292 w 310"/>
                <a:gd name="T3" fmla="*/ 131 h 210"/>
                <a:gd name="T4" fmla="*/ 36 w 310"/>
                <a:gd name="T5" fmla="*/ 101 h 210"/>
                <a:gd name="T6" fmla="*/ 48 w 310"/>
                <a:gd name="T7" fmla="*/ 27 h 210"/>
                <a:gd name="T8" fmla="*/ 286 w 310"/>
                <a:gd name="T9" fmla="*/ 127 h 210"/>
                <a:gd name="T10" fmla="*/ 45 w 310"/>
                <a:gd name="T11" fmla="*/ 28 h 210"/>
                <a:gd name="T12" fmla="*/ 50 w 310"/>
                <a:gd name="T13" fmla="*/ 29 h 210"/>
                <a:gd name="T14" fmla="*/ 71 w 310"/>
                <a:gd name="T15" fmla="*/ 47 h 210"/>
                <a:gd name="T16" fmla="*/ 201 w 310"/>
                <a:gd name="T17" fmla="*/ 58 h 210"/>
                <a:gd name="T18" fmla="*/ 200 w 310"/>
                <a:gd name="T19" fmla="*/ 189 h 210"/>
                <a:gd name="T20" fmla="*/ 199 w 310"/>
                <a:gd name="T21" fmla="*/ 67 h 210"/>
                <a:gd name="T22" fmla="*/ 196 w 310"/>
                <a:gd name="T23" fmla="*/ 62 h 210"/>
                <a:gd name="T24" fmla="*/ 179 w 310"/>
                <a:gd name="T25" fmla="*/ 79 h 210"/>
                <a:gd name="T26" fmla="*/ 49 w 310"/>
                <a:gd name="T27" fmla="*/ 39 h 210"/>
                <a:gd name="T28" fmla="*/ 52 w 310"/>
                <a:gd name="T29" fmla="*/ 24 h 210"/>
                <a:gd name="T30" fmla="*/ 161 w 310"/>
                <a:gd name="T31" fmla="*/ 80 h 210"/>
                <a:gd name="T32" fmla="*/ 198 w 310"/>
                <a:gd name="T33" fmla="*/ 69 h 210"/>
                <a:gd name="T34" fmla="*/ 136 w 310"/>
                <a:gd name="T35" fmla="*/ 157 h 210"/>
                <a:gd name="T36" fmla="*/ 136 w 310"/>
                <a:gd name="T37" fmla="*/ 157 h 210"/>
                <a:gd name="T38" fmla="*/ 274 w 310"/>
                <a:gd name="T39" fmla="*/ 118 h 210"/>
                <a:gd name="T40" fmla="*/ 114 w 310"/>
                <a:gd name="T41" fmla="*/ 152 h 210"/>
                <a:gd name="T42" fmla="*/ 91 w 310"/>
                <a:gd name="T43" fmla="*/ 143 h 210"/>
                <a:gd name="T44" fmla="*/ 46 w 310"/>
                <a:gd name="T45" fmla="*/ 34 h 210"/>
                <a:gd name="T46" fmla="*/ 209 w 310"/>
                <a:gd name="T47" fmla="*/ 71 h 210"/>
                <a:gd name="T48" fmla="*/ 208 w 310"/>
                <a:gd name="T49" fmla="*/ 73 h 210"/>
                <a:gd name="T50" fmla="*/ 174 w 310"/>
                <a:gd name="T51" fmla="*/ 79 h 210"/>
                <a:gd name="T52" fmla="*/ 167 w 310"/>
                <a:gd name="T53" fmla="*/ 80 h 210"/>
                <a:gd name="T54" fmla="*/ 197 w 310"/>
                <a:gd name="T55" fmla="*/ 179 h 210"/>
                <a:gd name="T56" fmla="*/ 287 w 310"/>
                <a:gd name="T57" fmla="*/ 137 h 210"/>
                <a:gd name="T58" fmla="*/ 8 w 310"/>
                <a:gd name="T59" fmla="*/ 17 h 210"/>
                <a:gd name="T60" fmla="*/ 181 w 310"/>
                <a:gd name="T61" fmla="*/ 79 h 210"/>
                <a:gd name="T62" fmla="*/ 185 w 310"/>
                <a:gd name="T63" fmla="*/ 78 h 210"/>
                <a:gd name="T64" fmla="*/ 72 w 310"/>
                <a:gd name="T65" fmla="*/ 53 h 210"/>
                <a:gd name="T66" fmla="*/ 158 w 310"/>
                <a:gd name="T67" fmla="*/ 81 h 210"/>
                <a:gd name="T68" fmla="*/ 66 w 310"/>
                <a:gd name="T69" fmla="*/ 62 h 210"/>
                <a:gd name="T70" fmla="*/ 204 w 310"/>
                <a:gd name="T71" fmla="*/ 171 h 210"/>
                <a:gd name="T72" fmla="*/ 265 w 310"/>
                <a:gd name="T73" fmla="*/ 127 h 210"/>
                <a:gd name="T74" fmla="*/ 191 w 310"/>
                <a:gd name="T75" fmla="*/ 74 h 210"/>
                <a:gd name="T76" fmla="*/ 192 w 310"/>
                <a:gd name="T77" fmla="*/ 71 h 210"/>
                <a:gd name="T78" fmla="*/ 59 w 310"/>
                <a:gd name="T79" fmla="*/ 55 h 210"/>
                <a:gd name="T80" fmla="*/ 279 w 310"/>
                <a:gd name="T81" fmla="*/ 144 h 210"/>
                <a:gd name="T82" fmla="*/ 80 w 310"/>
                <a:gd name="T83" fmla="*/ 61 h 210"/>
                <a:gd name="T84" fmla="*/ 257 w 310"/>
                <a:gd name="T85" fmla="*/ 127 h 210"/>
                <a:gd name="T86" fmla="*/ 247 w 310"/>
                <a:gd name="T87" fmla="*/ 137 h 210"/>
                <a:gd name="T88" fmla="*/ 224 w 310"/>
                <a:gd name="T89" fmla="*/ 123 h 210"/>
                <a:gd name="T90" fmla="*/ 261 w 310"/>
                <a:gd name="T91" fmla="*/ 148 h 210"/>
                <a:gd name="T92" fmla="*/ 255 w 310"/>
                <a:gd name="T93" fmla="*/ 102 h 210"/>
                <a:gd name="T94" fmla="*/ 95 w 310"/>
                <a:gd name="T95" fmla="*/ 89 h 210"/>
                <a:gd name="T96" fmla="*/ 73 w 310"/>
                <a:gd name="T97" fmla="*/ 127 h 210"/>
                <a:gd name="T98" fmla="*/ 213 w 310"/>
                <a:gd name="T99" fmla="*/ 186 h 210"/>
                <a:gd name="T100" fmla="*/ 205 w 310"/>
                <a:gd name="T101" fmla="*/ 45 h 210"/>
                <a:gd name="T102" fmla="*/ 307 w 310"/>
                <a:gd name="T103" fmla="*/ 138 h 210"/>
                <a:gd name="T104" fmla="*/ 211 w 310"/>
                <a:gd name="T105" fmla="*/ 201 h 210"/>
                <a:gd name="T106" fmla="*/ 109 w 310"/>
                <a:gd name="T107" fmla="*/ 156 h 210"/>
                <a:gd name="T108" fmla="*/ 30 w 310"/>
                <a:gd name="T109" fmla="*/ 7 h 210"/>
                <a:gd name="T110" fmla="*/ 61 w 310"/>
                <a:gd name="T111" fmla="*/ 20 h 210"/>
                <a:gd name="T112" fmla="*/ 61 w 310"/>
                <a:gd name="T113" fmla="*/ 27 h 210"/>
                <a:gd name="T114" fmla="*/ 69 w 310"/>
                <a:gd name="T115" fmla="*/ 39 h 210"/>
                <a:gd name="T116" fmla="*/ 81 w 310"/>
                <a:gd name="T117" fmla="*/ 57 h 210"/>
                <a:gd name="T118" fmla="*/ 181 w 310"/>
                <a:gd name="T119" fmla="*/ 63 h 210"/>
                <a:gd name="T120" fmla="*/ 193 w 310"/>
                <a:gd name="T121" fmla="*/ 4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210">
                  <a:moveTo>
                    <a:pt x="196" y="85"/>
                  </a:moveTo>
                  <a:cubicBezTo>
                    <a:pt x="196" y="85"/>
                    <a:pt x="196" y="85"/>
                    <a:pt x="196" y="85"/>
                  </a:cubicBezTo>
                  <a:cubicBezTo>
                    <a:pt x="196" y="84"/>
                    <a:pt x="195" y="83"/>
                    <a:pt x="194" y="83"/>
                  </a:cubicBezTo>
                  <a:lnTo>
                    <a:pt x="196" y="85"/>
                  </a:lnTo>
                  <a:close/>
                  <a:moveTo>
                    <a:pt x="36" y="101"/>
                  </a:moveTo>
                  <a:cubicBezTo>
                    <a:pt x="35" y="101"/>
                    <a:pt x="34" y="100"/>
                    <a:pt x="34" y="99"/>
                  </a:cubicBezTo>
                  <a:cubicBezTo>
                    <a:pt x="34" y="100"/>
                    <a:pt x="35" y="101"/>
                    <a:pt x="36" y="101"/>
                  </a:cubicBezTo>
                  <a:close/>
                  <a:moveTo>
                    <a:pt x="199" y="64"/>
                  </a:moveTo>
                  <a:cubicBezTo>
                    <a:pt x="200" y="64"/>
                    <a:pt x="201" y="64"/>
                    <a:pt x="202" y="64"/>
                  </a:cubicBezTo>
                  <a:cubicBezTo>
                    <a:pt x="201" y="64"/>
                    <a:pt x="200" y="64"/>
                    <a:pt x="199" y="64"/>
                  </a:cubicBezTo>
                  <a:close/>
                  <a:moveTo>
                    <a:pt x="197" y="176"/>
                  </a:moveTo>
                  <a:cubicBezTo>
                    <a:pt x="197" y="177"/>
                    <a:pt x="198" y="178"/>
                    <a:pt x="198" y="177"/>
                  </a:cubicBezTo>
                  <a:cubicBezTo>
                    <a:pt x="198" y="177"/>
                    <a:pt x="196" y="175"/>
                    <a:pt x="197" y="176"/>
                  </a:cubicBezTo>
                  <a:close/>
                  <a:moveTo>
                    <a:pt x="292" y="131"/>
                  </a:moveTo>
                  <a:cubicBezTo>
                    <a:pt x="292" y="132"/>
                    <a:pt x="292" y="133"/>
                    <a:pt x="293" y="133"/>
                  </a:cubicBezTo>
                  <a:cubicBezTo>
                    <a:pt x="293" y="133"/>
                    <a:pt x="292" y="132"/>
                    <a:pt x="292" y="131"/>
                  </a:cubicBezTo>
                  <a:close/>
                  <a:moveTo>
                    <a:pt x="39" y="30"/>
                  </a:moveTo>
                  <a:cubicBezTo>
                    <a:pt x="39" y="28"/>
                    <a:pt x="39" y="28"/>
                    <a:pt x="39" y="28"/>
                  </a:cubicBezTo>
                  <a:cubicBezTo>
                    <a:pt x="39" y="28"/>
                    <a:pt x="39" y="28"/>
                    <a:pt x="39" y="28"/>
                  </a:cubicBezTo>
                  <a:cubicBezTo>
                    <a:pt x="39" y="27"/>
                    <a:pt x="39" y="27"/>
                    <a:pt x="38" y="27"/>
                  </a:cubicBezTo>
                  <a:cubicBezTo>
                    <a:pt x="38" y="27"/>
                    <a:pt x="39" y="28"/>
                    <a:pt x="39" y="28"/>
                  </a:cubicBezTo>
                  <a:cubicBezTo>
                    <a:pt x="39" y="28"/>
                    <a:pt x="39" y="28"/>
                    <a:pt x="39" y="28"/>
                  </a:cubicBezTo>
                  <a:lnTo>
                    <a:pt x="39" y="30"/>
                  </a:lnTo>
                  <a:close/>
                  <a:moveTo>
                    <a:pt x="36" y="101"/>
                  </a:moveTo>
                  <a:cubicBezTo>
                    <a:pt x="38" y="104"/>
                    <a:pt x="38" y="104"/>
                    <a:pt x="38" y="104"/>
                  </a:cubicBezTo>
                  <a:cubicBezTo>
                    <a:pt x="38" y="103"/>
                    <a:pt x="36" y="102"/>
                    <a:pt x="36" y="101"/>
                  </a:cubicBezTo>
                  <a:close/>
                  <a:moveTo>
                    <a:pt x="44" y="26"/>
                  </a:moveTo>
                  <a:cubicBezTo>
                    <a:pt x="45" y="26"/>
                    <a:pt x="45" y="26"/>
                    <a:pt x="45" y="26"/>
                  </a:cubicBezTo>
                  <a:cubicBezTo>
                    <a:pt x="45" y="26"/>
                    <a:pt x="45" y="26"/>
                    <a:pt x="45" y="26"/>
                  </a:cubicBezTo>
                  <a:cubicBezTo>
                    <a:pt x="46" y="27"/>
                    <a:pt x="46" y="27"/>
                    <a:pt x="47" y="26"/>
                  </a:cubicBezTo>
                  <a:cubicBezTo>
                    <a:pt x="47" y="26"/>
                    <a:pt x="47" y="26"/>
                    <a:pt x="47" y="26"/>
                  </a:cubicBezTo>
                  <a:cubicBezTo>
                    <a:pt x="48" y="27"/>
                    <a:pt x="48" y="27"/>
                    <a:pt x="48" y="27"/>
                  </a:cubicBezTo>
                  <a:cubicBezTo>
                    <a:pt x="48" y="26"/>
                    <a:pt x="48" y="26"/>
                    <a:pt x="47" y="26"/>
                  </a:cubicBezTo>
                  <a:cubicBezTo>
                    <a:pt x="47" y="26"/>
                    <a:pt x="47" y="26"/>
                    <a:pt x="47" y="26"/>
                  </a:cubicBezTo>
                  <a:cubicBezTo>
                    <a:pt x="47" y="26"/>
                    <a:pt x="46" y="26"/>
                    <a:pt x="45" y="26"/>
                  </a:cubicBezTo>
                  <a:cubicBezTo>
                    <a:pt x="45" y="26"/>
                    <a:pt x="45" y="26"/>
                    <a:pt x="45" y="26"/>
                  </a:cubicBezTo>
                  <a:lnTo>
                    <a:pt x="44" y="26"/>
                  </a:lnTo>
                  <a:close/>
                  <a:moveTo>
                    <a:pt x="285" y="128"/>
                  </a:moveTo>
                  <a:cubicBezTo>
                    <a:pt x="286" y="129"/>
                    <a:pt x="286" y="131"/>
                    <a:pt x="287" y="131"/>
                  </a:cubicBezTo>
                  <a:cubicBezTo>
                    <a:pt x="286" y="130"/>
                    <a:pt x="286" y="128"/>
                    <a:pt x="286" y="127"/>
                  </a:cubicBezTo>
                  <a:cubicBezTo>
                    <a:pt x="285" y="127"/>
                    <a:pt x="285" y="126"/>
                    <a:pt x="284" y="127"/>
                  </a:cubicBezTo>
                  <a:cubicBezTo>
                    <a:pt x="285" y="127"/>
                    <a:pt x="285" y="128"/>
                    <a:pt x="285" y="128"/>
                  </a:cubicBezTo>
                  <a:close/>
                  <a:moveTo>
                    <a:pt x="67" y="40"/>
                  </a:moveTo>
                  <a:cubicBezTo>
                    <a:pt x="67" y="40"/>
                    <a:pt x="68" y="40"/>
                    <a:pt x="67" y="40"/>
                  </a:cubicBezTo>
                  <a:cubicBezTo>
                    <a:pt x="67" y="39"/>
                    <a:pt x="66" y="39"/>
                    <a:pt x="65" y="39"/>
                  </a:cubicBezTo>
                  <a:cubicBezTo>
                    <a:pt x="65" y="39"/>
                    <a:pt x="66" y="42"/>
                    <a:pt x="67" y="40"/>
                  </a:cubicBezTo>
                  <a:close/>
                  <a:moveTo>
                    <a:pt x="44" y="28"/>
                  </a:moveTo>
                  <a:cubicBezTo>
                    <a:pt x="45" y="28"/>
                    <a:pt x="45" y="28"/>
                    <a:pt x="45" y="28"/>
                  </a:cubicBezTo>
                  <a:cubicBezTo>
                    <a:pt x="46" y="28"/>
                    <a:pt x="48" y="28"/>
                    <a:pt x="49" y="28"/>
                  </a:cubicBezTo>
                  <a:cubicBezTo>
                    <a:pt x="49" y="29"/>
                    <a:pt x="50" y="29"/>
                    <a:pt x="50" y="29"/>
                  </a:cubicBezTo>
                  <a:cubicBezTo>
                    <a:pt x="51" y="29"/>
                    <a:pt x="51" y="29"/>
                    <a:pt x="51" y="29"/>
                  </a:cubicBezTo>
                  <a:cubicBezTo>
                    <a:pt x="51" y="29"/>
                    <a:pt x="52" y="29"/>
                    <a:pt x="53" y="29"/>
                  </a:cubicBezTo>
                  <a:cubicBezTo>
                    <a:pt x="53" y="29"/>
                    <a:pt x="53" y="29"/>
                    <a:pt x="53" y="29"/>
                  </a:cubicBezTo>
                  <a:cubicBezTo>
                    <a:pt x="53" y="29"/>
                    <a:pt x="53" y="29"/>
                    <a:pt x="53" y="29"/>
                  </a:cubicBezTo>
                  <a:cubicBezTo>
                    <a:pt x="52" y="28"/>
                    <a:pt x="51" y="29"/>
                    <a:pt x="51" y="29"/>
                  </a:cubicBezTo>
                  <a:cubicBezTo>
                    <a:pt x="50" y="29"/>
                    <a:pt x="50" y="29"/>
                    <a:pt x="50" y="29"/>
                  </a:cubicBezTo>
                  <a:cubicBezTo>
                    <a:pt x="50" y="28"/>
                    <a:pt x="49" y="28"/>
                    <a:pt x="49" y="28"/>
                  </a:cubicBezTo>
                  <a:cubicBezTo>
                    <a:pt x="48" y="28"/>
                    <a:pt x="47" y="28"/>
                    <a:pt x="45" y="28"/>
                  </a:cubicBezTo>
                  <a:cubicBezTo>
                    <a:pt x="45" y="28"/>
                    <a:pt x="45" y="28"/>
                    <a:pt x="45" y="28"/>
                  </a:cubicBezTo>
                  <a:lnTo>
                    <a:pt x="44" y="28"/>
                  </a:lnTo>
                  <a:close/>
                  <a:moveTo>
                    <a:pt x="71" y="47"/>
                  </a:moveTo>
                  <a:cubicBezTo>
                    <a:pt x="73" y="49"/>
                    <a:pt x="73" y="49"/>
                    <a:pt x="73" y="49"/>
                  </a:cubicBezTo>
                  <a:cubicBezTo>
                    <a:pt x="73" y="48"/>
                    <a:pt x="74" y="48"/>
                    <a:pt x="74" y="47"/>
                  </a:cubicBezTo>
                  <a:cubicBezTo>
                    <a:pt x="74" y="47"/>
                    <a:pt x="72" y="46"/>
                    <a:pt x="71" y="47"/>
                  </a:cubicBezTo>
                  <a:close/>
                  <a:moveTo>
                    <a:pt x="289" y="132"/>
                  </a:moveTo>
                  <a:cubicBezTo>
                    <a:pt x="290" y="133"/>
                    <a:pt x="290" y="134"/>
                    <a:pt x="291" y="136"/>
                  </a:cubicBezTo>
                  <a:cubicBezTo>
                    <a:pt x="291" y="135"/>
                    <a:pt x="292" y="136"/>
                    <a:pt x="292" y="135"/>
                  </a:cubicBezTo>
                  <a:cubicBezTo>
                    <a:pt x="291" y="134"/>
                    <a:pt x="290" y="132"/>
                    <a:pt x="289" y="131"/>
                  </a:cubicBezTo>
                  <a:cubicBezTo>
                    <a:pt x="288" y="131"/>
                    <a:pt x="289" y="131"/>
                    <a:pt x="289" y="132"/>
                  </a:cubicBezTo>
                  <a:close/>
                  <a:moveTo>
                    <a:pt x="200" y="55"/>
                  </a:moveTo>
                  <a:cubicBezTo>
                    <a:pt x="200" y="56"/>
                    <a:pt x="198" y="57"/>
                    <a:pt x="198" y="58"/>
                  </a:cubicBezTo>
                  <a:cubicBezTo>
                    <a:pt x="199" y="57"/>
                    <a:pt x="200" y="58"/>
                    <a:pt x="201" y="58"/>
                  </a:cubicBezTo>
                  <a:cubicBezTo>
                    <a:pt x="201" y="55"/>
                    <a:pt x="201" y="55"/>
                    <a:pt x="201" y="55"/>
                  </a:cubicBezTo>
                  <a:cubicBezTo>
                    <a:pt x="201" y="55"/>
                    <a:pt x="200" y="55"/>
                    <a:pt x="200" y="55"/>
                  </a:cubicBezTo>
                  <a:close/>
                  <a:moveTo>
                    <a:pt x="188" y="79"/>
                  </a:moveTo>
                  <a:cubicBezTo>
                    <a:pt x="188" y="79"/>
                    <a:pt x="189" y="81"/>
                    <a:pt x="190" y="82"/>
                  </a:cubicBezTo>
                  <a:cubicBezTo>
                    <a:pt x="191" y="83"/>
                    <a:pt x="192" y="85"/>
                    <a:pt x="194" y="86"/>
                  </a:cubicBezTo>
                  <a:cubicBezTo>
                    <a:pt x="187" y="77"/>
                    <a:pt x="187" y="77"/>
                    <a:pt x="187" y="77"/>
                  </a:cubicBezTo>
                  <a:cubicBezTo>
                    <a:pt x="187" y="78"/>
                    <a:pt x="188" y="78"/>
                    <a:pt x="188" y="79"/>
                  </a:cubicBezTo>
                  <a:close/>
                  <a:moveTo>
                    <a:pt x="200" y="189"/>
                  </a:moveTo>
                  <a:cubicBezTo>
                    <a:pt x="202" y="191"/>
                    <a:pt x="204" y="192"/>
                    <a:pt x="206" y="194"/>
                  </a:cubicBezTo>
                  <a:cubicBezTo>
                    <a:pt x="204" y="191"/>
                    <a:pt x="201" y="189"/>
                    <a:pt x="198" y="187"/>
                  </a:cubicBezTo>
                  <a:cubicBezTo>
                    <a:pt x="199" y="187"/>
                    <a:pt x="200" y="189"/>
                    <a:pt x="200" y="189"/>
                  </a:cubicBezTo>
                  <a:close/>
                  <a:moveTo>
                    <a:pt x="281" y="135"/>
                  </a:moveTo>
                  <a:cubicBezTo>
                    <a:pt x="283" y="141"/>
                    <a:pt x="283" y="141"/>
                    <a:pt x="283" y="141"/>
                  </a:cubicBezTo>
                  <a:cubicBezTo>
                    <a:pt x="284" y="140"/>
                    <a:pt x="284" y="140"/>
                    <a:pt x="284" y="140"/>
                  </a:cubicBezTo>
                  <a:cubicBezTo>
                    <a:pt x="283" y="139"/>
                    <a:pt x="282" y="137"/>
                    <a:pt x="281" y="135"/>
                  </a:cubicBezTo>
                  <a:close/>
                  <a:moveTo>
                    <a:pt x="199" y="67"/>
                  </a:moveTo>
                  <a:cubicBezTo>
                    <a:pt x="191" y="66"/>
                    <a:pt x="191" y="66"/>
                    <a:pt x="191" y="66"/>
                  </a:cubicBezTo>
                  <a:cubicBezTo>
                    <a:pt x="190" y="66"/>
                    <a:pt x="191" y="67"/>
                    <a:pt x="191" y="67"/>
                  </a:cubicBezTo>
                  <a:cubicBezTo>
                    <a:pt x="193" y="68"/>
                    <a:pt x="196" y="68"/>
                    <a:pt x="199" y="67"/>
                  </a:cubicBezTo>
                  <a:close/>
                  <a:moveTo>
                    <a:pt x="196" y="62"/>
                  </a:moveTo>
                  <a:cubicBezTo>
                    <a:pt x="197" y="62"/>
                    <a:pt x="198" y="62"/>
                    <a:pt x="198" y="62"/>
                  </a:cubicBezTo>
                  <a:cubicBezTo>
                    <a:pt x="199" y="62"/>
                    <a:pt x="201" y="61"/>
                    <a:pt x="202" y="62"/>
                  </a:cubicBezTo>
                  <a:cubicBezTo>
                    <a:pt x="202" y="61"/>
                    <a:pt x="202" y="60"/>
                    <a:pt x="201" y="59"/>
                  </a:cubicBezTo>
                  <a:lnTo>
                    <a:pt x="196" y="62"/>
                  </a:lnTo>
                  <a:close/>
                  <a:moveTo>
                    <a:pt x="200" y="72"/>
                  </a:moveTo>
                  <a:cubicBezTo>
                    <a:pt x="197" y="70"/>
                    <a:pt x="194" y="69"/>
                    <a:pt x="192" y="69"/>
                  </a:cubicBezTo>
                  <a:cubicBezTo>
                    <a:pt x="191" y="69"/>
                    <a:pt x="191" y="70"/>
                    <a:pt x="191" y="70"/>
                  </a:cubicBezTo>
                  <a:cubicBezTo>
                    <a:pt x="194" y="69"/>
                    <a:pt x="196" y="71"/>
                    <a:pt x="199" y="72"/>
                  </a:cubicBezTo>
                  <a:cubicBezTo>
                    <a:pt x="199" y="72"/>
                    <a:pt x="201" y="72"/>
                    <a:pt x="200" y="72"/>
                  </a:cubicBezTo>
                  <a:close/>
                  <a:moveTo>
                    <a:pt x="179" y="81"/>
                  </a:moveTo>
                  <a:cubicBezTo>
                    <a:pt x="182" y="86"/>
                    <a:pt x="182" y="86"/>
                    <a:pt x="182" y="86"/>
                  </a:cubicBezTo>
                  <a:cubicBezTo>
                    <a:pt x="182" y="84"/>
                    <a:pt x="181" y="81"/>
                    <a:pt x="179" y="79"/>
                  </a:cubicBezTo>
                  <a:cubicBezTo>
                    <a:pt x="179" y="78"/>
                    <a:pt x="178" y="79"/>
                    <a:pt x="178" y="79"/>
                  </a:cubicBezTo>
                  <a:cubicBezTo>
                    <a:pt x="178" y="79"/>
                    <a:pt x="179" y="80"/>
                    <a:pt x="179" y="81"/>
                  </a:cubicBezTo>
                  <a:close/>
                  <a:moveTo>
                    <a:pt x="54" y="47"/>
                  </a:moveTo>
                  <a:cubicBezTo>
                    <a:pt x="57" y="47"/>
                    <a:pt x="60" y="47"/>
                    <a:pt x="63" y="46"/>
                  </a:cubicBezTo>
                  <a:cubicBezTo>
                    <a:pt x="64" y="46"/>
                    <a:pt x="64" y="46"/>
                    <a:pt x="65" y="45"/>
                  </a:cubicBezTo>
                  <a:cubicBezTo>
                    <a:pt x="62" y="45"/>
                    <a:pt x="59" y="46"/>
                    <a:pt x="57" y="46"/>
                  </a:cubicBezTo>
                  <a:cubicBezTo>
                    <a:pt x="56" y="46"/>
                    <a:pt x="52" y="47"/>
                    <a:pt x="54" y="47"/>
                  </a:cubicBezTo>
                  <a:close/>
                  <a:moveTo>
                    <a:pt x="49" y="39"/>
                  </a:moveTo>
                  <a:cubicBezTo>
                    <a:pt x="58" y="38"/>
                    <a:pt x="58" y="38"/>
                    <a:pt x="58" y="38"/>
                  </a:cubicBezTo>
                  <a:cubicBezTo>
                    <a:pt x="58" y="38"/>
                    <a:pt x="59" y="37"/>
                    <a:pt x="59" y="37"/>
                  </a:cubicBezTo>
                  <a:cubicBezTo>
                    <a:pt x="49" y="37"/>
                    <a:pt x="49" y="37"/>
                    <a:pt x="49" y="37"/>
                  </a:cubicBezTo>
                  <a:cubicBezTo>
                    <a:pt x="47" y="37"/>
                    <a:pt x="49" y="39"/>
                    <a:pt x="49" y="39"/>
                  </a:cubicBezTo>
                  <a:close/>
                  <a:moveTo>
                    <a:pt x="42" y="22"/>
                  </a:moveTo>
                  <a:cubicBezTo>
                    <a:pt x="42" y="22"/>
                    <a:pt x="42" y="23"/>
                    <a:pt x="42" y="23"/>
                  </a:cubicBezTo>
                  <a:cubicBezTo>
                    <a:pt x="46" y="24"/>
                    <a:pt x="49" y="24"/>
                    <a:pt x="53" y="25"/>
                  </a:cubicBezTo>
                  <a:cubicBezTo>
                    <a:pt x="52" y="25"/>
                    <a:pt x="52" y="24"/>
                    <a:pt x="52" y="24"/>
                  </a:cubicBezTo>
                  <a:cubicBezTo>
                    <a:pt x="48" y="23"/>
                    <a:pt x="45" y="23"/>
                    <a:pt x="42" y="22"/>
                  </a:cubicBezTo>
                  <a:close/>
                  <a:moveTo>
                    <a:pt x="203" y="175"/>
                  </a:moveTo>
                  <a:cubicBezTo>
                    <a:pt x="203" y="175"/>
                    <a:pt x="203" y="175"/>
                    <a:pt x="203" y="175"/>
                  </a:cubicBezTo>
                  <a:cubicBezTo>
                    <a:pt x="203" y="176"/>
                    <a:pt x="205" y="177"/>
                    <a:pt x="205" y="177"/>
                  </a:cubicBezTo>
                  <a:cubicBezTo>
                    <a:pt x="205" y="177"/>
                    <a:pt x="205" y="175"/>
                    <a:pt x="205" y="175"/>
                  </a:cubicBezTo>
                  <a:cubicBezTo>
                    <a:pt x="197" y="168"/>
                    <a:pt x="197" y="168"/>
                    <a:pt x="197" y="168"/>
                  </a:cubicBezTo>
                  <a:cubicBezTo>
                    <a:pt x="199" y="171"/>
                    <a:pt x="201" y="173"/>
                    <a:pt x="203" y="175"/>
                  </a:cubicBezTo>
                  <a:close/>
                  <a:moveTo>
                    <a:pt x="161" y="80"/>
                  </a:moveTo>
                  <a:cubicBezTo>
                    <a:pt x="166" y="88"/>
                    <a:pt x="166" y="88"/>
                    <a:pt x="166" y="88"/>
                  </a:cubicBezTo>
                  <a:cubicBezTo>
                    <a:pt x="166" y="88"/>
                    <a:pt x="167" y="88"/>
                    <a:pt x="167" y="88"/>
                  </a:cubicBezTo>
                  <a:cubicBezTo>
                    <a:pt x="165" y="85"/>
                    <a:pt x="164" y="83"/>
                    <a:pt x="163" y="80"/>
                  </a:cubicBezTo>
                  <a:cubicBezTo>
                    <a:pt x="162" y="80"/>
                    <a:pt x="162" y="80"/>
                    <a:pt x="161" y="80"/>
                  </a:cubicBezTo>
                  <a:close/>
                  <a:moveTo>
                    <a:pt x="198" y="69"/>
                  </a:moveTo>
                  <a:cubicBezTo>
                    <a:pt x="200" y="70"/>
                    <a:pt x="202" y="70"/>
                    <a:pt x="204" y="72"/>
                  </a:cubicBezTo>
                  <a:cubicBezTo>
                    <a:pt x="204" y="70"/>
                    <a:pt x="204" y="68"/>
                    <a:pt x="203" y="67"/>
                  </a:cubicBezTo>
                  <a:cubicBezTo>
                    <a:pt x="198" y="69"/>
                    <a:pt x="198" y="69"/>
                    <a:pt x="198" y="69"/>
                  </a:cubicBezTo>
                  <a:cubicBezTo>
                    <a:pt x="198" y="69"/>
                    <a:pt x="197" y="69"/>
                    <a:pt x="198" y="69"/>
                  </a:cubicBezTo>
                  <a:close/>
                  <a:moveTo>
                    <a:pt x="67" y="60"/>
                  </a:moveTo>
                  <a:cubicBezTo>
                    <a:pt x="70" y="59"/>
                    <a:pt x="73" y="59"/>
                    <a:pt x="76" y="58"/>
                  </a:cubicBezTo>
                  <a:cubicBezTo>
                    <a:pt x="75" y="57"/>
                    <a:pt x="74" y="56"/>
                    <a:pt x="74" y="55"/>
                  </a:cubicBezTo>
                  <a:cubicBezTo>
                    <a:pt x="72" y="57"/>
                    <a:pt x="69" y="58"/>
                    <a:pt x="67" y="60"/>
                  </a:cubicBezTo>
                  <a:close/>
                  <a:moveTo>
                    <a:pt x="134" y="157"/>
                  </a:moveTo>
                  <a:cubicBezTo>
                    <a:pt x="134" y="157"/>
                    <a:pt x="135" y="157"/>
                    <a:pt x="135" y="157"/>
                  </a:cubicBezTo>
                  <a:cubicBezTo>
                    <a:pt x="136" y="157"/>
                    <a:pt x="136" y="157"/>
                    <a:pt x="136" y="157"/>
                  </a:cubicBezTo>
                  <a:cubicBezTo>
                    <a:pt x="136" y="157"/>
                    <a:pt x="136" y="157"/>
                    <a:pt x="137" y="157"/>
                  </a:cubicBezTo>
                  <a:cubicBezTo>
                    <a:pt x="137" y="157"/>
                    <a:pt x="138" y="157"/>
                    <a:pt x="138" y="157"/>
                  </a:cubicBezTo>
                  <a:cubicBezTo>
                    <a:pt x="145" y="158"/>
                    <a:pt x="152" y="159"/>
                    <a:pt x="159" y="160"/>
                  </a:cubicBezTo>
                  <a:cubicBezTo>
                    <a:pt x="159" y="159"/>
                    <a:pt x="155" y="159"/>
                    <a:pt x="154" y="159"/>
                  </a:cubicBezTo>
                  <a:cubicBezTo>
                    <a:pt x="139" y="157"/>
                    <a:pt x="139" y="157"/>
                    <a:pt x="139" y="157"/>
                  </a:cubicBezTo>
                  <a:cubicBezTo>
                    <a:pt x="139" y="157"/>
                    <a:pt x="138" y="157"/>
                    <a:pt x="138" y="157"/>
                  </a:cubicBezTo>
                  <a:cubicBezTo>
                    <a:pt x="138" y="157"/>
                    <a:pt x="137" y="157"/>
                    <a:pt x="137" y="157"/>
                  </a:cubicBezTo>
                  <a:cubicBezTo>
                    <a:pt x="136" y="157"/>
                    <a:pt x="136" y="157"/>
                    <a:pt x="136" y="157"/>
                  </a:cubicBezTo>
                  <a:cubicBezTo>
                    <a:pt x="135" y="157"/>
                    <a:pt x="135" y="157"/>
                    <a:pt x="135" y="157"/>
                  </a:cubicBezTo>
                  <a:lnTo>
                    <a:pt x="134" y="157"/>
                  </a:lnTo>
                  <a:close/>
                  <a:moveTo>
                    <a:pt x="274" y="118"/>
                  </a:moveTo>
                  <a:cubicBezTo>
                    <a:pt x="274" y="118"/>
                    <a:pt x="274" y="119"/>
                    <a:pt x="275" y="119"/>
                  </a:cubicBezTo>
                  <a:cubicBezTo>
                    <a:pt x="277" y="124"/>
                    <a:pt x="279" y="130"/>
                    <a:pt x="283" y="135"/>
                  </a:cubicBezTo>
                  <a:cubicBezTo>
                    <a:pt x="281" y="131"/>
                    <a:pt x="279" y="127"/>
                    <a:pt x="277" y="123"/>
                  </a:cubicBezTo>
                  <a:cubicBezTo>
                    <a:pt x="276" y="121"/>
                    <a:pt x="276" y="119"/>
                    <a:pt x="274" y="117"/>
                  </a:cubicBezTo>
                  <a:cubicBezTo>
                    <a:pt x="274" y="117"/>
                    <a:pt x="274" y="118"/>
                    <a:pt x="274" y="118"/>
                  </a:cubicBezTo>
                  <a:close/>
                  <a:moveTo>
                    <a:pt x="90" y="142"/>
                  </a:moveTo>
                  <a:cubicBezTo>
                    <a:pt x="91" y="143"/>
                    <a:pt x="91" y="143"/>
                    <a:pt x="91" y="143"/>
                  </a:cubicBezTo>
                  <a:cubicBezTo>
                    <a:pt x="91" y="143"/>
                    <a:pt x="91" y="143"/>
                    <a:pt x="91" y="143"/>
                  </a:cubicBezTo>
                  <a:cubicBezTo>
                    <a:pt x="92" y="143"/>
                    <a:pt x="92" y="144"/>
                    <a:pt x="93" y="144"/>
                  </a:cubicBezTo>
                  <a:cubicBezTo>
                    <a:pt x="99" y="147"/>
                    <a:pt x="105" y="149"/>
                    <a:pt x="111" y="151"/>
                  </a:cubicBezTo>
                  <a:cubicBezTo>
                    <a:pt x="111" y="151"/>
                    <a:pt x="111" y="151"/>
                    <a:pt x="111" y="151"/>
                  </a:cubicBezTo>
                  <a:cubicBezTo>
                    <a:pt x="112" y="151"/>
                    <a:pt x="112" y="151"/>
                    <a:pt x="112" y="151"/>
                  </a:cubicBezTo>
                  <a:cubicBezTo>
                    <a:pt x="112" y="152"/>
                    <a:pt x="113" y="152"/>
                    <a:pt x="114" y="152"/>
                  </a:cubicBezTo>
                  <a:cubicBezTo>
                    <a:pt x="114" y="151"/>
                    <a:pt x="113" y="151"/>
                    <a:pt x="112" y="151"/>
                  </a:cubicBezTo>
                  <a:cubicBezTo>
                    <a:pt x="112" y="151"/>
                    <a:pt x="112" y="151"/>
                    <a:pt x="112" y="151"/>
                  </a:cubicBezTo>
                  <a:cubicBezTo>
                    <a:pt x="111" y="151"/>
                    <a:pt x="111" y="151"/>
                    <a:pt x="111" y="151"/>
                  </a:cubicBezTo>
                  <a:cubicBezTo>
                    <a:pt x="105" y="148"/>
                    <a:pt x="99" y="146"/>
                    <a:pt x="93" y="144"/>
                  </a:cubicBezTo>
                  <a:cubicBezTo>
                    <a:pt x="93" y="144"/>
                    <a:pt x="93" y="144"/>
                    <a:pt x="93" y="144"/>
                  </a:cubicBezTo>
                  <a:cubicBezTo>
                    <a:pt x="93" y="143"/>
                    <a:pt x="92" y="143"/>
                    <a:pt x="92" y="143"/>
                  </a:cubicBezTo>
                  <a:cubicBezTo>
                    <a:pt x="91" y="143"/>
                    <a:pt x="91" y="143"/>
                    <a:pt x="91" y="143"/>
                  </a:cubicBezTo>
                  <a:cubicBezTo>
                    <a:pt x="91" y="143"/>
                    <a:pt x="91" y="143"/>
                    <a:pt x="91" y="143"/>
                  </a:cubicBezTo>
                  <a:lnTo>
                    <a:pt x="90" y="142"/>
                  </a:lnTo>
                  <a:close/>
                  <a:moveTo>
                    <a:pt x="44" y="29"/>
                  </a:moveTo>
                  <a:cubicBezTo>
                    <a:pt x="44" y="30"/>
                    <a:pt x="45" y="31"/>
                    <a:pt x="45" y="31"/>
                  </a:cubicBezTo>
                  <a:cubicBezTo>
                    <a:pt x="48" y="32"/>
                    <a:pt x="52" y="31"/>
                    <a:pt x="56" y="31"/>
                  </a:cubicBezTo>
                  <a:cubicBezTo>
                    <a:pt x="56" y="31"/>
                    <a:pt x="55" y="31"/>
                    <a:pt x="55" y="31"/>
                  </a:cubicBezTo>
                  <a:lnTo>
                    <a:pt x="44" y="29"/>
                  </a:lnTo>
                  <a:close/>
                  <a:moveTo>
                    <a:pt x="46" y="33"/>
                  </a:moveTo>
                  <a:cubicBezTo>
                    <a:pt x="46" y="33"/>
                    <a:pt x="46" y="34"/>
                    <a:pt x="46" y="34"/>
                  </a:cubicBezTo>
                  <a:cubicBezTo>
                    <a:pt x="46" y="34"/>
                    <a:pt x="46" y="35"/>
                    <a:pt x="47" y="35"/>
                  </a:cubicBezTo>
                  <a:cubicBezTo>
                    <a:pt x="57" y="35"/>
                    <a:pt x="57" y="35"/>
                    <a:pt x="57" y="35"/>
                  </a:cubicBezTo>
                  <a:cubicBezTo>
                    <a:pt x="57" y="35"/>
                    <a:pt x="57" y="34"/>
                    <a:pt x="56" y="34"/>
                  </a:cubicBezTo>
                  <a:cubicBezTo>
                    <a:pt x="53" y="34"/>
                    <a:pt x="49" y="33"/>
                    <a:pt x="46" y="33"/>
                  </a:cubicBezTo>
                  <a:close/>
                  <a:moveTo>
                    <a:pt x="208" y="74"/>
                  </a:moveTo>
                  <a:cubicBezTo>
                    <a:pt x="208" y="73"/>
                    <a:pt x="208" y="73"/>
                    <a:pt x="208" y="73"/>
                  </a:cubicBezTo>
                  <a:cubicBezTo>
                    <a:pt x="208" y="73"/>
                    <a:pt x="208" y="73"/>
                    <a:pt x="208" y="73"/>
                  </a:cubicBezTo>
                  <a:cubicBezTo>
                    <a:pt x="208" y="72"/>
                    <a:pt x="209" y="72"/>
                    <a:pt x="209" y="71"/>
                  </a:cubicBezTo>
                  <a:cubicBezTo>
                    <a:pt x="209" y="70"/>
                    <a:pt x="209" y="70"/>
                    <a:pt x="209" y="70"/>
                  </a:cubicBezTo>
                  <a:cubicBezTo>
                    <a:pt x="208" y="70"/>
                    <a:pt x="208" y="70"/>
                    <a:pt x="208" y="70"/>
                  </a:cubicBezTo>
                  <a:cubicBezTo>
                    <a:pt x="209" y="62"/>
                    <a:pt x="209" y="62"/>
                    <a:pt x="209" y="62"/>
                  </a:cubicBezTo>
                  <a:cubicBezTo>
                    <a:pt x="208" y="61"/>
                    <a:pt x="208" y="59"/>
                    <a:pt x="206" y="58"/>
                  </a:cubicBezTo>
                  <a:cubicBezTo>
                    <a:pt x="207" y="62"/>
                    <a:pt x="208" y="66"/>
                    <a:pt x="208" y="70"/>
                  </a:cubicBezTo>
                  <a:cubicBezTo>
                    <a:pt x="209" y="70"/>
                    <a:pt x="209" y="70"/>
                    <a:pt x="209" y="70"/>
                  </a:cubicBezTo>
                  <a:cubicBezTo>
                    <a:pt x="209" y="71"/>
                    <a:pt x="209" y="71"/>
                    <a:pt x="209" y="71"/>
                  </a:cubicBezTo>
                  <a:cubicBezTo>
                    <a:pt x="208" y="71"/>
                    <a:pt x="207" y="72"/>
                    <a:pt x="208" y="73"/>
                  </a:cubicBezTo>
                  <a:cubicBezTo>
                    <a:pt x="208" y="73"/>
                    <a:pt x="208" y="73"/>
                    <a:pt x="208" y="73"/>
                  </a:cubicBezTo>
                  <a:lnTo>
                    <a:pt x="208" y="74"/>
                  </a:lnTo>
                  <a:close/>
                  <a:moveTo>
                    <a:pt x="265" y="110"/>
                  </a:moveTo>
                  <a:cubicBezTo>
                    <a:pt x="265" y="110"/>
                    <a:pt x="265" y="111"/>
                    <a:pt x="265" y="111"/>
                  </a:cubicBezTo>
                  <a:cubicBezTo>
                    <a:pt x="267" y="118"/>
                    <a:pt x="270" y="126"/>
                    <a:pt x="274" y="133"/>
                  </a:cubicBezTo>
                  <a:cubicBezTo>
                    <a:pt x="271" y="125"/>
                    <a:pt x="268" y="117"/>
                    <a:pt x="265" y="109"/>
                  </a:cubicBezTo>
                  <a:cubicBezTo>
                    <a:pt x="264" y="110"/>
                    <a:pt x="265" y="110"/>
                    <a:pt x="265" y="110"/>
                  </a:cubicBezTo>
                  <a:close/>
                  <a:moveTo>
                    <a:pt x="174" y="79"/>
                  </a:moveTo>
                  <a:cubicBezTo>
                    <a:pt x="175" y="82"/>
                    <a:pt x="176" y="85"/>
                    <a:pt x="178" y="88"/>
                  </a:cubicBezTo>
                  <a:cubicBezTo>
                    <a:pt x="179" y="88"/>
                    <a:pt x="180" y="88"/>
                    <a:pt x="180" y="87"/>
                  </a:cubicBezTo>
                  <a:cubicBezTo>
                    <a:pt x="179" y="85"/>
                    <a:pt x="178" y="82"/>
                    <a:pt x="176" y="79"/>
                  </a:cubicBezTo>
                  <a:lnTo>
                    <a:pt x="174" y="79"/>
                  </a:lnTo>
                  <a:close/>
                  <a:moveTo>
                    <a:pt x="165" y="81"/>
                  </a:moveTo>
                  <a:cubicBezTo>
                    <a:pt x="166" y="83"/>
                    <a:pt x="168" y="85"/>
                    <a:pt x="169" y="88"/>
                  </a:cubicBezTo>
                  <a:cubicBezTo>
                    <a:pt x="169" y="88"/>
                    <a:pt x="170" y="88"/>
                    <a:pt x="171" y="88"/>
                  </a:cubicBezTo>
                  <a:cubicBezTo>
                    <a:pt x="170" y="85"/>
                    <a:pt x="169" y="83"/>
                    <a:pt x="167" y="80"/>
                  </a:cubicBezTo>
                  <a:cubicBezTo>
                    <a:pt x="167" y="80"/>
                    <a:pt x="167" y="80"/>
                    <a:pt x="166" y="80"/>
                  </a:cubicBezTo>
                  <a:cubicBezTo>
                    <a:pt x="166" y="80"/>
                    <a:pt x="164" y="79"/>
                    <a:pt x="165" y="81"/>
                  </a:cubicBezTo>
                  <a:close/>
                  <a:moveTo>
                    <a:pt x="197" y="179"/>
                  </a:moveTo>
                  <a:cubicBezTo>
                    <a:pt x="197" y="179"/>
                    <a:pt x="197" y="180"/>
                    <a:pt x="197" y="180"/>
                  </a:cubicBezTo>
                  <a:cubicBezTo>
                    <a:pt x="200" y="184"/>
                    <a:pt x="203" y="187"/>
                    <a:pt x="206" y="190"/>
                  </a:cubicBezTo>
                  <a:cubicBezTo>
                    <a:pt x="206" y="189"/>
                    <a:pt x="207" y="188"/>
                    <a:pt x="206" y="188"/>
                  </a:cubicBezTo>
                  <a:cubicBezTo>
                    <a:pt x="202" y="183"/>
                    <a:pt x="202" y="183"/>
                    <a:pt x="202" y="183"/>
                  </a:cubicBezTo>
                  <a:cubicBezTo>
                    <a:pt x="201" y="182"/>
                    <a:pt x="198" y="179"/>
                    <a:pt x="197" y="179"/>
                  </a:cubicBezTo>
                  <a:close/>
                  <a:moveTo>
                    <a:pt x="197" y="172"/>
                  </a:moveTo>
                  <a:cubicBezTo>
                    <a:pt x="197" y="172"/>
                    <a:pt x="197" y="173"/>
                    <a:pt x="197" y="173"/>
                  </a:cubicBezTo>
                  <a:cubicBezTo>
                    <a:pt x="200" y="177"/>
                    <a:pt x="202" y="181"/>
                    <a:pt x="206" y="184"/>
                  </a:cubicBezTo>
                  <a:cubicBezTo>
                    <a:pt x="206" y="183"/>
                    <a:pt x="206" y="181"/>
                    <a:pt x="205" y="181"/>
                  </a:cubicBezTo>
                  <a:cubicBezTo>
                    <a:pt x="203" y="178"/>
                    <a:pt x="201" y="176"/>
                    <a:pt x="199" y="173"/>
                  </a:cubicBezTo>
                  <a:cubicBezTo>
                    <a:pt x="198" y="173"/>
                    <a:pt x="197" y="171"/>
                    <a:pt x="197" y="172"/>
                  </a:cubicBezTo>
                  <a:close/>
                  <a:moveTo>
                    <a:pt x="279" y="123"/>
                  </a:moveTo>
                  <a:cubicBezTo>
                    <a:pt x="281" y="127"/>
                    <a:pt x="284" y="132"/>
                    <a:pt x="287" y="137"/>
                  </a:cubicBezTo>
                  <a:cubicBezTo>
                    <a:pt x="287" y="138"/>
                    <a:pt x="288" y="138"/>
                    <a:pt x="287" y="137"/>
                  </a:cubicBezTo>
                  <a:cubicBezTo>
                    <a:pt x="285" y="133"/>
                    <a:pt x="284" y="127"/>
                    <a:pt x="280" y="123"/>
                  </a:cubicBezTo>
                  <a:cubicBezTo>
                    <a:pt x="280" y="122"/>
                    <a:pt x="279" y="121"/>
                    <a:pt x="278" y="121"/>
                  </a:cubicBezTo>
                  <a:cubicBezTo>
                    <a:pt x="278" y="122"/>
                    <a:pt x="279" y="122"/>
                    <a:pt x="279" y="123"/>
                  </a:cubicBezTo>
                  <a:close/>
                  <a:moveTo>
                    <a:pt x="5" y="18"/>
                  </a:moveTo>
                  <a:cubicBezTo>
                    <a:pt x="5" y="18"/>
                    <a:pt x="5" y="18"/>
                    <a:pt x="5" y="19"/>
                  </a:cubicBezTo>
                  <a:cubicBezTo>
                    <a:pt x="6" y="24"/>
                    <a:pt x="7" y="30"/>
                    <a:pt x="8" y="35"/>
                  </a:cubicBezTo>
                  <a:cubicBezTo>
                    <a:pt x="7" y="29"/>
                    <a:pt x="8" y="23"/>
                    <a:pt x="8" y="17"/>
                  </a:cubicBezTo>
                  <a:cubicBezTo>
                    <a:pt x="7" y="17"/>
                    <a:pt x="6" y="17"/>
                    <a:pt x="5" y="18"/>
                  </a:cubicBezTo>
                  <a:close/>
                  <a:moveTo>
                    <a:pt x="169" y="80"/>
                  </a:moveTo>
                  <a:cubicBezTo>
                    <a:pt x="170" y="82"/>
                    <a:pt x="171" y="85"/>
                    <a:pt x="173" y="88"/>
                  </a:cubicBezTo>
                  <a:cubicBezTo>
                    <a:pt x="174" y="88"/>
                    <a:pt x="175" y="88"/>
                    <a:pt x="176" y="88"/>
                  </a:cubicBezTo>
                  <a:cubicBezTo>
                    <a:pt x="175" y="85"/>
                    <a:pt x="173" y="82"/>
                    <a:pt x="172" y="79"/>
                  </a:cubicBezTo>
                  <a:cubicBezTo>
                    <a:pt x="172" y="79"/>
                    <a:pt x="170" y="80"/>
                    <a:pt x="169" y="80"/>
                  </a:cubicBezTo>
                  <a:close/>
                  <a:moveTo>
                    <a:pt x="181" y="78"/>
                  </a:moveTo>
                  <a:cubicBezTo>
                    <a:pt x="181" y="79"/>
                    <a:pt x="181" y="79"/>
                    <a:pt x="181" y="79"/>
                  </a:cubicBezTo>
                  <a:cubicBezTo>
                    <a:pt x="183" y="82"/>
                    <a:pt x="184" y="84"/>
                    <a:pt x="187" y="87"/>
                  </a:cubicBezTo>
                  <a:cubicBezTo>
                    <a:pt x="187" y="87"/>
                    <a:pt x="187" y="87"/>
                    <a:pt x="188" y="87"/>
                  </a:cubicBezTo>
                  <a:cubicBezTo>
                    <a:pt x="187" y="85"/>
                    <a:pt x="185" y="82"/>
                    <a:pt x="184" y="79"/>
                  </a:cubicBezTo>
                  <a:cubicBezTo>
                    <a:pt x="184" y="79"/>
                    <a:pt x="185" y="78"/>
                    <a:pt x="185" y="79"/>
                  </a:cubicBezTo>
                  <a:cubicBezTo>
                    <a:pt x="187" y="81"/>
                    <a:pt x="188" y="84"/>
                    <a:pt x="189" y="87"/>
                  </a:cubicBezTo>
                  <a:cubicBezTo>
                    <a:pt x="190" y="87"/>
                    <a:pt x="190" y="87"/>
                    <a:pt x="190" y="86"/>
                  </a:cubicBezTo>
                  <a:cubicBezTo>
                    <a:pt x="190" y="86"/>
                    <a:pt x="190" y="85"/>
                    <a:pt x="190" y="85"/>
                  </a:cubicBezTo>
                  <a:cubicBezTo>
                    <a:pt x="189" y="83"/>
                    <a:pt x="187" y="81"/>
                    <a:pt x="185" y="78"/>
                  </a:cubicBezTo>
                  <a:cubicBezTo>
                    <a:pt x="184" y="77"/>
                    <a:pt x="182" y="77"/>
                    <a:pt x="181" y="78"/>
                  </a:cubicBezTo>
                  <a:close/>
                  <a:moveTo>
                    <a:pt x="232" y="180"/>
                  </a:moveTo>
                  <a:cubicBezTo>
                    <a:pt x="243" y="175"/>
                    <a:pt x="254" y="167"/>
                    <a:pt x="265" y="159"/>
                  </a:cubicBezTo>
                  <a:cubicBezTo>
                    <a:pt x="254" y="166"/>
                    <a:pt x="243" y="173"/>
                    <a:pt x="232" y="180"/>
                  </a:cubicBezTo>
                  <a:close/>
                  <a:moveTo>
                    <a:pt x="63" y="59"/>
                  </a:moveTo>
                  <a:cubicBezTo>
                    <a:pt x="63" y="60"/>
                    <a:pt x="64" y="60"/>
                    <a:pt x="65" y="60"/>
                  </a:cubicBezTo>
                  <a:cubicBezTo>
                    <a:pt x="67" y="59"/>
                    <a:pt x="70" y="57"/>
                    <a:pt x="73" y="55"/>
                  </a:cubicBezTo>
                  <a:cubicBezTo>
                    <a:pt x="72" y="53"/>
                    <a:pt x="72" y="53"/>
                    <a:pt x="72" y="53"/>
                  </a:cubicBezTo>
                  <a:cubicBezTo>
                    <a:pt x="61" y="56"/>
                    <a:pt x="61" y="56"/>
                    <a:pt x="61" y="56"/>
                  </a:cubicBezTo>
                  <a:cubicBezTo>
                    <a:pt x="61" y="57"/>
                    <a:pt x="62" y="59"/>
                    <a:pt x="63" y="59"/>
                  </a:cubicBezTo>
                  <a:close/>
                  <a:moveTo>
                    <a:pt x="158" y="81"/>
                  </a:moveTo>
                  <a:cubicBezTo>
                    <a:pt x="158" y="83"/>
                    <a:pt x="157" y="86"/>
                    <a:pt x="158" y="89"/>
                  </a:cubicBezTo>
                  <a:cubicBezTo>
                    <a:pt x="161" y="89"/>
                    <a:pt x="163" y="89"/>
                    <a:pt x="165" y="88"/>
                  </a:cubicBezTo>
                  <a:cubicBezTo>
                    <a:pt x="160" y="81"/>
                    <a:pt x="160" y="81"/>
                    <a:pt x="160" y="81"/>
                  </a:cubicBezTo>
                  <a:cubicBezTo>
                    <a:pt x="160" y="80"/>
                    <a:pt x="159" y="80"/>
                    <a:pt x="159" y="80"/>
                  </a:cubicBezTo>
                  <a:cubicBezTo>
                    <a:pt x="159" y="80"/>
                    <a:pt x="158" y="80"/>
                    <a:pt x="158" y="81"/>
                  </a:cubicBezTo>
                  <a:close/>
                  <a:moveTo>
                    <a:pt x="50" y="40"/>
                  </a:moveTo>
                  <a:cubicBezTo>
                    <a:pt x="50" y="41"/>
                    <a:pt x="50" y="41"/>
                    <a:pt x="50" y="41"/>
                  </a:cubicBezTo>
                  <a:cubicBezTo>
                    <a:pt x="51" y="43"/>
                    <a:pt x="51" y="44"/>
                    <a:pt x="52" y="45"/>
                  </a:cubicBezTo>
                  <a:cubicBezTo>
                    <a:pt x="55" y="45"/>
                    <a:pt x="57" y="45"/>
                    <a:pt x="60" y="43"/>
                  </a:cubicBezTo>
                  <a:cubicBezTo>
                    <a:pt x="60" y="43"/>
                    <a:pt x="62" y="43"/>
                    <a:pt x="62" y="42"/>
                  </a:cubicBezTo>
                  <a:cubicBezTo>
                    <a:pt x="62" y="41"/>
                    <a:pt x="61" y="41"/>
                    <a:pt x="60" y="40"/>
                  </a:cubicBezTo>
                  <a:cubicBezTo>
                    <a:pt x="57" y="41"/>
                    <a:pt x="53" y="41"/>
                    <a:pt x="50" y="40"/>
                  </a:cubicBezTo>
                  <a:close/>
                  <a:moveTo>
                    <a:pt x="66" y="62"/>
                  </a:moveTo>
                  <a:cubicBezTo>
                    <a:pt x="67" y="63"/>
                    <a:pt x="69" y="64"/>
                    <a:pt x="71" y="65"/>
                  </a:cubicBezTo>
                  <a:cubicBezTo>
                    <a:pt x="73" y="64"/>
                    <a:pt x="76" y="63"/>
                    <a:pt x="79" y="61"/>
                  </a:cubicBezTo>
                  <a:cubicBezTo>
                    <a:pt x="78" y="60"/>
                    <a:pt x="78" y="59"/>
                    <a:pt x="77" y="59"/>
                  </a:cubicBezTo>
                  <a:cubicBezTo>
                    <a:pt x="74" y="59"/>
                    <a:pt x="70" y="61"/>
                    <a:pt x="66" y="61"/>
                  </a:cubicBezTo>
                  <a:cubicBezTo>
                    <a:pt x="66" y="61"/>
                    <a:pt x="65" y="61"/>
                    <a:pt x="66" y="62"/>
                  </a:cubicBezTo>
                  <a:close/>
                  <a:moveTo>
                    <a:pt x="202" y="168"/>
                  </a:moveTo>
                  <a:cubicBezTo>
                    <a:pt x="202" y="168"/>
                    <a:pt x="202" y="168"/>
                    <a:pt x="202" y="168"/>
                  </a:cubicBezTo>
                  <a:cubicBezTo>
                    <a:pt x="203" y="169"/>
                    <a:pt x="204" y="170"/>
                    <a:pt x="204" y="171"/>
                  </a:cubicBezTo>
                  <a:cubicBezTo>
                    <a:pt x="204" y="168"/>
                    <a:pt x="204" y="165"/>
                    <a:pt x="203" y="163"/>
                  </a:cubicBezTo>
                  <a:cubicBezTo>
                    <a:pt x="201" y="163"/>
                    <a:pt x="198" y="162"/>
                    <a:pt x="196" y="162"/>
                  </a:cubicBezTo>
                  <a:cubicBezTo>
                    <a:pt x="196" y="164"/>
                    <a:pt x="195" y="166"/>
                    <a:pt x="196" y="166"/>
                  </a:cubicBezTo>
                  <a:cubicBezTo>
                    <a:pt x="199" y="167"/>
                    <a:pt x="201" y="170"/>
                    <a:pt x="203" y="172"/>
                  </a:cubicBezTo>
                  <a:cubicBezTo>
                    <a:pt x="203" y="172"/>
                    <a:pt x="206" y="174"/>
                    <a:pt x="205" y="173"/>
                  </a:cubicBezTo>
                  <a:cubicBezTo>
                    <a:pt x="203" y="171"/>
                    <a:pt x="201" y="168"/>
                    <a:pt x="200" y="166"/>
                  </a:cubicBezTo>
                  <a:cubicBezTo>
                    <a:pt x="200" y="166"/>
                    <a:pt x="201" y="167"/>
                    <a:pt x="202" y="168"/>
                  </a:cubicBezTo>
                  <a:close/>
                  <a:moveTo>
                    <a:pt x="265" y="127"/>
                  </a:moveTo>
                  <a:cubicBezTo>
                    <a:pt x="272" y="148"/>
                    <a:pt x="272" y="148"/>
                    <a:pt x="272" y="148"/>
                  </a:cubicBezTo>
                  <a:cubicBezTo>
                    <a:pt x="272" y="149"/>
                    <a:pt x="274" y="147"/>
                    <a:pt x="275" y="147"/>
                  </a:cubicBezTo>
                  <a:cubicBezTo>
                    <a:pt x="275" y="146"/>
                    <a:pt x="276" y="146"/>
                    <a:pt x="276" y="146"/>
                  </a:cubicBezTo>
                  <a:cubicBezTo>
                    <a:pt x="276" y="145"/>
                    <a:pt x="276" y="145"/>
                    <a:pt x="276" y="144"/>
                  </a:cubicBezTo>
                  <a:cubicBezTo>
                    <a:pt x="276" y="145"/>
                    <a:pt x="275" y="144"/>
                    <a:pt x="275" y="144"/>
                  </a:cubicBezTo>
                  <a:cubicBezTo>
                    <a:pt x="271" y="138"/>
                    <a:pt x="268" y="133"/>
                    <a:pt x="265" y="127"/>
                  </a:cubicBezTo>
                  <a:close/>
                  <a:moveTo>
                    <a:pt x="191" y="72"/>
                  </a:moveTo>
                  <a:cubicBezTo>
                    <a:pt x="191" y="72"/>
                    <a:pt x="192" y="73"/>
                    <a:pt x="191" y="74"/>
                  </a:cubicBezTo>
                  <a:cubicBezTo>
                    <a:pt x="194" y="76"/>
                    <a:pt x="198" y="78"/>
                    <a:pt x="201" y="80"/>
                  </a:cubicBezTo>
                  <a:cubicBezTo>
                    <a:pt x="202" y="80"/>
                    <a:pt x="202" y="82"/>
                    <a:pt x="203" y="81"/>
                  </a:cubicBezTo>
                  <a:cubicBezTo>
                    <a:pt x="203" y="79"/>
                    <a:pt x="204" y="77"/>
                    <a:pt x="203" y="75"/>
                  </a:cubicBezTo>
                  <a:cubicBezTo>
                    <a:pt x="203" y="75"/>
                    <a:pt x="203" y="76"/>
                    <a:pt x="203" y="76"/>
                  </a:cubicBezTo>
                  <a:cubicBezTo>
                    <a:pt x="202" y="76"/>
                    <a:pt x="201" y="76"/>
                    <a:pt x="201" y="75"/>
                  </a:cubicBezTo>
                  <a:cubicBezTo>
                    <a:pt x="201" y="75"/>
                    <a:pt x="202" y="76"/>
                    <a:pt x="202" y="75"/>
                  </a:cubicBezTo>
                  <a:cubicBezTo>
                    <a:pt x="203" y="75"/>
                    <a:pt x="202" y="74"/>
                    <a:pt x="202" y="74"/>
                  </a:cubicBezTo>
                  <a:cubicBezTo>
                    <a:pt x="199" y="73"/>
                    <a:pt x="195" y="73"/>
                    <a:pt x="192" y="71"/>
                  </a:cubicBezTo>
                  <a:cubicBezTo>
                    <a:pt x="192" y="71"/>
                    <a:pt x="191" y="70"/>
                    <a:pt x="191" y="72"/>
                  </a:cubicBezTo>
                  <a:close/>
                  <a:moveTo>
                    <a:pt x="268" y="113"/>
                  </a:moveTo>
                  <a:cubicBezTo>
                    <a:pt x="273" y="123"/>
                    <a:pt x="276" y="133"/>
                    <a:pt x="280" y="143"/>
                  </a:cubicBezTo>
                  <a:cubicBezTo>
                    <a:pt x="280" y="143"/>
                    <a:pt x="281" y="143"/>
                    <a:pt x="282" y="142"/>
                  </a:cubicBezTo>
                  <a:cubicBezTo>
                    <a:pt x="278" y="133"/>
                    <a:pt x="275" y="124"/>
                    <a:pt x="270" y="115"/>
                  </a:cubicBezTo>
                  <a:cubicBezTo>
                    <a:pt x="270" y="114"/>
                    <a:pt x="268" y="112"/>
                    <a:pt x="268" y="113"/>
                  </a:cubicBezTo>
                  <a:close/>
                  <a:moveTo>
                    <a:pt x="55" y="50"/>
                  </a:moveTo>
                  <a:cubicBezTo>
                    <a:pt x="57" y="52"/>
                    <a:pt x="58" y="54"/>
                    <a:pt x="59" y="55"/>
                  </a:cubicBezTo>
                  <a:cubicBezTo>
                    <a:pt x="63" y="55"/>
                    <a:pt x="66" y="53"/>
                    <a:pt x="69" y="51"/>
                  </a:cubicBezTo>
                  <a:cubicBezTo>
                    <a:pt x="68" y="50"/>
                    <a:pt x="67" y="48"/>
                    <a:pt x="66" y="47"/>
                  </a:cubicBezTo>
                  <a:cubicBezTo>
                    <a:pt x="62" y="47"/>
                    <a:pt x="58" y="48"/>
                    <a:pt x="54" y="49"/>
                  </a:cubicBezTo>
                  <a:cubicBezTo>
                    <a:pt x="55" y="49"/>
                    <a:pt x="55" y="50"/>
                    <a:pt x="55" y="50"/>
                  </a:cubicBezTo>
                  <a:close/>
                  <a:moveTo>
                    <a:pt x="258" y="104"/>
                  </a:moveTo>
                  <a:cubicBezTo>
                    <a:pt x="258" y="104"/>
                    <a:pt x="258" y="105"/>
                    <a:pt x="258" y="104"/>
                  </a:cubicBezTo>
                  <a:cubicBezTo>
                    <a:pt x="262" y="118"/>
                    <a:pt x="269" y="131"/>
                    <a:pt x="277" y="145"/>
                  </a:cubicBezTo>
                  <a:cubicBezTo>
                    <a:pt x="279" y="144"/>
                    <a:pt x="279" y="144"/>
                    <a:pt x="279" y="144"/>
                  </a:cubicBezTo>
                  <a:cubicBezTo>
                    <a:pt x="272" y="132"/>
                    <a:pt x="266" y="120"/>
                    <a:pt x="263" y="108"/>
                  </a:cubicBezTo>
                  <a:lnTo>
                    <a:pt x="258" y="104"/>
                  </a:lnTo>
                  <a:close/>
                  <a:moveTo>
                    <a:pt x="72" y="67"/>
                  </a:moveTo>
                  <a:cubicBezTo>
                    <a:pt x="82" y="74"/>
                    <a:pt x="92" y="78"/>
                    <a:pt x="103" y="81"/>
                  </a:cubicBezTo>
                  <a:cubicBezTo>
                    <a:pt x="121" y="86"/>
                    <a:pt x="139" y="88"/>
                    <a:pt x="157" y="88"/>
                  </a:cubicBezTo>
                  <a:cubicBezTo>
                    <a:pt x="157" y="86"/>
                    <a:pt x="157" y="83"/>
                    <a:pt x="157" y="80"/>
                  </a:cubicBezTo>
                  <a:cubicBezTo>
                    <a:pt x="149" y="80"/>
                    <a:pt x="140" y="80"/>
                    <a:pt x="132" y="80"/>
                  </a:cubicBezTo>
                  <a:cubicBezTo>
                    <a:pt x="114" y="78"/>
                    <a:pt x="97" y="74"/>
                    <a:pt x="80" y="61"/>
                  </a:cubicBezTo>
                  <a:cubicBezTo>
                    <a:pt x="79" y="62"/>
                    <a:pt x="78" y="63"/>
                    <a:pt x="76" y="64"/>
                  </a:cubicBezTo>
                  <a:cubicBezTo>
                    <a:pt x="78" y="64"/>
                    <a:pt x="80" y="64"/>
                    <a:pt x="82" y="64"/>
                  </a:cubicBezTo>
                  <a:cubicBezTo>
                    <a:pt x="84" y="67"/>
                    <a:pt x="83" y="69"/>
                    <a:pt x="81" y="71"/>
                  </a:cubicBezTo>
                  <a:cubicBezTo>
                    <a:pt x="82" y="70"/>
                    <a:pt x="82" y="68"/>
                    <a:pt x="82" y="66"/>
                  </a:cubicBezTo>
                  <a:cubicBezTo>
                    <a:pt x="82" y="65"/>
                    <a:pt x="81" y="65"/>
                    <a:pt x="80" y="65"/>
                  </a:cubicBezTo>
                  <a:cubicBezTo>
                    <a:pt x="78" y="65"/>
                    <a:pt x="76" y="65"/>
                    <a:pt x="73" y="66"/>
                  </a:cubicBezTo>
                  <a:cubicBezTo>
                    <a:pt x="73" y="66"/>
                    <a:pt x="71" y="66"/>
                    <a:pt x="72" y="67"/>
                  </a:cubicBezTo>
                  <a:close/>
                  <a:moveTo>
                    <a:pt x="257" y="127"/>
                  </a:moveTo>
                  <a:cubicBezTo>
                    <a:pt x="257" y="131"/>
                    <a:pt x="259" y="134"/>
                    <a:pt x="259" y="138"/>
                  </a:cubicBezTo>
                  <a:cubicBezTo>
                    <a:pt x="260" y="141"/>
                    <a:pt x="262" y="145"/>
                    <a:pt x="262" y="149"/>
                  </a:cubicBezTo>
                  <a:cubicBezTo>
                    <a:pt x="262" y="149"/>
                    <a:pt x="261" y="149"/>
                    <a:pt x="260" y="149"/>
                  </a:cubicBezTo>
                  <a:cubicBezTo>
                    <a:pt x="259" y="147"/>
                    <a:pt x="257" y="145"/>
                    <a:pt x="256" y="143"/>
                  </a:cubicBezTo>
                  <a:cubicBezTo>
                    <a:pt x="256" y="143"/>
                    <a:pt x="256" y="143"/>
                    <a:pt x="255" y="143"/>
                  </a:cubicBezTo>
                  <a:cubicBezTo>
                    <a:pt x="251" y="136"/>
                    <a:pt x="247" y="129"/>
                    <a:pt x="244" y="122"/>
                  </a:cubicBezTo>
                  <a:cubicBezTo>
                    <a:pt x="244" y="123"/>
                    <a:pt x="244" y="124"/>
                    <a:pt x="244" y="125"/>
                  </a:cubicBezTo>
                  <a:cubicBezTo>
                    <a:pt x="245" y="129"/>
                    <a:pt x="246" y="133"/>
                    <a:pt x="247" y="137"/>
                  </a:cubicBezTo>
                  <a:cubicBezTo>
                    <a:pt x="247" y="138"/>
                    <a:pt x="246" y="138"/>
                    <a:pt x="246" y="137"/>
                  </a:cubicBezTo>
                  <a:cubicBezTo>
                    <a:pt x="242" y="132"/>
                    <a:pt x="239" y="126"/>
                    <a:pt x="234" y="121"/>
                  </a:cubicBezTo>
                  <a:cubicBezTo>
                    <a:pt x="234" y="120"/>
                    <a:pt x="233" y="120"/>
                    <a:pt x="232" y="120"/>
                  </a:cubicBezTo>
                  <a:cubicBezTo>
                    <a:pt x="233" y="123"/>
                    <a:pt x="232" y="126"/>
                    <a:pt x="233" y="129"/>
                  </a:cubicBezTo>
                  <a:cubicBezTo>
                    <a:pt x="233" y="130"/>
                    <a:pt x="231" y="131"/>
                    <a:pt x="231" y="130"/>
                  </a:cubicBezTo>
                  <a:cubicBezTo>
                    <a:pt x="225" y="125"/>
                    <a:pt x="225" y="125"/>
                    <a:pt x="225" y="125"/>
                  </a:cubicBezTo>
                  <a:cubicBezTo>
                    <a:pt x="222" y="123"/>
                    <a:pt x="219" y="123"/>
                    <a:pt x="217" y="122"/>
                  </a:cubicBezTo>
                  <a:cubicBezTo>
                    <a:pt x="219" y="123"/>
                    <a:pt x="222" y="122"/>
                    <a:pt x="224" y="123"/>
                  </a:cubicBezTo>
                  <a:cubicBezTo>
                    <a:pt x="227" y="125"/>
                    <a:pt x="229" y="127"/>
                    <a:pt x="232" y="129"/>
                  </a:cubicBezTo>
                  <a:cubicBezTo>
                    <a:pt x="232" y="126"/>
                    <a:pt x="231" y="123"/>
                    <a:pt x="231" y="120"/>
                  </a:cubicBezTo>
                  <a:cubicBezTo>
                    <a:pt x="231" y="119"/>
                    <a:pt x="233" y="118"/>
                    <a:pt x="233" y="119"/>
                  </a:cubicBezTo>
                  <a:cubicBezTo>
                    <a:pt x="239" y="122"/>
                    <a:pt x="243" y="130"/>
                    <a:pt x="245" y="135"/>
                  </a:cubicBezTo>
                  <a:cubicBezTo>
                    <a:pt x="244" y="130"/>
                    <a:pt x="244" y="130"/>
                    <a:pt x="244" y="130"/>
                  </a:cubicBezTo>
                  <a:cubicBezTo>
                    <a:pt x="243" y="125"/>
                    <a:pt x="242" y="121"/>
                    <a:pt x="241" y="117"/>
                  </a:cubicBezTo>
                  <a:cubicBezTo>
                    <a:pt x="241" y="116"/>
                    <a:pt x="242" y="116"/>
                    <a:pt x="242" y="117"/>
                  </a:cubicBezTo>
                  <a:cubicBezTo>
                    <a:pt x="248" y="127"/>
                    <a:pt x="253" y="137"/>
                    <a:pt x="261" y="148"/>
                  </a:cubicBezTo>
                  <a:cubicBezTo>
                    <a:pt x="257" y="134"/>
                    <a:pt x="254" y="121"/>
                    <a:pt x="248" y="108"/>
                  </a:cubicBezTo>
                  <a:cubicBezTo>
                    <a:pt x="248" y="107"/>
                    <a:pt x="249" y="107"/>
                    <a:pt x="249" y="107"/>
                  </a:cubicBezTo>
                  <a:cubicBezTo>
                    <a:pt x="252" y="114"/>
                    <a:pt x="254" y="120"/>
                    <a:pt x="258" y="127"/>
                  </a:cubicBezTo>
                  <a:cubicBezTo>
                    <a:pt x="258" y="128"/>
                    <a:pt x="259" y="129"/>
                    <a:pt x="259" y="130"/>
                  </a:cubicBezTo>
                  <a:cubicBezTo>
                    <a:pt x="259" y="129"/>
                    <a:pt x="259" y="130"/>
                    <a:pt x="259" y="130"/>
                  </a:cubicBezTo>
                  <a:cubicBezTo>
                    <a:pt x="263" y="136"/>
                    <a:pt x="265" y="143"/>
                    <a:pt x="270" y="149"/>
                  </a:cubicBezTo>
                  <a:cubicBezTo>
                    <a:pt x="270" y="149"/>
                    <a:pt x="271" y="150"/>
                    <a:pt x="271" y="149"/>
                  </a:cubicBezTo>
                  <a:cubicBezTo>
                    <a:pt x="255" y="102"/>
                    <a:pt x="255" y="102"/>
                    <a:pt x="255" y="102"/>
                  </a:cubicBezTo>
                  <a:cubicBezTo>
                    <a:pt x="241" y="90"/>
                    <a:pt x="227" y="79"/>
                    <a:pt x="213" y="65"/>
                  </a:cubicBezTo>
                  <a:cubicBezTo>
                    <a:pt x="212" y="69"/>
                    <a:pt x="211" y="73"/>
                    <a:pt x="211" y="77"/>
                  </a:cubicBezTo>
                  <a:cubicBezTo>
                    <a:pt x="210" y="82"/>
                    <a:pt x="208" y="86"/>
                    <a:pt x="207" y="92"/>
                  </a:cubicBezTo>
                  <a:cubicBezTo>
                    <a:pt x="206" y="92"/>
                    <a:pt x="205" y="94"/>
                    <a:pt x="203" y="95"/>
                  </a:cubicBezTo>
                  <a:cubicBezTo>
                    <a:pt x="203" y="95"/>
                    <a:pt x="202" y="95"/>
                    <a:pt x="202" y="95"/>
                  </a:cubicBezTo>
                  <a:cubicBezTo>
                    <a:pt x="199" y="95"/>
                    <a:pt x="195" y="95"/>
                    <a:pt x="192" y="96"/>
                  </a:cubicBezTo>
                  <a:cubicBezTo>
                    <a:pt x="173" y="97"/>
                    <a:pt x="153" y="98"/>
                    <a:pt x="133" y="96"/>
                  </a:cubicBezTo>
                  <a:cubicBezTo>
                    <a:pt x="120" y="96"/>
                    <a:pt x="108" y="93"/>
                    <a:pt x="95" y="89"/>
                  </a:cubicBezTo>
                  <a:cubicBezTo>
                    <a:pt x="84" y="85"/>
                    <a:pt x="73" y="76"/>
                    <a:pt x="63" y="68"/>
                  </a:cubicBezTo>
                  <a:cubicBezTo>
                    <a:pt x="53" y="61"/>
                    <a:pt x="46" y="50"/>
                    <a:pt x="38" y="40"/>
                  </a:cubicBezTo>
                  <a:cubicBezTo>
                    <a:pt x="37" y="39"/>
                    <a:pt x="36" y="37"/>
                    <a:pt x="37" y="36"/>
                  </a:cubicBezTo>
                  <a:cubicBezTo>
                    <a:pt x="34" y="29"/>
                    <a:pt x="32" y="22"/>
                    <a:pt x="32" y="15"/>
                  </a:cubicBezTo>
                  <a:cubicBezTo>
                    <a:pt x="25" y="14"/>
                    <a:pt x="18" y="14"/>
                    <a:pt x="12" y="16"/>
                  </a:cubicBezTo>
                  <a:cubicBezTo>
                    <a:pt x="11" y="18"/>
                    <a:pt x="11" y="20"/>
                    <a:pt x="11" y="21"/>
                  </a:cubicBezTo>
                  <a:cubicBezTo>
                    <a:pt x="10" y="40"/>
                    <a:pt x="12" y="60"/>
                    <a:pt x="25" y="80"/>
                  </a:cubicBezTo>
                  <a:cubicBezTo>
                    <a:pt x="38" y="101"/>
                    <a:pt x="57" y="116"/>
                    <a:pt x="73" y="127"/>
                  </a:cubicBezTo>
                  <a:cubicBezTo>
                    <a:pt x="87" y="137"/>
                    <a:pt x="102" y="141"/>
                    <a:pt x="117" y="145"/>
                  </a:cubicBezTo>
                  <a:cubicBezTo>
                    <a:pt x="146" y="153"/>
                    <a:pt x="176" y="154"/>
                    <a:pt x="206" y="149"/>
                  </a:cubicBezTo>
                  <a:cubicBezTo>
                    <a:pt x="206" y="146"/>
                    <a:pt x="206" y="143"/>
                    <a:pt x="206" y="140"/>
                  </a:cubicBezTo>
                  <a:cubicBezTo>
                    <a:pt x="207" y="138"/>
                    <a:pt x="209" y="139"/>
                    <a:pt x="209" y="138"/>
                  </a:cubicBezTo>
                  <a:cubicBezTo>
                    <a:pt x="209" y="138"/>
                    <a:pt x="209" y="139"/>
                    <a:pt x="210" y="139"/>
                  </a:cubicBezTo>
                  <a:cubicBezTo>
                    <a:pt x="209" y="144"/>
                    <a:pt x="209" y="149"/>
                    <a:pt x="211" y="154"/>
                  </a:cubicBezTo>
                  <a:cubicBezTo>
                    <a:pt x="210" y="154"/>
                    <a:pt x="210" y="154"/>
                    <a:pt x="210" y="154"/>
                  </a:cubicBezTo>
                  <a:cubicBezTo>
                    <a:pt x="211" y="165"/>
                    <a:pt x="212" y="175"/>
                    <a:pt x="213" y="186"/>
                  </a:cubicBezTo>
                  <a:cubicBezTo>
                    <a:pt x="232" y="174"/>
                    <a:pt x="250" y="161"/>
                    <a:pt x="268" y="150"/>
                  </a:cubicBezTo>
                  <a:cubicBezTo>
                    <a:pt x="270" y="150"/>
                    <a:pt x="268" y="148"/>
                    <a:pt x="267" y="148"/>
                  </a:cubicBezTo>
                  <a:cubicBezTo>
                    <a:pt x="263" y="141"/>
                    <a:pt x="260" y="134"/>
                    <a:pt x="257" y="127"/>
                  </a:cubicBezTo>
                  <a:close/>
                  <a:moveTo>
                    <a:pt x="195" y="45"/>
                  </a:moveTo>
                  <a:cubicBezTo>
                    <a:pt x="191" y="40"/>
                    <a:pt x="191" y="40"/>
                    <a:pt x="191" y="40"/>
                  </a:cubicBezTo>
                  <a:cubicBezTo>
                    <a:pt x="190" y="40"/>
                    <a:pt x="192" y="39"/>
                    <a:pt x="193" y="40"/>
                  </a:cubicBezTo>
                  <a:cubicBezTo>
                    <a:pt x="196" y="41"/>
                    <a:pt x="199" y="43"/>
                    <a:pt x="202" y="46"/>
                  </a:cubicBezTo>
                  <a:cubicBezTo>
                    <a:pt x="203" y="46"/>
                    <a:pt x="204" y="44"/>
                    <a:pt x="205" y="45"/>
                  </a:cubicBezTo>
                  <a:cubicBezTo>
                    <a:pt x="206" y="45"/>
                    <a:pt x="208" y="46"/>
                    <a:pt x="207" y="47"/>
                  </a:cubicBezTo>
                  <a:cubicBezTo>
                    <a:pt x="207" y="48"/>
                    <a:pt x="206" y="48"/>
                    <a:pt x="207" y="48"/>
                  </a:cubicBezTo>
                  <a:cubicBezTo>
                    <a:pt x="219" y="56"/>
                    <a:pt x="230" y="67"/>
                    <a:pt x="242" y="75"/>
                  </a:cubicBezTo>
                  <a:cubicBezTo>
                    <a:pt x="262" y="90"/>
                    <a:pt x="282" y="108"/>
                    <a:pt x="302" y="128"/>
                  </a:cubicBezTo>
                  <a:cubicBezTo>
                    <a:pt x="302" y="128"/>
                    <a:pt x="303" y="128"/>
                    <a:pt x="303" y="129"/>
                  </a:cubicBezTo>
                  <a:cubicBezTo>
                    <a:pt x="305" y="131"/>
                    <a:pt x="309" y="133"/>
                    <a:pt x="309" y="136"/>
                  </a:cubicBezTo>
                  <a:cubicBezTo>
                    <a:pt x="310" y="137"/>
                    <a:pt x="309" y="137"/>
                    <a:pt x="309" y="137"/>
                  </a:cubicBezTo>
                  <a:cubicBezTo>
                    <a:pt x="308" y="137"/>
                    <a:pt x="307" y="137"/>
                    <a:pt x="307" y="138"/>
                  </a:cubicBezTo>
                  <a:cubicBezTo>
                    <a:pt x="306" y="138"/>
                    <a:pt x="305" y="138"/>
                    <a:pt x="305" y="138"/>
                  </a:cubicBezTo>
                  <a:cubicBezTo>
                    <a:pt x="304" y="138"/>
                    <a:pt x="305" y="139"/>
                    <a:pt x="304" y="139"/>
                  </a:cubicBezTo>
                  <a:cubicBezTo>
                    <a:pt x="301" y="141"/>
                    <a:pt x="298" y="144"/>
                    <a:pt x="295" y="146"/>
                  </a:cubicBezTo>
                  <a:cubicBezTo>
                    <a:pt x="292" y="148"/>
                    <a:pt x="289" y="150"/>
                    <a:pt x="286" y="152"/>
                  </a:cubicBezTo>
                  <a:cubicBezTo>
                    <a:pt x="286" y="152"/>
                    <a:pt x="286" y="154"/>
                    <a:pt x="286" y="154"/>
                  </a:cubicBezTo>
                  <a:cubicBezTo>
                    <a:pt x="285" y="154"/>
                    <a:pt x="285" y="154"/>
                    <a:pt x="285" y="153"/>
                  </a:cubicBezTo>
                  <a:cubicBezTo>
                    <a:pt x="260" y="170"/>
                    <a:pt x="236" y="185"/>
                    <a:pt x="212" y="199"/>
                  </a:cubicBezTo>
                  <a:cubicBezTo>
                    <a:pt x="211" y="200"/>
                    <a:pt x="212" y="201"/>
                    <a:pt x="211" y="201"/>
                  </a:cubicBezTo>
                  <a:cubicBezTo>
                    <a:pt x="214" y="204"/>
                    <a:pt x="217" y="207"/>
                    <a:pt x="220" y="209"/>
                  </a:cubicBezTo>
                  <a:cubicBezTo>
                    <a:pt x="220" y="209"/>
                    <a:pt x="220" y="210"/>
                    <a:pt x="219" y="210"/>
                  </a:cubicBezTo>
                  <a:cubicBezTo>
                    <a:pt x="207" y="204"/>
                    <a:pt x="195" y="195"/>
                    <a:pt x="183" y="184"/>
                  </a:cubicBezTo>
                  <a:cubicBezTo>
                    <a:pt x="183" y="183"/>
                    <a:pt x="184" y="182"/>
                    <a:pt x="184" y="183"/>
                  </a:cubicBezTo>
                  <a:cubicBezTo>
                    <a:pt x="194" y="188"/>
                    <a:pt x="194" y="188"/>
                    <a:pt x="194" y="188"/>
                  </a:cubicBezTo>
                  <a:cubicBezTo>
                    <a:pt x="192" y="179"/>
                    <a:pt x="192" y="171"/>
                    <a:pt x="191" y="163"/>
                  </a:cubicBezTo>
                  <a:cubicBezTo>
                    <a:pt x="179" y="165"/>
                    <a:pt x="168" y="165"/>
                    <a:pt x="157" y="164"/>
                  </a:cubicBezTo>
                  <a:cubicBezTo>
                    <a:pt x="141" y="163"/>
                    <a:pt x="125" y="161"/>
                    <a:pt x="109" y="156"/>
                  </a:cubicBezTo>
                  <a:cubicBezTo>
                    <a:pt x="89" y="149"/>
                    <a:pt x="70" y="141"/>
                    <a:pt x="51" y="125"/>
                  </a:cubicBezTo>
                  <a:cubicBezTo>
                    <a:pt x="42" y="118"/>
                    <a:pt x="34" y="108"/>
                    <a:pt x="25" y="98"/>
                  </a:cubicBezTo>
                  <a:cubicBezTo>
                    <a:pt x="25" y="98"/>
                    <a:pt x="25" y="96"/>
                    <a:pt x="25" y="95"/>
                  </a:cubicBezTo>
                  <a:cubicBezTo>
                    <a:pt x="8" y="70"/>
                    <a:pt x="3" y="45"/>
                    <a:pt x="1" y="21"/>
                  </a:cubicBezTo>
                  <a:cubicBezTo>
                    <a:pt x="1" y="19"/>
                    <a:pt x="0" y="18"/>
                    <a:pt x="1" y="16"/>
                  </a:cubicBezTo>
                  <a:cubicBezTo>
                    <a:pt x="1" y="15"/>
                    <a:pt x="2" y="14"/>
                    <a:pt x="3" y="14"/>
                  </a:cubicBezTo>
                  <a:cubicBezTo>
                    <a:pt x="5" y="13"/>
                    <a:pt x="7" y="12"/>
                    <a:pt x="8" y="12"/>
                  </a:cubicBezTo>
                  <a:cubicBezTo>
                    <a:pt x="15" y="10"/>
                    <a:pt x="23" y="9"/>
                    <a:pt x="30" y="7"/>
                  </a:cubicBezTo>
                  <a:cubicBezTo>
                    <a:pt x="31" y="7"/>
                    <a:pt x="30" y="6"/>
                    <a:pt x="30" y="6"/>
                  </a:cubicBezTo>
                  <a:cubicBezTo>
                    <a:pt x="27" y="5"/>
                    <a:pt x="25" y="3"/>
                    <a:pt x="23" y="2"/>
                  </a:cubicBezTo>
                  <a:cubicBezTo>
                    <a:pt x="22" y="1"/>
                    <a:pt x="24" y="0"/>
                    <a:pt x="25" y="0"/>
                  </a:cubicBezTo>
                  <a:cubicBezTo>
                    <a:pt x="30" y="2"/>
                    <a:pt x="35" y="5"/>
                    <a:pt x="40" y="6"/>
                  </a:cubicBezTo>
                  <a:cubicBezTo>
                    <a:pt x="46" y="9"/>
                    <a:pt x="51" y="13"/>
                    <a:pt x="57" y="16"/>
                  </a:cubicBezTo>
                  <a:cubicBezTo>
                    <a:pt x="60" y="17"/>
                    <a:pt x="63" y="19"/>
                    <a:pt x="65" y="20"/>
                  </a:cubicBezTo>
                  <a:cubicBezTo>
                    <a:pt x="66" y="21"/>
                    <a:pt x="66" y="22"/>
                    <a:pt x="66" y="22"/>
                  </a:cubicBezTo>
                  <a:cubicBezTo>
                    <a:pt x="64" y="22"/>
                    <a:pt x="63" y="21"/>
                    <a:pt x="61" y="20"/>
                  </a:cubicBezTo>
                  <a:cubicBezTo>
                    <a:pt x="60" y="20"/>
                    <a:pt x="59" y="18"/>
                    <a:pt x="57" y="19"/>
                  </a:cubicBezTo>
                  <a:cubicBezTo>
                    <a:pt x="57" y="19"/>
                    <a:pt x="56" y="19"/>
                    <a:pt x="57" y="19"/>
                  </a:cubicBezTo>
                  <a:cubicBezTo>
                    <a:pt x="58" y="20"/>
                    <a:pt x="60" y="20"/>
                    <a:pt x="60" y="21"/>
                  </a:cubicBezTo>
                  <a:cubicBezTo>
                    <a:pt x="60" y="22"/>
                    <a:pt x="60" y="22"/>
                    <a:pt x="59" y="23"/>
                  </a:cubicBezTo>
                  <a:cubicBezTo>
                    <a:pt x="59" y="23"/>
                    <a:pt x="58" y="22"/>
                    <a:pt x="57" y="23"/>
                  </a:cubicBezTo>
                  <a:cubicBezTo>
                    <a:pt x="58" y="23"/>
                    <a:pt x="59" y="24"/>
                    <a:pt x="58" y="24"/>
                  </a:cubicBezTo>
                  <a:cubicBezTo>
                    <a:pt x="57" y="25"/>
                    <a:pt x="59" y="25"/>
                    <a:pt x="59" y="25"/>
                  </a:cubicBezTo>
                  <a:cubicBezTo>
                    <a:pt x="60" y="26"/>
                    <a:pt x="60" y="26"/>
                    <a:pt x="61" y="27"/>
                  </a:cubicBezTo>
                  <a:cubicBezTo>
                    <a:pt x="60" y="27"/>
                    <a:pt x="60" y="27"/>
                    <a:pt x="60" y="27"/>
                  </a:cubicBezTo>
                  <a:cubicBezTo>
                    <a:pt x="61" y="28"/>
                    <a:pt x="62" y="29"/>
                    <a:pt x="63" y="29"/>
                  </a:cubicBezTo>
                  <a:cubicBezTo>
                    <a:pt x="63" y="30"/>
                    <a:pt x="64" y="31"/>
                    <a:pt x="63" y="32"/>
                  </a:cubicBezTo>
                  <a:cubicBezTo>
                    <a:pt x="63" y="32"/>
                    <a:pt x="62" y="32"/>
                    <a:pt x="61" y="32"/>
                  </a:cubicBezTo>
                  <a:cubicBezTo>
                    <a:pt x="61" y="33"/>
                    <a:pt x="62" y="33"/>
                    <a:pt x="62" y="34"/>
                  </a:cubicBezTo>
                  <a:cubicBezTo>
                    <a:pt x="64" y="34"/>
                    <a:pt x="65" y="35"/>
                    <a:pt x="66" y="36"/>
                  </a:cubicBezTo>
                  <a:cubicBezTo>
                    <a:pt x="67" y="36"/>
                    <a:pt x="65" y="37"/>
                    <a:pt x="64" y="38"/>
                  </a:cubicBezTo>
                  <a:cubicBezTo>
                    <a:pt x="66" y="38"/>
                    <a:pt x="68" y="38"/>
                    <a:pt x="69" y="39"/>
                  </a:cubicBezTo>
                  <a:cubicBezTo>
                    <a:pt x="69" y="40"/>
                    <a:pt x="68" y="41"/>
                    <a:pt x="67" y="42"/>
                  </a:cubicBezTo>
                  <a:cubicBezTo>
                    <a:pt x="67" y="42"/>
                    <a:pt x="68" y="43"/>
                    <a:pt x="68" y="43"/>
                  </a:cubicBezTo>
                  <a:cubicBezTo>
                    <a:pt x="69" y="43"/>
                    <a:pt x="70" y="43"/>
                    <a:pt x="71" y="44"/>
                  </a:cubicBezTo>
                  <a:cubicBezTo>
                    <a:pt x="71" y="45"/>
                    <a:pt x="70" y="45"/>
                    <a:pt x="70" y="46"/>
                  </a:cubicBezTo>
                  <a:cubicBezTo>
                    <a:pt x="72" y="45"/>
                    <a:pt x="74" y="45"/>
                    <a:pt x="76" y="47"/>
                  </a:cubicBezTo>
                  <a:cubicBezTo>
                    <a:pt x="75" y="47"/>
                    <a:pt x="75" y="48"/>
                    <a:pt x="75" y="49"/>
                  </a:cubicBezTo>
                  <a:cubicBezTo>
                    <a:pt x="75" y="49"/>
                    <a:pt x="74" y="49"/>
                    <a:pt x="74" y="50"/>
                  </a:cubicBezTo>
                  <a:cubicBezTo>
                    <a:pt x="76" y="52"/>
                    <a:pt x="79" y="55"/>
                    <a:pt x="81" y="57"/>
                  </a:cubicBezTo>
                  <a:cubicBezTo>
                    <a:pt x="81" y="56"/>
                    <a:pt x="82" y="57"/>
                    <a:pt x="83" y="57"/>
                  </a:cubicBezTo>
                  <a:cubicBezTo>
                    <a:pt x="95" y="66"/>
                    <a:pt x="107" y="71"/>
                    <a:pt x="119" y="74"/>
                  </a:cubicBezTo>
                  <a:cubicBezTo>
                    <a:pt x="141" y="78"/>
                    <a:pt x="164" y="77"/>
                    <a:pt x="187" y="73"/>
                  </a:cubicBezTo>
                  <a:cubicBezTo>
                    <a:pt x="187" y="71"/>
                    <a:pt x="187" y="68"/>
                    <a:pt x="187" y="65"/>
                  </a:cubicBezTo>
                  <a:cubicBezTo>
                    <a:pt x="187" y="65"/>
                    <a:pt x="186" y="65"/>
                    <a:pt x="185" y="64"/>
                  </a:cubicBezTo>
                  <a:cubicBezTo>
                    <a:pt x="186" y="64"/>
                    <a:pt x="186" y="63"/>
                    <a:pt x="187" y="63"/>
                  </a:cubicBezTo>
                  <a:cubicBezTo>
                    <a:pt x="187" y="63"/>
                    <a:pt x="187" y="62"/>
                    <a:pt x="187" y="62"/>
                  </a:cubicBezTo>
                  <a:cubicBezTo>
                    <a:pt x="185" y="63"/>
                    <a:pt x="182" y="63"/>
                    <a:pt x="181" y="63"/>
                  </a:cubicBezTo>
                  <a:cubicBezTo>
                    <a:pt x="179" y="64"/>
                    <a:pt x="178" y="66"/>
                    <a:pt x="177" y="66"/>
                  </a:cubicBezTo>
                  <a:cubicBezTo>
                    <a:pt x="176" y="66"/>
                    <a:pt x="176" y="65"/>
                    <a:pt x="176" y="64"/>
                  </a:cubicBezTo>
                  <a:cubicBezTo>
                    <a:pt x="179" y="62"/>
                    <a:pt x="182" y="60"/>
                    <a:pt x="185" y="58"/>
                  </a:cubicBezTo>
                  <a:cubicBezTo>
                    <a:pt x="184" y="58"/>
                    <a:pt x="183" y="58"/>
                    <a:pt x="183" y="57"/>
                  </a:cubicBezTo>
                  <a:cubicBezTo>
                    <a:pt x="183" y="56"/>
                    <a:pt x="184" y="56"/>
                    <a:pt x="185" y="56"/>
                  </a:cubicBezTo>
                  <a:cubicBezTo>
                    <a:pt x="189" y="55"/>
                    <a:pt x="193" y="53"/>
                    <a:pt x="196" y="50"/>
                  </a:cubicBezTo>
                  <a:cubicBezTo>
                    <a:pt x="195" y="49"/>
                    <a:pt x="194" y="47"/>
                    <a:pt x="193" y="46"/>
                  </a:cubicBezTo>
                  <a:cubicBezTo>
                    <a:pt x="192" y="45"/>
                    <a:pt x="193" y="44"/>
                    <a:pt x="193" y="45"/>
                  </a:cubicBezTo>
                  <a:cubicBezTo>
                    <a:pt x="194" y="45"/>
                    <a:pt x="195" y="45"/>
                    <a:pt x="195" y="45"/>
                  </a:cubicBezTo>
                  <a:close/>
                </a:path>
              </a:pathLst>
            </a:custGeom>
            <a:solidFill>
              <a:schemeClr val="bg2">
                <a:lumMod val="25000"/>
              </a:schemeClr>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24" name="矩形 14">
            <a:extLst>
              <a:ext uri="{FF2B5EF4-FFF2-40B4-BE49-F238E27FC236}">
                <a16:creationId xmlns:a16="http://schemas.microsoft.com/office/drawing/2014/main" xmlns="" id="{BC29D59B-3C59-4E19-8437-135E415A49DE}"/>
              </a:ext>
            </a:extLst>
          </p:cNvPr>
          <p:cNvSpPr>
            <a:spLocks noChangeArrowheads="1"/>
          </p:cNvSpPr>
          <p:nvPr/>
        </p:nvSpPr>
        <p:spPr bwMode="auto">
          <a:xfrm>
            <a:off x="1634571" y="3214830"/>
            <a:ext cx="9764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理论</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意义</a:t>
            </a:r>
            <a:endParaRPr kumimoji="0" lang="en-US" altLang="zh-CN" sz="24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矩形 14">
            <a:extLst>
              <a:ext uri="{FF2B5EF4-FFF2-40B4-BE49-F238E27FC236}">
                <a16:creationId xmlns:a16="http://schemas.microsoft.com/office/drawing/2014/main" xmlns="" id="{DAED784D-AA00-40BB-8187-E700BE45D365}"/>
              </a:ext>
            </a:extLst>
          </p:cNvPr>
          <p:cNvSpPr>
            <a:spLocks noChangeArrowheads="1"/>
          </p:cNvSpPr>
          <p:nvPr/>
        </p:nvSpPr>
        <p:spPr bwMode="auto">
          <a:xfrm>
            <a:off x="6774873" y="4613441"/>
            <a:ext cx="355195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在全面深化改革中，要</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把坚持发展作为解决我国所有问题的关键</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pic>
        <p:nvPicPr>
          <p:cNvPr id="50182" name="图片 2">
            <a:extLst>
              <a:ext uri="{FF2B5EF4-FFF2-40B4-BE49-F238E27FC236}">
                <a16:creationId xmlns:a16="http://schemas.microsoft.com/office/drawing/2014/main" xmlns="" id="{ACCD86EC-6C2C-40D6-B739-FC0F0EA0DA8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21313" y="4519755"/>
            <a:ext cx="333375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xmlns="" id="{AA6A039E-946F-439B-B1FA-B6812BC54843}"/>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16" name="矩形: 圆角 15">
            <a:extLst>
              <a:ext uri="{FF2B5EF4-FFF2-40B4-BE49-F238E27FC236}">
                <a16:creationId xmlns:a16="http://schemas.microsoft.com/office/drawing/2014/main" xmlns="" id="{A319A41B-FFF7-4062-99DE-C79E44FD6032}"/>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（一）生产力与生产关系的矛盾运动及其规律</a:t>
            </a:r>
          </a:p>
        </p:txBody>
      </p:sp>
      <p:sp>
        <p:nvSpPr>
          <p:cNvPr id="17" name="文本框 2">
            <a:extLst>
              <a:ext uri="{FF2B5EF4-FFF2-40B4-BE49-F238E27FC236}">
                <a16:creationId xmlns:a16="http://schemas.microsoft.com/office/drawing/2014/main" xmlns="" id="{180535DA-5468-4985-B0B3-3E4EBF0BED5C}"/>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4.</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生产力与生产关系矛盾运动规律的原理的理论意义和现实意义</a:t>
            </a:r>
          </a:p>
        </p:txBody>
      </p:sp>
      <p:grpSp>
        <p:nvGrpSpPr>
          <p:cNvPr id="18" name="组合 17">
            <a:extLst>
              <a:ext uri="{FF2B5EF4-FFF2-40B4-BE49-F238E27FC236}">
                <a16:creationId xmlns:a16="http://schemas.microsoft.com/office/drawing/2014/main" xmlns="" id="{EBEAB5BA-94B1-4DAC-BD97-3D851D5E4113}"/>
              </a:ext>
            </a:extLst>
          </p:cNvPr>
          <p:cNvGrpSpPr/>
          <p:nvPr/>
        </p:nvGrpSpPr>
        <p:grpSpPr>
          <a:xfrm>
            <a:off x="1187162" y="2737596"/>
            <a:ext cx="2867862" cy="1769745"/>
            <a:chOff x="1990725" y="2108835"/>
            <a:chExt cx="2867862" cy="1769745"/>
          </a:xfrm>
        </p:grpSpPr>
        <p:sp>
          <p:nvSpPr>
            <p:cNvPr id="19" name="Freeform 521">
              <a:extLst>
                <a:ext uri="{FF2B5EF4-FFF2-40B4-BE49-F238E27FC236}">
                  <a16:creationId xmlns:a16="http://schemas.microsoft.com/office/drawing/2014/main" xmlns="" id="{46EE2352-BED6-4ABF-94B0-EE0A0920628F}"/>
                </a:ext>
              </a:extLst>
            </p:cNvPr>
            <p:cNvSpPr>
              <a:spLocks noEditPoints="1"/>
            </p:cNvSpPr>
            <p:nvPr>
              <p:custDataLst>
                <p:tags r:id="rId3"/>
              </p:custDataLst>
            </p:nvPr>
          </p:nvSpPr>
          <p:spPr bwMode="auto">
            <a:xfrm>
              <a:off x="2024380" y="2108835"/>
              <a:ext cx="1737995" cy="1557020"/>
            </a:xfrm>
            <a:custGeom>
              <a:avLst/>
              <a:gdLst>
                <a:gd name="T0" fmla="*/ 646 w 715"/>
                <a:gd name="T1" fmla="*/ 141 h 640"/>
                <a:gd name="T2" fmla="*/ 574 w 715"/>
                <a:gd name="T3" fmla="*/ 69 h 640"/>
                <a:gd name="T4" fmla="*/ 447 w 715"/>
                <a:gd name="T5" fmla="*/ 11 h 640"/>
                <a:gd name="T6" fmla="*/ 239 w 715"/>
                <a:gd name="T7" fmla="*/ 24 h 640"/>
                <a:gd name="T8" fmla="*/ 261 w 715"/>
                <a:gd name="T9" fmla="*/ 8 h 640"/>
                <a:gd name="T10" fmla="*/ 40 w 715"/>
                <a:gd name="T11" fmla="*/ 195 h 640"/>
                <a:gd name="T12" fmla="*/ 30 w 715"/>
                <a:gd name="T13" fmla="*/ 218 h 640"/>
                <a:gd name="T14" fmla="*/ 6 w 715"/>
                <a:gd name="T15" fmla="*/ 303 h 640"/>
                <a:gd name="T16" fmla="*/ 1 w 715"/>
                <a:gd name="T17" fmla="*/ 364 h 640"/>
                <a:gd name="T18" fmla="*/ 10 w 715"/>
                <a:gd name="T19" fmla="*/ 443 h 640"/>
                <a:gd name="T20" fmla="*/ 15 w 715"/>
                <a:gd name="T21" fmla="*/ 475 h 640"/>
                <a:gd name="T22" fmla="*/ 26 w 715"/>
                <a:gd name="T23" fmla="*/ 505 h 640"/>
                <a:gd name="T24" fmla="*/ 62 w 715"/>
                <a:gd name="T25" fmla="*/ 565 h 640"/>
                <a:gd name="T26" fmla="*/ 84 w 715"/>
                <a:gd name="T27" fmla="*/ 580 h 640"/>
                <a:gd name="T28" fmla="*/ 92 w 715"/>
                <a:gd name="T29" fmla="*/ 572 h 640"/>
                <a:gd name="T30" fmla="*/ 54 w 715"/>
                <a:gd name="T31" fmla="*/ 494 h 640"/>
                <a:gd name="T32" fmla="*/ 57 w 715"/>
                <a:gd name="T33" fmla="*/ 472 h 640"/>
                <a:gd name="T34" fmla="*/ 48 w 715"/>
                <a:gd name="T35" fmla="*/ 392 h 640"/>
                <a:gd name="T36" fmla="*/ 81 w 715"/>
                <a:gd name="T37" fmla="*/ 243 h 640"/>
                <a:gd name="T38" fmla="*/ 97 w 715"/>
                <a:gd name="T39" fmla="*/ 207 h 640"/>
                <a:gd name="T40" fmla="*/ 377 w 715"/>
                <a:gd name="T41" fmla="*/ 46 h 640"/>
                <a:gd name="T42" fmla="*/ 445 w 715"/>
                <a:gd name="T43" fmla="*/ 49 h 640"/>
                <a:gd name="T44" fmla="*/ 574 w 715"/>
                <a:gd name="T45" fmla="*/ 113 h 640"/>
                <a:gd name="T46" fmla="*/ 564 w 715"/>
                <a:gd name="T47" fmla="*/ 99 h 640"/>
                <a:gd name="T48" fmla="*/ 553 w 715"/>
                <a:gd name="T49" fmla="*/ 87 h 640"/>
                <a:gd name="T50" fmla="*/ 531 w 715"/>
                <a:gd name="T51" fmla="*/ 72 h 640"/>
                <a:gd name="T52" fmla="*/ 624 w 715"/>
                <a:gd name="T53" fmla="*/ 154 h 640"/>
                <a:gd name="T54" fmla="*/ 563 w 715"/>
                <a:gd name="T55" fmla="*/ 91 h 640"/>
                <a:gd name="T56" fmla="*/ 616 w 715"/>
                <a:gd name="T57" fmla="*/ 139 h 640"/>
                <a:gd name="T58" fmla="*/ 539 w 715"/>
                <a:gd name="T59" fmla="*/ 71 h 640"/>
                <a:gd name="T60" fmla="*/ 463 w 715"/>
                <a:gd name="T61" fmla="*/ 36 h 640"/>
                <a:gd name="T62" fmla="*/ 403 w 715"/>
                <a:gd name="T63" fmla="*/ 24 h 640"/>
                <a:gd name="T64" fmla="*/ 425 w 715"/>
                <a:gd name="T65" fmla="*/ 24 h 640"/>
                <a:gd name="T66" fmla="*/ 457 w 715"/>
                <a:gd name="T67" fmla="*/ 28 h 640"/>
                <a:gd name="T68" fmla="*/ 576 w 715"/>
                <a:gd name="T69" fmla="*/ 87 h 640"/>
                <a:gd name="T70" fmla="*/ 642 w 715"/>
                <a:gd name="T71" fmla="*/ 158 h 640"/>
                <a:gd name="T72" fmla="*/ 621 w 715"/>
                <a:gd name="T73" fmla="*/ 124 h 640"/>
                <a:gd name="T74" fmla="*/ 619 w 715"/>
                <a:gd name="T75" fmla="*/ 118 h 640"/>
                <a:gd name="T76" fmla="*/ 647 w 715"/>
                <a:gd name="T77" fmla="*/ 157 h 640"/>
                <a:gd name="T78" fmla="*/ 681 w 715"/>
                <a:gd name="T79" fmla="*/ 215 h 640"/>
                <a:gd name="T80" fmla="*/ 695 w 715"/>
                <a:gd name="T81" fmla="*/ 243 h 640"/>
                <a:gd name="T82" fmla="*/ 634 w 715"/>
                <a:gd name="T83" fmla="*/ 147 h 640"/>
                <a:gd name="T84" fmla="*/ 489 w 715"/>
                <a:gd name="T85" fmla="*/ 50 h 640"/>
                <a:gd name="T86" fmla="*/ 490 w 715"/>
                <a:gd name="T87" fmla="*/ 50 h 640"/>
                <a:gd name="T88" fmla="*/ 692 w 715"/>
                <a:gd name="T89" fmla="*/ 234 h 640"/>
                <a:gd name="T90" fmla="*/ 663 w 715"/>
                <a:gd name="T91" fmla="*/ 176 h 640"/>
                <a:gd name="T92" fmla="*/ 627 w 715"/>
                <a:gd name="T93" fmla="*/ 138 h 640"/>
                <a:gd name="T94" fmla="*/ 601 w 715"/>
                <a:gd name="T95" fmla="*/ 106 h 640"/>
                <a:gd name="T96" fmla="*/ 568 w 715"/>
                <a:gd name="T97" fmla="*/ 107 h 640"/>
                <a:gd name="T98" fmla="*/ 462 w 715"/>
                <a:gd name="T99" fmla="*/ 22 h 640"/>
                <a:gd name="T100" fmla="*/ 545 w 715"/>
                <a:gd name="T101" fmla="*/ 59 h 640"/>
                <a:gd name="T102" fmla="*/ 547 w 715"/>
                <a:gd name="T103" fmla="*/ 77 h 640"/>
                <a:gd name="T104" fmla="*/ 517 w 715"/>
                <a:gd name="T105" fmla="*/ 59 h 640"/>
                <a:gd name="T106" fmla="*/ 464 w 715"/>
                <a:gd name="T107" fmla="*/ 38 h 640"/>
                <a:gd name="T108" fmla="*/ 401 w 715"/>
                <a:gd name="T109" fmla="*/ 24 h 640"/>
                <a:gd name="T110" fmla="*/ 265 w 715"/>
                <a:gd name="T111" fmla="*/ 15 h 640"/>
                <a:gd name="T112" fmla="*/ 16 w 715"/>
                <a:gd name="T113" fmla="*/ 266 h 640"/>
                <a:gd name="T114" fmla="*/ 3 w 715"/>
                <a:gd name="T115" fmla="*/ 340 h 640"/>
                <a:gd name="T116" fmla="*/ 44 w 715"/>
                <a:gd name="T117" fmla="*/ 377 h 640"/>
                <a:gd name="T118" fmla="*/ 40 w 715"/>
                <a:gd name="T119" fmla="*/ 438 h 640"/>
                <a:gd name="T120" fmla="*/ 47 w 715"/>
                <a:gd name="T121" fmla="*/ 457 h 640"/>
                <a:gd name="T122" fmla="*/ 60 w 715"/>
                <a:gd name="T123" fmla="*/ 543 h 640"/>
                <a:gd name="T124" fmla="*/ 75 w 715"/>
                <a:gd name="T125" fmla="*/ 544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 h="640">
                  <a:moveTo>
                    <a:pt x="714" y="347"/>
                  </a:moveTo>
                  <a:cubicBezTo>
                    <a:pt x="714" y="346"/>
                    <a:pt x="714" y="344"/>
                    <a:pt x="714" y="343"/>
                  </a:cubicBezTo>
                  <a:cubicBezTo>
                    <a:pt x="714" y="346"/>
                    <a:pt x="714" y="343"/>
                    <a:pt x="714" y="343"/>
                  </a:cubicBezTo>
                  <a:cubicBezTo>
                    <a:pt x="715" y="344"/>
                    <a:pt x="715" y="345"/>
                    <a:pt x="715" y="346"/>
                  </a:cubicBezTo>
                  <a:cubicBezTo>
                    <a:pt x="715" y="346"/>
                    <a:pt x="714" y="337"/>
                    <a:pt x="714" y="333"/>
                  </a:cubicBezTo>
                  <a:cubicBezTo>
                    <a:pt x="714" y="329"/>
                    <a:pt x="715" y="331"/>
                    <a:pt x="714" y="326"/>
                  </a:cubicBezTo>
                  <a:cubicBezTo>
                    <a:pt x="714" y="326"/>
                    <a:pt x="714" y="328"/>
                    <a:pt x="714" y="328"/>
                  </a:cubicBezTo>
                  <a:cubicBezTo>
                    <a:pt x="714" y="325"/>
                    <a:pt x="713" y="320"/>
                    <a:pt x="713" y="317"/>
                  </a:cubicBezTo>
                  <a:cubicBezTo>
                    <a:pt x="713" y="320"/>
                    <a:pt x="713" y="318"/>
                    <a:pt x="713" y="315"/>
                  </a:cubicBezTo>
                  <a:cubicBezTo>
                    <a:pt x="713" y="314"/>
                    <a:pt x="713" y="313"/>
                    <a:pt x="712" y="310"/>
                  </a:cubicBezTo>
                  <a:cubicBezTo>
                    <a:pt x="713" y="312"/>
                    <a:pt x="711" y="305"/>
                    <a:pt x="712" y="308"/>
                  </a:cubicBezTo>
                  <a:cubicBezTo>
                    <a:pt x="712" y="303"/>
                    <a:pt x="712" y="306"/>
                    <a:pt x="711" y="304"/>
                  </a:cubicBezTo>
                  <a:cubicBezTo>
                    <a:pt x="711" y="301"/>
                    <a:pt x="711" y="304"/>
                    <a:pt x="711" y="301"/>
                  </a:cubicBezTo>
                  <a:cubicBezTo>
                    <a:pt x="711" y="300"/>
                    <a:pt x="711" y="298"/>
                    <a:pt x="711" y="300"/>
                  </a:cubicBezTo>
                  <a:cubicBezTo>
                    <a:pt x="710" y="295"/>
                    <a:pt x="710" y="292"/>
                    <a:pt x="709" y="289"/>
                  </a:cubicBezTo>
                  <a:cubicBezTo>
                    <a:pt x="709" y="288"/>
                    <a:pt x="709" y="288"/>
                    <a:pt x="708" y="287"/>
                  </a:cubicBezTo>
                  <a:cubicBezTo>
                    <a:pt x="708" y="283"/>
                    <a:pt x="707" y="280"/>
                    <a:pt x="706" y="275"/>
                  </a:cubicBezTo>
                  <a:cubicBezTo>
                    <a:pt x="707" y="275"/>
                    <a:pt x="704" y="263"/>
                    <a:pt x="703" y="259"/>
                  </a:cubicBezTo>
                  <a:cubicBezTo>
                    <a:pt x="703" y="259"/>
                    <a:pt x="703" y="259"/>
                    <a:pt x="703" y="258"/>
                  </a:cubicBezTo>
                  <a:cubicBezTo>
                    <a:pt x="702" y="256"/>
                    <a:pt x="702" y="256"/>
                    <a:pt x="702" y="254"/>
                  </a:cubicBezTo>
                  <a:cubicBezTo>
                    <a:pt x="701" y="254"/>
                    <a:pt x="702" y="257"/>
                    <a:pt x="702" y="257"/>
                  </a:cubicBezTo>
                  <a:cubicBezTo>
                    <a:pt x="700" y="253"/>
                    <a:pt x="698" y="245"/>
                    <a:pt x="697" y="241"/>
                  </a:cubicBezTo>
                  <a:cubicBezTo>
                    <a:pt x="698" y="244"/>
                    <a:pt x="699" y="245"/>
                    <a:pt x="698" y="244"/>
                  </a:cubicBezTo>
                  <a:cubicBezTo>
                    <a:pt x="697" y="242"/>
                    <a:pt x="697" y="241"/>
                    <a:pt x="696" y="238"/>
                  </a:cubicBezTo>
                  <a:cubicBezTo>
                    <a:pt x="696" y="238"/>
                    <a:pt x="696" y="238"/>
                    <a:pt x="697" y="239"/>
                  </a:cubicBezTo>
                  <a:cubicBezTo>
                    <a:pt x="695" y="235"/>
                    <a:pt x="693" y="230"/>
                    <a:pt x="692" y="227"/>
                  </a:cubicBezTo>
                  <a:cubicBezTo>
                    <a:pt x="692" y="227"/>
                    <a:pt x="693" y="228"/>
                    <a:pt x="693" y="228"/>
                  </a:cubicBezTo>
                  <a:cubicBezTo>
                    <a:pt x="695" y="234"/>
                    <a:pt x="698" y="243"/>
                    <a:pt x="699" y="246"/>
                  </a:cubicBezTo>
                  <a:cubicBezTo>
                    <a:pt x="698" y="243"/>
                    <a:pt x="697" y="240"/>
                    <a:pt x="696" y="236"/>
                  </a:cubicBezTo>
                  <a:cubicBezTo>
                    <a:pt x="695" y="233"/>
                    <a:pt x="694" y="229"/>
                    <a:pt x="692" y="226"/>
                  </a:cubicBezTo>
                  <a:cubicBezTo>
                    <a:pt x="693" y="226"/>
                    <a:pt x="688" y="216"/>
                    <a:pt x="687" y="213"/>
                  </a:cubicBezTo>
                  <a:cubicBezTo>
                    <a:pt x="684" y="205"/>
                    <a:pt x="677" y="192"/>
                    <a:pt x="674" y="186"/>
                  </a:cubicBezTo>
                  <a:cubicBezTo>
                    <a:pt x="675" y="186"/>
                    <a:pt x="675" y="186"/>
                    <a:pt x="675" y="186"/>
                  </a:cubicBezTo>
                  <a:cubicBezTo>
                    <a:pt x="674" y="184"/>
                    <a:pt x="673" y="183"/>
                    <a:pt x="672" y="182"/>
                  </a:cubicBezTo>
                  <a:cubicBezTo>
                    <a:pt x="673" y="183"/>
                    <a:pt x="673" y="184"/>
                    <a:pt x="673" y="184"/>
                  </a:cubicBezTo>
                  <a:cubicBezTo>
                    <a:pt x="670" y="178"/>
                    <a:pt x="669" y="177"/>
                    <a:pt x="668" y="174"/>
                  </a:cubicBezTo>
                  <a:cubicBezTo>
                    <a:pt x="668" y="174"/>
                    <a:pt x="668" y="175"/>
                    <a:pt x="669" y="175"/>
                  </a:cubicBezTo>
                  <a:cubicBezTo>
                    <a:pt x="666" y="171"/>
                    <a:pt x="666" y="170"/>
                    <a:pt x="664" y="166"/>
                  </a:cubicBezTo>
                  <a:cubicBezTo>
                    <a:pt x="664" y="167"/>
                    <a:pt x="665" y="169"/>
                    <a:pt x="663" y="167"/>
                  </a:cubicBezTo>
                  <a:cubicBezTo>
                    <a:pt x="664" y="167"/>
                    <a:pt x="662" y="164"/>
                    <a:pt x="662" y="164"/>
                  </a:cubicBezTo>
                  <a:cubicBezTo>
                    <a:pt x="661" y="162"/>
                    <a:pt x="662" y="165"/>
                    <a:pt x="661" y="163"/>
                  </a:cubicBezTo>
                  <a:cubicBezTo>
                    <a:pt x="658" y="158"/>
                    <a:pt x="658" y="158"/>
                    <a:pt x="655" y="154"/>
                  </a:cubicBezTo>
                  <a:cubicBezTo>
                    <a:pt x="655" y="154"/>
                    <a:pt x="652" y="149"/>
                    <a:pt x="653" y="151"/>
                  </a:cubicBezTo>
                  <a:cubicBezTo>
                    <a:pt x="650" y="147"/>
                    <a:pt x="650" y="145"/>
                    <a:pt x="648" y="144"/>
                  </a:cubicBezTo>
                  <a:cubicBezTo>
                    <a:pt x="649" y="144"/>
                    <a:pt x="647" y="142"/>
                    <a:pt x="649" y="143"/>
                  </a:cubicBezTo>
                  <a:cubicBezTo>
                    <a:pt x="648" y="142"/>
                    <a:pt x="648" y="142"/>
                    <a:pt x="647" y="141"/>
                  </a:cubicBezTo>
                  <a:cubicBezTo>
                    <a:pt x="647" y="141"/>
                    <a:pt x="648" y="143"/>
                    <a:pt x="646" y="141"/>
                  </a:cubicBezTo>
                  <a:cubicBezTo>
                    <a:pt x="643" y="137"/>
                    <a:pt x="640" y="133"/>
                    <a:pt x="637" y="129"/>
                  </a:cubicBezTo>
                  <a:cubicBezTo>
                    <a:pt x="636" y="127"/>
                    <a:pt x="634" y="125"/>
                    <a:pt x="633" y="124"/>
                  </a:cubicBezTo>
                  <a:cubicBezTo>
                    <a:pt x="631" y="122"/>
                    <a:pt x="630" y="121"/>
                    <a:pt x="629" y="120"/>
                  </a:cubicBezTo>
                  <a:cubicBezTo>
                    <a:pt x="629" y="120"/>
                    <a:pt x="629" y="120"/>
                    <a:pt x="630" y="120"/>
                  </a:cubicBezTo>
                  <a:cubicBezTo>
                    <a:pt x="627" y="117"/>
                    <a:pt x="627" y="117"/>
                    <a:pt x="627" y="117"/>
                  </a:cubicBezTo>
                  <a:cubicBezTo>
                    <a:pt x="627" y="118"/>
                    <a:pt x="626" y="117"/>
                    <a:pt x="625" y="115"/>
                  </a:cubicBezTo>
                  <a:cubicBezTo>
                    <a:pt x="627" y="117"/>
                    <a:pt x="624" y="114"/>
                    <a:pt x="624" y="114"/>
                  </a:cubicBezTo>
                  <a:cubicBezTo>
                    <a:pt x="627" y="116"/>
                    <a:pt x="629" y="119"/>
                    <a:pt x="632" y="123"/>
                  </a:cubicBezTo>
                  <a:cubicBezTo>
                    <a:pt x="633" y="124"/>
                    <a:pt x="640" y="132"/>
                    <a:pt x="641" y="134"/>
                  </a:cubicBezTo>
                  <a:cubicBezTo>
                    <a:pt x="639" y="130"/>
                    <a:pt x="631" y="121"/>
                    <a:pt x="629" y="118"/>
                  </a:cubicBezTo>
                  <a:cubicBezTo>
                    <a:pt x="627" y="116"/>
                    <a:pt x="625" y="114"/>
                    <a:pt x="624" y="112"/>
                  </a:cubicBezTo>
                  <a:cubicBezTo>
                    <a:pt x="622" y="110"/>
                    <a:pt x="620" y="108"/>
                    <a:pt x="618" y="106"/>
                  </a:cubicBezTo>
                  <a:cubicBezTo>
                    <a:pt x="618" y="107"/>
                    <a:pt x="617" y="105"/>
                    <a:pt x="616" y="105"/>
                  </a:cubicBezTo>
                  <a:cubicBezTo>
                    <a:pt x="615" y="104"/>
                    <a:pt x="617" y="106"/>
                    <a:pt x="616" y="106"/>
                  </a:cubicBezTo>
                  <a:cubicBezTo>
                    <a:pt x="619" y="108"/>
                    <a:pt x="618" y="107"/>
                    <a:pt x="619" y="108"/>
                  </a:cubicBezTo>
                  <a:cubicBezTo>
                    <a:pt x="619" y="108"/>
                    <a:pt x="622" y="111"/>
                    <a:pt x="621" y="111"/>
                  </a:cubicBezTo>
                  <a:cubicBezTo>
                    <a:pt x="618" y="108"/>
                    <a:pt x="614" y="104"/>
                    <a:pt x="613" y="103"/>
                  </a:cubicBezTo>
                  <a:cubicBezTo>
                    <a:pt x="612" y="102"/>
                    <a:pt x="611" y="101"/>
                    <a:pt x="610" y="100"/>
                  </a:cubicBezTo>
                  <a:cubicBezTo>
                    <a:pt x="611" y="101"/>
                    <a:pt x="611" y="101"/>
                    <a:pt x="612" y="101"/>
                  </a:cubicBezTo>
                  <a:cubicBezTo>
                    <a:pt x="608" y="98"/>
                    <a:pt x="612" y="102"/>
                    <a:pt x="609" y="99"/>
                  </a:cubicBezTo>
                  <a:cubicBezTo>
                    <a:pt x="607" y="97"/>
                    <a:pt x="607" y="97"/>
                    <a:pt x="606" y="96"/>
                  </a:cubicBezTo>
                  <a:cubicBezTo>
                    <a:pt x="604" y="94"/>
                    <a:pt x="608" y="97"/>
                    <a:pt x="606" y="95"/>
                  </a:cubicBezTo>
                  <a:cubicBezTo>
                    <a:pt x="606" y="96"/>
                    <a:pt x="602" y="92"/>
                    <a:pt x="602" y="92"/>
                  </a:cubicBezTo>
                  <a:cubicBezTo>
                    <a:pt x="602" y="91"/>
                    <a:pt x="602" y="91"/>
                    <a:pt x="603" y="92"/>
                  </a:cubicBezTo>
                  <a:cubicBezTo>
                    <a:pt x="602" y="92"/>
                    <a:pt x="607" y="96"/>
                    <a:pt x="609" y="97"/>
                  </a:cubicBezTo>
                  <a:cubicBezTo>
                    <a:pt x="610" y="98"/>
                    <a:pt x="609" y="98"/>
                    <a:pt x="611" y="100"/>
                  </a:cubicBezTo>
                  <a:cubicBezTo>
                    <a:pt x="611" y="99"/>
                    <a:pt x="614" y="103"/>
                    <a:pt x="615" y="104"/>
                  </a:cubicBezTo>
                  <a:cubicBezTo>
                    <a:pt x="614" y="103"/>
                    <a:pt x="611" y="99"/>
                    <a:pt x="609" y="98"/>
                  </a:cubicBezTo>
                  <a:cubicBezTo>
                    <a:pt x="610" y="97"/>
                    <a:pt x="612" y="100"/>
                    <a:pt x="613" y="100"/>
                  </a:cubicBezTo>
                  <a:cubicBezTo>
                    <a:pt x="610" y="98"/>
                    <a:pt x="607" y="96"/>
                    <a:pt x="606" y="94"/>
                  </a:cubicBezTo>
                  <a:cubicBezTo>
                    <a:pt x="606" y="94"/>
                    <a:pt x="602" y="90"/>
                    <a:pt x="603" y="92"/>
                  </a:cubicBezTo>
                  <a:cubicBezTo>
                    <a:pt x="605" y="94"/>
                    <a:pt x="606" y="95"/>
                    <a:pt x="607" y="95"/>
                  </a:cubicBezTo>
                  <a:cubicBezTo>
                    <a:pt x="604" y="94"/>
                    <a:pt x="603" y="92"/>
                    <a:pt x="601" y="90"/>
                  </a:cubicBezTo>
                  <a:cubicBezTo>
                    <a:pt x="600" y="89"/>
                    <a:pt x="603" y="91"/>
                    <a:pt x="602" y="91"/>
                  </a:cubicBezTo>
                  <a:cubicBezTo>
                    <a:pt x="601" y="91"/>
                    <a:pt x="601" y="90"/>
                    <a:pt x="601" y="90"/>
                  </a:cubicBezTo>
                  <a:cubicBezTo>
                    <a:pt x="597" y="87"/>
                    <a:pt x="597" y="86"/>
                    <a:pt x="594" y="84"/>
                  </a:cubicBezTo>
                  <a:cubicBezTo>
                    <a:pt x="592" y="83"/>
                    <a:pt x="595" y="85"/>
                    <a:pt x="595" y="85"/>
                  </a:cubicBezTo>
                  <a:cubicBezTo>
                    <a:pt x="594" y="84"/>
                    <a:pt x="594" y="84"/>
                    <a:pt x="593" y="83"/>
                  </a:cubicBezTo>
                  <a:cubicBezTo>
                    <a:pt x="592" y="82"/>
                    <a:pt x="591" y="82"/>
                    <a:pt x="591" y="81"/>
                  </a:cubicBezTo>
                  <a:cubicBezTo>
                    <a:pt x="591" y="81"/>
                    <a:pt x="594" y="83"/>
                    <a:pt x="593" y="83"/>
                  </a:cubicBezTo>
                  <a:cubicBezTo>
                    <a:pt x="591" y="81"/>
                    <a:pt x="590" y="80"/>
                    <a:pt x="588" y="78"/>
                  </a:cubicBezTo>
                  <a:cubicBezTo>
                    <a:pt x="586" y="77"/>
                    <a:pt x="587" y="78"/>
                    <a:pt x="585" y="76"/>
                  </a:cubicBezTo>
                  <a:cubicBezTo>
                    <a:pt x="583" y="75"/>
                    <a:pt x="583" y="75"/>
                    <a:pt x="582" y="74"/>
                  </a:cubicBezTo>
                  <a:cubicBezTo>
                    <a:pt x="581" y="73"/>
                    <a:pt x="577" y="70"/>
                    <a:pt x="574" y="68"/>
                  </a:cubicBezTo>
                  <a:cubicBezTo>
                    <a:pt x="573" y="67"/>
                    <a:pt x="571" y="66"/>
                    <a:pt x="570" y="65"/>
                  </a:cubicBezTo>
                  <a:cubicBezTo>
                    <a:pt x="574" y="68"/>
                    <a:pt x="575" y="69"/>
                    <a:pt x="576" y="70"/>
                  </a:cubicBezTo>
                  <a:cubicBezTo>
                    <a:pt x="576" y="70"/>
                    <a:pt x="575" y="69"/>
                    <a:pt x="574" y="69"/>
                  </a:cubicBezTo>
                  <a:cubicBezTo>
                    <a:pt x="576" y="70"/>
                    <a:pt x="577" y="70"/>
                    <a:pt x="578" y="71"/>
                  </a:cubicBezTo>
                  <a:cubicBezTo>
                    <a:pt x="577" y="71"/>
                    <a:pt x="582" y="74"/>
                    <a:pt x="583" y="75"/>
                  </a:cubicBezTo>
                  <a:cubicBezTo>
                    <a:pt x="582" y="75"/>
                    <a:pt x="582" y="74"/>
                    <a:pt x="582" y="75"/>
                  </a:cubicBezTo>
                  <a:cubicBezTo>
                    <a:pt x="586" y="78"/>
                    <a:pt x="591" y="82"/>
                    <a:pt x="594" y="85"/>
                  </a:cubicBezTo>
                  <a:cubicBezTo>
                    <a:pt x="593" y="84"/>
                    <a:pt x="595" y="85"/>
                    <a:pt x="596" y="87"/>
                  </a:cubicBezTo>
                  <a:cubicBezTo>
                    <a:pt x="598" y="88"/>
                    <a:pt x="599" y="89"/>
                    <a:pt x="597" y="88"/>
                  </a:cubicBezTo>
                  <a:cubicBezTo>
                    <a:pt x="601" y="91"/>
                    <a:pt x="599" y="89"/>
                    <a:pt x="601" y="91"/>
                  </a:cubicBezTo>
                  <a:cubicBezTo>
                    <a:pt x="601" y="91"/>
                    <a:pt x="602" y="92"/>
                    <a:pt x="602" y="92"/>
                  </a:cubicBezTo>
                  <a:cubicBezTo>
                    <a:pt x="599" y="90"/>
                    <a:pt x="597" y="88"/>
                    <a:pt x="594" y="86"/>
                  </a:cubicBezTo>
                  <a:cubicBezTo>
                    <a:pt x="592" y="84"/>
                    <a:pt x="590" y="82"/>
                    <a:pt x="587" y="79"/>
                  </a:cubicBezTo>
                  <a:cubicBezTo>
                    <a:pt x="585" y="78"/>
                    <a:pt x="583" y="77"/>
                    <a:pt x="582" y="76"/>
                  </a:cubicBezTo>
                  <a:cubicBezTo>
                    <a:pt x="581" y="75"/>
                    <a:pt x="580" y="74"/>
                    <a:pt x="578" y="73"/>
                  </a:cubicBezTo>
                  <a:cubicBezTo>
                    <a:pt x="578" y="73"/>
                    <a:pt x="578" y="73"/>
                    <a:pt x="578" y="73"/>
                  </a:cubicBezTo>
                  <a:cubicBezTo>
                    <a:pt x="578" y="72"/>
                    <a:pt x="571" y="67"/>
                    <a:pt x="573" y="69"/>
                  </a:cubicBezTo>
                  <a:cubicBezTo>
                    <a:pt x="574" y="70"/>
                    <a:pt x="579" y="73"/>
                    <a:pt x="579" y="74"/>
                  </a:cubicBezTo>
                  <a:cubicBezTo>
                    <a:pt x="575" y="71"/>
                    <a:pt x="573" y="69"/>
                    <a:pt x="568" y="66"/>
                  </a:cubicBezTo>
                  <a:cubicBezTo>
                    <a:pt x="569" y="66"/>
                    <a:pt x="568" y="65"/>
                    <a:pt x="567" y="64"/>
                  </a:cubicBezTo>
                  <a:cubicBezTo>
                    <a:pt x="567" y="65"/>
                    <a:pt x="562" y="62"/>
                    <a:pt x="563" y="62"/>
                  </a:cubicBezTo>
                  <a:cubicBezTo>
                    <a:pt x="560" y="60"/>
                    <a:pt x="557" y="58"/>
                    <a:pt x="554" y="55"/>
                  </a:cubicBezTo>
                  <a:cubicBezTo>
                    <a:pt x="550" y="53"/>
                    <a:pt x="546" y="51"/>
                    <a:pt x="543" y="49"/>
                  </a:cubicBezTo>
                  <a:cubicBezTo>
                    <a:pt x="542" y="48"/>
                    <a:pt x="540" y="48"/>
                    <a:pt x="539" y="47"/>
                  </a:cubicBezTo>
                  <a:cubicBezTo>
                    <a:pt x="537" y="46"/>
                    <a:pt x="536" y="45"/>
                    <a:pt x="534" y="44"/>
                  </a:cubicBezTo>
                  <a:cubicBezTo>
                    <a:pt x="534" y="44"/>
                    <a:pt x="535" y="44"/>
                    <a:pt x="535" y="45"/>
                  </a:cubicBezTo>
                  <a:cubicBezTo>
                    <a:pt x="532" y="43"/>
                    <a:pt x="531" y="43"/>
                    <a:pt x="531" y="42"/>
                  </a:cubicBezTo>
                  <a:cubicBezTo>
                    <a:pt x="528" y="41"/>
                    <a:pt x="534" y="44"/>
                    <a:pt x="531" y="43"/>
                  </a:cubicBezTo>
                  <a:cubicBezTo>
                    <a:pt x="530" y="42"/>
                    <a:pt x="527" y="40"/>
                    <a:pt x="526" y="40"/>
                  </a:cubicBezTo>
                  <a:cubicBezTo>
                    <a:pt x="524" y="38"/>
                    <a:pt x="519" y="36"/>
                    <a:pt x="515" y="35"/>
                  </a:cubicBezTo>
                  <a:cubicBezTo>
                    <a:pt x="511" y="33"/>
                    <a:pt x="507" y="31"/>
                    <a:pt x="505" y="30"/>
                  </a:cubicBezTo>
                  <a:cubicBezTo>
                    <a:pt x="502" y="29"/>
                    <a:pt x="495" y="26"/>
                    <a:pt x="489" y="24"/>
                  </a:cubicBezTo>
                  <a:cubicBezTo>
                    <a:pt x="482" y="22"/>
                    <a:pt x="478" y="20"/>
                    <a:pt x="483" y="22"/>
                  </a:cubicBezTo>
                  <a:cubicBezTo>
                    <a:pt x="478" y="20"/>
                    <a:pt x="471" y="17"/>
                    <a:pt x="467" y="17"/>
                  </a:cubicBezTo>
                  <a:cubicBezTo>
                    <a:pt x="471" y="18"/>
                    <a:pt x="466" y="16"/>
                    <a:pt x="467" y="16"/>
                  </a:cubicBezTo>
                  <a:cubicBezTo>
                    <a:pt x="465" y="16"/>
                    <a:pt x="464" y="16"/>
                    <a:pt x="463" y="15"/>
                  </a:cubicBezTo>
                  <a:cubicBezTo>
                    <a:pt x="463" y="15"/>
                    <a:pt x="457" y="13"/>
                    <a:pt x="456" y="13"/>
                  </a:cubicBezTo>
                  <a:cubicBezTo>
                    <a:pt x="456" y="13"/>
                    <a:pt x="457" y="14"/>
                    <a:pt x="456" y="13"/>
                  </a:cubicBezTo>
                  <a:cubicBezTo>
                    <a:pt x="455" y="13"/>
                    <a:pt x="455" y="13"/>
                    <a:pt x="454" y="12"/>
                  </a:cubicBezTo>
                  <a:cubicBezTo>
                    <a:pt x="456" y="12"/>
                    <a:pt x="457" y="13"/>
                    <a:pt x="460" y="14"/>
                  </a:cubicBezTo>
                  <a:cubicBezTo>
                    <a:pt x="458" y="13"/>
                    <a:pt x="460" y="13"/>
                    <a:pt x="461" y="13"/>
                  </a:cubicBezTo>
                  <a:cubicBezTo>
                    <a:pt x="458" y="13"/>
                    <a:pt x="457" y="12"/>
                    <a:pt x="455" y="12"/>
                  </a:cubicBezTo>
                  <a:cubicBezTo>
                    <a:pt x="454" y="11"/>
                    <a:pt x="452" y="11"/>
                    <a:pt x="451" y="11"/>
                  </a:cubicBezTo>
                  <a:cubicBezTo>
                    <a:pt x="449" y="11"/>
                    <a:pt x="447" y="10"/>
                    <a:pt x="443" y="9"/>
                  </a:cubicBezTo>
                  <a:cubicBezTo>
                    <a:pt x="443" y="9"/>
                    <a:pt x="447" y="10"/>
                    <a:pt x="447" y="10"/>
                  </a:cubicBezTo>
                  <a:cubicBezTo>
                    <a:pt x="446" y="10"/>
                    <a:pt x="444" y="10"/>
                    <a:pt x="443" y="9"/>
                  </a:cubicBezTo>
                  <a:cubicBezTo>
                    <a:pt x="443" y="10"/>
                    <a:pt x="444" y="10"/>
                    <a:pt x="445" y="10"/>
                  </a:cubicBezTo>
                  <a:cubicBezTo>
                    <a:pt x="445" y="10"/>
                    <a:pt x="447" y="11"/>
                    <a:pt x="448" y="11"/>
                  </a:cubicBezTo>
                  <a:cubicBezTo>
                    <a:pt x="449" y="11"/>
                    <a:pt x="451" y="11"/>
                    <a:pt x="451" y="11"/>
                  </a:cubicBezTo>
                  <a:cubicBezTo>
                    <a:pt x="449" y="11"/>
                    <a:pt x="447" y="10"/>
                    <a:pt x="447" y="11"/>
                  </a:cubicBezTo>
                  <a:cubicBezTo>
                    <a:pt x="450" y="11"/>
                    <a:pt x="451" y="12"/>
                    <a:pt x="452" y="12"/>
                  </a:cubicBezTo>
                  <a:cubicBezTo>
                    <a:pt x="448" y="12"/>
                    <a:pt x="437" y="9"/>
                    <a:pt x="431" y="8"/>
                  </a:cubicBezTo>
                  <a:cubicBezTo>
                    <a:pt x="430" y="8"/>
                    <a:pt x="425" y="7"/>
                    <a:pt x="421" y="6"/>
                  </a:cubicBezTo>
                  <a:cubicBezTo>
                    <a:pt x="417" y="6"/>
                    <a:pt x="413" y="5"/>
                    <a:pt x="414" y="6"/>
                  </a:cubicBezTo>
                  <a:cubicBezTo>
                    <a:pt x="412" y="5"/>
                    <a:pt x="412" y="5"/>
                    <a:pt x="411" y="5"/>
                  </a:cubicBezTo>
                  <a:cubicBezTo>
                    <a:pt x="414" y="5"/>
                    <a:pt x="420" y="6"/>
                    <a:pt x="420" y="6"/>
                  </a:cubicBezTo>
                  <a:cubicBezTo>
                    <a:pt x="416" y="5"/>
                    <a:pt x="411" y="5"/>
                    <a:pt x="414" y="5"/>
                  </a:cubicBezTo>
                  <a:cubicBezTo>
                    <a:pt x="412" y="4"/>
                    <a:pt x="412" y="5"/>
                    <a:pt x="410" y="5"/>
                  </a:cubicBezTo>
                  <a:cubicBezTo>
                    <a:pt x="410" y="4"/>
                    <a:pt x="410" y="4"/>
                    <a:pt x="410" y="4"/>
                  </a:cubicBezTo>
                  <a:cubicBezTo>
                    <a:pt x="412" y="4"/>
                    <a:pt x="418" y="5"/>
                    <a:pt x="415" y="4"/>
                  </a:cubicBezTo>
                  <a:cubicBezTo>
                    <a:pt x="413" y="5"/>
                    <a:pt x="409" y="4"/>
                    <a:pt x="408" y="4"/>
                  </a:cubicBezTo>
                  <a:cubicBezTo>
                    <a:pt x="407" y="4"/>
                    <a:pt x="405" y="3"/>
                    <a:pt x="402" y="3"/>
                  </a:cubicBezTo>
                  <a:cubicBezTo>
                    <a:pt x="399" y="3"/>
                    <a:pt x="397" y="3"/>
                    <a:pt x="396" y="2"/>
                  </a:cubicBezTo>
                  <a:cubicBezTo>
                    <a:pt x="396" y="2"/>
                    <a:pt x="397" y="2"/>
                    <a:pt x="398" y="2"/>
                  </a:cubicBezTo>
                  <a:cubicBezTo>
                    <a:pt x="399" y="2"/>
                    <a:pt x="401" y="3"/>
                    <a:pt x="402" y="3"/>
                  </a:cubicBezTo>
                  <a:cubicBezTo>
                    <a:pt x="404" y="3"/>
                    <a:pt x="405" y="3"/>
                    <a:pt x="405" y="3"/>
                  </a:cubicBezTo>
                  <a:cubicBezTo>
                    <a:pt x="406" y="3"/>
                    <a:pt x="406" y="3"/>
                    <a:pt x="405" y="3"/>
                  </a:cubicBezTo>
                  <a:cubicBezTo>
                    <a:pt x="410" y="4"/>
                    <a:pt x="406" y="3"/>
                    <a:pt x="408" y="3"/>
                  </a:cubicBezTo>
                  <a:cubicBezTo>
                    <a:pt x="409" y="4"/>
                    <a:pt x="410" y="4"/>
                    <a:pt x="412" y="4"/>
                  </a:cubicBezTo>
                  <a:cubicBezTo>
                    <a:pt x="411" y="4"/>
                    <a:pt x="406" y="3"/>
                    <a:pt x="402" y="2"/>
                  </a:cubicBezTo>
                  <a:cubicBezTo>
                    <a:pt x="397" y="2"/>
                    <a:pt x="392" y="2"/>
                    <a:pt x="390" y="2"/>
                  </a:cubicBezTo>
                  <a:cubicBezTo>
                    <a:pt x="386" y="1"/>
                    <a:pt x="376" y="2"/>
                    <a:pt x="374" y="1"/>
                  </a:cubicBezTo>
                  <a:cubicBezTo>
                    <a:pt x="372" y="1"/>
                    <a:pt x="368" y="1"/>
                    <a:pt x="366" y="0"/>
                  </a:cubicBezTo>
                  <a:cubicBezTo>
                    <a:pt x="364" y="1"/>
                    <a:pt x="365" y="1"/>
                    <a:pt x="362" y="1"/>
                  </a:cubicBezTo>
                  <a:cubicBezTo>
                    <a:pt x="357" y="1"/>
                    <a:pt x="358" y="0"/>
                    <a:pt x="356" y="0"/>
                  </a:cubicBezTo>
                  <a:cubicBezTo>
                    <a:pt x="356" y="1"/>
                    <a:pt x="349" y="1"/>
                    <a:pt x="346" y="1"/>
                  </a:cubicBezTo>
                  <a:cubicBezTo>
                    <a:pt x="346" y="1"/>
                    <a:pt x="348" y="1"/>
                    <a:pt x="348" y="0"/>
                  </a:cubicBezTo>
                  <a:cubicBezTo>
                    <a:pt x="345" y="0"/>
                    <a:pt x="344" y="1"/>
                    <a:pt x="341" y="1"/>
                  </a:cubicBezTo>
                  <a:cubicBezTo>
                    <a:pt x="339" y="1"/>
                    <a:pt x="346" y="1"/>
                    <a:pt x="343" y="1"/>
                  </a:cubicBezTo>
                  <a:cubicBezTo>
                    <a:pt x="340" y="1"/>
                    <a:pt x="339" y="1"/>
                    <a:pt x="337" y="1"/>
                  </a:cubicBezTo>
                  <a:cubicBezTo>
                    <a:pt x="335" y="1"/>
                    <a:pt x="335" y="1"/>
                    <a:pt x="334" y="1"/>
                  </a:cubicBezTo>
                  <a:cubicBezTo>
                    <a:pt x="332" y="2"/>
                    <a:pt x="317" y="4"/>
                    <a:pt x="319" y="3"/>
                  </a:cubicBezTo>
                  <a:cubicBezTo>
                    <a:pt x="303" y="6"/>
                    <a:pt x="281" y="10"/>
                    <a:pt x="267" y="15"/>
                  </a:cubicBezTo>
                  <a:cubicBezTo>
                    <a:pt x="267" y="14"/>
                    <a:pt x="267" y="14"/>
                    <a:pt x="269" y="14"/>
                  </a:cubicBezTo>
                  <a:cubicBezTo>
                    <a:pt x="269" y="14"/>
                    <a:pt x="271" y="13"/>
                    <a:pt x="272" y="13"/>
                  </a:cubicBezTo>
                  <a:cubicBezTo>
                    <a:pt x="271" y="13"/>
                    <a:pt x="270" y="13"/>
                    <a:pt x="270" y="13"/>
                  </a:cubicBezTo>
                  <a:cubicBezTo>
                    <a:pt x="273" y="12"/>
                    <a:pt x="276" y="12"/>
                    <a:pt x="277" y="11"/>
                  </a:cubicBezTo>
                  <a:cubicBezTo>
                    <a:pt x="275" y="12"/>
                    <a:pt x="269" y="13"/>
                    <a:pt x="267" y="14"/>
                  </a:cubicBezTo>
                  <a:cubicBezTo>
                    <a:pt x="267" y="14"/>
                    <a:pt x="267" y="14"/>
                    <a:pt x="265" y="15"/>
                  </a:cubicBezTo>
                  <a:cubicBezTo>
                    <a:pt x="266" y="14"/>
                    <a:pt x="262" y="16"/>
                    <a:pt x="260" y="16"/>
                  </a:cubicBezTo>
                  <a:cubicBezTo>
                    <a:pt x="262" y="15"/>
                    <a:pt x="260" y="16"/>
                    <a:pt x="259" y="16"/>
                  </a:cubicBezTo>
                  <a:cubicBezTo>
                    <a:pt x="261" y="16"/>
                    <a:pt x="259" y="16"/>
                    <a:pt x="258" y="17"/>
                  </a:cubicBezTo>
                  <a:cubicBezTo>
                    <a:pt x="255" y="18"/>
                    <a:pt x="254" y="17"/>
                    <a:pt x="251" y="19"/>
                  </a:cubicBezTo>
                  <a:cubicBezTo>
                    <a:pt x="251" y="19"/>
                    <a:pt x="255" y="17"/>
                    <a:pt x="254" y="18"/>
                  </a:cubicBezTo>
                  <a:cubicBezTo>
                    <a:pt x="253" y="19"/>
                    <a:pt x="249" y="20"/>
                    <a:pt x="247" y="20"/>
                  </a:cubicBezTo>
                  <a:cubicBezTo>
                    <a:pt x="246" y="21"/>
                    <a:pt x="242" y="23"/>
                    <a:pt x="238" y="25"/>
                  </a:cubicBezTo>
                  <a:cubicBezTo>
                    <a:pt x="241" y="23"/>
                    <a:pt x="239" y="24"/>
                    <a:pt x="239" y="24"/>
                  </a:cubicBezTo>
                  <a:cubicBezTo>
                    <a:pt x="234" y="26"/>
                    <a:pt x="231" y="27"/>
                    <a:pt x="226" y="29"/>
                  </a:cubicBezTo>
                  <a:cubicBezTo>
                    <a:pt x="227" y="28"/>
                    <a:pt x="234" y="25"/>
                    <a:pt x="231" y="26"/>
                  </a:cubicBezTo>
                  <a:cubicBezTo>
                    <a:pt x="227" y="28"/>
                    <a:pt x="227" y="28"/>
                    <a:pt x="229" y="27"/>
                  </a:cubicBezTo>
                  <a:cubicBezTo>
                    <a:pt x="225" y="29"/>
                    <a:pt x="225" y="29"/>
                    <a:pt x="222" y="30"/>
                  </a:cubicBezTo>
                  <a:cubicBezTo>
                    <a:pt x="222" y="30"/>
                    <a:pt x="221" y="31"/>
                    <a:pt x="221" y="31"/>
                  </a:cubicBezTo>
                  <a:cubicBezTo>
                    <a:pt x="221" y="30"/>
                    <a:pt x="222" y="30"/>
                    <a:pt x="224" y="29"/>
                  </a:cubicBezTo>
                  <a:cubicBezTo>
                    <a:pt x="221" y="30"/>
                    <a:pt x="220" y="30"/>
                    <a:pt x="217" y="31"/>
                  </a:cubicBezTo>
                  <a:cubicBezTo>
                    <a:pt x="216" y="32"/>
                    <a:pt x="220" y="30"/>
                    <a:pt x="218" y="31"/>
                  </a:cubicBezTo>
                  <a:cubicBezTo>
                    <a:pt x="214" y="33"/>
                    <a:pt x="215" y="33"/>
                    <a:pt x="213" y="34"/>
                  </a:cubicBezTo>
                  <a:cubicBezTo>
                    <a:pt x="213" y="33"/>
                    <a:pt x="209" y="36"/>
                    <a:pt x="207" y="36"/>
                  </a:cubicBezTo>
                  <a:cubicBezTo>
                    <a:pt x="210" y="34"/>
                    <a:pt x="214" y="33"/>
                    <a:pt x="215" y="32"/>
                  </a:cubicBezTo>
                  <a:cubicBezTo>
                    <a:pt x="213" y="33"/>
                    <a:pt x="210" y="34"/>
                    <a:pt x="211" y="34"/>
                  </a:cubicBezTo>
                  <a:cubicBezTo>
                    <a:pt x="212" y="33"/>
                    <a:pt x="213" y="33"/>
                    <a:pt x="214" y="32"/>
                  </a:cubicBezTo>
                  <a:cubicBezTo>
                    <a:pt x="216" y="31"/>
                    <a:pt x="217" y="31"/>
                    <a:pt x="217" y="31"/>
                  </a:cubicBezTo>
                  <a:cubicBezTo>
                    <a:pt x="213" y="32"/>
                    <a:pt x="210" y="34"/>
                    <a:pt x="209" y="34"/>
                  </a:cubicBezTo>
                  <a:cubicBezTo>
                    <a:pt x="208" y="35"/>
                    <a:pt x="202" y="37"/>
                    <a:pt x="200" y="39"/>
                  </a:cubicBezTo>
                  <a:cubicBezTo>
                    <a:pt x="198" y="40"/>
                    <a:pt x="200" y="39"/>
                    <a:pt x="199" y="39"/>
                  </a:cubicBezTo>
                  <a:cubicBezTo>
                    <a:pt x="196" y="41"/>
                    <a:pt x="195" y="41"/>
                    <a:pt x="195" y="41"/>
                  </a:cubicBezTo>
                  <a:cubicBezTo>
                    <a:pt x="197" y="40"/>
                    <a:pt x="195" y="41"/>
                    <a:pt x="194" y="42"/>
                  </a:cubicBezTo>
                  <a:cubicBezTo>
                    <a:pt x="194" y="42"/>
                    <a:pt x="192" y="43"/>
                    <a:pt x="190" y="44"/>
                  </a:cubicBezTo>
                  <a:cubicBezTo>
                    <a:pt x="190" y="44"/>
                    <a:pt x="188" y="45"/>
                    <a:pt x="188" y="45"/>
                  </a:cubicBezTo>
                  <a:cubicBezTo>
                    <a:pt x="185" y="47"/>
                    <a:pt x="182" y="49"/>
                    <a:pt x="178" y="50"/>
                  </a:cubicBezTo>
                  <a:cubicBezTo>
                    <a:pt x="175" y="52"/>
                    <a:pt x="172" y="54"/>
                    <a:pt x="169" y="56"/>
                  </a:cubicBezTo>
                  <a:cubicBezTo>
                    <a:pt x="169" y="56"/>
                    <a:pt x="169" y="55"/>
                    <a:pt x="168" y="56"/>
                  </a:cubicBezTo>
                  <a:cubicBezTo>
                    <a:pt x="167" y="57"/>
                    <a:pt x="165" y="59"/>
                    <a:pt x="162" y="60"/>
                  </a:cubicBezTo>
                  <a:cubicBezTo>
                    <a:pt x="162" y="60"/>
                    <a:pt x="164" y="60"/>
                    <a:pt x="164" y="59"/>
                  </a:cubicBezTo>
                  <a:cubicBezTo>
                    <a:pt x="160" y="61"/>
                    <a:pt x="150" y="69"/>
                    <a:pt x="153" y="66"/>
                  </a:cubicBezTo>
                  <a:cubicBezTo>
                    <a:pt x="151" y="68"/>
                    <a:pt x="145" y="73"/>
                    <a:pt x="145" y="72"/>
                  </a:cubicBezTo>
                  <a:cubicBezTo>
                    <a:pt x="143" y="74"/>
                    <a:pt x="145" y="73"/>
                    <a:pt x="144" y="74"/>
                  </a:cubicBezTo>
                  <a:cubicBezTo>
                    <a:pt x="142" y="75"/>
                    <a:pt x="140" y="76"/>
                    <a:pt x="138" y="78"/>
                  </a:cubicBezTo>
                  <a:cubicBezTo>
                    <a:pt x="136" y="79"/>
                    <a:pt x="135" y="81"/>
                    <a:pt x="133" y="82"/>
                  </a:cubicBezTo>
                  <a:cubicBezTo>
                    <a:pt x="129" y="85"/>
                    <a:pt x="126" y="88"/>
                    <a:pt x="122" y="91"/>
                  </a:cubicBezTo>
                  <a:cubicBezTo>
                    <a:pt x="123" y="92"/>
                    <a:pt x="116" y="97"/>
                    <a:pt x="115" y="98"/>
                  </a:cubicBezTo>
                  <a:cubicBezTo>
                    <a:pt x="114" y="99"/>
                    <a:pt x="113" y="100"/>
                    <a:pt x="113" y="100"/>
                  </a:cubicBezTo>
                  <a:cubicBezTo>
                    <a:pt x="117" y="96"/>
                    <a:pt x="120" y="93"/>
                    <a:pt x="123" y="90"/>
                  </a:cubicBezTo>
                  <a:cubicBezTo>
                    <a:pt x="126" y="87"/>
                    <a:pt x="129" y="85"/>
                    <a:pt x="134" y="81"/>
                  </a:cubicBezTo>
                  <a:cubicBezTo>
                    <a:pt x="133" y="80"/>
                    <a:pt x="130" y="84"/>
                    <a:pt x="129" y="84"/>
                  </a:cubicBezTo>
                  <a:cubicBezTo>
                    <a:pt x="136" y="77"/>
                    <a:pt x="143" y="71"/>
                    <a:pt x="150" y="66"/>
                  </a:cubicBezTo>
                  <a:cubicBezTo>
                    <a:pt x="154" y="63"/>
                    <a:pt x="157" y="61"/>
                    <a:pt x="161" y="58"/>
                  </a:cubicBezTo>
                  <a:cubicBezTo>
                    <a:pt x="163" y="57"/>
                    <a:pt x="164" y="56"/>
                    <a:pt x="166" y="55"/>
                  </a:cubicBezTo>
                  <a:cubicBezTo>
                    <a:pt x="168" y="53"/>
                    <a:pt x="170" y="52"/>
                    <a:pt x="172" y="51"/>
                  </a:cubicBezTo>
                  <a:cubicBezTo>
                    <a:pt x="180" y="46"/>
                    <a:pt x="189" y="41"/>
                    <a:pt x="197" y="36"/>
                  </a:cubicBezTo>
                  <a:cubicBezTo>
                    <a:pt x="202" y="34"/>
                    <a:pt x="206" y="31"/>
                    <a:pt x="210" y="29"/>
                  </a:cubicBezTo>
                  <a:cubicBezTo>
                    <a:pt x="215" y="27"/>
                    <a:pt x="219" y="25"/>
                    <a:pt x="223" y="23"/>
                  </a:cubicBezTo>
                  <a:cubicBezTo>
                    <a:pt x="228" y="20"/>
                    <a:pt x="234" y="18"/>
                    <a:pt x="241" y="15"/>
                  </a:cubicBezTo>
                  <a:cubicBezTo>
                    <a:pt x="244" y="14"/>
                    <a:pt x="248" y="13"/>
                    <a:pt x="251" y="11"/>
                  </a:cubicBezTo>
                  <a:cubicBezTo>
                    <a:pt x="255" y="10"/>
                    <a:pt x="258" y="9"/>
                    <a:pt x="261" y="8"/>
                  </a:cubicBezTo>
                  <a:cubicBezTo>
                    <a:pt x="255" y="9"/>
                    <a:pt x="242" y="15"/>
                    <a:pt x="236" y="17"/>
                  </a:cubicBezTo>
                  <a:cubicBezTo>
                    <a:pt x="236" y="16"/>
                    <a:pt x="236" y="16"/>
                    <a:pt x="237" y="16"/>
                  </a:cubicBezTo>
                  <a:cubicBezTo>
                    <a:pt x="232" y="17"/>
                    <a:pt x="227" y="19"/>
                    <a:pt x="225" y="20"/>
                  </a:cubicBezTo>
                  <a:cubicBezTo>
                    <a:pt x="220" y="22"/>
                    <a:pt x="216" y="24"/>
                    <a:pt x="211" y="26"/>
                  </a:cubicBezTo>
                  <a:cubicBezTo>
                    <a:pt x="207" y="27"/>
                    <a:pt x="203" y="29"/>
                    <a:pt x="200" y="30"/>
                  </a:cubicBezTo>
                  <a:cubicBezTo>
                    <a:pt x="198" y="32"/>
                    <a:pt x="199" y="31"/>
                    <a:pt x="197" y="33"/>
                  </a:cubicBezTo>
                  <a:cubicBezTo>
                    <a:pt x="197" y="32"/>
                    <a:pt x="195" y="33"/>
                    <a:pt x="195" y="33"/>
                  </a:cubicBezTo>
                  <a:cubicBezTo>
                    <a:pt x="193" y="34"/>
                    <a:pt x="190" y="36"/>
                    <a:pt x="189" y="36"/>
                  </a:cubicBezTo>
                  <a:cubicBezTo>
                    <a:pt x="185" y="39"/>
                    <a:pt x="185" y="39"/>
                    <a:pt x="180" y="41"/>
                  </a:cubicBezTo>
                  <a:cubicBezTo>
                    <a:pt x="180" y="41"/>
                    <a:pt x="180" y="41"/>
                    <a:pt x="180" y="41"/>
                  </a:cubicBezTo>
                  <a:cubicBezTo>
                    <a:pt x="176" y="44"/>
                    <a:pt x="172" y="46"/>
                    <a:pt x="169" y="48"/>
                  </a:cubicBezTo>
                  <a:cubicBezTo>
                    <a:pt x="167" y="49"/>
                    <a:pt x="165" y="50"/>
                    <a:pt x="163" y="51"/>
                  </a:cubicBezTo>
                  <a:cubicBezTo>
                    <a:pt x="162" y="52"/>
                    <a:pt x="160" y="54"/>
                    <a:pt x="158" y="55"/>
                  </a:cubicBezTo>
                  <a:cubicBezTo>
                    <a:pt x="158" y="55"/>
                    <a:pt x="157" y="56"/>
                    <a:pt x="157" y="55"/>
                  </a:cubicBezTo>
                  <a:cubicBezTo>
                    <a:pt x="153" y="58"/>
                    <a:pt x="151" y="60"/>
                    <a:pt x="149" y="61"/>
                  </a:cubicBezTo>
                  <a:cubicBezTo>
                    <a:pt x="143" y="66"/>
                    <a:pt x="138" y="70"/>
                    <a:pt x="132" y="74"/>
                  </a:cubicBezTo>
                  <a:cubicBezTo>
                    <a:pt x="130" y="76"/>
                    <a:pt x="127" y="78"/>
                    <a:pt x="124" y="81"/>
                  </a:cubicBezTo>
                  <a:cubicBezTo>
                    <a:pt x="123" y="82"/>
                    <a:pt x="121" y="83"/>
                    <a:pt x="120" y="84"/>
                  </a:cubicBezTo>
                  <a:cubicBezTo>
                    <a:pt x="119" y="86"/>
                    <a:pt x="117" y="87"/>
                    <a:pt x="116" y="88"/>
                  </a:cubicBezTo>
                  <a:cubicBezTo>
                    <a:pt x="115" y="89"/>
                    <a:pt x="115" y="89"/>
                    <a:pt x="114" y="90"/>
                  </a:cubicBezTo>
                  <a:cubicBezTo>
                    <a:pt x="112" y="92"/>
                    <a:pt x="108" y="95"/>
                    <a:pt x="105" y="99"/>
                  </a:cubicBezTo>
                  <a:cubicBezTo>
                    <a:pt x="102" y="102"/>
                    <a:pt x="99" y="105"/>
                    <a:pt x="97" y="108"/>
                  </a:cubicBezTo>
                  <a:cubicBezTo>
                    <a:pt x="96" y="109"/>
                    <a:pt x="96" y="109"/>
                    <a:pt x="95" y="110"/>
                  </a:cubicBezTo>
                  <a:cubicBezTo>
                    <a:pt x="93" y="112"/>
                    <a:pt x="96" y="109"/>
                    <a:pt x="94" y="111"/>
                  </a:cubicBezTo>
                  <a:cubicBezTo>
                    <a:pt x="92" y="114"/>
                    <a:pt x="96" y="109"/>
                    <a:pt x="94" y="111"/>
                  </a:cubicBezTo>
                  <a:cubicBezTo>
                    <a:pt x="94" y="112"/>
                    <a:pt x="93" y="113"/>
                    <a:pt x="92" y="114"/>
                  </a:cubicBezTo>
                  <a:cubicBezTo>
                    <a:pt x="93" y="114"/>
                    <a:pt x="89" y="117"/>
                    <a:pt x="87" y="119"/>
                  </a:cubicBezTo>
                  <a:cubicBezTo>
                    <a:pt x="86" y="121"/>
                    <a:pt x="84" y="124"/>
                    <a:pt x="82" y="126"/>
                  </a:cubicBezTo>
                  <a:cubicBezTo>
                    <a:pt x="80" y="129"/>
                    <a:pt x="78" y="132"/>
                    <a:pt x="77" y="134"/>
                  </a:cubicBezTo>
                  <a:cubicBezTo>
                    <a:pt x="76" y="136"/>
                    <a:pt x="74" y="138"/>
                    <a:pt x="73" y="140"/>
                  </a:cubicBezTo>
                  <a:cubicBezTo>
                    <a:pt x="71" y="142"/>
                    <a:pt x="70" y="143"/>
                    <a:pt x="69" y="145"/>
                  </a:cubicBezTo>
                  <a:cubicBezTo>
                    <a:pt x="67" y="148"/>
                    <a:pt x="66" y="151"/>
                    <a:pt x="65" y="153"/>
                  </a:cubicBezTo>
                  <a:cubicBezTo>
                    <a:pt x="64" y="154"/>
                    <a:pt x="63" y="156"/>
                    <a:pt x="62" y="157"/>
                  </a:cubicBezTo>
                  <a:cubicBezTo>
                    <a:pt x="64" y="155"/>
                    <a:pt x="64" y="155"/>
                    <a:pt x="65" y="155"/>
                  </a:cubicBezTo>
                  <a:cubicBezTo>
                    <a:pt x="64" y="156"/>
                    <a:pt x="64" y="156"/>
                    <a:pt x="63" y="157"/>
                  </a:cubicBezTo>
                  <a:cubicBezTo>
                    <a:pt x="63" y="157"/>
                    <a:pt x="64" y="156"/>
                    <a:pt x="63" y="156"/>
                  </a:cubicBezTo>
                  <a:cubicBezTo>
                    <a:pt x="62" y="159"/>
                    <a:pt x="61" y="159"/>
                    <a:pt x="60" y="162"/>
                  </a:cubicBezTo>
                  <a:cubicBezTo>
                    <a:pt x="63" y="158"/>
                    <a:pt x="58" y="165"/>
                    <a:pt x="58" y="166"/>
                  </a:cubicBezTo>
                  <a:cubicBezTo>
                    <a:pt x="59" y="165"/>
                    <a:pt x="61" y="161"/>
                    <a:pt x="62" y="159"/>
                  </a:cubicBezTo>
                  <a:cubicBezTo>
                    <a:pt x="63" y="159"/>
                    <a:pt x="63" y="159"/>
                    <a:pt x="62" y="160"/>
                  </a:cubicBezTo>
                  <a:cubicBezTo>
                    <a:pt x="60" y="164"/>
                    <a:pt x="57" y="168"/>
                    <a:pt x="53" y="173"/>
                  </a:cubicBezTo>
                  <a:cubicBezTo>
                    <a:pt x="53" y="175"/>
                    <a:pt x="55" y="172"/>
                    <a:pt x="52" y="176"/>
                  </a:cubicBezTo>
                  <a:cubicBezTo>
                    <a:pt x="52" y="176"/>
                    <a:pt x="50" y="179"/>
                    <a:pt x="51" y="176"/>
                  </a:cubicBezTo>
                  <a:cubicBezTo>
                    <a:pt x="49" y="180"/>
                    <a:pt x="50" y="179"/>
                    <a:pt x="48" y="182"/>
                  </a:cubicBezTo>
                  <a:cubicBezTo>
                    <a:pt x="48" y="182"/>
                    <a:pt x="48" y="182"/>
                    <a:pt x="48" y="182"/>
                  </a:cubicBezTo>
                  <a:cubicBezTo>
                    <a:pt x="47" y="185"/>
                    <a:pt x="47" y="184"/>
                    <a:pt x="46" y="186"/>
                  </a:cubicBezTo>
                  <a:cubicBezTo>
                    <a:pt x="44" y="189"/>
                    <a:pt x="42" y="193"/>
                    <a:pt x="40" y="195"/>
                  </a:cubicBezTo>
                  <a:cubicBezTo>
                    <a:pt x="41" y="193"/>
                    <a:pt x="42" y="191"/>
                    <a:pt x="43" y="189"/>
                  </a:cubicBezTo>
                  <a:cubicBezTo>
                    <a:pt x="44" y="187"/>
                    <a:pt x="45" y="186"/>
                    <a:pt x="46" y="185"/>
                  </a:cubicBezTo>
                  <a:cubicBezTo>
                    <a:pt x="45" y="186"/>
                    <a:pt x="44" y="189"/>
                    <a:pt x="44" y="189"/>
                  </a:cubicBezTo>
                  <a:cubicBezTo>
                    <a:pt x="46" y="185"/>
                    <a:pt x="46" y="184"/>
                    <a:pt x="48" y="181"/>
                  </a:cubicBezTo>
                  <a:cubicBezTo>
                    <a:pt x="50" y="178"/>
                    <a:pt x="52" y="174"/>
                    <a:pt x="54" y="172"/>
                  </a:cubicBezTo>
                  <a:cubicBezTo>
                    <a:pt x="56" y="169"/>
                    <a:pt x="57" y="166"/>
                    <a:pt x="58" y="165"/>
                  </a:cubicBezTo>
                  <a:cubicBezTo>
                    <a:pt x="56" y="168"/>
                    <a:pt x="54" y="170"/>
                    <a:pt x="52" y="173"/>
                  </a:cubicBezTo>
                  <a:cubicBezTo>
                    <a:pt x="51" y="175"/>
                    <a:pt x="49" y="177"/>
                    <a:pt x="49" y="178"/>
                  </a:cubicBezTo>
                  <a:cubicBezTo>
                    <a:pt x="49" y="178"/>
                    <a:pt x="51" y="174"/>
                    <a:pt x="51" y="174"/>
                  </a:cubicBezTo>
                  <a:cubicBezTo>
                    <a:pt x="51" y="175"/>
                    <a:pt x="51" y="175"/>
                    <a:pt x="50" y="177"/>
                  </a:cubicBezTo>
                  <a:cubicBezTo>
                    <a:pt x="48" y="180"/>
                    <a:pt x="48" y="180"/>
                    <a:pt x="46" y="185"/>
                  </a:cubicBezTo>
                  <a:cubicBezTo>
                    <a:pt x="47" y="183"/>
                    <a:pt x="43" y="189"/>
                    <a:pt x="45" y="185"/>
                  </a:cubicBezTo>
                  <a:cubicBezTo>
                    <a:pt x="44" y="186"/>
                    <a:pt x="44" y="187"/>
                    <a:pt x="43" y="189"/>
                  </a:cubicBezTo>
                  <a:cubicBezTo>
                    <a:pt x="42" y="190"/>
                    <a:pt x="41" y="191"/>
                    <a:pt x="41" y="192"/>
                  </a:cubicBezTo>
                  <a:cubicBezTo>
                    <a:pt x="41" y="191"/>
                    <a:pt x="42" y="189"/>
                    <a:pt x="43" y="188"/>
                  </a:cubicBezTo>
                  <a:cubicBezTo>
                    <a:pt x="43" y="187"/>
                    <a:pt x="44" y="186"/>
                    <a:pt x="44" y="186"/>
                  </a:cubicBezTo>
                  <a:cubicBezTo>
                    <a:pt x="42" y="189"/>
                    <a:pt x="45" y="183"/>
                    <a:pt x="43" y="186"/>
                  </a:cubicBezTo>
                  <a:cubicBezTo>
                    <a:pt x="42" y="190"/>
                    <a:pt x="40" y="191"/>
                    <a:pt x="39" y="195"/>
                  </a:cubicBezTo>
                  <a:cubicBezTo>
                    <a:pt x="39" y="195"/>
                    <a:pt x="39" y="194"/>
                    <a:pt x="39" y="194"/>
                  </a:cubicBezTo>
                  <a:cubicBezTo>
                    <a:pt x="38" y="196"/>
                    <a:pt x="38" y="196"/>
                    <a:pt x="37" y="198"/>
                  </a:cubicBezTo>
                  <a:cubicBezTo>
                    <a:pt x="37" y="199"/>
                    <a:pt x="38" y="195"/>
                    <a:pt x="38" y="195"/>
                  </a:cubicBezTo>
                  <a:cubicBezTo>
                    <a:pt x="36" y="200"/>
                    <a:pt x="35" y="202"/>
                    <a:pt x="34" y="204"/>
                  </a:cubicBezTo>
                  <a:cubicBezTo>
                    <a:pt x="33" y="207"/>
                    <a:pt x="32" y="208"/>
                    <a:pt x="31" y="210"/>
                  </a:cubicBezTo>
                  <a:cubicBezTo>
                    <a:pt x="31" y="209"/>
                    <a:pt x="32" y="208"/>
                    <a:pt x="32" y="208"/>
                  </a:cubicBezTo>
                  <a:cubicBezTo>
                    <a:pt x="31" y="209"/>
                    <a:pt x="31" y="210"/>
                    <a:pt x="31" y="210"/>
                  </a:cubicBezTo>
                  <a:cubicBezTo>
                    <a:pt x="29" y="213"/>
                    <a:pt x="28" y="215"/>
                    <a:pt x="28" y="217"/>
                  </a:cubicBezTo>
                  <a:cubicBezTo>
                    <a:pt x="25" y="221"/>
                    <a:pt x="23" y="227"/>
                    <a:pt x="20" y="234"/>
                  </a:cubicBezTo>
                  <a:cubicBezTo>
                    <a:pt x="17" y="240"/>
                    <a:pt x="15" y="247"/>
                    <a:pt x="12" y="255"/>
                  </a:cubicBezTo>
                  <a:cubicBezTo>
                    <a:pt x="12" y="255"/>
                    <a:pt x="13" y="253"/>
                    <a:pt x="12" y="253"/>
                  </a:cubicBezTo>
                  <a:cubicBezTo>
                    <a:pt x="11" y="257"/>
                    <a:pt x="10" y="260"/>
                    <a:pt x="12" y="257"/>
                  </a:cubicBezTo>
                  <a:cubicBezTo>
                    <a:pt x="11" y="259"/>
                    <a:pt x="11" y="259"/>
                    <a:pt x="11" y="261"/>
                  </a:cubicBezTo>
                  <a:cubicBezTo>
                    <a:pt x="11" y="261"/>
                    <a:pt x="11" y="261"/>
                    <a:pt x="11" y="261"/>
                  </a:cubicBezTo>
                  <a:cubicBezTo>
                    <a:pt x="10" y="265"/>
                    <a:pt x="10" y="266"/>
                    <a:pt x="10" y="267"/>
                  </a:cubicBezTo>
                  <a:cubicBezTo>
                    <a:pt x="11" y="265"/>
                    <a:pt x="11" y="266"/>
                    <a:pt x="12" y="264"/>
                  </a:cubicBezTo>
                  <a:cubicBezTo>
                    <a:pt x="12" y="262"/>
                    <a:pt x="12" y="260"/>
                    <a:pt x="14" y="257"/>
                  </a:cubicBezTo>
                  <a:cubicBezTo>
                    <a:pt x="13" y="257"/>
                    <a:pt x="12" y="259"/>
                    <a:pt x="14" y="255"/>
                  </a:cubicBezTo>
                  <a:cubicBezTo>
                    <a:pt x="14" y="257"/>
                    <a:pt x="14" y="256"/>
                    <a:pt x="15" y="252"/>
                  </a:cubicBezTo>
                  <a:cubicBezTo>
                    <a:pt x="15" y="253"/>
                    <a:pt x="14" y="258"/>
                    <a:pt x="13" y="261"/>
                  </a:cubicBezTo>
                  <a:cubicBezTo>
                    <a:pt x="13" y="260"/>
                    <a:pt x="13" y="260"/>
                    <a:pt x="13" y="260"/>
                  </a:cubicBezTo>
                  <a:cubicBezTo>
                    <a:pt x="15" y="256"/>
                    <a:pt x="15" y="253"/>
                    <a:pt x="16" y="250"/>
                  </a:cubicBezTo>
                  <a:cubicBezTo>
                    <a:pt x="16" y="251"/>
                    <a:pt x="16" y="253"/>
                    <a:pt x="15" y="254"/>
                  </a:cubicBezTo>
                  <a:cubicBezTo>
                    <a:pt x="16" y="252"/>
                    <a:pt x="17" y="249"/>
                    <a:pt x="18" y="246"/>
                  </a:cubicBezTo>
                  <a:cubicBezTo>
                    <a:pt x="19" y="245"/>
                    <a:pt x="19" y="243"/>
                    <a:pt x="20" y="242"/>
                  </a:cubicBezTo>
                  <a:cubicBezTo>
                    <a:pt x="20" y="240"/>
                    <a:pt x="21" y="238"/>
                    <a:pt x="22" y="237"/>
                  </a:cubicBezTo>
                  <a:cubicBezTo>
                    <a:pt x="24" y="231"/>
                    <a:pt x="26" y="226"/>
                    <a:pt x="27" y="227"/>
                  </a:cubicBezTo>
                  <a:cubicBezTo>
                    <a:pt x="28" y="224"/>
                    <a:pt x="30" y="220"/>
                    <a:pt x="32" y="216"/>
                  </a:cubicBezTo>
                  <a:cubicBezTo>
                    <a:pt x="32" y="215"/>
                    <a:pt x="30" y="218"/>
                    <a:pt x="30" y="218"/>
                  </a:cubicBezTo>
                  <a:cubicBezTo>
                    <a:pt x="31" y="215"/>
                    <a:pt x="33" y="212"/>
                    <a:pt x="34" y="210"/>
                  </a:cubicBezTo>
                  <a:cubicBezTo>
                    <a:pt x="34" y="211"/>
                    <a:pt x="36" y="206"/>
                    <a:pt x="36" y="205"/>
                  </a:cubicBezTo>
                  <a:cubicBezTo>
                    <a:pt x="36" y="204"/>
                    <a:pt x="38" y="201"/>
                    <a:pt x="39" y="200"/>
                  </a:cubicBezTo>
                  <a:cubicBezTo>
                    <a:pt x="39" y="200"/>
                    <a:pt x="39" y="201"/>
                    <a:pt x="39" y="200"/>
                  </a:cubicBezTo>
                  <a:cubicBezTo>
                    <a:pt x="38" y="202"/>
                    <a:pt x="37" y="203"/>
                    <a:pt x="37" y="203"/>
                  </a:cubicBezTo>
                  <a:cubicBezTo>
                    <a:pt x="39" y="201"/>
                    <a:pt x="39" y="201"/>
                    <a:pt x="39" y="200"/>
                  </a:cubicBezTo>
                  <a:cubicBezTo>
                    <a:pt x="40" y="199"/>
                    <a:pt x="41" y="198"/>
                    <a:pt x="41" y="197"/>
                  </a:cubicBezTo>
                  <a:cubicBezTo>
                    <a:pt x="40" y="198"/>
                    <a:pt x="40" y="200"/>
                    <a:pt x="39" y="200"/>
                  </a:cubicBezTo>
                  <a:cubicBezTo>
                    <a:pt x="39" y="199"/>
                    <a:pt x="40" y="198"/>
                    <a:pt x="41" y="196"/>
                  </a:cubicBezTo>
                  <a:cubicBezTo>
                    <a:pt x="44" y="192"/>
                    <a:pt x="43" y="194"/>
                    <a:pt x="38" y="203"/>
                  </a:cubicBezTo>
                  <a:cubicBezTo>
                    <a:pt x="37" y="205"/>
                    <a:pt x="36" y="206"/>
                    <a:pt x="35" y="210"/>
                  </a:cubicBezTo>
                  <a:cubicBezTo>
                    <a:pt x="35" y="211"/>
                    <a:pt x="36" y="207"/>
                    <a:pt x="35" y="210"/>
                  </a:cubicBezTo>
                  <a:cubicBezTo>
                    <a:pt x="34" y="212"/>
                    <a:pt x="34" y="212"/>
                    <a:pt x="33" y="214"/>
                  </a:cubicBezTo>
                  <a:cubicBezTo>
                    <a:pt x="33" y="215"/>
                    <a:pt x="35" y="211"/>
                    <a:pt x="35" y="212"/>
                  </a:cubicBezTo>
                  <a:cubicBezTo>
                    <a:pt x="34" y="215"/>
                    <a:pt x="32" y="217"/>
                    <a:pt x="31" y="221"/>
                  </a:cubicBezTo>
                  <a:cubicBezTo>
                    <a:pt x="31" y="221"/>
                    <a:pt x="31" y="221"/>
                    <a:pt x="30" y="222"/>
                  </a:cubicBezTo>
                  <a:cubicBezTo>
                    <a:pt x="29" y="226"/>
                    <a:pt x="27" y="231"/>
                    <a:pt x="24" y="239"/>
                  </a:cubicBezTo>
                  <a:cubicBezTo>
                    <a:pt x="24" y="238"/>
                    <a:pt x="23" y="241"/>
                    <a:pt x="22" y="241"/>
                  </a:cubicBezTo>
                  <a:cubicBezTo>
                    <a:pt x="21" y="245"/>
                    <a:pt x="19" y="250"/>
                    <a:pt x="19" y="252"/>
                  </a:cubicBezTo>
                  <a:cubicBezTo>
                    <a:pt x="19" y="249"/>
                    <a:pt x="21" y="245"/>
                    <a:pt x="22" y="241"/>
                  </a:cubicBezTo>
                  <a:cubicBezTo>
                    <a:pt x="24" y="237"/>
                    <a:pt x="25" y="233"/>
                    <a:pt x="27" y="230"/>
                  </a:cubicBezTo>
                  <a:cubicBezTo>
                    <a:pt x="26" y="231"/>
                    <a:pt x="24" y="236"/>
                    <a:pt x="23" y="238"/>
                  </a:cubicBezTo>
                  <a:cubicBezTo>
                    <a:pt x="22" y="240"/>
                    <a:pt x="23" y="239"/>
                    <a:pt x="22" y="242"/>
                  </a:cubicBezTo>
                  <a:cubicBezTo>
                    <a:pt x="21" y="243"/>
                    <a:pt x="20" y="246"/>
                    <a:pt x="21" y="242"/>
                  </a:cubicBezTo>
                  <a:cubicBezTo>
                    <a:pt x="20" y="245"/>
                    <a:pt x="19" y="246"/>
                    <a:pt x="19" y="248"/>
                  </a:cubicBezTo>
                  <a:cubicBezTo>
                    <a:pt x="20" y="247"/>
                    <a:pt x="20" y="246"/>
                    <a:pt x="20" y="245"/>
                  </a:cubicBezTo>
                  <a:cubicBezTo>
                    <a:pt x="20" y="246"/>
                    <a:pt x="18" y="251"/>
                    <a:pt x="17" y="253"/>
                  </a:cubicBezTo>
                  <a:cubicBezTo>
                    <a:pt x="18" y="253"/>
                    <a:pt x="19" y="250"/>
                    <a:pt x="19" y="249"/>
                  </a:cubicBezTo>
                  <a:cubicBezTo>
                    <a:pt x="18" y="253"/>
                    <a:pt x="18" y="253"/>
                    <a:pt x="17" y="256"/>
                  </a:cubicBezTo>
                  <a:cubicBezTo>
                    <a:pt x="17" y="256"/>
                    <a:pt x="17" y="256"/>
                    <a:pt x="17" y="256"/>
                  </a:cubicBezTo>
                  <a:cubicBezTo>
                    <a:pt x="16" y="260"/>
                    <a:pt x="14" y="268"/>
                    <a:pt x="13" y="270"/>
                  </a:cubicBezTo>
                  <a:cubicBezTo>
                    <a:pt x="14" y="269"/>
                    <a:pt x="15" y="267"/>
                    <a:pt x="15" y="266"/>
                  </a:cubicBezTo>
                  <a:cubicBezTo>
                    <a:pt x="14" y="270"/>
                    <a:pt x="12" y="275"/>
                    <a:pt x="11" y="279"/>
                  </a:cubicBezTo>
                  <a:cubicBezTo>
                    <a:pt x="11" y="278"/>
                    <a:pt x="12" y="275"/>
                    <a:pt x="13" y="273"/>
                  </a:cubicBezTo>
                  <a:cubicBezTo>
                    <a:pt x="11" y="275"/>
                    <a:pt x="11" y="278"/>
                    <a:pt x="11" y="280"/>
                  </a:cubicBezTo>
                  <a:cubicBezTo>
                    <a:pt x="10" y="282"/>
                    <a:pt x="10" y="281"/>
                    <a:pt x="10" y="282"/>
                  </a:cubicBezTo>
                  <a:cubicBezTo>
                    <a:pt x="9" y="285"/>
                    <a:pt x="10" y="280"/>
                    <a:pt x="10" y="283"/>
                  </a:cubicBezTo>
                  <a:cubicBezTo>
                    <a:pt x="9" y="284"/>
                    <a:pt x="9" y="284"/>
                    <a:pt x="9" y="284"/>
                  </a:cubicBezTo>
                  <a:cubicBezTo>
                    <a:pt x="10" y="283"/>
                    <a:pt x="9" y="284"/>
                    <a:pt x="9" y="285"/>
                  </a:cubicBezTo>
                  <a:cubicBezTo>
                    <a:pt x="9" y="285"/>
                    <a:pt x="8" y="287"/>
                    <a:pt x="8" y="288"/>
                  </a:cubicBezTo>
                  <a:cubicBezTo>
                    <a:pt x="9" y="286"/>
                    <a:pt x="9" y="285"/>
                    <a:pt x="9" y="284"/>
                  </a:cubicBezTo>
                  <a:cubicBezTo>
                    <a:pt x="9" y="288"/>
                    <a:pt x="8" y="290"/>
                    <a:pt x="7" y="293"/>
                  </a:cubicBezTo>
                  <a:cubicBezTo>
                    <a:pt x="7" y="293"/>
                    <a:pt x="6" y="297"/>
                    <a:pt x="6" y="299"/>
                  </a:cubicBezTo>
                  <a:cubicBezTo>
                    <a:pt x="6" y="297"/>
                    <a:pt x="7" y="295"/>
                    <a:pt x="7" y="295"/>
                  </a:cubicBezTo>
                  <a:cubicBezTo>
                    <a:pt x="6" y="298"/>
                    <a:pt x="6" y="303"/>
                    <a:pt x="5" y="306"/>
                  </a:cubicBezTo>
                  <a:cubicBezTo>
                    <a:pt x="6" y="306"/>
                    <a:pt x="6" y="304"/>
                    <a:pt x="6" y="302"/>
                  </a:cubicBezTo>
                  <a:cubicBezTo>
                    <a:pt x="6" y="302"/>
                    <a:pt x="6" y="305"/>
                    <a:pt x="6" y="303"/>
                  </a:cubicBezTo>
                  <a:cubicBezTo>
                    <a:pt x="7" y="299"/>
                    <a:pt x="7" y="296"/>
                    <a:pt x="8" y="292"/>
                  </a:cubicBezTo>
                  <a:cubicBezTo>
                    <a:pt x="9" y="290"/>
                    <a:pt x="9" y="291"/>
                    <a:pt x="10" y="289"/>
                  </a:cubicBezTo>
                  <a:cubicBezTo>
                    <a:pt x="9" y="290"/>
                    <a:pt x="10" y="289"/>
                    <a:pt x="10" y="290"/>
                  </a:cubicBezTo>
                  <a:cubicBezTo>
                    <a:pt x="10" y="288"/>
                    <a:pt x="11" y="287"/>
                    <a:pt x="11" y="288"/>
                  </a:cubicBezTo>
                  <a:cubicBezTo>
                    <a:pt x="11" y="286"/>
                    <a:pt x="11" y="286"/>
                    <a:pt x="11" y="284"/>
                  </a:cubicBezTo>
                  <a:cubicBezTo>
                    <a:pt x="12" y="283"/>
                    <a:pt x="13" y="281"/>
                    <a:pt x="14" y="277"/>
                  </a:cubicBezTo>
                  <a:cubicBezTo>
                    <a:pt x="14" y="277"/>
                    <a:pt x="13" y="281"/>
                    <a:pt x="13" y="279"/>
                  </a:cubicBezTo>
                  <a:cubicBezTo>
                    <a:pt x="13" y="277"/>
                    <a:pt x="14" y="277"/>
                    <a:pt x="14" y="275"/>
                  </a:cubicBezTo>
                  <a:cubicBezTo>
                    <a:pt x="14" y="275"/>
                    <a:pt x="13" y="277"/>
                    <a:pt x="13" y="279"/>
                  </a:cubicBezTo>
                  <a:cubicBezTo>
                    <a:pt x="12" y="281"/>
                    <a:pt x="11" y="284"/>
                    <a:pt x="11" y="283"/>
                  </a:cubicBezTo>
                  <a:cubicBezTo>
                    <a:pt x="12" y="280"/>
                    <a:pt x="12" y="279"/>
                    <a:pt x="13" y="276"/>
                  </a:cubicBezTo>
                  <a:cubicBezTo>
                    <a:pt x="14" y="277"/>
                    <a:pt x="15" y="271"/>
                    <a:pt x="16" y="269"/>
                  </a:cubicBezTo>
                  <a:cubicBezTo>
                    <a:pt x="16" y="271"/>
                    <a:pt x="15" y="273"/>
                    <a:pt x="15" y="273"/>
                  </a:cubicBezTo>
                  <a:cubicBezTo>
                    <a:pt x="16" y="270"/>
                    <a:pt x="14" y="275"/>
                    <a:pt x="15" y="275"/>
                  </a:cubicBezTo>
                  <a:cubicBezTo>
                    <a:pt x="15" y="275"/>
                    <a:pt x="16" y="273"/>
                    <a:pt x="15" y="274"/>
                  </a:cubicBezTo>
                  <a:cubicBezTo>
                    <a:pt x="13" y="280"/>
                    <a:pt x="12" y="287"/>
                    <a:pt x="12" y="291"/>
                  </a:cubicBezTo>
                  <a:cubicBezTo>
                    <a:pt x="12" y="288"/>
                    <a:pt x="14" y="279"/>
                    <a:pt x="15" y="276"/>
                  </a:cubicBezTo>
                  <a:cubicBezTo>
                    <a:pt x="15" y="275"/>
                    <a:pt x="16" y="276"/>
                    <a:pt x="16" y="276"/>
                  </a:cubicBezTo>
                  <a:cubicBezTo>
                    <a:pt x="16" y="274"/>
                    <a:pt x="17" y="273"/>
                    <a:pt x="17" y="271"/>
                  </a:cubicBezTo>
                  <a:cubicBezTo>
                    <a:pt x="17" y="271"/>
                    <a:pt x="17" y="271"/>
                    <a:pt x="18" y="269"/>
                  </a:cubicBezTo>
                  <a:cubicBezTo>
                    <a:pt x="18" y="269"/>
                    <a:pt x="18" y="269"/>
                    <a:pt x="18" y="269"/>
                  </a:cubicBezTo>
                  <a:cubicBezTo>
                    <a:pt x="17" y="274"/>
                    <a:pt x="16" y="278"/>
                    <a:pt x="15" y="280"/>
                  </a:cubicBezTo>
                  <a:cubicBezTo>
                    <a:pt x="15" y="279"/>
                    <a:pt x="16" y="279"/>
                    <a:pt x="16" y="278"/>
                  </a:cubicBezTo>
                  <a:cubicBezTo>
                    <a:pt x="15" y="281"/>
                    <a:pt x="15" y="281"/>
                    <a:pt x="15" y="283"/>
                  </a:cubicBezTo>
                  <a:cubicBezTo>
                    <a:pt x="13" y="285"/>
                    <a:pt x="12" y="294"/>
                    <a:pt x="10" y="298"/>
                  </a:cubicBezTo>
                  <a:cubicBezTo>
                    <a:pt x="11" y="295"/>
                    <a:pt x="10" y="296"/>
                    <a:pt x="11" y="296"/>
                  </a:cubicBezTo>
                  <a:cubicBezTo>
                    <a:pt x="10" y="297"/>
                    <a:pt x="9" y="302"/>
                    <a:pt x="9" y="302"/>
                  </a:cubicBezTo>
                  <a:cubicBezTo>
                    <a:pt x="10" y="299"/>
                    <a:pt x="10" y="300"/>
                    <a:pt x="10" y="298"/>
                  </a:cubicBezTo>
                  <a:cubicBezTo>
                    <a:pt x="10" y="298"/>
                    <a:pt x="9" y="300"/>
                    <a:pt x="9" y="303"/>
                  </a:cubicBezTo>
                  <a:cubicBezTo>
                    <a:pt x="9" y="302"/>
                    <a:pt x="9" y="303"/>
                    <a:pt x="9" y="306"/>
                  </a:cubicBezTo>
                  <a:cubicBezTo>
                    <a:pt x="8" y="306"/>
                    <a:pt x="8" y="308"/>
                    <a:pt x="8" y="308"/>
                  </a:cubicBezTo>
                  <a:cubicBezTo>
                    <a:pt x="7" y="314"/>
                    <a:pt x="7" y="312"/>
                    <a:pt x="6" y="314"/>
                  </a:cubicBezTo>
                  <a:cubicBezTo>
                    <a:pt x="5" y="318"/>
                    <a:pt x="7" y="313"/>
                    <a:pt x="6" y="315"/>
                  </a:cubicBezTo>
                  <a:cubicBezTo>
                    <a:pt x="5" y="321"/>
                    <a:pt x="4" y="324"/>
                    <a:pt x="4" y="329"/>
                  </a:cubicBezTo>
                  <a:cubicBezTo>
                    <a:pt x="4" y="329"/>
                    <a:pt x="4" y="329"/>
                    <a:pt x="4" y="328"/>
                  </a:cubicBezTo>
                  <a:cubicBezTo>
                    <a:pt x="3" y="331"/>
                    <a:pt x="3" y="335"/>
                    <a:pt x="3" y="334"/>
                  </a:cubicBezTo>
                  <a:cubicBezTo>
                    <a:pt x="3" y="332"/>
                    <a:pt x="3" y="331"/>
                    <a:pt x="3" y="330"/>
                  </a:cubicBezTo>
                  <a:cubicBezTo>
                    <a:pt x="3" y="331"/>
                    <a:pt x="3" y="332"/>
                    <a:pt x="3" y="332"/>
                  </a:cubicBezTo>
                  <a:cubicBezTo>
                    <a:pt x="2" y="335"/>
                    <a:pt x="2" y="336"/>
                    <a:pt x="2" y="337"/>
                  </a:cubicBezTo>
                  <a:cubicBezTo>
                    <a:pt x="2" y="338"/>
                    <a:pt x="1" y="345"/>
                    <a:pt x="1" y="348"/>
                  </a:cubicBezTo>
                  <a:cubicBezTo>
                    <a:pt x="1" y="348"/>
                    <a:pt x="1" y="344"/>
                    <a:pt x="1" y="344"/>
                  </a:cubicBezTo>
                  <a:cubicBezTo>
                    <a:pt x="1" y="345"/>
                    <a:pt x="0" y="346"/>
                    <a:pt x="0" y="346"/>
                  </a:cubicBezTo>
                  <a:cubicBezTo>
                    <a:pt x="0" y="345"/>
                    <a:pt x="0" y="344"/>
                    <a:pt x="0" y="344"/>
                  </a:cubicBezTo>
                  <a:cubicBezTo>
                    <a:pt x="0" y="346"/>
                    <a:pt x="0" y="348"/>
                    <a:pt x="0" y="349"/>
                  </a:cubicBezTo>
                  <a:cubicBezTo>
                    <a:pt x="1" y="345"/>
                    <a:pt x="0" y="354"/>
                    <a:pt x="1" y="355"/>
                  </a:cubicBezTo>
                  <a:cubicBezTo>
                    <a:pt x="0" y="358"/>
                    <a:pt x="0" y="359"/>
                    <a:pt x="0" y="362"/>
                  </a:cubicBezTo>
                  <a:cubicBezTo>
                    <a:pt x="1" y="360"/>
                    <a:pt x="1" y="362"/>
                    <a:pt x="1" y="364"/>
                  </a:cubicBezTo>
                  <a:cubicBezTo>
                    <a:pt x="1" y="363"/>
                    <a:pt x="2" y="364"/>
                    <a:pt x="2" y="368"/>
                  </a:cubicBezTo>
                  <a:cubicBezTo>
                    <a:pt x="2" y="367"/>
                    <a:pt x="2" y="367"/>
                    <a:pt x="2" y="367"/>
                  </a:cubicBezTo>
                  <a:cubicBezTo>
                    <a:pt x="2" y="366"/>
                    <a:pt x="2" y="363"/>
                    <a:pt x="2" y="361"/>
                  </a:cubicBezTo>
                  <a:cubicBezTo>
                    <a:pt x="2" y="363"/>
                    <a:pt x="2" y="363"/>
                    <a:pt x="2" y="366"/>
                  </a:cubicBezTo>
                  <a:cubicBezTo>
                    <a:pt x="2" y="364"/>
                    <a:pt x="2" y="368"/>
                    <a:pt x="2" y="367"/>
                  </a:cubicBezTo>
                  <a:cubicBezTo>
                    <a:pt x="2" y="365"/>
                    <a:pt x="3" y="362"/>
                    <a:pt x="3" y="362"/>
                  </a:cubicBezTo>
                  <a:cubicBezTo>
                    <a:pt x="3" y="357"/>
                    <a:pt x="3" y="356"/>
                    <a:pt x="3" y="350"/>
                  </a:cubicBezTo>
                  <a:cubicBezTo>
                    <a:pt x="3" y="350"/>
                    <a:pt x="3" y="351"/>
                    <a:pt x="3" y="351"/>
                  </a:cubicBezTo>
                  <a:cubicBezTo>
                    <a:pt x="3" y="347"/>
                    <a:pt x="4" y="343"/>
                    <a:pt x="4" y="339"/>
                  </a:cubicBezTo>
                  <a:cubicBezTo>
                    <a:pt x="4" y="339"/>
                    <a:pt x="4" y="338"/>
                    <a:pt x="4" y="338"/>
                  </a:cubicBezTo>
                  <a:cubicBezTo>
                    <a:pt x="4" y="339"/>
                    <a:pt x="4" y="340"/>
                    <a:pt x="4" y="341"/>
                  </a:cubicBezTo>
                  <a:cubicBezTo>
                    <a:pt x="4" y="343"/>
                    <a:pt x="4" y="343"/>
                    <a:pt x="4" y="345"/>
                  </a:cubicBezTo>
                  <a:cubicBezTo>
                    <a:pt x="4" y="345"/>
                    <a:pt x="4" y="348"/>
                    <a:pt x="4" y="347"/>
                  </a:cubicBezTo>
                  <a:cubicBezTo>
                    <a:pt x="4" y="346"/>
                    <a:pt x="4" y="343"/>
                    <a:pt x="4" y="345"/>
                  </a:cubicBezTo>
                  <a:cubicBezTo>
                    <a:pt x="5" y="341"/>
                    <a:pt x="5" y="340"/>
                    <a:pt x="5" y="338"/>
                  </a:cubicBezTo>
                  <a:cubicBezTo>
                    <a:pt x="5" y="341"/>
                    <a:pt x="5" y="341"/>
                    <a:pt x="5" y="342"/>
                  </a:cubicBezTo>
                  <a:cubicBezTo>
                    <a:pt x="5" y="343"/>
                    <a:pt x="4" y="347"/>
                    <a:pt x="5" y="344"/>
                  </a:cubicBezTo>
                  <a:cubicBezTo>
                    <a:pt x="4" y="347"/>
                    <a:pt x="4" y="349"/>
                    <a:pt x="4" y="350"/>
                  </a:cubicBezTo>
                  <a:cubicBezTo>
                    <a:pt x="4" y="349"/>
                    <a:pt x="5" y="347"/>
                    <a:pt x="5" y="349"/>
                  </a:cubicBezTo>
                  <a:cubicBezTo>
                    <a:pt x="4" y="352"/>
                    <a:pt x="4" y="352"/>
                    <a:pt x="4" y="354"/>
                  </a:cubicBezTo>
                  <a:cubicBezTo>
                    <a:pt x="4" y="355"/>
                    <a:pt x="4" y="353"/>
                    <a:pt x="4" y="355"/>
                  </a:cubicBezTo>
                  <a:cubicBezTo>
                    <a:pt x="4" y="353"/>
                    <a:pt x="4" y="358"/>
                    <a:pt x="4" y="360"/>
                  </a:cubicBezTo>
                  <a:cubicBezTo>
                    <a:pt x="4" y="359"/>
                    <a:pt x="4" y="361"/>
                    <a:pt x="4" y="363"/>
                  </a:cubicBezTo>
                  <a:cubicBezTo>
                    <a:pt x="4" y="364"/>
                    <a:pt x="5" y="366"/>
                    <a:pt x="5" y="371"/>
                  </a:cubicBezTo>
                  <a:cubicBezTo>
                    <a:pt x="5" y="373"/>
                    <a:pt x="5" y="373"/>
                    <a:pt x="5" y="376"/>
                  </a:cubicBezTo>
                  <a:cubicBezTo>
                    <a:pt x="5" y="378"/>
                    <a:pt x="6" y="376"/>
                    <a:pt x="6" y="377"/>
                  </a:cubicBezTo>
                  <a:cubicBezTo>
                    <a:pt x="6" y="378"/>
                    <a:pt x="6" y="378"/>
                    <a:pt x="5" y="379"/>
                  </a:cubicBezTo>
                  <a:cubicBezTo>
                    <a:pt x="6" y="381"/>
                    <a:pt x="6" y="379"/>
                    <a:pt x="6" y="381"/>
                  </a:cubicBezTo>
                  <a:cubicBezTo>
                    <a:pt x="6" y="384"/>
                    <a:pt x="5" y="382"/>
                    <a:pt x="5" y="386"/>
                  </a:cubicBezTo>
                  <a:cubicBezTo>
                    <a:pt x="5" y="386"/>
                    <a:pt x="5" y="384"/>
                    <a:pt x="6" y="385"/>
                  </a:cubicBezTo>
                  <a:cubicBezTo>
                    <a:pt x="5" y="390"/>
                    <a:pt x="6" y="393"/>
                    <a:pt x="6" y="397"/>
                  </a:cubicBezTo>
                  <a:cubicBezTo>
                    <a:pt x="5" y="397"/>
                    <a:pt x="6" y="400"/>
                    <a:pt x="6" y="402"/>
                  </a:cubicBezTo>
                  <a:cubicBezTo>
                    <a:pt x="5" y="401"/>
                    <a:pt x="5" y="400"/>
                    <a:pt x="5" y="403"/>
                  </a:cubicBezTo>
                  <a:cubicBezTo>
                    <a:pt x="5" y="402"/>
                    <a:pt x="5" y="400"/>
                    <a:pt x="5" y="400"/>
                  </a:cubicBezTo>
                  <a:cubicBezTo>
                    <a:pt x="5" y="402"/>
                    <a:pt x="5" y="403"/>
                    <a:pt x="4" y="403"/>
                  </a:cubicBezTo>
                  <a:cubicBezTo>
                    <a:pt x="4" y="402"/>
                    <a:pt x="4" y="400"/>
                    <a:pt x="4" y="400"/>
                  </a:cubicBezTo>
                  <a:cubicBezTo>
                    <a:pt x="4" y="404"/>
                    <a:pt x="3" y="401"/>
                    <a:pt x="4" y="405"/>
                  </a:cubicBezTo>
                  <a:cubicBezTo>
                    <a:pt x="4" y="403"/>
                    <a:pt x="5" y="406"/>
                    <a:pt x="5" y="408"/>
                  </a:cubicBezTo>
                  <a:cubicBezTo>
                    <a:pt x="5" y="407"/>
                    <a:pt x="5" y="406"/>
                    <a:pt x="5" y="406"/>
                  </a:cubicBezTo>
                  <a:cubicBezTo>
                    <a:pt x="6" y="411"/>
                    <a:pt x="6" y="410"/>
                    <a:pt x="7" y="417"/>
                  </a:cubicBezTo>
                  <a:cubicBezTo>
                    <a:pt x="7" y="418"/>
                    <a:pt x="7" y="417"/>
                    <a:pt x="7" y="419"/>
                  </a:cubicBezTo>
                  <a:cubicBezTo>
                    <a:pt x="7" y="420"/>
                    <a:pt x="8" y="423"/>
                    <a:pt x="9" y="427"/>
                  </a:cubicBezTo>
                  <a:cubicBezTo>
                    <a:pt x="9" y="429"/>
                    <a:pt x="9" y="429"/>
                    <a:pt x="9" y="431"/>
                  </a:cubicBezTo>
                  <a:cubicBezTo>
                    <a:pt x="9" y="430"/>
                    <a:pt x="9" y="429"/>
                    <a:pt x="8" y="429"/>
                  </a:cubicBezTo>
                  <a:cubicBezTo>
                    <a:pt x="9" y="433"/>
                    <a:pt x="9" y="435"/>
                    <a:pt x="8" y="433"/>
                  </a:cubicBezTo>
                  <a:cubicBezTo>
                    <a:pt x="9" y="436"/>
                    <a:pt x="9" y="437"/>
                    <a:pt x="10" y="440"/>
                  </a:cubicBezTo>
                  <a:cubicBezTo>
                    <a:pt x="10" y="439"/>
                    <a:pt x="10" y="442"/>
                    <a:pt x="10" y="443"/>
                  </a:cubicBezTo>
                  <a:cubicBezTo>
                    <a:pt x="9" y="442"/>
                    <a:pt x="9" y="437"/>
                    <a:pt x="9" y="435"/>
                  </a:cubicBezTo>
                  <a:cubicBezTo>
                    <a:pt x="8" y="438"/>
                    <a:pt x="7" y="425"/>
                    <a:pt x="6" y="423"/>
                  </a:cubicBezTo>
                  <a:cubicBezTo>
                    <a:pt x="6" y="425"/>
                    <a:pt x="7" y="429"/>
                    <a:pt x="8" y="433"/>
                  </a:cubicBezTo>
                  <a:cubicBezTo>
                    <a:pt x="8" y="435"/>
                    <a:pt x="8" y="437"/>
                    <a:pt x="7" y="435"/>
                  </a:cubicBezTo>
                  <a:cubicBezTo>
                    <a:pt x="8" y="440"/>
                    <a:pt x="9" y="444"/>
                    <a:pt x="10" y="449"/>
                  </a:cubicBezTo>
                  <a:cubicBezTo>
                    <a:pt x="10" y="451"/>
                    <a:pt x="10" y="447"/>
                    <a:pt x="10" y="449"/>
                  </a:cubicBezTo>
                  <a:cubicBezTo>
                    <a:pt x="11" y="450"/>
                    <a:pt x="11" y="451"/>
                    <a:pt x="11" y="452"/>
                  </a:cubicBezTo>
                  <a:cubicBezTo>
                    <a:pt x="10" y="450"/>
                    <a:pt x="10" y="450"/>
                    <a:pt x="10" y="450"/>
                  </a:cubicBezTo>
                  <a:cubicBezTo>
                    <a:pt x="11" y="452"/>
                    <a:pt x="11" y="454"/>
                    <a:pt x="11" y="456"/>
                  </a:cubicBezTo>
                  <a:cubicBezTo>
                    <a:pt x="11" y="455"/>
                    <a:pt x="12" y="459"/>
                    <a:pt x="12" y="460"/>
                  </a:cubicBezTo>
                  <a:cubicBezTo>
                    <a:pt x="12" y="459"/>
                    <a:pt x="12" y="459"/>
                    <a:pt x="11" y="458"/>
                  </a:cubicBezTo>
                  <a:cubicBezTo>
                    <a:pt x="10" y="454"/>
                    <a:pt x="10" y="450"/>
                    <a:pt x="9" y="450"/>
                  </a:cubicBezTo>
                  <a:cubicBezTo>
                    <a:pt x="9" y="453"/>
                    <a:pt x="9" y="457"/>
                    <a:pt x="10" y="461"/>
                  </a:cubicBezTo>
                  <a:cubicBezTo>
                    <a:pt x="9" y="458"/>
                    <a:pt x="9" y="456"/>
                    <a:pt x="10" y="456"/>
                  </a:cubicBezTo>
                  <a:cubicBezTo>
                    <a:pt x="9" y="455"/>
                    <a:pt x="9" y="452"/>
                    <a:pt x="9" y="452"/>
                  </a:cubicBezTo>
                  <a:cubicBezTo>
                    <a:pt x="9" y="454"/>
                    <a:pt x="9" y="458"/>
                    <a:pt x="9" y="458"/>
                  </a:cubicBezTo>
                  <a:cubicBezTo>
                    <a:pt x="9" y="459"/>
                    <a:pt x="9" y="457"/>
                    <a:pt x="8" y="456"/>
                  </a:cubicBezTo>
                  <a:cubicBezTo>
                    <a:pt x="9" y="460"/>
                    <a:pt x="10" y="465"/>
                    <a:pt x="9" y="465"/>
                  </a:cubicBezTo>
                  <a:cubicBezTo>
                    <a:pt x="10" y="467"/>
                    <a:pt x="10" y="466"/>
                    <a:pt x="11" y="469"/>
                  </a:cubicBezTo>
                  <a:cubicBezTo>
                    <a:pt x="11" y="470"/>
                    <a:pt x="10" y="467"/>
                    <a:pt x="10" y="469"/>
                  </a:cubicBezTo>
                  <a:cubicBezTo>
                    <a:pt x="11" y="471"/>
                    <a:pt x="11" y="471"/>
                    <a:pt x="12" y="473"/>
                  </a:cubicBezTo>
                  <a:cubicBezTo>
                    <a:pt x="11" y="473"/>
                    <a:pt x="12" y="474"/>
                    <a:pt x="12" y="475"/>
                  </a:cubicBezTo>
                  <a:cubicBezTo>
                    <a:pt x="11" y="474"/>
                    <a:pt x="11" y="470"/>
                    <a:pt x="10" y="471"/>
                  </a:cubicBezTo>
                  <a:cubicBezTo>
                    <a:pt x="11" y="473"/>
                    <a:pt x="11" y="474"/>
                    <a:pt x="12" y="477"/>
                  </a:cubicBezTo>
                  <a:cubicBezTo>
                    <a:pt x="12" y="476"/>
                    <a:pt x="11" y="474"/>
                    <a:pt x="12" y="477"/>
                  </a:cubicBezTo>
                  <a:cubicBezTo>
                    <a:pt x="13" y="479"/>
                    <a:pt x="13" y="480"/>
                    <a:pt x="13" y="482"/>
                  </a:cubicBezTo>
                  <a:cubicBezTo>
                    <a:pt x="13" y="479"/>
                    <a:pt x="14" y="479"/>
                    <a:pt x="15" y="481"/>
                  </a:cubicBezTo>
                  <a:cubicBezTo>
                    <a:pt x="14" y="479"/>
                    <a:pt x="14" y="479"/>
                    <a:pt x="14" y="478"/>
                  </a:cubicBezTo>
                  <a:cubicBezTo>
                    <a:pt x="15" y="480"/>
                    <a:pt x="16" y="484"/>
                    <a:pt x="16" y="482"/>
                  </a:cubicBezTo>
                  <a:cubicBezTo>
                    <a:pt x="15" y="479"/>
                    <a:pt x="15" y="480"/>
                    <a:pt x="15" y="478"/>
                  </a:cubicBezTo>
                  <a:cubicBezTo>
                    <a:pt x="14" y="479"/>
                    <a:pt x="12" y="474"/>
                    <a:pt x="12" y="471"/>
                  </a:cubicBezTo>
                  <a:cubicBezTo>
                    <a:pt x="12" y="472"/>
                    <a:pt x="13" y="473"/>
                    <a:pt x="13" y="472"/>
                  </a:cubicBezTo>
                  <a:cubicBezTo>
                    <a:pt x="12" y="469"/>
                    <a:pt x="12" y="469"/>
                    <a:pt x="12" y="468"/>
                  </a:cubicBezTo>
                  <a:cubicBezTo>
                    <a:pt x="13" y="472"/>
                    <a:pt x="12" y="467"/>
                    <a:pt x="12" y="466"/>
                  </a:cubicBezTo>
                  <a:cubicBezTo>
                    <a:pt x="12" y="466"/>
                    <a:pt x="12" y="466"/>
                    <a:pt x="12" y="466"/>
                  </a:cubicBezTo>
                  <a:cubicBezTo>
                    <a:pt x="13" y="469"/>
                    <a:pt x="14" y="473"/>
                    <a:pt x="14" y="475"/>
                  </a:cubicBezTo>
                  <a:cubicBezTo>
                    <a:pt x="14" y="475"/>
                    <a:pt x="13" y="470"/>
                    <a:pt x="13" y="471"/>
                  </a:cubicBezTo>
                  <a:cubicBezTo>
                    <a:pt x="13" y="473"/>
                    <a:pt x="14" y="474"/>
                    <a:pt x="14" y="475"/>
                  </a:cubicBezTo>
                  <a:cubicBezTo>
                    <a:pt x="14" y="476"/>
                    <a:pt x="15" y="477"/>
                    <a:pt x="15" y="479"/>
                  </a:cubicBezTo>
                  <a:cubicBezTo>
                    <a:pt x="15" y="480"/>
                    <a:pt x="16" y="481"/>
                    <a:pt x="16" y="481"/>
                  </a:cubicBezTo>
                  <a:cubicBezTo>
                    <a:pt x="16" y="480"/>
                    <a:pt x="15" y="478"/>
                    <a:pt x="15" y="478"/>
                  </a:cubicBezTo>
                  <a:cubicBezTo>
                    <a:pt x="16" y="479"/>
                    <a:pt x="16" y="479"/>
                    <a:pt x="16" y="481"/>
                  </a:cubicBezTo>
                  <a:cubicBezTo>
                    <a:pt x="16" y="480"/>
                    <a:pt x="16" y="480"/>
                    <a:pt x="16" y="480"/>
                  </a:cubicBezTo>
                  <a:cubicBezTo>
                    <a:pt x="16" y="480"/>
                    <a:pt x="16" y="480"/>
                    <a:pt x="16" y="480"/>
                  </a:cubicBezTo>
                  <a:cubicBezTo>
                    <a:pt x="14" y="475"/>
                    <a:pt x="13" y="470"/>
                    <a:pt x="13" y="468"/>
                  </a:cubicBezTo>
                  <a:cubicBezTo>
                    <a:pt x="14" y="472"/>
                    <a:pt x="14" y="471"/>
                    <a:pt x="15" y="475"/>
                  </a:cubicBezTo>
                  <a:cubicBezTo>
                    <a:pt x="15" y="475"/>
                    <a:pt x="15" y="475"/>
                    <a:pt x="15" y="475"/>
                  </a:cubicBezTo>
                  <a:cubicBezTo>
                    <a:pt x="16" y="478"/>
                    <a:pt x="16" y="478"/>
                    <a:pt x="17" y="481"/>
                  </a:cubicBezTo>
                  <a:cubicBezTo>
                    <a:pt x="16" y="478"/>
                    <a:pt x="16" y="477"/>
                    <a:pt x="16" y="476"/>
                  </a:cubicBezTo>
                  <a:cubicBezTo>
                    <a:pt x="15" y="474"/>
                    <a:pt x="14" y="469"/>
                    <a:pt x="13" y="465"/>
                  </a:cubicBezTo>
                  <a:cubicBezTo>
                    <a:pt x="14" y="470"/>
                    <a:pt x="14" y="466"/>
                    <a:pt x="14" y="466"/>
                  </a:cubicBezTo>
                  <a:cubicBezTo>
                    <a:pt x="13" y="463"/>
                    <a:pt x="13" y="465"/>
                    <a:pt x="12" y="460"/>
                  </a:cubicBezTo>
                  <a:cubicBezTo>
                    <a:pt x="12" y="462"/>
                    <a:pt x="13" y="463"/>
                    <a:pt x="13" y="462"/>
                  </a:cubicBezTo>
                  <a:cubicBezTo>
                    <a:pt x="12" y="459"/>
                    <a:pt x="12" y="459"/>
                    <a:pt x="12" y="458"/>
                  </a:cubicBezTo>
                  <a:cubicBezTo>
                    <a:pt x="13" y="460"/>
                    <a:pt x="13" y="460"/>
                    <a:pt x="13" y="461"/>
                  </a:cubicBezTo>
                  <a:cubicBezTo>
                    <a:pt x="13" y="458"/>
                    <a:pt x="14" y="465"/>
                    <a:pt x="14" y="462"/>
                  </a:cubicBezTo>
                  <a:cubicBezTo>
                    <a:pt x="13" y="460"/>
                    <a:pt x="13" y="459"/>
                    <a:pt x="12" y="457"/>
                  </a:cubicBezTo>
                  <a:cubicBezTo>
                    <a:pt x="13" y="457"/>
                    <a:pt x="12" y="450"/>
                    <a:pt x="13" y="454"/>
                  </a:cubicBezTo>
                  <a:cubicBezTo>
                    <a:pt x="13" y="456"/>
                    <a:pt x="13" y="457"/>
                    <a:pt x="14" y="460"/>
                  </a:cubicBezTo>
                  <a:cubicBezTo>
                    <a:pt x="15" y="461"/>
                    <a:pt x="14" y="459"/>
                    <a:pt x="14" y="459"/>
                  </a:cubicBezTo>
                  <a:cubicBezTo>
                    <a:pt x="15" y="461"/>
                    <a:pt x="16" y="464"/>
                    <a:pt x="16" y="466"/>
                  </a:cubicBezTo>
                  <a:cubicBezTo>
                    <a:pt x="16" y="465"/>
                    <a:pt x="16" y="463"/>
                    <a:pt x="16" y="464"/>
                  </a:cubicBezTo>
                  <a:cubicBezTo>
                    <a:pt x="17" y="466"/>
                    <a:pt x="18" y="471"/>
                    <a:pt x="19" y="474"/>
                  </a:cubicBezTo>
                  <a:cubicBezTo>
                    <a:pt x="18" y="472"/>
                    <a:pt x="19" y="472"/>
                    <a:pt x="19" y="474"/>
                  </a:cubicBezTo>
                  <a:cubicBezTo>
                    <a:pt x="19" y="472"/>
                    <a:pt x="18" y="469"/>
                    <a:pt x="18" y="469"/>
                  </a:cubicBezTo>
                  <a:cubicBezTo>
                    <a:pt x="19" y="472"/>
                    <a:pt x="20" y="476"/>
                    <a:pt x="21" y="478"/>
                  </a:cubicBezTo>
                  <a:cubicBezTo>
                    <a:pt x="21" y="479"/>
                    <a:pt x="21" y="480"/>
                    <a:pt x="21" y="480"/>
                  </a:cubicBezTo>
                  <a:cubicBezTo>
                    <a:pt x="21" y="482"/>
                    <a:pt x="22" y="483"/>
                    <a:pt x="22" y="483"/>
                  </a:cubicBezTo>
                  <a:cubicBezTo>
                    <a:pt x="21" y="480"/>
                    <a:pt x="22" y="483"/>
                    <a:pt x="22" y="482"/>
                  </a:cubicBezTo>
                  <a:cubicBezTo>
                    <a:pt x="23" y="485"/>
                    <a:pt x="23" y="484"/>
                    <a:pt x="24" y="486"/>
                  </a:cubicBezTo>
                  <a:cubicBezTo>
                    <a:pt x="24" y="487"/>
                    <a:pt x="24" y="490"/>
                    <a:pt x="23" y="487"/>
                  </a:cubicBezTo>
                  <a:cubicBezTo>
                    <a:pt x="24" y="490"/>
                    <a:pt x="25" y="491"/>
                    <a:pt x="26" y="494"/>
                  </a:cubicBezTo>
                  <a:cubicBezTo>
                    <a:pt x="25" y="495"/>
                    <a:pt x="26" y="497"/>
                    <a:pt x="27" y="501"/>
                  </a:cubicBezTo>
                  <a:cubicBezTo>
                    <a:pt x="28" y="502"/>
                    <a:pt x="27" y="500"/>
                    <a:pt x="28" y="502"/>
                  </a:cubicBezTo>
                  <a:cubicBezTo>
                    <a:pt x="28" y="503"/>
                    <a:pt x="29" y="506"/>
                    <a:pt x="29" y="506"/>
                  </a:cubicBezTo>
                  <a:cubicBezTo>
                    <a:pt x="28" y="504"/>
                    <a:pt x="28" y="502"/>
                    <a:pt x="27" y="503"/>
                  </a:cubicBezTo>
                  <a:cubicBezTo>
                    <a:pt x="29" y="507"/>
                    <a:pt x="30" y="509"/>
                    <a:pt x="31" y="512"/>
                  </a:cubicBezTo>
                  <a:cubicBezTo>
                    <a:pt x="30" y="511"/>
                    <a:pt x="29" y="509"/>
                    <a:pt x="28" y="507"/>
                  </a:cubicBezTo>
                  <a:cubicBezTo>
                    <a:pt x="27" y="505"/>
                    <a:pt x="26" y="503"/>
                    <a:pt x="26" y="501"/>
                  </a:cubicBezTo>
                  <a:cubicBezTo>
                    <a:pt x="26" y="501"/>
                    <a:pt x="27" y="503"/>
                    <a:pt x="27" y="502"/>
                  </a:cubicBezTo>
                  <a:cubicBezTo>
                    <a:pt x="26" y="500"/>
                    <a:pt x="26" y="499"/>
                    <a:pt x="25" y="496"/>
                  </a:cubicBezTo>
                  <a:cubicBezTo>
                    <a:pt x="24" y="495"/>
                    <a:pt x="24" y="495"/>
                    <a:pt x="24" y="496"/>
                  </a:cubicBezTo>
                  <a:cubicBezTo>
                    <a:pt x="24" y="496"/>
                    <a:pt x="25" y="498"/>
                    <a:pt x="25" y="498"/>
                  </a:cubicBezTo>
                  <a:cubicBezTo>
                    <a:pt x="25" y="498"/>
                    <a:pt x="23" y="495"/>
                    <a:pt x="22" y="492"/>
                  </a:cubicBezTo>
                  <a:cubicBezTo>
                    <a:pt x="24" y="497"/>
                    <a:pt x="23" y="497"/>
                    <a:pt x="22" y="497"/>
                  </a:cubicBezTo>
                  <a:cubicBezTo>
                    <a:pt x="23" y="499"/>
                    <a:pt x="24" y="500"/>
                    <a:pt x="25" y="503"/>
                  </a:cubicBezTo>
                  <a:cubicBezTo>
                    <a:pt x="23" y="500"/>
                    <a:pt x="25" y="506"/>
                    <a:pt x="26" y="507"/>
                  </a:cubicBezTo>
                  <a:cubicBezTo>
                    <a:pt x="24" y="504"/>
                    <a:pt x="25" y="506"/>
                    <a:pt x="26" y="508"/>
                  </a:cubicBezTo>
                  <a:cubicBezTo>
                    <a:pt x="25" y="508"/>
                    <a:pt x="24" y="505"/>
                    <a:pt x="24" y="505"/>
                  </a:cubicBezTo>
                  <a:cubicBezTo>
                    <a:pt x="25" y="506"/>
                    <a:pt x="25" y="509"/>
                    <a:pt x="26" y="510"/>
                  </a:cubicBezTo>
                  <a:cubicBezTo>
                    <a:pt x="26" y="509"/>
                    <a:pt x="26" y="509"/>
                    <a:pt x="27" y="510"/>
                  </a:cubicBezTo>
                  <a:cubicBezTo>
                    <a:pt x="25" y="507"/>
                    <a:pt x="26" y="508"/>
                    <a:pt x="25" y="506"/>
                  </a:cubicBezTo>
                  <a:cubicBezTo>
                    <a:pt x="26" y="505"/>
                    <a:pt x="27" y="508"/>
                    <a:pt x="27" y="508"/>
                  </a:cubicBezTo>
                  <a:cubicBezTo>
                    <a:pt x="26" y="507"/>
                    <a:pt x="26" y="506"/>
                    <a:pt x="26" y="505"/>
                  </a:cubicBezTo>
                  <a:cubicBezTo>
                    <a:pt x="26" y="505"/>
                    <a:pt x="26" y="506"/>
                    <a:pt x="25" y="505"/>
                  </a:cubicBezTo>
                  <a:cubicBezTo>
                    <a:pt x="25" y="503"/>
                    <a:pt x="24" y="500"/>
                    <a:pt x="24" y="499"/>
                  </a:cubicBezTo>
                  <a:cubicBezTo>
                    <a:pt x="26" y="504"/>
                    <a:pt x="25" y="504"/>
                    <a:pt x="27" y="509"/>
                  </a:cubicBezTo>
                  <a:cubicBezTo>
                    <a:pt x="27" y="508"/>
                    <a:pt x="27" y="510"/>
                    <a:pt x="27" y="510"/>
                  </a:cubicBezTo>
                  <a:cubicBezTo>
                    <a:pt x="28" y="513"/>
                    <a:pt x="28" y="511"/>
                    <a:pt x="29" y="514"/>
                  </a:cubicBezTo>
                  <a:cubicBezTo>
                    <a:pt x="30" y="516"/>
                    <a:pt x="29" y="514"/>
                    <a:pt x="30" y="516"/>
                  </a:cubicBezTo>
                  <a:cubicBezTo>
                    <a:pt x="30" y="517"/>
                    <a:pt x="30" y="515"/>
                    <a:pt x="30" y="516"/>
                  </a:cubicBezTo>
                  <a:cubicBezTo>
                    <a:pt x="29" y="514"/>
                    <a:pt x="29" y="513"/>
                    <a:pt x="29" y="513"/>
                  </a:cubicBezTo>
                  <a:cubicBezTo>
                    <a:pt x="31" y="516"/>
                    <a:pt x="31" y="519"/>
                    <a:pt x="33" y="521"/>
                  </a:cubicBezTo>
                  <a:cubicBezTo>
                    <a:pt x="32" y="520"/>
                    <a:pt x="32" y="519"/>
                    <a:pt x="31" y="517"/>
                  </a:cubicBezTo>
                  <a:cubicBezTo>
                    <a:pt x="31" y="518"/>
                    <a:pt x="30" y="515"/>
                    <a:pt x="32" y="518"/>
                  </a:cubicBezTo>
                  <a:cubicBezTo>
                    <a:pt x="32" y="520"/>
                    <a:pt x="33" y="520"/>
                    <a:pt x="34" y="522"/>
                  </a:cubicBezTo>
                  <a:cubicBezTo>
                    <a:pt x="33" y="520"/>
                    <a:pt x="33" y="519"/>
                    <a:pt x="32" y="517"/>
                  </a:cubicBezTo>
                  <a:cubicBezTo>
                    <a:pt x="33" y="519"/>
                    <a:pt x="32" y="516"/>
                    <a:pt x="33" y="518"/>
                  </a:cubicBezTo>
                  <a:cubicBezTo>
                    <a:pt x="34" y="519"/>
                    <a:pt x="33" y="520"/>
                    <a:pt x="34" y="522"/>
                  </a:cubicBezTo>
                  <a:cubicBezTo>
                    <a:pt x="33" y="519"/>
                    <a:pt x="34" y="521"/>
                    <a:pt x="34" y="520"/>
                  </a:cubicBezTo>
                  <a:cubicBezTo>
                    <a:pt x="33" y="517"/>
                    <a:pt x="32" y="517"/>
                    <a:pt x="32" y="516"/>
                  </a:cubicBezTo>
                  <a:cubicBezTo>
                    <a:pt x="33" y="517"/>
                    <a:pt x="35" y="522"/>
                    <a:pt x="35" y="523"/>
                  </a:cubicBezTo>
                  <a:cubicBezTo>
                    <a:pt x="35" y="521"/>
                    <a:pt x="34" y="519"/>
                    <a:pt x="34" y="519"/>
                  </a:cubicBezTo>
                  <a:cubicBezTo>
                    <a:pt x="36" y="522"/>
                    <a:pt x="36" y="522"/>
                    <a:pt x="38" y="525"/>
                  </a:cubicBezTo>
                  <a:cubicBezTo>
                    <a:pt x="36" y="524"/>
                    <a:pt x="39" y="530"/>
                    <a:pt x="39" y="530"/>
                  </a:cubicBezTo>
                  <a:cubicBezTo>
                    <a:pt x="39" y="530"/>
                    <a:pt x="38" y="527"/>
                    <a:pt x="37" y="524"/>
                  </a:cubicBezTo>
                  <a:cubicBezTo>
                    <a:pt x="37" y="526"/>
                    <a:pt x="37" y="526"/>
                    <a:pt x="36" y="525"/>
                  </a:cubicBezTo>
                  <a:cubicBezTo>
                    <a:pt x="38" y="528"/>
                    <a:pt x="38" y="530"/>
                    <a:pt x="37" y="528"/>
                  </a:cubicBezTo>
                  <a:cubicBezTo>
                    <a:pt x="38" y="530"/>
                    <a:pt x="39" y="532"/>
                    <a:pt x="40" y="534"/>
                  </a:cubicBezTo>
                  <a:cubicBezTo>
                    <a:pt x="41" y="537"/>
                    <a:pt x="42" y="539"/>
                    <a:pt x="44" y="542"/>
                  </a:cubicBezTo>
                  <a:cubicBezTo>
                    <a:pt x="44" y="541"/>
                    <a:pt x="45" y="544"/>
                    <a:pt x="46" y="545"/>
                  </a:cubicBezTo>
                  <a:cubicBezTo>
                    <a:pt x="46" y="545"/>
                    <a:pt x="45" y="543"/>
                    <a:pt x="46" y="544"/>
                  </a:cubicBezTo>
                  <a:cubicBezTo>
                    <a:pt x="46" y="545"/>
                    <a:pt x="46" y="546"/>
                    <a:pt x="47" y="547"/>
                  </a:cubicBezTo>
                  <a:cubicBezTo>
                    <a:pt x="47" y="547"/>
                    <a:pt x="49" y="549"/>
                    <a:pt x="49" y="549"/>
                  </a:cubicBezTo>
                  <a:cubicBezTo>
                    <a:pt x="49" y="548"/>
                    <a:pt x="48" y="547"/>
                    <a:pt x="48" y="547"/>
                  </a:cubicBezTo>
                  <a:cubicBezTo>
                    <a:pt x="50" y="550"/>
                    <a:pt x="51" y="553"/>
                    <a:pt x="52" y="555"/>
                  </a:cubicBezTo>
                  <a:cubicBezTo>
                    <a:pt x="51" y="554"/>
                    <a:pt x="51" y="556"/>
                    <a:pt x="53" y="559"/>
                  </a:cubicBezTo>
                  <a:cubicBezTo>
                    <a:pt x="52" y="558"/>
                    <a:pt x="49" y="554"/>
                    <a:pt x="50" y="556"/>
                  </a:cubicBezTo>
                  <a:cubicBezTo>
                    <a:pt x="51" y="556"/>
                    <a:pt x="51" y="557"/>
                    <a:pt x="52" y="559"/>
                  </a:cubicBezTo>
                  <a:cubicBezTo>
                    <a:pt x="53" y="560"/>
                    <a:pt x="51" y="558"/>
                    <a:pt x="52" y="560"/>
                  </a:cubicBezTo>
                  <a:cubicBezTo>
                    <a:pt x="54" y="563"/>
                    <a:pt x="53" y="560"/>
                    <a:pt x="55" y="562"/>
                  </a:cubicBezTo>
                  <a:cubicBezTo>
                    <a:pt x="54" y="561"/>
                    <a:pt x="53" y="560"/>
                    <a:pt x="54" y="560"/>
                  </a:cubicBezTo>
                  <a:cubicBezTo>
                    <a:pt x="55" y="562"/>
                    <a:pt x="55" y="562"/>
                    <a:pt x="56" y="564"/>
                  </a:cubicBezTo>
                  <a:cubicBezTo>
                    <a:pt x="58" y="565"/>
                    <a:pt x="58" y="564"/>
                    <a:pt x="60" y="567"/>
                  </a:cubicBezTo>
                  <a:cubicBezTo>
                    <a:pt x="59" y="564"/>
                    <a:pt x="59" y="565"/>
                    <a:pt x="58" y="563"/>
                  </a:cubicBezTo>
                  <a:cubicBezTo>
                    <a:pt x="58" y="563"/>
                    <a:pt x="59" y="565"/>
                    <a:pt x="59" y="565"/>
                  </a:cubicBezTo>
                  <a:cubicBezTo>
                    <a:pt x="59" y="563"/>
                    <a:pt x="58" y="562"/>
                    <a:pt x="58" y="562"/>
                  </a:cubicBezTo>
                  <a:cubicBezTo>
                    <a:pt x="59" y="563"/>
                    <a:pt x="59" y="564"/>
                    <a:pt x="59" y="564"/>
                  </a:cubicBezTo>
                  <a:cubicBezTo>
                    <a:pt x="59" y="563"/>
                    <a:pt x="58" y="561"/>
                    <a:pt x="58" y="561"/>
                  </a:cubicBezTo>
                  <a:cubicBezTo>
                    <a:pt x="61" y="566"/>
                    <a:pt x="61" y="565"/>
                    <a:pt x="59" y="561"/>
                  </a:cubicBezTo>
                  <a:cubicBezTo>
                    <a:pt x="60" y="561"/>
                    <a:pt x="61" y="563"/>
                    <a:pt x="62" y="565"/>
                  </a:cubicBezTo>
                  <a:cubicBezTo>
                    <a:pt x="64" y="568"/>
                    <a:pt x="62" y="565"/>
                    <a:pt x="62" y="566"/>
                  </a:cubicBezTo>
                  <a:cubicBezTo>
                    <a:pt x="65" y="571"/>
                    <a:pt x="65" y="568"/>
                    <a:pt x="63" y="566"/>
                  </a:cubicBezTo>
                  <a:cubicBezTo>
                    <a:pt x="64" y="567"/>
                    <a:pt x="65" y="568"/>
                    <a:pt x="66" y="570"/>
                  </a:cubicBezTo>
                  <a:cubicBezTo>
                    <a:pt x="66" y="569"/>
                    <a:pt x="68" y="572"/>
                    <a:pt x="67" y="572"/>
                  </a:cubicBezTo>
                  <a:cubicBezTo>
                    <a:pt x="66" y="570"/>
                    <a:pt x="66" y="569"/>
                    <a:pt x="66" y="569"/>
                  </a:cubicBezTo>
                  <a:cubicBezTo>
                    <a:pt x="66" y="570"/>
                    <a:pt x="67" y="571"/>
                    <a:pt x="68" y="572"/>
                  </a:cubicBezTo>
                  <a:cubicBezTo>
                    <a:pt x="68" y="570"/>
                    <a:pt x="68" y="571"/>
                    <a:pt x="69" y="571"/>
                  </a:cubicBezTo>
                  <a:cubicBezTo>
                    <a:pt x="68" y="569"/>
                    <a:pt x="67" y="567"/>
                    <a:pt x="66" y="566"/>
                  </a:cubicBezTo>
                  <a:cubicBezTo>
                    <a:pt x="67" y="567"/>
                    <a:pt x="67" y="567"/>
                    <a:pt x="67" y="566"/>
                  </a:cubicBezTo>
                  <a:cubicBezTo>
                    <a:pt x="68" y="567"/>
                    <a:pt x="68" y="568"/>
                    <a:pt x="69" y="569"/>
                  </a:cubicBezTo>
                  <a:cubicBezTo>
                    <a:pt x="70" y="569"/>
                    <a:pt x="68" y="567"/>
                    <a:pt x="68" y="567"/>
                  </a:cubicBezTo>
                  <a:cubicBezTo>
                    <a:pt x="70" y="569"/>
                    <a:pt x="71" y="571"/>
                    <a:pt x="72" y="572"/>
                  </a:cubicBezTo>
                  <a:cubicBezTo>
                    <a:pt x="72" y="572"/>
                    <a:pt x="72" y="573"/>
                    <a:pt x="72" y="573"/>
                  </a:cubicBezTo>
                  <a:cubicBezTo>
                    <a:pt x="71" y="570"/>
                    <a:pt x="70" y="569"/>
                    <a:pt x="69" y="568"/>
                  </a:cubicBezTo>
                  <a:cubicBezTo>
                    <a:pt x="69" y="567"/>
                    <a:pt x="71" y="570"/>
                    <a:pt x="72" y="571"/>
                  </a:cubicBezTo>
                  <a:cubicBezTo>
                    <a:pt x="73" y="572"/>
                    <a:pt x="79" y="580"/>
                    <a:pt x="75" y="573"/>
                  </a:cubicBezTo>
                  <a:cubicBezTo>
                    <a:pt x="75" y="574"/>
                    <a:pt x="76" y="574"/>
                    <a:pt x="76" y="575"/>
                  </a:cubicBezTo>
                  <a:cubicBezTo>
                    <a:pt x="76" y="574"/>
                    <a:pt x="76" y="574"/>
                    <a:pt x="75" y="573"/>
                  </a:cubicBezTo>
                  <a:cubicBezTo>
                    <a:pt x="76" y="573"/>
                    <a:pt x="76" y="573"/>
                    <a:pt x="77" y="574"/>
                  </a:cubicBezTo>
                  <a:cubicBezTo>
                    <a:pt x="78" y="576"/>
                    <a:pt x="78" y="576"/>
                    <a:pt x="79" y="578"/>
                  </a:cubicBezTo>
                  <a:cubicBezTo>
                    <a:pt x="82" y="580"/>
                    <a:pt x="80" y="575"/>
                    <a:pt x="75" y="570"/>
                  </a:cubicBezTo>
                  <a:cubicBezTo>
                    <a:pt x="75" y="569"/>
                    <a:pt x="76" y="570"/>
                    <a:pt x="77" y="571"/>
                  </a:cubicBezTo>
                  <a:cubicBezTo>
                    <a:pt x="78" y="574"/>
                    <a:pt x="80" y="576"/>
                    <a:pt x="82" y="579"/>
                  </a:cubicBezTo>
                  <a:cubicBezTo>
                    <a:pt x="85" y="585"/>
                    <a:pt x="87" y="590"/>
                    <a:pt x="82" y="584"/>
                  </a:cubicBezTo>
                  <a:cubicBezTo>
                    <a:pt x="80" y="581"/>
                    <a:pt x="79" y="579"/>
                    <a:pt x="78" y="578"/>
                  </a:cubicBezTo>
                  <a:cubicBezTo>
                    <a:pt x="80" y="581"/>
                    <a:pt x="80" y="582"/>
                    <a:pt x="82" y="584"/>
                  </a:cubicBezTo>
                  <a:cubicBezTo>
                    <a:pt x="82" y="583"/>
                    <a:pt x="88" y="592"/>
                    <a:pt x="90" y="594"/>
                  </a:cubicBezTo>
                  <a:cubicBezTo>
                    <a:pt x="91" y="595"/>
                    <a:pt x="91" y="595"/>
                    <a:pt x="92" y="597"/>
                  </a:cubicBezTo>
                  <a:cubicBezTo>
                    <a:pt x="93" y="598"/>
                    <a:pt x="94" y="599"/>
                    <a:pt x="95" y="600"/>
                  </a:cubicBezTo>
                  <a:cubicBezTo>
                    <a:pt x="96" y="603"/>
                    <a:pt x="100" y="606"/>
                    <a:pt x="105" y="612"/>
                  </a:cubicBezTo>
                  <a:cubicBezTo>
                    <a:pt x="105" y="612"/>
                    <a:pt x="104" y="611"/>
                    <a:pt x="104" y="611"/>
                  </a:cubicBezTo>
                  <a:cubicBezTo>
                    <a:pt x="106" y="613"/>
                    <a:pt x="107" y="615"/>
                    <a:pt x="109" y="616"/>
                  </a:cubicBezTo>
                  <a:cubicBezTo>
                    <a:pt x="110" y="618"/>
                    <a:pt x="112" y="619"/>
                    <a:pt x="113" y="621"/>
                  </a:cubicBezTo>
                  <a:cubicBezTo>
                    <a:pt x="116" y="623"/>
                    <a:pt x="119" y="626"/>
                    <a:pt x="122" y="629"/>
                  </a:cubicBezTo>
                  <a:cubicBezTo>
                    <a:pt x="124" y="631"/>
                    <a:pt x="125" y="632"/>
                    <a:pt x="128" y="635"/>
                  </a:cubicBezTo>
                  <a:cubicBezTo>
                    <a:pt x="128" y="635"/>
                    <a:pt x="129" y="636"/>
                    <a:pt x="129" y="637"/>
                  </a:cubicBezTo>
                  <a:cubicBezTo>
                    <a:pt x="134" y="640"/>
                    <a:pt x="135" y="640"/>
                    <a:pt x="134" y="638"/>
                  </a:cubicBezTo>
                  <a:cubicBezTo>
                    <a:pt x="132" y="636"/>
                    <a:pt x="129" y="631"/>
                    <a:pt x="123" y="626"/>
                  </a:cubicBezTo>
                  <a:cubicBezTo>
                    <a:pt x="120" y="623"/>
                    <a:pt x="117" y="619"/>
                    <a:pt x="114" y="616"/>
                  </a:cubicBezTo>
                  <a:cubicBezTo>
                    <a:pt x="112" y="614"/>
                    <a:pt x="110" y="612"/>
                    <a:pt x="108" y="610"/>
                  </a:cubicBezTo>
                  <a:cubicBezTo>
                    <a:pt x="107" y="608"/>
                    <a:pt x="105" y="606"/>
                    <a:pt x="103" y="604"/>
                  </a:cubicBezTo>
                  <a:cubicBezTo>
                    <a:pt x="102" y="603"/>
                    <a:pt x="103" y="604"/>
                    <a:pt x="102" y="603"/>
                  </a:cubicBezTo>
                  <a:cubicBezTo>
                    <a:pt x="98" y="598"/>
                    <a:pt x="97" y="595"/>
                    <a:pt x="95" y="593"/>
                  </a:cubicBezTo>
                  <a:cubicBezTo>
                    <a:pt x="95" y="593"/>
                    <a:pt x="94" y="592"/>
                    <a:pt x="93" y="591"/>
                  </a:cubicBezTo>
                  <a:cubicBezTo>
                    <a:pt x="94" y="592"/>
                    <a:pt x="95" y="594"/>
                    <a:pt x="96" y="595"/>
                  </a:cubicBezTo>
                  <a:cubicBezTo>
                    <a:pt x="93" y="591"/>
                    <a:pt x="91" y="589"/>
                    <a:pt x="89" y="587"/>
                  </a:cubicBezTo>
                  <a:cubicBezTo>
                    <a:pt x="88" y="585"/>
                    <a:pt x="86" y="583"/>
                    <a:pt x="84" y="580"/>
                  </a:cubicBezTo>
                  <a:cubicBezTo>
                    <a:pt x="86" y="581"/>
                    <a:pt x="90" y="586"/>
                    <a:pt x="90" y="585"/>
                  </a:cubicBezTo>
                  <a:cubicBezTo>
                    <a:pt x="90" y="584"/>
                    <a:pt x="88" y="582"/>
                    <a:pt x="88" y="581"/>
                  </a:cubicBezTo>
                  <a:cubicBezTo>
                    <a:pt x="87" y="580"/>
                    <a:pt x="87" y="579"/>
                    <a:pt x="86" y="579"/>
                  </a:cubicBezTo>
                  <a:cubicBezTo>
                    <a:pt x="86" y="578"/>
                    <a:pt x="84" y="576"/>
                    <a:pt x="83" y="574"/>
                  </a:cubicBezTo>
                  <a:cubicBezTo>
                    <a:pt x="82" y="572"/>
                    <a:pt x="80" y="569"/>
                    <a:pt x="78" y="567"/>
                  </a:cubicBezTo>
                  <a:cubicBezTo>
                    <a:pt x="78" y="566"/>
                    <a:pt x="78" y="566"/>
                    <a:pt x="77" y="564"/>
                  </a:cubicBezTo>
                  <a:cubicBezTo>
                    <a:pt x="77" y="563"/>
                    <a:pt x="78" y="566"/>
                    <a:pt x="78" y="565"/>
                  </a:cubicBezTo>
                  <a:cubicBezTo>
                    <a:pt x="78" y="564"/>
                    <a:pt x="78" y="564"/>
                    <a:pt x="78" y="564"/>
                  </a:cubicBezTo>
                  <a:cubicBezTo>
                    <a:pt x="77" y="563"/>
                    <a:pt x="76" y="562"/>
                    <a:pt x="76" y="562"/>
                  </a:cubicBezTo>
                  <a:cubicBezTo>
                    <a:pt x="75" y="560"/>
                    <a:pt x="73" y="555"/>
                    <a:pt x="71" y="552"/>
                  </a:cubicBezTo>
                  <a:cubicBezTo>
                    <a:pt x="69" y="548"/>
                    <a:pt x="68" y="546"/>
                    <a:pt x="71" y="549"/>
                  </a:cubicBezTo>
                  <a:cubicBezTo>
                    <a:pt x="72" y="552"/>
                    <a:pt x="74" y="554"/>
                    <a:pt x="74" y="556"/>
                  </a:cubicBezTo>
                  <a:cubicBezTo>
                    <a:pt x="75" y="556"/>
                    <a:pt x="78" y="561"/>
                    <a:pt x="80" y="563"/>
                  </a:cubicBezTo>
                  <a:cubicBezTo>
                    <a:pt x="78" y="561"/>
                    <a:pt x="77" y="559"/>
                    <a:pt x="76" y="558"/>
                  </a:cubicBezTo>
                  <a:cubicBezTo>
                    <a:pt x="75" y="557"/>
                    <a:pt x="75" y="555"/>
                    <a:pt x="74" y="554"/>
                  </a:cubicBezTo>
                  <a:cubicBezTo>
                    <a:pt x="74" y="554"/>
                    <a:pt x="72" y="550"/>
                    <a:pt x="74" y="554"/>
                  </a:cubicBezTo>
                  <a:cubicBezTo>
                    <a:pt x="72" y="550"/>
                    <a:pt x="72" y="549"/>
                    <a:pt x="71" y="547"/>
                  </a:cubicBezTo>
                  <a:cubicBezTo>
                    <a:pt x="72" y="549"/>
                    <a:pt x="71" y="546"/>
                    <a:pt x="71" y="547"/>
                  </a:cubicBezTo>
                  <a:cubicBezTo>
                    <a:pt x="73" y="550"/>
                    <a:pt x="74" y="551"/>
                    <a:pt x="75" y="552"/>
                  </a:cubicBezTo>
                  <a:cubicBezTo>
                    <a:pt x="75" y="554"/>
                    <a:pt x="77" y="557"/>
                    <a:pt x="79" y="560"/>
                  </a:cubicBezTo>
                  <a:cubicBezTo>
                    <a:pt x="79" y="560"/>
                    <a:pt x="79" y="560"/>
                    <a:pt x="80" y="561"/>
                  </a:cubicBezTo>
                  <a:cubicBezTo>
                    <a:pt x="81" y="562"/>
                    <a:pt x="82" y="564"/>
                    <a:pt x="84" y="568"/>
                  </a:cubicBezTo>
                  <a:cubicBezTo>
                    <a:pt x="84" y="567"/>
                    <a:pt x="85" y="568"/>
                    <a:pt x="85" y="567"/>
                  </a:cubicBezTo>
                  <a:cubicBezTo>
                    <a:pt x="89" y="572"/>
                    <a:pt x="85" y="565"/>
                    <a:pt x="89" y="570"/>
                  </a:cubicBezTo>
                  <a:cubicBezTo>
                    <a:pt x="86" y="568"/>
                    <a:pt x="84" y="563"/>
                    <a:pt x="82" y="561"/>
                  </a:cubicBezTo>
                  <a:cubicBezTo>
                    <a:pt x="81" y="559"/>
                    <a:pt x="81" y="558"/>
                    <a:pt x="79" y="556"/>
                  </a:cubicBezTo>
                  <a:cubicBezTo>
                    <a:pt x="79" y="556"/>
                    <a:pt x="74" y="548"/>
                    <a:pt x="74" y="547"/>
                  </a:cubicBezTo>
                  <a:cubicBezTo>
                    <a:pt x="73" y="545"/>
                    <a:pt x="72" y="543"/>
                    <a:pt x="71" y="541"/>
                  </a:cubicBezTo>
                  <a:cubicBezTo>
                    <a:pt x="71" y="541"/>
                    <a:pt x="70" y="540"/>
                    <a:pt x="70" y="540"/>
                  </a:cubicBezTo>
                  <a:cubicBezTo>
                    <a:pt x="71" y="541"/>
                    <a:pt x="72" y="542"/>
                    <a:pt x="73" y="544"/>
                  </a:cubicBezTo>
                  <a:cubicBezTo>
                    <a:pt x="72" y="543"/>
                    <a:pt x="72" y="543"/>
                    <a:pt x="73" y="543"/>
                  </a:cubicBezTo>
                  <a:cubicBezTo>
                    <a:pt x="72" y="541"/>
                    <a:pt x="70" y="538"/>
                    <a:pt x="70" y="538"/>
                  </a:cubicBezTo>
                  <a:cubicBezTo>
                    <a:pt x="71" y="539"/>
                    <a:pt x="73" y="543"/>
                    <a:pt x="72" y="542"/>
                  </a:cubicBezTo>
                  <a:cubicBezTo>
                    <a:pt x="70" y="538"/>
                    <a:pt x="73" y="542"/>
                    <a:pt x="72" y="539"/>
                  </a:cubicBezTo>
                  <a:cubicBezTo>
                    <a:pt x="72" y="541"/>
                    <a:pt x="74" y="543"/>
                    <a:pt x="75" y="545"/>
                  </a:cubicBezTo>
                  <a:cubicBezTo>
                    <a:pt x="76" y="546"/>
                    <a:pt x="75" y="545"/>
                    <a:pt x="76" y="546"/>
                  </a:cubicBezTo>
                  <a:cubicBezTo>
                    <a:pt x="78" y="549"/>
                    <a:pt x="79" y="552"/>
                    <a:pt x="81" y="554"/>
                  </a:cubicBezTo>
                  <a:cubicBezTo>
                    <a:pt x="82" y="557"/>
                    <a:pt x="84" y="559"/>
                    <a:pt x="85" y="561"/>
                  </a:cubicBezTo>
                  <a:cubicBezTo>
                    <a:pt x="84" y="558"/>
                    <a:pt x="85" y="560"/>
                    <a:pt x="87" y="562"/>
                  </a:cubicBezTo>
                  <a:cubicBezTo>
                    <a:pt x="87" y="563"/>
                    <a:pt x="89" y="565"/>
                    <a:pt x="90" y="567"/>
                  </a:cubicBezTo>
                  <a:cubicBezTo>
                    <a:pt x="89" y="566"/>
                    <a:pt x="88" y="565"/>
                    <a:pt x="87" y="562"/>
                  </a:cubicBezTo>
                  <a:cubicBezTo>
                    <a:pt x="86" y="562"/>
                    <a:pt x="87" y="563"/>
                    <a:pt x="86" y="562"/>
                  </a:cubicBezTo>
                  <a:cubicBezTo>
                    <a:pt x="87" y="565"/>
                    <a:pt x="86" y="562"/>
                    <a:pt x="87" y="564"/>
                  </a:cubicBezTo>
                  <a:cubicBezTo>
                    <a:pt x="88" y="565"/>
                    <a:pt x="89" y="566"/>
                    <a:pt x="89" y="567"/>
                  </a:cubicBezTo>
                  <a:cubicBezTo>
                    <a:pt x="89" y="567"/>
                    <a:pt x="88" y="565"/>
                    <a:pt x="88" y="566"/>
                  </a:cubicBezTo>
                  <a:cubicBezTo>
                    <a:pt x="90" y="569"/>
                    <a:pt x="90" y="569"/>
                    <a:pt x="90" y="569"/>
                  </a:cubicBezTo>
                  <a:cubicBezTo>
                    <a:pt x="91" y="571"/>
                    <a:pt x="91" y="570"/>
                    <a:pt x="92" y="572"/>
                  </a:cubicBezTo>
                  <a:cubicBezTo>
                    <a:pt x="92" y="572"/>
                    <a:pt x="91" y="571"/>
                    <a:pt x="91" y="571"/>
                  </a:cubicBezTo>
                  <a:cubicBezTo>
                    <a:pt x="92" y="572"/>
                    <a:pt x="93" y="573"/>
                    <a:pt x="94" y="574"/>
                  </a:cubicBezTo>
                  <a:cubicBezTo>
                    <a:pt x="93" y="573"/>
                    <a:pt x="95" y="577"/>
                    <a:pt x="96" y="578"/>
                  </a:cubicBezTo>
                  <a:cubicBezTo>
                    <a:pt x="96" y="577"/>
                    <a:pt x="95" y="576"/>
                    <a:pt x="95" y="575"/>
                  </a:cubicBezTo>
                  <a:cubicBezTo>
                    <a:pt x="97" y="579"/>
                    <a:pt x="98" y="580"/>
                    <a:pt x="99" y="582"/>
                  </a:cubicBezTo>
                  <a:cubicBezTo>
                    <a:pt x="99" y="581"/>
                    <a:pt x="99" y="581"/>
                    <a:pt x="99" y="580"/>
                  </a:cubicBezTo>
                  <a:cubicBezTo>
                    <a:pt x="99" y="582"/>
                    <a:pt x="102" y="584"/>
                    <a:pt x="102" y="584"/>
                  </a:cubicBezTo>
                  <a:cubicBezTo>
                    <a:pt x="101" y="583"/>
                    <a:pt x="100" y="582"/>
                    <a:pt x="100" y="581"/>
                  </a:cubicBezTo>
                  <a:cubicBezTo>
                    <a:pt x="102" y="584"/>
                    <a:pt x="99" y="579"/>
                    <a:pt x="98" y="578"/>
                  </a:cubicBezTo>
                  <a:cubicBezTo>
                    <a:pt x="102" y="583"/>
                    <a:pt x="98" y="579"/>
                    <a:pt x="99" y="580"/>
                  </a:cubicBezTo>
                  <a:cubicBezTo>
                    <a:pt x="97" y="577"/>
                    <a:pt x="98" y="579"/>
                    <a:pt x="97" y="577"/>
                  </a:cubicBezTo>
                  <a:cubicBezTo>
                    <a:pt x="96" y="575"/>
                    <a:pt x="100" y="581"/>
                    <a:pt x="102" y="582"/>
                  </a:cubicBezTo>
                  <a:cubicBezTo>
                    <a:pt x="100" y="580"/>
                    <a:pt x="99" y="579"/>
                    <a:pt x="98" y="577"/>
                  </a:cubicBezTo>
                  <a:cubicBezTo>
                    <a:pt x="98" y="575"/>
                    <a:pt x="94" y="570"/>
                    <a:pt x="91" y="565"/>
                  </a:cubicBezTo>
                  <a:cubicBezTo>
                    <a:pt x="93" y="568"/>
                    <a:pt x="93" y="567"/>
                    <a:pt x="93" y="567"/>
                  </a:cubicBezTo>
                  <a:cubicBezTo>
                    <a:pt x="91" y="564"/>
                    <a:pt x="92" y="564"/>
                    <a:pt x="91" y="563"/>
                  </a:cubicBezTo>
                  <a:cubicBezTo>
                    <a:pt x="90" y="562"/>
                    <a:pt x="89" y="561"/>
                    <a:pt x="88" y="559"/>
                  </a:cubicBezTo>
                  <a:cubicBezTo>
                    <a:pt x="88" y="558"/>
                    <a:pt x="88" y="559"/>
                    <a:pt x="87" y="557"/>
                  </a:cubicBezTo>
                  <a:cubicBezTo>
                    <a:pt x="86" y="556"/>
                    <a:pt x="83" y="552"/>
                    <a:pt x="85" y="554"/>
                  </a:cubicBezTo>
                  <a:cubicBezTo>
                    <a:pt x="83" y="551"/>
                    <a:pt x="81" y="547"/>
                    <a:pt x="80" y="547"/>
                  </a:cubicBezTo>
                  <a:cubicBezTo>
                    <a:pt x="81" y="548"/>
                    <a:pt x="81" y="548"/>
                    <a:pt x="81" y="549"/>
                  </a:cubicBezTo>
                  <a:cubicBezTo>
                    <a:pt x="81" y="548"/>
                    <a:pt x="80" y="548"/>
                    <a:pt x="80" y="547"/>
                  </a:cubicBezTo>
                  <a:cubicBezTo>
                    <a:pt x="82" y="552"/>
                    <a:pt x="76" y="543"/>
                    <a:pt x="75" y="540"/>
                  </a:cubicBezTo>
                  <a:cubicBezTo>
                    <a:pt x="75" y="541"/>
                    <a:pt x="78" y="545"/>
                    <a:pt x="77" y="542"/>
                  </a:cubicBezTo>
                  <a:cubicBezTo>
                    <a:pt x="76" y="541"/>
                    <a:pt x="75" y="540"/>
                    <a:pt x="76" y="540"/>
                  </a:cubicBezTo>
                  <a:cubicBezTo>
                    <a:pt x="76" y="541"/>
                    <a:pt x="77" y="543"/>
                    <a:pt x="78" y="543"/>
                  </a:cubicBezTo>
                  <a:cubicBezTo>
                    <a:pt x="76" y="540"/>
                    <a:pt x="76" y="540"/>
                    <a:pt x="75" y="539"/>
                  </a:cubicBezTo>
                  <a:cubicBezTo>
                    <a:pt x="74" y="536"/>
                    <a:pt x="70" y="529"/>
                    <a:pt x="68" y="525"/>
                  </a:cubicBezTo>
                  <a:cubicBezTo>
                    <a:pt x="68" y="525"/>
                    <a:pt x="67" y="524"/>
                    <a:pt x="67" y="523"/>
                  </a:cubicBezTo>
                  <a:cubicBezTo>
                    <a:pt x="68" y="524"/>
                    <a:pt x="68" y="526"/>
                    <a:pt x="68" y="525"/>
                  </a:cubicBezTo>
                  <a:cubicBezTo>
                    <a:pt x="66" y="521"/>
                    <a:pt x="66" y="521"/>
                    <a:pt x="64" y="518"/>
                  </a:cubicBezTo>
                  <a:cubicBezTo>
                    <a:pt x="64" y="517"/>
                    <a:pt x="63" y="515"/>
                    <a:pt x="64" y="516"/>
                  </a:cubicBezTo>
                  <a:cubicBezTo>
                    <a:pt x="62" y="514"/>
                    <a:pt x="61" y="512"/>
                    <a:pt x="62" y="512"/>
                  </a:cubicBezTo>
                  <a:cubicBezTo>
                    <a:pt x="64" y="516"/>
                    <a:pt x="63" y="514"/>
                    <a:pt x="64" y="516"/>
                  </a:cubicBezTo>
                  <a:cubicBezTo>
                    <a:pt x="64" y="515"/>
                    <a:pt x="64" y="514"/>
                    <a:pt x="63" y="512"/>
                  </a:cubicBezTo>
                  <a:cubicBezTo>
                    <a:pt x="63" y="512"/>
                    <a:pt x="64" y="514"/>
                    <a:pt x="64" y="514"/>
                  </a:cubicBezTo>
                  <a:cubicBezTo>
                    <a:pt x="63" y="511"/>
                    <a:pt x="62" y="511"/>
                    <a:pt x="61" y="509"/>
                  </a:cubicBezTo>
                  <a:cubicBezTo>
                    <a:pt x="60" y="506"/>
                    <a:pt x="60" y="506"/>
                    <a:pt x="60" y="506"/>
                  </a:cubicBezTo>
                  <a:cubicBezTo>
                    <a:pt x="60" y="505"/>
                    <a:pt x="60" y="506"/>
                    <a:pt x="60" y="505"/>
                  </a:cubicBezTo>
                  <a:cubicBezTo>
                    <a:pt x="59" y="505"/>
                    <a:pt x="59" y="505"/>
                    <a:pt x="59" y="504"/>
                  </a:cubicBezTo>
                  <a:cubicBezTo>
                    <a:pt x="58" y="502"/>
                    <a:pt x="59" y="503"/>
                    <a:pt x="58" y="501"/>
                  </a:cubicBezTo>
                  <a:cubicBezTo>
                    <a:pt x="58" y="501"/>
                    <a:pt x="58" y="500"/>
                    <a:pt x="57" y="499"/>
                  </a:cubicBezTo>
                  <a:cubicBezTo>
                    <a:pt x="57" y="499"/>
                    <a:pt x="56" y="497"/>
                    <a:pt x="57" y="501"/>
                  </a:cubicBezTo>
                  <a:cubicBezTo>
                    <a:pt x="58" y="501"/>
                    <a:pt x="56" y="498"/>
                    <a:pt x="57" y="500"/>
                  </a:cubicBezTo>
                  <a:cubicBezTo>
                    <a:pt x="58" y="502"/>
                    <a:pt x="58" y="502"/>
                    <a:pt x="58" y="503"/>
                  </a:cubicBezTo>
                  <a:cubicBezTo>
                    <a:pt x="57" y="502"/>
                    <a:pt x="55" y="497"/>
                    <a:pt x="55" y="495"/>
                  </a:cubicBezTo>
                  <a:cubicBezTo>
                    <a:pt x="55" y="496"/>
                    <a:pt x="55" y="496"/>
                    <a:pt x="54" y="494"/>
                  </a:cubicBezTo>
                  <a:cubicBezTo>
                    <a:pt x="54" y="493"/>
                    <a:pt x="55" y="495"/>
                    <a:pt x="55" y="494"/>
                  </a:cubicBezTo>
                  <a:cubicBezTo>
                    <a:pt x="54" y="491"/>
                    <a:pt x="53" y="491"/>
                    <a:pt x="52" y="488"/>
                  </a:cubicBezTo>
                  <a:cubicBezTo>
                    <a:pt x="53" y="488"/>
                    <a:pt x="52" y="487"/>
                    <a:pt x="52" y="487"/>
                  </a:cubicBezTo>
                  <a:cubicBezTo>
                    <a:pt x="53" y="489"/>
                    <a:pt x="49" y="480"/>
                    <a:pt x="49" y="477"/>
                  </a:cubicBezTo>
                  <a:cubicBezTo>
                    <a:pt x="49" y="477"/>
                    <a:pt x="48" y="477"/>
                    <a:pt x="48" y="476"/>
                  </a:cubicBezTo>
                  <a:cubicBezTo>
                    <a:pt x="49" y="478"/>
                    <a:pt x="49" y="478"/>
                    <a:pt x="50" y="479"/>
                  </a:cubicBezTo>
                  <a:cubicBezTo>
                    <a:pt x="50" y="481"/>
                    <a:pt x="51" y="483"/>
                    <a:pt x="52" y="484"/>
                  </a:cubicBezTo>
                  <a:cubicBezTo>
                    <a:pt x="50" y="481"/>
                    <a:pt x="50" y="479"/>
                    <a:pt x="50" y="478"/>
                  </a:cubicBezTo>
                  <a:cubicBezTo>
                    <a:pt x="51" y="481"/>
                    <a:pt x="51" y="479"/>
                    <a:pt x="52" y="482"/>
                  </a:cubicBezTo>
                  <a:cubicBezTo>
                    <a:pt x="52" y="483"/>
                    <a:pt x="53" y="488"/>
                    <a:pt x="53" y="487"/>
                  </a:cubicBezTo>
                  <a:cubicBezTo>
                    <a:pt x="53" y="487"/>
                    <a:pt x="53" y="486"/>
                    <a:pt x="53" y="486"/>
                  </a:cubicBezTo>
                  <a:cubicBezTo>
                    <a:pt x="55" y="490"/>
                    <a:pt x="55" y="494"/>
                    <a:pt x="57" y="496"/>
                  </a:cubicBezTo>
                  <a:cubicBezTo>
                    <a:pt x="56" y="493"/>
                    <a:pt x="55" y="490"/>
                    <a:pt x="54" y="488"/>
                  </a:cubicBezTo>
                  <a:cubicBezTo>
                    <a:pt x="54" y="488"/>
                    <a:pt x="55" y="489"/>
                    <a:pt x="56" y="492"/>
                  </a:cubicBezTo>
                  <a:cubicBezTo>
                    <a:pt x="56" y="493"/>
                    <a:pt x="56" y="495"/>
                    <a:pt x="57" y="496"/>
                  </a:cubicBezTo>
                  <a:cubicBezTo>
                    <a:pt x="58" y="498"/>
                    <a:pt x="57" y="494"/>
                    <a:pt x="58" y="497"/>
                  </a:cubicBezTo>
                  <a:cubicBezTo>
                    <a:pt x="57" y="495"/>
                    <a:pt x="56" y="491"/>
                    <a:pt x="56" y="489"/>
                  </a:cubicBezTo>
                  <a:cubicBezTo>
                    <a:pt x="56" y="491"/>
                    <a:pt x="56" y="492"/>
                    <a:pt x="57" y="493"/>
                  </a:cubicBezTo>
                  <a:cubicBezTo>
                    <a:pt x="54" y="487"/>
                    <a:pt x="54" y="484"/>
                    <a:pt x="55" y="484"/>
                  </a:cubicBezTo>
                  <a:cubicBezTo>
                    <a:pt x="54" y="483"/>
                    <a:pt x="54" y="481"/>
                    <a:pt x="53" y="480"/>
                  </a:cubicBezTo>
                  <a:cubicBezTo>
                    <a:pt x="54" y="479"/>
                    <a:pt x="55" y="485"/>
                    <a:pt x="56" y="484"/>
                  </a:cubicBezTo>
                  <a:cubicBezTo>
                    <a:pt x="55" y="482"/>
                    <a:pt x="54" y="482"/>
                    <a:pt x="54" y="482"/>
                  </a:cubicBezTo>
                  <a:cubicBezTo>
                    <a:pt x="56" y="484"/>
                    <a:pt x="55" y="480"/>
                    <a:pt x="56" y="484"/>
                  </a:cubicBezTo>
                  <a:cubicBezTo>
                    <a:pt x="56" y="484"/>
                    <a:pt x="56" y="484"/>
                    <a:pt x="56" y="484"/>
                  </a:cubicBezTo>
                  <a:cubicBezTo>
                    <a:pt x="57" y="488"/>
                    <a:pt x="57" y="484"/>
                    <a:pt x="58" y="487"/>
                  </a:cubicBezTo>
                  <a:cubicBezTo>
                    <a:pt x="58" y="488"/>
                    <a:pt x="59" y="491"/>
                    <a:pt x="59" y="491"/>
                  </a:cubicBezTo>
                  <a:cubicBezTo>
                    <a:pt x="59" y="491"/>
                    <a:pt x="57" y="487"/>
                    <a:pt x="58" y="487"/>
                  </a:cubicBezTo>
                  <a:cubicBezTo>
                    <a:pt x="58" y="487"/>
                    <a:pt x="59" y="489"/>
                    <a:pt x="59" y="489"/>
                  </a:cubicBezTo>
                  <a:cubicBezTo>
                    <a:pt x="58" y="487"/>
                    <a:pt x="60" y="490"/>
                    <a:pt x="59" y="489"/>
                  </a:cubicBezTo>
                  <a:cubicBezTo>
                    <a:pt x="59" y="487"/>
                    <a:pt x="58" y="485"/>
                    <a:pt x="58" y="484"/>
                  </a:cubicBezTo>
                  <a:cubicBezTo>
                    <a:pt x="58" y="484"/>
                    <a:pt x="57" y="482"/>
                    <a:pt x="57" y="484"/>
                  </a:cubicBezTo>
                  <a:cubicBezTo>
                    <a:pt x="57" y="483"/>
                    <a:pt x="56" y="480"/>
                    <a:pt x="57" y="482"/>
                  </a:cubicBezTo>
                  <a:cubicBezTo>
                    <a:pt x="56" y="478"/>
                    <a:pt x="55" y="475"/>
                    <a:pt x="54" y="472"/>
                  </a:cubicBezTo>
                  <a:cubicBezTo>
                    <a:pt x="53" y="469"/>
                    <a:pt x="52" y="466"/>
                    <a:pt x="51" y="464"/>
                  </a:cubicBezTo>
                  <a:cubicBezTo>
                    <a:pt x="51" y="462"/>
                    <a:pt x="51" y="460"/>
                    <a:pt x="51" y="459"/>
                  </a:cubicBezTo>
                  <a:cubicBezTo>
                    <a:pt x="51" y="459"/>
                    <a:pt x="52" y="462"/>
                    <a:pt x="52" y="462"/>
                  </a:cubicBezTo>
                  <a:cubicBezTo>
                    <a:pt x="52" y="461"/>
                    <a:pt x="52" y="461"/>
                    <a:pt x="52" y="462"/>
                  </a:cubicBezTo>
                  <a:cubicBezTo>
                    <a:pt x="51" y="459"/>
                    <a:pt x="51" y="457"/>
                    <a:pt x="51" y="455"/>
                  </a:cubicBezTo>
                  <a:cubicBezTo>
                    <a:pt x="52" y="460"/>
                    <a:pt x="52" y="458"/>
                    <a:pt x="53" y="462"/>
                  </a:cubicBezTo>
                  <a:cubicBezTo>
                    <a:pt x="53" y="462"/>
                    <a:pt x="53" y="463"/>
                    <a:pt x="53" y="465"/>
                  </a:cubicBezTo>
                  <a:cubicBezTo>
                    <a:pt x="54" y="466"/>
                    <a:pt x="54" y="468"/>
                    <a:pt x="55" y="468"/>
                  </a:cubicBezTo>
                  <a:cubicBezTo>
                    <a:pt x="54" y="467"/>
                    <a:pt x="54" y="466"/>
                    <a:pt x="54" y="464"/>
                  </a:cubicBezTo>
                  <a:cubicBezTo>
                    <a:pt x="53" y="463"/>
                    <a:pt x="53" y="462"/>
                    <a:pt x="53" y="462"/>
                  </a:cubicBezTo>
                  <a:cubicBezTo>
                    <a:pt x="54" y="464"/>
                    <a:pt x="55" y="467"/>
                    <a:pt x="55" y="467"/>
                  </a:cubicBezTo>
                  <a:cubicBezTo>
                    <a:pt x="54" y="463"/>
                    <a:pt x="54" y="462"/>
                    <a:pt x="53" y="459"/>
                  </a:cubicBezTo>
                  <a:cubicBezTo>
                    <a:pt x="54" y="460"/>
                    <a:pt x="54" y="463"/>
                    <a:pt x="55" y="466"/>
                  </a:cubicBezTo>
                  <a:cubicBezTo>
                    <a:pt x="56" y="469"/>
                    <a:pt x="57" y="471"/>
                    <a:pt x="57" y="472"/>
                  </a:cubicBezTo>
                  <a:cubicBezTo>
                    <a:pt x="56" y="467"/>
                    <a:pt x="55" y="464"/>
                    <a:pt x="55" y="463"/>
                  </a:cubicBezTo>
                  <a:cubicBezTo>
                    <a:pt x="55" y="461"/>
                    <a:pt x="54" y="460"/>
                    <a:pt x="54" y="459"/>
                  </a:cubicBezTo>
                  <a:cubicBezTo>
                    <a:pt x="55" y="462"/>
                    <a:pt x="54" y="456"/>
                    <a:pt x="54" y="456"/>
                  </a:cubicBezTo>
                  <a:cubicBezTo>
                    <a:pt x="54" y="458"/>
                    <a:pt x="54" y="457"/>
                    <a:pt x="53" y="455"/>
                  </a:cubicBezTo>
                  <a:cubicBezTo>
                    <a:pt x="54" y="457"/>
                    <a:pt x="53" y="455"/>
                    <a:pt x="53" y="454"/>
                  </a:cubicBezTo>
                  <a:cubicBezTo>
                    <a:pt x="52" y="449"/>
                    <a:pt x="51" y="445"/>
                    <a:pt x="50" y="442"/>
                  </a:cubicBezTo>
                  <a:cubicBezTo>
                    <a:pt x="51" y="444"/>
                    <a:pt x="51" y="445"/>
                    <a:pt x="51" y="446"/>
                  </a:cubicBezTo>
                  <a:cubicBezTo>
                    <a:pt x="51" y="449"/>
                    <a:pt x="51" y="448"/>
                    <a:pt x="51" y="451"/>
                  </a:cubicBezTo>
                  <a:cubicBezTo>
                    <a:pt x="51" y="448"/>
                    <a:pt x="51" y="448"/>
                    <a:pt x="50" y="446"/>
                  </a:cubicBezTo>
                  <a:cubicBezTo>
                    <a:pt x="50" y="446"/>
                    <a:pt x="51" y="448"/>
                    <a:pt x="50" y="445"/>
                  </a:cubicBezTo>
                  <a:cubicBezTo>
                    <a:pt x="49" y="444"/>
                    <a:pt x="49" y="439"/>
                    <a:pt x="48" y="436"/>
                  </a:cubicBezTo>
                  <a:cubicBezTo>
                    <a:pt x="48" y="435"/>
                    <a:pt x="47" y="431"/>
                    <a:pt x="46" y="427"/>
                  </a:cubicBezTo>
                  <a:cubicBezTo>
                    <a:pt x="46" y="423"/>
                    <a:pt x="45" y="420"/>
                    <a:pt x="46" y="419"/>
                  </a:cubicBezTo>
                  <a:cubicBezTo>
                    <a:pt x="45" y="418"/>
                    <a:pt x="45" y="418"/>
                    <a:pt x="45" y="417"/>
                  </a:cubicBezTo>
                  <a:cubicBezTo>
                    <a:pt x="45" y="415"/>
                    <a:pt x="45" y="419"/>
                    <a:pt x="45" y="418"/>
                  </a:cubicBezTo>
                  <a:cubicBezTo>
                    <a:pt x="45" y="417"/>
                    <a:pt x="45" y="417"/>
                    <a:pt x="45" y="417"/>
                  </a:cubicBezTo>
                  <a:cubicBezTo>
                    <a:pt x="45" y="416"/>
                    <a:pt x="45" y="414"/>
                    <a:pt x="45" y="413"/>
                  </a:cubicBezTo>
                  <a:cubicBezTo>
                    <a:pt x="44" y="412"/>
                    <a:pt x="44" y="409"/>
                    <a:pt x="43" y="405"/>
                  </a:cubicBezTo>
                  <a:cubicBezTo>
                    <a:pt x="43" y="401"/>
                    <a:pt x="43" y="397"/>
                    <a:pt x="42" y="395"/>
                  </a:cubicBezTo>
                  <a:cubicBezTo>
                    <a:pt x="43" y="395"/>
                    <a:pt x="42" y="390"/>
                    <a:pt x="42" y="389"/>
                  </a:cubicBezTo>
                  <a:cubicBezTo>
                    <a:pt x="42" y="390"/>
                    <a:pt x="42" y="391"/>
                    <a:pt x="42" y="390"/>
                  </a:cubicBezTo>
                  <a:cubicBezTo>
                    <a:pt x="42" y="388"/>
                    <a:pt x="42" y="387"/>
                    <a:pt x="42" y="386"/>
                  </a:cubicBezTo>
                  <a:cubicBezTo>
                    <a:pt x="42" y="387"/>
                    <a:pt x="42" y="387"/>
                    <a:pt x="42" y="386"/>
                  </a:cubicBezTo>
                  <a:cubicBezTo>
                    <a:pt x="42" y="383"/>
                    <a:pt x="42" y="383"/>
                    <a:pt x="42" y="381"/>
                  </a:cubicBezTo>
                  <a:cubicBezTo>
                    <a:pt x="43" y="381"/>
                    <a:pt x="43" y="385"/>
                    <a:pt x="43" y="382"/>
                  </a:cubicBezTo>
                  <a:cubicBezTo>
                    <a:pt x="43" y="381"/>
                    <a:pt x="43" y="373"/>
                    <a:pt x="43" y="371"/>
                  </a:cubicBezTo>
                  <a:cubicBezTo>
                    <a:pt x="44" y="374"/>
                    <a:pt x="44" y="377"/>
                    <a:pt x="44" y="380"/>
                  </a:cubicBezTo>
                  <a:cubicBezTo>
                    <a:pt x="44" y="381"/>
                    <a:pt x="44" y="382"/>
                    <a:pt x="44" y="385"/>
                  </a:cubicBezTo>
                  <a:cubicBezTo>
                    <a:pt x="44" y="384"/>
                    <a:pt x="44" y="386"/>
                    <a:pt x="44" y="387"/>
                  </a:cubicBezTo>
                  <a:cubicBezTo>
                    <a:pt x="44" y="386"/>
                    <a:pt x="45" y="387"/>
                    <a:pt x="44" y="388"/>
                  </a:cubicBezTo>
                  <a:cubicBezTo>
                    <a:pt x="45" y="387"/>
                    <a:pt x="45" y="391"/>
                    <a:pt x="45" y="390"/>
                  </a:cubicBezTo>
                  <a:cubicBezTo>
                    <a:pt x="45" y="386"/>
                    <a:pt x="44" y="386"/>
                    <a:pt x="45" y="383"/>
                  </a:cubicBezTo>
                  <a:cubicBezTo>
                    <a:pt x="45" y="386"/>
                    <a:pt x="45" y="392"/>
                    <a:pt x="46" y="394"/>
                  </a:cubicBezTo>
                  <a:cubicBezTo>
                    <a:pt x="46" y="398"/>
                    <a:pt x="46" y="399"/>
                    <a:pt x="46" y="402"/>
                  </a:cubicBezTo>
                  <a:cubicBezTo>
                    <a:pt x="46" y="400"/>
                    <a:pt x="47" y="406"/>
                    <a:pt x="47" y="406"/>
                  </a:cubicBezTo>
                  <a:cubicBezTo>
                    <a:pt x="47" y="407"/>
                    <a:pt x="47" y="404"/>
                    <a:pt x="47" y="404"/>
                  </a:cubicBezTo>
                  <a:cubicBezTo>
                    <a:pt x="47" y="403"/>
                    <a:pt x="47" y="400"/>
                    <a:pt x="47" y="400"/>
                  </a:cubicBezTo>
                  <a:cubicBezTo>
                    <a:pt x="48" y="404"/>
                    <a:pt x="48" y="407"/>
                    <a:pt x="48" y="410"/>
                  </a:cubicBezTo>
                  <a:cubicBezTo>
                    <a:pt x="48" y="408"/>
                    <a:pt x="49" y="413"/>
                    <a:pt x="49" y="413"/>
                  </a:cubicBezTo>
                  <a:cubicBezTo>
                    <a:pt x="49" y="413"/>
                    <a:pt x="49" y="413"/>
                    <a:pt x="49" y="413"/>
                  </a:cubicBezTo>
                  <a:cubicBezTo>
                    <a:pt x="49" y="412"/>
                    <a:pt x="49" y="411"/>
                    <a:pt x="49" y="409"/>
                  </a:cubicBezTo>
                  <a:cubicBezTo>
                    <a:pt x="50" y="412"/>
                    <a:pt x="49" y="409"/>
                    <a:pt x="49" y="408"/>
                  </a:cubicBezTo>
                  <a:cubicBezTo>
                    <a:pt x="50" y="409"/>
                    <a:pt x="50" y="412"/>
                    <a:pt x="50" y="411"/>
                  </a:cubicBezTo>
                  <a:cubicBezTo>
                    <a:pt x="50" y="410"/>
                    <a:pt x="50" y="405"/>
                    <a:pt x="49" y="405"/>
                  </a:cubicBezTo>
                  <a:cubicBezTo>
                    <a:pt x="50" y="409"/>
                    <a:pt x="49" y="406"/>
                    <a:pt x="48" y="404"/>
                  </a:cubicBezTo>
                  <a:cubicBezTo>
                    <a:pt x="49" y="402"/>
                    <a:pt x="48" y="396"/>
                    <a:pt x="48" y="394"/>
                  </a:cubicBezTo>
                  <a:cubicBezTo>
                    <a:pt x="48" y="394"/>
                    <a:pt x="48" y="393"/>
                    <a:pt x="48" y="392"/>
                  </a:cubicBezTo>
                  <a:cubicBezTo>
                    <a:pt x="48" y="389"/>
                    <a:pt x="48" y="386"/>
                    <a:pt x="48" y="388"/>
                  </a:cubicBezTo>
                  <a:cubicBezTo>
                    <a:pt x="48" y="386"/>
                    <a:pt x="48" y="386"/>
                    <a:pt x="49" y="385"/>
                  </a:cubicBezTo>
                  <a:cubicBezTo>
                    <a:pt x="49" y="386"/>
                    <a:pt x="49" y="391"/>
                    <a:pt x="49" y="391"/>
                  </a:cubicBezTo>
                  <a:cubicBezTo>
                    <a:pt x="49" y="393"/>
                    <a:pt x="49" y="393"/>
                    <a:pt x="49" y="395"/>
                  </a:cubicBezTo>
                  <a:cubicBezTo>
                    <a:pt x="49" y="396"/>
                    <a:pt x="49" y="396"/>
                    <a:pt x="50" y="397"/>
                  </a:cubicBezTo>
                  <a:cubicBezTo>
                    <a:pt x="50" y="401"/>
                    <a:pt x="50" y="401"/>
                    <a:pt x="50" y="404"/>
                  </a:cubicBezTo>
                  <a:cubicBezTo>
                    <a:pt x="51" y="403"/>
                    <a:pt x="51" y="403"/>
                    <a:pt x="51" y="403"/>
                  </a:cubicBezTo>
                  <a:cubicBezTo>
                    <a:pt x="51" y="402"/>
                    <a:pt x="50" y="401"/>
                    <a:pt x="50" y="400"/>
                  </a:cubicBezTo>
                  <a:cubicBezTo>
                    <a:pt x="51" y="402"/>
                    <a:pt x="51" y="403"/>
                    <a:pt x="51" y="402"/>
                  </a:cubicBezTo>
                  <a:cubicBezTo>
                    <a:pt x="51" y="403"/>
                    <a:pt x="52" y="403"/>
                    <a:pt x="52" y="404"/>
                  </a:cubicBezTo>
                  <a:cubicBezTo>
                    <a:pt x="52" y="403"/>
                    <a:pt x="52" y="402"/>
                    <a:pt x="52" y="404"/>
                  </a:cubicBezTo>
                  <a:cubicBezTo>
                    <a:pt x="52" y="402"/>
                    <a:pt x="52" y="401"/>
                    <a:pt x="52" y="401"/>
                  </a:cubicBezTo>
                  <a:cubicBezTo>
                    <a:pt x="52" y="400"/>
                    <a:pt x="52" y="399"/>
                    <a:pt x="52" y="398"/>
                  </a:cubicBezTo>
                  <a:cubicBezTo>
                    <a:pt x="52" y="398"/>
                    <a:pt x="52" y="398"/>
                    <a:pt x="52" y="397"/>
                  </a:cubicBezTo>
                  <a:cubicBezTo>
                    <a:pt x="52" y="399"/>
                    <a:pt x="53" y="400"/>
                    <a:pt x="53" y="401"/>
                  </a:cubicBezTo>
                  <a:cubicBezTo>
                    <a:pt x="53" y="400"/>
                    <a:pt x="53" y="400"/>
                    <a:pt x="53" y="400"/>
                  </a:cubicBezTo>
                  <a:cubicBezTo>
                    <a:pt x="53" y="397"/>
                    <a:pt x="53" y="397"/>
                    <a:pt x="53" y="395"/>
                  </a:cubicBezTo>
                  <a:cubicBezTo>
                    <a:pt x="53" y="393"/>
                    <a:pt x="53" y="394"/>
                    <a:pt x="54" y="395"/>
                  </a:cubicBezTo>
                  <a:cubicBezTo>
                    <a:pt x="54" y="396"/>
                    <a:pt x="54" y="397"/>
                    <a:pt x="54" y="397"/>
                  </a:cubicBezTo>
                  <a:cubicBezTo>
                    <a:pt x="54" y="395"/>
                    <a:pt x="54" y="392"/>
                    <a:pt x="53" y="390"/>
                  </a:cubicBezTo>
                  <a:cubicBezTo>
                    <a:pt x="53" y="389"/>
                    <a:pt x="53" y="386"/>
                    <a:pt x="53" y="388"/>
                  </a:cubicBezTo>
                  <a:cubicBezTo>
                    <a:pt x="53" y="388"/>
                    <a:pt x="53" y="388"/>
                    <a:pt x="53" y="389"/>
                  </a:cubicBezTo>
                  <a:cubicBezTo>
                    <a:pt x="53" y="388"/>
                    <a:pt x="54" y="387"/>
                    <a:pt x="53" y="386"/>
                  </a:cubicBezTo>
                  <a:cubicBezTo>
                    <a:pt x="54" y="385"/>
                    <a:pt x="53" y="384"/>
                    <a:pt x="53" y="383"/>
                  </a:cubicBezTo>
                  <a:cubicBezTo>
                    <a:pt x="54" y="383"/>
                    <a:pt x="54" y="378"/>
                    <a:pt x="54" y="380"/>
                  </a:cubicBezTo>
                  <a:cubicBezTo>
                    <a:pt x="54" y="378"/>
                    <a:pt x="53" y="380"/>
                    <a:pt x="53" y="378"/>
                  </a:cubicBezTo>
                  <a:cubicBezTo>
                    <a:pt x="54" y="377"/>
                    <a:pt x="54" y="375"/>
                    <a:pt x="54" y="373"/>
                  </a:cubicBezTo>
                  <a:cubicBezTo>
                    <a:pt x="54" y="372"/>
                    <a:pt x="54" y="370"/>
                    <a:pt x="54" y="368"/>
                  </a:cubicBezTo>
                  <a:cubicBezTo>
                    <a:pt x="54" y="364"/>
                    <a:pt x="54" y="359"/>
                    <a:pt x="54" y="356"/>
                  </a:cubicBezTo>
                  <a:cubicBezTo>
                    <a:pt x="54" y="356"/>
                    <a:pt x="54" y="357"/>
                    <a:pt x="54" y="357"/>
                  </a:cubicBezTo>
                  <a:cubicBezTo>
                    <a:pt x="54" y="354"/>
                    <a:pt x="54" y="350"/>
                    <a:pt x="55" y="347"/>
                  </a:cubicBezTo>
                  <a:cubicBezTo>
                    <a:pt x="55" y="344"/>
                    <a:pt x="55" y="340"/>
                    <a:pt x="55" y="338"/>
                  </a:cubicBezTo>
                  <a:cubicBezTo>
                    <a:pt x="56" y="336"/>
                    <a:pt x="55" y="339"/>
                    <a:pt x="56" y="337"/>
                  </a:cubicBezTo>
                  <a:cubicBezTo>
                    <a:pt x="56" y="337"/>
                    <a:pt x="56" y="336"/>
                    <a:pt x="56" y="336"/>
                  </a:cubicBezTo>
                  <a:cubicBezTo>
                    <a:pt x="56" y="337"/>
                    <a:pt x="56" y="337"/>
                    <a:pt x="56" y="337"/>
                  </a:cubicBezTo>
                  <a:cubicBezTo>
                    <a:pt x="56" y="338"/>
                    <a:pt x="55" y="339"/>
                    <a:pt x="56" y="339"/>
                  </a:cubicBezTo>
                  <a:cubicBezTo>
                    <a:pt x="56" y="334"/>
                    <a:pt x="57" y="329"/>
                    <a:pt x="58" y="324"/>
                  </a:cubicBezTo>
                  <a:cubicBezTo>
                    <a:pt x="59" y="318"/>
                    <a:pt x="60" y="313"/>
                    <a:pt x="61" y="309"/>
                  </a:cubicBezTo>
                  <a:cubicBezTo>
                    <a:pt x="61" y="307"/>
                    <a:pt x="61" y="305"/>
                    <a:pt x="62" y="304"/>
                  </a:cubicBezTo>
                  <a:cubicBezTo>
                    <a:pt x="62" y="304"/>
                    <a:pt x="62" y="305"/>
                    <a:pt x="61" y="306"/>
                  </a:cubicBezTo>
                  <a:cubicBezTo>
                    <a:pt x="62" y="304"/>
                    <a:pt x="62" y="304"/>
                    <a:pt x="62" y="302"/>
                  </a:cubicBezTo>
                  <a:cubicBezTo>
                    <a:pt x="63" y="301"/>
                    <a:pt x="64" y="295"/>
                    <a:pt x="64" y="292"/>
                  </a:cubicBezTo>
                  <a:cubicBezTo>
                    <a:pt x="67" y="284"/>
                    <a:pt x="68" y="277"/>
                    <a:pt x="71" y="272"/>
                  </a:cubicBezTo>
                  <a:cubicBezTo>
                    <a:pt x="71" y="269"/>
                    <a:pt x="73" y="265"/>
                    <a:pt x="75" y="260"/>
                  </a:cubicBezTo>
                  <a:cubicBezTo>
                    <a:pt x="76" y="256"/>
                    <a:pt x="78" y="251"/>
                    <a:pt x="79" y="248"/>
                  </a:cubicBezTo>
                  <a:cubicBezTo>
                    <a:pt x="79" y="247"/>
                    <a:pt x="80" y="247"/>
                    <a:pt x="80" y="247"/>
                  </a:cubicBezTo>
                  <a:cubicBezTo>
                    <a:pt x="81" y="244"/>
                    <a:pt x="80" y="246"/>
                    <a:pt x="81" y="243"/>
                  </a:cubicBezTo>
                  <a:cubicBezTo>
                    <a:pt x="82" y="241"/>
                    <a:pt x="82" y="242"/>
                    <a:pt x="82" y="241"/>
                  </a:cubicBezTo>
                  <a:cubicBezTo>
                    <a:pt x="83" y="239"/>
                    <a:pt x="84" y="237"/>
                    <a:pt x="83" y="238"/>
                  </a:cubicBezTo>
                  <a:cubicBezTo>
                    <a:pt x="84" y="236"/>
                    <a:pt x="84" y="236"/>
                    <a:pt x="85" y="234"/>
                  </a:cubicBezTo>
                  <a:cubicBezTo>
                    <a:pt x="85" y="233"/>
                    <a:pt x="87" y="230"/>
                    <a:pt x="88" y="229"/>
                  </a:cubicBezTo>
                  <a:cubicBezTo>
                    <a:pt x="90" y="225"/>
                    <a:pt x="92" y="220"/>
                    <a:pt x="95" y="214"/>
                  </a:cubicBezTo>
                  <a:cubicBezTo>
                    <a:pt x="97" y="212"/>
                    <a:pt x="98" y="209"/>
                    <a:pt x="100" y="207"/>
                  </a:cubicBezTo>
                  <a:cubicBezTo>
                    <a:pt x="102" y="203"/>
                    <a:pt x="102" y="203"/>
                    <a:pt x="102" y="203"/>
                  </a:cubicBezTo>
                  <a:cubicBezTo>
                    <a:pt x="103" y="201"/>
                    <a:pt x="103" y="200"/>
                    <a:pt x="104" y="199"/>
                  </a:cubicBezTo>
                  <a:cubicBezTo>
                    <a:pt x="103" y="201"/>
                    <a:pt x="100" y="205"/>
                    <a:pt x="102" y="202"/>
                  </a:cubicBezTo>
                  <a:cubicBezTo>
                    <a:pt x="101" y="204"/>
                    <a:pt x="98" y="208"/>
                    <a:pt x="98" y="210"/>
                  </a:cubicBezTo>
                  <a:cubicBezTo>
                    <a:pt x="96" y="212"/>
                    <a:pt x="94" y="216"/>
                    <a:pt x="93" y="218"/>
                  </a:cubicBezTo>
                  <a:cubicBezTo>
                    <a:pt x="92" y="220"/>
                    <a:pt x="92" y="220"/>
                    <a:pt x="91" y="223"/>
                  </a:cubicBezTo>
                  <a:cubicBezTo>
                    <a:pt x="91" y="223"/>
                    <a:pt x="90" y="224"/>
                    <a:pt x="90" y="224"/>
                  </a:cubicBezTo>
                  <a:cubicBezTo>
                    <a:pt x="90" y="222"/>
                    <a:pt x="91" y="220"/>
                    <a:pt x="93" y="218"/>
                  </a:cubicBezTo>
                  <a:cubicBezTo>
                    <a:pt x="94" y="215"/>
                    <a:pt x="96" y="212"/>
                    <a:pt x="97" y="209"/>
                  </a:cubicBezTo>
                  <a:cubicBezTo>
                    <a:pt x="93" y="216"/>
                    <a:pt x="91" y="221"/>
                    <a:pt x="87" y="228"/>
                  </a:cubicBezTo>
                  <a:cubicBezTo>
                    <a:pt x="87" y="227"/>
                    <a:pt x="87" y="228"/>
                    <a:pt x="86" y="229"/>
                  </a:cubicBezTo>
                  <a:cubicBezTo>
                    <a:pt x="86" y="230"/>
                    <a:pt x="84" y="234"/>
                    <a:pt x="82" y="238"/>
                  </a:cubicBezTo>
                  <a:cubicBezTo>
                    <a:pt x="81" y="242"/>
                    <a:pt x="79" y="246"/>
                    <a:pt x="78" y="247"/>
                  </a:cubicBezTo>
                  <a:cubicBezTo>
                    <a:pt x="76" y="252"/>
                    <a:pt x="75" y="257"/>
                    <a:pt x="73" y="260"/>
                  </a:cubicBezTo>
                  <a:cubicBezTo>
                    <a:pt x="73" y="259"/>
                    <a:pt x="71" y="269"/>
                    <a:pt x="70" y="269"/>
                  </a:cubicBezTo>
                  <a:cubicBezTo>
                    <a:pt x="70" y="269"/>
                    <a:pt x="71" y="267"/>
                    <a:pt x="70" y="267"/>
                  </a:cubicBezTo>
                  <a:cubicBezTo>
                    <a:pt x="70" y="269"/>
                    <a:pt x="69" y="272"/>
                    <a:pt x="68" y="274"/>
                  </a:cubicBezTo>
                  <a:cubicBezTo>
                    <a:pt x="68" y="276"/>
                    <a:pt x="64" y="286"/>
                    <a:pt x="64" y="290"/>
                  </a:cubicBezTo>
                  <a:cubicBezTo>
                    <a:pt x="63" y="292"/>
                    <a:pt x="63" y="292"/>
                    <a:pt x="63" y="292"/>
                  </a:cubicBezTo>
                  <a:cubicBezTo>
                    <a:pt x="62" y="295"/>
                    <a:pt x="62" y="296"/>
                    <a:pt x="61" y="300"/>
                  </a:cubicBezTo>
                  <a:cubicBezTo>
                    <a:pt x="60" y="302"/>
                    <a:pt x="59" y="306"/>
                    <a:pt x="58" y="311"/>
                  </a:cubicBezTo>
                  <a:cubicBezTo>
                    <a:pt x="58" y="315"/>
                    <a:pt x="57" y="320"/>
                    <a:pt x="56" y="321"/>
                  </a:cubicBezTo>
                  <a:cubicBezTo>
                    <a:pt x="57" y="313"/>
                    <a:pt x="61" y="297"/>
                    <a:pt x="63" y="286"/>
                  </a:cubicBezTo>
                  <a:cubicBezTo>
                    <a:pt x="63" y="288"/>
                    <a:pt x="62" y="290"/>
                    <a:pt x="62" y="292"/>
                  </a:cubicBezTo>
                  <a:cubicBezTo>
                    <a:pt x="61" y="294"/>
                    <a:pt x="61" y="296"/>
                    <a:pt x="61" y="297"/>
                  </a:cubicBezTo>
                  <a:cubicBezTo>
                    <a:pt x="60" y="297"/>
                    <a:pt x="59" y="303"/>
                    <a:pt x="59" y="303"/>
                  </a:cubicBezTo>
                  <a:cubicBezTo>
                    <a:pt x="59" y="300"/>
                    <a:pt x="60" y="296"/>
                    <a:pt x="61" y="292"/>
                  </a:cubicBezTo>
                  <a:cubicBezTo>
                    <a:pt x="62" y="289"/>
                    <a:pt x="63" y="286"/>
                    <a:pt x="64" y="284"/>
                  </a:cubicBezTo>
                  <a:cubicBezTo>
                    <a:pt x="63" y="284"/>
                    <a:pt x="63" y="287"/>
                    <a:pt x="62" y="287"/>
                  </a:cubicBezTo>
                  <a:cubicBezTo>
                    <a:pt x="63" y="285"/>
                    <a:pt x="64" y="282"/>
                    <a:pt x="65" y="280"/>
                  </a:cubicBezTo>
                  <a:cubicBezTo>
                    <a:pt x="65" y="278"/>
                    <a:pt x="66" y="276"/>
                    <a:pt x="67" y="273"/>
                  </a:cubicBezTo>
                  <a:cubicBezTo>
                    <a:pt x="67" y="274"/>
                    <a:pt x="67" y="273"/>
                    <a:pt x="67" y="272"/>
                  </a:cubicBezTo>
                  <a:cubicBezTo>
                    <a:pt x="69" y="267"/>
                    <a:pt x="71" y="260"/>
                    <a:pt x="73" y="256"/>
                  </a:cubicBezTo>
                  <a:cubicBezTo>
                    <a:pt x="74" y="254"/>
                    <a:pt x="75" y="252"/>
                    <a:pt x="76" y="249"/>
                  </a:cubicBezTo>
                  <a:cubicBezTo>
                    <a:pt x="77" y="247"/>
                    <a:pt x="77" y="246"/>
                    <a:pt x="78" y="244"/>
                  </a:cubicBezTo>
                  <a:cubicBezTo>
                    <a:pt x="79" y="242"/>
                    <a:pt x="82" y="237"/>
                    <a:pt x="81" y="239"/>
                  </a:cubicBezTo>
                  <a:cubicBezTo>
                    <a:pt x="82" y="236"/>
                    <a:pt x="84" y="232"/>
                    <a:pt x="85" y="230"/>
                  </a:cubicBezTo>
                  <a:cubicBezTo>
                    <a:pt x="85" y="230"/>
                    <a:pt x="88" y="224"/>
                    <a:pt x="88" y="224"/>
                  </a:cubicBezTo>
                  <a:cubicBezTo>
                    <a:pt x="89" y="222"/>
                    <a:pt x="89" y="222"/>
                    <a:pt x="91" y="219"/>
                  </a:cubicBezTo>
                  <a:cubicBezTo>
                    <a:pt x="91" y="218"/>
                    <a:pt x="92" y="217"/>
                    <a:pt x="93" y="215"/>
                  </a:cubicBezTo>
                  <a:cubicBezTo>
                    <a:pt x="95" y="212"/>
                    <a:pt x="96" y="210"/>
                    <a:pt x="97" y="207"/>
                  </a:cubicBezTo>
                  <a:cubicBezTo>
                    <a:pt x="98" y="205"/>
                    <a:pt x="99" y="204"/>
                    <a:pt x="100" y="202"/>
                  </a:cubicBezTo>
                  <a:cubicBezTo>
                    <a:pt x="101" y="201"/>
                    <a:pt x="102" y="199"/>
                    <a:pt x="103" y="197"/>
                  </a:cubicBezTo>
                  <a:cubicBezTo>
                    <a:pt x="103" y="197"/>
                    <a:pt x="103" y="198"/>
                    <a:pt x="103" y="197"/>
                  </a:cubicBezTo>
                  <a:cubicBezTo>
                    <a:pt x="106" y="192"/>
                    <a:pt x="109" y="187"/>
                    <a:pt x="111" y="185"/>
                  </a:cubicBezTo>
                  <a:cubicBezTo>
                    <a:pt x="112" y="182"/>
                    <a:pt x="115" y="180"/>
                    <a:pt x="117" y="177"/>
                  </a:cubicBezTo>
                  <a:cubicBezTo>
                    <a:pt x="119" y="174"/>
                    <a:pt x="123" y="168"/>
                    <a:pt x="124" y="168"/>
                  </a:cubicBezTo>
                  <a:cubicBezTo>
                    <a:pt x="124" y="167"/>
                    <a:pt x="124" y="167"/>
                    <a:pt x="125" y="166"/>
                  </a:cubicBezTo>
                  <a:cubicBezTo>
                    <a:pt x="125" y="166"/>
                    <a:pt x="127" y="164"/>
                    <a:pt x="127" y="163"/>
                  </a:cubicBezTo>
                  <a:cubicBezTo>
                    <a:pt x="128" y="161"/>
                    <a:pt x="134" y="156"/>
                    <a:pt x="135" y="154"/>
                  </a:cubicBezTo>
                  <a:cubicBezTo>
                    <a:pt x="138" y="151"/>
                    <a:pt x="140" y="149"/>
                    <a:pt x="143" y="146"/>
                  </a:cubicBezTo>
                  <a:cubicBezTo>
                    <a:pt x="145" y="143"/>
                    <a:pt x="147" y="141"/>
                    <a:pt x="150" y="138"/>
                  </a:cubicBezTo>
                  <a:cubicBezTo>
                    <a:pt x="150" y="138"/>
                    <a:pt x="150" y="138"/>
                    <a:pt x="151" y="137"/>
                  </a:cubicBezTo>
                  <a:cubicBezTo>
                    <a:pt x="151" y="137"/>
                    <a:pt x="150" y="138"/>
                    <a:pt x="151" y="137"/>
                  </a:cubicBezTo>
                  <a:cubicBezTo>
                    <a:pt x="154" y="134"/>
                    <a:pt x="155" y="134"/>
                    <a:pt x="157" y="132"/>
                  </a:cubicBezTo>
                  <a:cubicBezTo>
                    <a:pt x="156" y="132"/>
                    <a:pt x="155" y="133"/>
                    <a:pt x="157" y="131"/>
                  </a:cubicBezTo>
                  <a:cubicBezTo>
                    <a:pt x="158" y="130"/>
                    <a:pt x="164" y="125"/>
                    <a:pt x="165" y="124"/>
                  </a:cubicBezTo>
                  <a:cubicBezTo>
                    <a:pt x="172" y="118"/>
                    <a:pt x="177" y="114"/>
                    <a:pt x="183" y="109"/>
                  </a:cubicBezTo>
                  <a:cubicBezTo>
                    <a:pt x="184" y="109"/>
                    <a:pt x="189" y="105"/>
                    <a:pt x="193" y="103"/>
                  </a:cubicBezTo>
                  <a:cubicBezTo>
                    <a:pt x="194" y="101"/>
                    <a:pt x="195" y="101"/>
                    <a:pt x="197" y="100"/>
                  </a:cubicBezTo>
                  <a:cubicBezTo>
                    <a:pt x="199" y="99"/>
                    <a:pt x="203" y="96"/>
                    <a:pt x="206" y="94"/>
                  </a:cubicBezTo>
                  <a:cubicBezTo>
                    <a:pt x="209" y="92"/>
                    <a:pt x="211" y="91"/>
                    <a:pt x="214" y="90"/>
                  </a:cubicBezTo>
                  <a:cubicBezTo>
                    <a:pt x="216" y="88"/>
                    <a:pt x="218" y="87"/>
                    <a:pt x="221" y="85"/>
                  </a:cubicBezTo>
                  <a:cubicBezTo>
                    <a:pt x="221" y="85"/>
                    <a:pt x="219" y="86"/>
                    <a:pt x="220" y="86"/>
                  </a:cubicBezTo>
                  <a:cubicBezTo>
                    <a:pt x="222" y="85"/>
                    <a:pt x="222" y="85"/>
                    <a:pt x="224" y="84"/>
                  </a:cubicBezTo>
                  <a:cubicBezTo>
                    <a:pt x="225" y="83"/>
                    <a:pt x="232" y="79"/>
                    <a:pt x="230" y="81"/>
                  </a:cubicBezTo>
                  <a:cubicBezTo>
                    <a:pt x="234" y="79"/>
                    <a:pt x="233" y="79"/>
                    <a:pt x="236" y="77"/>
                  </a:cubicBezTo>
                  <a:cubicBezTo>
                    <a:pt x="238" y="76"/>
                    <a:pt x="238" y="77"/>
                    <a:pt x="240" y="76"/>
                  </a:cubicBezTo>
                  <a:cubicBezTo>
                    <a:pt x="240" y="75"/>
                    <a:pt x="241" y="75"/>
                    <a:pt x="244" y="74"/>
                  </a:cubicBezTo>
                  <a:cubicBezTo>
                    <a:pt x="244" y="74"/>
                    <a:pt x="245" y="73"/>
                    <a:pt x="244" y="74"/>
                  </a:cubicBezTo>
                  <a:cubicBezTo>
                    <a:pt x="248" y="72"/>
                    <a:pt x="251" y="71"/>
                    <a:pt x="253" y="70"/>
                  </a:cubicBezTo>
                  <a:cubicBezTo>
                    <a:pt x="256" y="69"/>
                    <a:pt x="258" y="68"/>
                    <a:pt x="263" y="66"/>
                  </a:cubicBezTo>
                  <a:cubicBezTo>
                    <a:pt x="262" y="66"/>
                    <a:pt x="262" y="66"/>
                    <a:pt x="264" y="65"/>
                  </a:cubicBezTo>
                  <a:cubicBezTo>
                    <a:pt x="264" y="66"/>
                    <a:pt x="270" y="64"/>
                    <a:pt x="272" y="63"/>
                  </a:cubicBezTo>
                  <a:cubicBezTo>
                    <a:pt x="273" y="63"/>
                    <a:pt x="269" y="64"/>
                    <a:pt x="269" y="64"/>
                  </a:cubicBezTo>
                  <a:cubicBezTo>
                    <a:pt x="272" y="63"/>
                    <a:pt x="273" y="63"/>
                    <a:pt x="273" y="62"/>
                  </a:cubicBezTo>
                  <a:cubicBezTo>
                    <a:pt x="274" y="62"/>
                    <a:pt x="273" y="63"/>
                    <a:pt x="276" y="62"/>
                  </a:cubicBezTo>
                  <a:cubicBezTo>
                    <a:pt x="276" y="62"/>
                    <a:pt x="275" y="61"/>
                    <a:pt x="278" y="61"/>
                  </a:cubicBezTo>
                  <a:cubicBezTo>
                    <a:pt x="277" y="61"/>
                    <a:pt x="279" y="60"/>
                    <a:pt x="279" y="61"/>
                  </a:cubicBezTo>
                  <a:cubicBezTo>
                    <a:pt x="289" y="57"/>
                    <a:pt x="304" y="53"/>
                    <a:pt x="319" y="51"/>
                  </a:cubicBezTo>
                  <a:cubicBezTo>
                    <a:pt x="322" y="50"/>
                    <a:pt x="326" y="49"/>
                    <a:pt x="330" y="49"/>
                  </a:cubicBezTo>
                  <a:cubicBezTo>
                    <a:pt x="334" y="48"/>
                    <a:pt x="338" y="48"/>
                    <a:pt x="341" y="47"/>
                  </a:cubicBezTo>
                  <a:cubicBezTo>
                    <a:pt x="346" y="47"/>
                    <a:pt x="349" y="47"/>
                    <a:pt x="353" y="46"/>
                  </a:cubicBezTo>
                  <a:cubicBezTo>
                    <a:pt x="357" y="46"/>
                    <a:pt x="360" y="46"/>
                    <a:pt x="365" y="46"/>
                  </a:cubicBezTo>
                  <a:cubicBezTo>
                    <a:pt x="366" y="46"/>
                    <a:pt x="368" y="46"/>
                    <a:pt x="370" y="46"/>
                  </a:cubicBezTo>
                  <a:cubicBezTo>
                    <a:pt x="369" y="46"/>
                    <a:pt x="370" y="46"/>
                    <a:pt x="371" y="46"/>
                  </a:cubicBezTo>
                  <a:cubicBezTo>
                    <a:pt x="372" y="46"/>
                    <a:pt x="373" y="46"/>
                    <a:pt x="374" y="46"/>
                  </a:cubicBezTo>
                  <a:cubicBezTo>
                    <a:pt x="375" y="46"/>
                    <a:pt x="376" y="46"/>
                    <a:pt x="377" y="46"/>
                  </a:cubicBezTo>
                  <a:cubicBezTo>
                    <a:pt x="379" y="46"/>
                    <a:pt x="380" y="46"/>
                    <a:pt x="383" y="46"/>
                  </a:cubicBezTo>
                  <a:cubicBezTo>
                    <a:pt x="385" y="46"/>
                    <a:pt x="387" y="46"/>
                    <a:pt x="390" y="46"/>
                  </a:cubicBezTo>
                  <a:cubicBezTo>
                    <a:pt x="392" y="46"/>
                    <a:pt x="394" y="46"/>
                    <a:pt x="397" y="46"/>
                  </a:cubicBezTo>
                  <a:cubicBezTo>
                    <a:pt x="400" y="47"/>
                    <a:pt x="403" y="47"/>
                    <a:pt x="405" y="47"/>
                  </a:cubicBezTo>
                  <a:cubicBezTo>
                    <a:pt x="408" y="48"/>
                    <a:pt x="411" y="48"/>
                    <a:pt x="414" y="48"/>
                  </a:cubicBezTo>
                  <a:cubicBezTo>
                    <a:pt x="416" y="49"/>
                    <a:pt x="418" y="49"/>
                    <a:pt x="420" y="49"/>
                  </a:cubicBezTo>
                  <a:cubicBezTo>
                    <a:pt x="417" y="48"/>
                    <a:pt x="416" y="49"/>
                    <a:pt x="414" y="48"/>
                  </a:cubicBezTo>
                  <a:cubicBezTo>
                    <a:pt x="416" y="48"/>
                    <a:pt x="419" y="48"/>
                    <a:pt x="422" y="49"/>
                  </a:cubicBezTo>
                  <a:cubicBezTo>
                    <a:pt x="426" y="49"/>
                    <a:pt x="430" y="50"/>
                    <a:pt x="434" y="51"/>
                  </a:cubicBezTo>
                  <a:cubicBezTo>
                    <a:pt x="434" y="51"/>
                    <a:pt x="434" y="50"/>
                    <a:pt x="433" y="50"/>
                  </a:cubicBezTo>
                  <a:cubicBezTo>
                    <a:pt x="436" y="51"/>
                    <a:pt x="443" y="52"/>
                    <a:pt x="445" y="53"/>
                  </a:cubicBezTo>
                  <a:cubicBezTo>
                    <a:pt x="447" y="53"/>
                    <a:pt x="451" y="54"/>
                    <a:pt x="454" y="55"/>
                  </a:cubicBezTo>
                  <a:cubicBezTo>
                    <a:pt x="456" y="56"/>
                    <a:pt x="458" y="56"/>
                    <a:pt x="460" y="57"/>
                  </a:cubicBezTo>
                  <a:cubicBezTo>
                    <a:pt x="462" y="58"/>
                    <a:pt x="464" y="58"/>
                    <a:pt x="465" y="59"/>
                  </a:cubicBezTo>
                  <a:cubicBezTo>
                    <a:pt x="466" y="59"/>
                    <a:pt x="467" y="60"/>
                    <a:pt x="468" y="59"/>
                  </a:cubicBezTo>
                  <a:cubicBezTo>
                    <a:pt x="468" y="60"/>
                    <a:pt x="468" y="60"/>
                    <a:pt x="469" y="61"/>
                  </a:cubicBezTo>
                  <a:cubicBezTo>
                    <a:pt x="470" y="61"/>
                    <a:pt x="472" y="61"/>
                    <a:pt x="475" y="62"/>
                  </a:cubicBezTo>
                  <a:cubicBezTo>
                    <a:pt x="477" y="63"/>
                    <a:pt x="480" y="64"/>
                    <a:pt x="481" y="64"/>
                  </a:cubicBezTo>
                  <a:cubicBezTo>
                    <a:pt x="483" y="65"/>
                    <a:pt x="485" y="66"/>
                    <a:pt x="487" y="67"/>
                  </a:cubicBezTo>
                  <a:cubicBezTo>
                    <a:pt x="488" y="67"/>
                    <a:pt x="489" y="68"/>
                    <a:pt x="490" y="68"/>
                  </a:cubicBezTo>
                  <a:cubicBezTo>
                    <a:pt x="491" y="69"/>
                    <a:pt x="492" y="69"/>
                    <a:pt x="493" y="70"/>
                  </a:cubicBezTo>
                  <a:cubicBezTo>
                    <a:pt x="494" y="70"/>
                    <a:pt x="501" y="73"/>
                    <a:pt x="503" y="74"/>
                  </a:cubicBezTo>
                  <a:cubicBezTo>
                    <a:pt x="504" y="74"/>
                    <a:pt x="503" y="73"/>
                    <a:pt x="503" y="73"/>
                  </a:cubicBezTo>
                  <a:cubicBezTo>
                    <a:pt x="505" y="74"/>
                    <a:pt x="504" y="74"/>
                    <a:pt x="505" y="74"/>
                  </a:cubicBezTo>
                  <a:cubicBezTo>
                    <a:pt x="509" y="76"/>
                    <a:pt x="509" y="77"/>
                    <a:pt x="512" y="78"/>
                  </a:cubicBezTo>
                  <a:cubicBezTo>
                    <a:pt x="511" y="77"/>
                    <a:pt x="511" y="78"/>
                    <a:pt x="512" y="78"/>
                  </a:cubicBezTo>
                  <a:cubicBezTo>
                    <a:pt x="512" y="78"/>
                    <a:pt x="514" y="78"/>
                    <a:pt x="516" y="79"/>
                  </a:cubicBezTo>
                  <a:cubicBezTo>
                    <a:pt x="518" y="80"/>
                    <a:pt x="520" y="81"/>
                    <a:pt x="522" y="83"/>
                  </a:cubicBezTo>
                  <a:cubicBezTo>
                    <a:pt x="521" y="82"/>
                    <a:pt x="524" y="84"/>
                    <a:pt x="525" y="84"/>
                  </a:cubicBezTo>
                  <a:cubicBezTo>
                    <a:pt x="525" y="84"/>
                    <a:pt x="524" y="83"/>
                    <a:pt x="522" y="82"/>
                  </a:cubicBezTo>
                  <a:cubicBezTo>
                    <a:pt x="522" y="82"/>
                    <a:pt x="522" y="82"/>
                    <a:pt x="521" y="82"/>
                  </a:cubicBezTo>
                  <a:cubicBezTo>
                    <a:pt x="519" y="80"/>
                    <a:pt x="517" y="79"/>
                    <a:pt x="515" y="78"/>
                  </a:cubicBezTo>
                  <a:cubicBezTo>
                    <a:pt x="516" y="79"/>
                    <a:pt x="518" y="80"/>
                    <a:pt x="519" y="79"/>
                  </a:cubicBezTo>
                  <a:cubicBezTo>
                    <a:pt x="512" y="76"/>
                    <a:pt x="511" y="76"/>
                    <a:pt x="505" y="73"/>
                  </a:cubicBezTo>
                  <a:cubicBezTo>
                    <a:pt x="506" y="73"/>
                    <a:pt x="503" y="72"/>
                    <a:pt x="503" y="71"/>
                  </a:cubicBezTo>
                  <a:cubicBezTo>
                    <a:pt x="501" y="70"/>
                    <a:pt x="500" y="70"/>
                    <a:pt x="498" y="69"/>
                  </a:cubicBezTo>
                  <a:cubicBezTo>
                    <a:pt x="496" y="69"/>
                    <a:pt x="494" y="67"/>
                    <a:pt x="492" y="66"/>
                  </a:cubicBezTo>
                  <a:cubicBezTo>
                    <a:pt x="489" y="65"/>
                    <a:pt x="486" y="64"/>
                    <a:pt x="484" y="63"/>
                  </a:cubicBezTo>
                  <a:cubicBezTo>
                    <a:pt x="481" y="62"/>
                    <a:pt x="477" y="61"/>
                    <a:pt x="476" y="60"/>
                  </a:cubicBezTo>
                  <a:cubicBezTo>
                    <a:pt x="474" y="59"/>
                    <a:pt x="474" y="60"/>
                    <a:pt x="473" y="59"/>
                  </a:cubicBezTo>
                  <a:cubicBezTo>
                    <a:pt x="471" y="59"/>
                    <a:pt x="473" y="59"/>
                    <a:pt x="471" y="58"/>
                  </a:cubicBezTo>
                  <a:cubicBezTo>
                    <a:pt x="471" y="58"/>
                    <a:pt x="469" y="57"/>
                    <a:pt x="468" y="57"/>
                  </a:cubicBezTo>
                  <a:cubicBezTo>
                    <a:pt x="466" y="56"/>
                    <a:pt x="463" y="55"/>
                    <a:pt x="462" y="55"/>
                  </a:cubicBezTo>
                  <a:cubicBezTo>
                    <a:pt x="464" y="55"/>
                    <a:pt x="469" y="57"/>
                    <a:pt x="467" y="55"/>
                  </a:cubicBezTo>
                  <a:cubicBezTo>
                    <a:pt x="463" y="55"/>
                    <a:pt x="451" y="52"/>
                    <a:pt x="449" y="50"/>
                  </a:cubicBezTo>
                  <a:cubicBezTo>
                    <a:pt x="447" y="50"/>
                    <a:pt x="451" y="51"/>
                    <a:pt x="449" y="50"/>
                  </a:cubicBezTo>
                  <a:cubicBezTo>
                    <a:pt x="447" y="50"/>
                    <a:pt x="445" y="49"/>
                    <a:pt x="445" y="49"/>
                  </a:cubicBezTo>
                  <a:cubicBezTo>
                    <a:pt x="446" y="49"/>
                    <a:pt x="447" y="49"/>
                    <a:pt x="448" y="49"/>
                  </a:cubicBezTo>
                  <a:cubicBezTo>
                    <a:pt x="448" y="49"/>
                    <a:pt x="447" y="48"/>
                    <a:pt x="445" y="48"/>
                  </a:cubicBezTo>
                  <a:cubicBezTo>
                    <a:pt x="443" y="48"/>
                    <a:pt x="441" y="47"/>
                    <a:pt x="439" y="47"/>
                  </a:cubicBezTo>
                  <a:cubicBezTo>
                    <a:pt x="440" y="46"/>
                    <a:pt x="442" y="47"/>
                    <a:pt x="445" y="47"/>
                  </a:cubicBezTo>
                  <a:cubicBezTo>
                    <a:pt x="447" y="48"/>
                    <a:pt x="451" y="49"/>
                    <a:pt x="454" y="50"/>
                  </a:cubicBezTo>
                  <a:cubicBezTo>
                    <a:pt x="455" y="50"/>
                    <a:pt x="454" y="50"/>
                    <a:pt x="452" y="49"/>
                  </a:cubicBezTo>
                  <a:cubicBezTo>
                    <a:pt x="455" y="50"/>
                    <a:pt x="458" y="51"/>
                    <a:pt x="461" y="51"/>
                  </a:cubicBezTo>
                  <a:cubicBezTo>
                    <a:pt x="464" y="52"/>
                    <a:pt x="467" y="54"/>
                    <a:pt x="469" y="54"/>
                  </a:cubicBezTo>
                  <a:cubicBezTo>
                    <a:pt x="467" y="53"/>
                    <a:pt x="465" y="52"/>
                    <a:pt x="462" y="51"/>
                  </a:cubicBezTo>
                  <a:cubicBezTo>
                    <a:pt x="469" y="54"/>
                    <a:pt x="474" y="55"/>
                    <a:pt x="478" y="57"/>
                  </a:cubicBezTo>
                  <a:cubicBezTo>
                    <a:pt x="483" y="59"/>
                    <a:pt x="488" y="61"/>
                    <a:pt x="494" y="63"/>
                  </a:cubicBezTo>
                  <a:cubicBezTo>
                    <a:pt x="494" y="63"/>
                    <a:pt x="493" y="63"/>
                    <a:pt x="492" y="63"/>
                  </a:cubicBezTo>
                  <a:cubicBezTo>
                    <a:pt x="495" y="64"/>
                    <a:pt x="496" y="64"/>
                    <a:pt x="499" y="65"/>
                  </a:cubicBezTo>
                  <a:cubicBezTo>
                    <a:pt x="499" y="66"/>
                    <a:pt x="499" y="66"/>
                    <a:pt x="500" y="66"/>
                  </a:cubicBezTo>
                  <a:cubicBezTo>
                    <a:pt x="500" y="66"/>
                    <a:pt x="502" y="67"/>
                    <a:pt x="502" y="67"/>
                  </a:cubicBezTo>
                  <a:cubicBezTo>
                    <a:pt x="503" y="67"/>
                    <a:pt x="500" y="66"/>
                    <a:pt x="500" y="66"/>
                  </a:cubicBezTo>
                  <a:cubicBezTo>
                    <a:pt x="502" y="66"/>
                    <a:pt x="504" y="67"/>
                    <a:pt x="507" y="69"/>
                  </a:cubicBezTo>
                  <a:cubicBezTo>
                    <a:pt x="510" y="70"/>
                    <a:pt x="512" y="71"/>
                    <a:pt x="515" y="72"/>
                  </a:cubicBezTo>
                  <a:cubicBezTo>
                    <a:pt x="516" y="73"/>
                    <a:pt x="519" y="75"/>
                    <a:pt x="521" y="76"/>
                  </a:cubicBezTo>
                  <a:cubicBezTo>
                    <a:pt x="522" y="76"/>
                    <a:pt x="520" y="75"/>
                    <a:pt x="523" y="76"/>
                  </a:cubicBezTo>
                  <a:cubicBezTo>
                    <a:pt x="524" y="78"/>
                    <a:pt x="527" y="80"/>
                    <a:pt x="523" y="78"/>
                  </a:cubicBezTo>
                  <a:cubicBezTo>
                    <a:pt x="524" y="78"/>
                    <a:pt x="523" y="78"/>
                    <a:pt x="524" y="79"/>
                  </a:cubicBezTo>
                  <a:cubicBezTo>
                    <a:pt x="524" y="78"/>
                    <a:pt x="528" y="81"/>
                    <a:pt x="531" y="82"/>
                  </a:cubicBezTo>
                  <a:cubicBezTo>
                    <a:pt x="531" y="82"/>
                    <a:pt x="536" y="84"/>
                    <a:pt x="536" y="85"/>
                  </a:cubicBezTo>
                  <a:cubicBezTo>
                    <a:pt x="537" y="85"/>
                    <a:pt x="538" y="86"/>
                    <a:pt x="540" y="87"/>
                  </a:cubicBezTo>
                  <a:cubicBezTo>
                    <a:pt x="542" y="89"/>
                    <a:pt x="538" y="86"/>
                    <a:pt x="538" y="87"/>
                  </a:cubicBezTo>
                  <a:cubicBezTo>
                    <a:pt x="540" y="88"/>
                    <a:pt x="543" y="90"/>
                    <a:pt x="544" y="90"/>
                  </a:cubicBezTo>
                  <a:cubicBezTo>
                    <a:pt x="540" y="88"/>
                    <a:pt x="547" y="92"/>
                    <a:pt x="544" y="90"/>
                  </a:cubicBezTo>
                  <a:cubicBezTo>
                    <a:pt x="542" y="89"/>
                    <a:pt x="543" y="89"/>
                    <a:pt x="541" y="88"/>
                  </a:cubicBezTo>
                  <a:cubicBezTo>
                    <a:pt x="541" y="88"/>
                    <a:pt x="542" y="88"/>
                    <a:pt x="544" y="89"/>
                  </a:cubicBezTo>
                  <a:cubicBezTo>
                    <a:pt x="546" y="91"/>
                    <a:pt x="546" y="91"/>
                    <a:pt x="546" y="92"/>
                  </a:cubicBezTo>
                  <a:cubicBezTo>
                    <a:pt x="548" y="93"/>
                    <a:pt x="550" y="95"/>
                    <a:pt x="552" y="96"/>
                  </a:cubicBezTo>
                  <a:cubicBezTo>
                    <a:pt x="549" y="94"/>
                    <a:pt x="545" y="91"/>
                    <a:pt x="547" y="91"/>
                  </a:cubicBezTo>
                  <a:cubicBezTo>
                    <a:pt x="549" y="93"/>
                    <a:pt x="548" y="92"/>
                    <a:pt x="549" y="93"/>
                  </a:cubicBezTo>
                  <a:cubicBezTo>
                    <a:pt x="550" y="94"/>
                    <a:pt x="554" y="97"/>
                    <a:pt x="553" y="96"/>
                  </a:cubicBezTo>
                  <a:cubicBezTo>
                    <a:pt x="556" y="98"/>
                    <a:pt x="555" y="98"/>
                    <a:pt x="554" y="97"/>
                  </a:cubicBezTo>
                  <a:cubicBezTo>
                    <a:pt x="557" y="99"/>
                    <a:pt x="557" y="99"/>
                    <a:pt x="555" y="98"/>
                  </a:cubicBezTo>
                  <a:cubicBezTo>
                    <a:pt x="557" y="99"/>
                    <a:pt x="557" y="99"/>
                    <a:pt x="558" y="100"/>
                  </a:cubicBezTo>
                  <a:cubicBezTo>
                    <a:pt x="559" y="101"/>
                    <a:pt x="557" y="99"/>
                    <a:pt x="558" y="99"/>
                  </a:cubicBezTo>
                  <a:cubicBezTo>
                    <a:pt x="559" y="100"/>
                    <a:pt x="559" y="100"/>
                    <a:pt x="560" y="101"/>
                  </a:cubicBezTo>
                  <a:cubicBezTo>
                    <a:pt x="562" y="102"/>
                    <a:pt x="563" y="103"/>
                    <a:pt x="566" y="105"/>
                  </a:cubicBezTo>
                  <a:cubicBezTo>
                    <a:pt x="567" y="107"/>
                    <a:pt x="569" y="108"/>
                    <a:pt x="571" y="111"/>
                  </a:cubicBezTo>
                  <a:cubicBezTo>
                    <a:pt x="571" y="110"/>
                    <a:pt x="570" y="109"/>
                    <a:pt x="572" y="111"/>
                  </a:cubicBezTo>
                  <a:cubicBezTo>
                    <a:pt x="573" y="112"/>
                    <a:pt x="573" y="112"/>
                    <a:pt x="574" y="113"/>
                  </a:cubicBezTo>
                  <a:cubicBezTo>
                    <a:pt x="574" y="112"/>
                    <a:pt x="574" y="112"/>
                    <a:pt x="575" y="113"/>
                  </a:cubicBezTo>
                  <a:cubicBezTo>
                    <a:pt x="575" y="113"/>
                    <a:pt x="575" y="113"/>
                    <a:pt x="576" y="114"/>
                  </a:cubicBezTo>
                  <a:cubicBezTo>
                    <a:pt x="576" y="114"/>
                    <a:pt x="574" y="113"/>
                    <a:pt x="574" y="113"/>
                  </a:cubicBezTo>
                  <a:cubicBezTo>
                    <a:pt x="578" y="116"/>
                    <a:pt x="580" y="118"/>
                    <a:pt x="582" y="120"/>
                  </a:cubicBezTo>
                  <a:cubicBezTo>
                    <a:pt x="584" y="121"/>
                    <a:pt x="585" y="123"/>
                    <a:pt x="587" y="125"/>
                  </a:cubicBezTo>
                  <a:cubicBezTo>
                    <a:pt x="588" y="126"/>
                    <a:pt x="591" y="129"/>
                    <a:pt x="593" y="130"/>
                  </a:cubicBezTo>
                  <a:cubicBezTo>
                    <a:pt x="592" y="130"/>
                    <a:pt x="593" y="131"/>
                    <a:pt x="594" y="131"/>
                  </a:cubicBezTo>
                  <a:cubicBezTo>
                    <a:pt x="591" y="129"/>
                    <a:pt x="593" y="129"/>
                    <a:pt x="593" y="129"/>
                  </a:cubicBezTo>
                  <a:cubicBezTo>
                    <a:pt x="591" y="127"/>
                    <a:pt x="590" y="127"/>
                    <a:pt x="588" y="124"/>
                  </a:cubicBezTo>
                  <a:cubicBezTo>
                    <a:pt x="588" y="125"/>
                    <a:pt x="586" y="123"/>
                    <a:pt x="585" y="122"/>
                  </a:cubicBezTo>
                  <a:cubicBezTo>
                    <a:pt x="585" y="122"/>
                    <a:pt x="584" y="121"/>
                    <a:pt x="583" y="120"/>
                  </a:cubicBezTo>
                  <a:cubicBezTo>
                    <a:pt x="583" y="120"/>
                    <a:pt x="579" y="116"/>
                    <a:pt x="579" y="116"/>
                  </a:cubicBezTo>
                  <a:cubicBezTo>
                    <a:pt x="579" y="116"/>
                    <a:pt x="583" y="120"/>
                    <a:pt x="582" y="118"/>
                  </a:cubicBezTo>
                  <a:cubicBezTo>
                    <a:pt x="579" y="116"/>
                    <a:pt x="580" y="116"/>
                    <a:pt x="581" y="118"/>
                  </a:cubicBezTo>
                  <a:cubicBezTo>
                    <a:pt x="578" y="114"/>
                    <a:pt x="576" y="113"/>
                    <a:pt x="575" y="111"/>
                  </a:cubicBezTo>
                  <a:cubicBezTo>
                    <a:pt x="573" y="110"/>
                    <a:pt x="571" y="109"/>
                    <a:pt x="568" y="106"/>
                  </a:cubicBezTo>
                  <a:cubicBezTo>
                    <a:pt x="568" y="106"/>
                    <a:pt x="570" y="107"/>
                    <a:pt x="569" y="106"/>
                  </a:cubicBezTo>
                  <a:cubicBezTo>
                    <a:pt x="568" y="106"/>
                    <a:pt x="564" y="102"/>
                    <a:pt x="561" y="100"/>
                  </a:cubicBezTo>
                  <a:cubicBezTo>
                    <a:pt x="562" y="100"/>
                    <a:pt x="563" y="101"/>
                    <a:pt x="564" y="101"/>
                  </a:cubicBezTo>
                  <a:cubicBezTo>
                    <a:pt x="563" y="100"/>
                    <a:pt x="562" y="100"/>
                    <a:pt x="561" y="99"/>
                  </a:cubicBezTo>
                  <a:cubicBezTo>
                    <a:pt x="562" y="100"/>
                    <a:pt x="561" y="99"/>
                    <a:pt x="561" y="99"/>
                  </a:cubicBezTo>
                  <a:cubicBezTo>
                    <a:pt x="560" y="98"/>
                    <a:pt x="560" y="99"/>
                    <a:pt x="559" y="98"/>
                  </a:cubicBezTo>
                  <a:cubicBezTo>
                    <a:pt x="557" y="96"/>
                    <a:pt x="553" y="94"/>
                    <a:pt x="550" y="91"/>
                  </a:cubicBezTo>
                  <a:cubicBezTo>
                    <a:pt x="547" y="89"/>
                    <a:pt x="545" y="87"/>
                    <a:pt x="544" y="86"/>
                  </a:cubicBezTo>
                  <a:cubicBezTo>
                    <a:pt x="546" y="88"/>
                    <a:pt x="549" y="89"/>
                    <a:pt x="552" y="92"/>
                  </a:cubicBezTo>
                  <a:cubicBezTo>
                    <a:pt x="552" y="91"/>
                    <a:pt x="553" y="92"/>
                    <a:pt x="553" y="92"/>
                  </a:cubicBezTo>
                  <a:cubicBezTo>
                    <a:pt x="549" y="89"/>
                    <a:pt x="546" y="87"/>
                    <a:pt x="542" y="84"/>
                  </a:cubicBezTo>
                  <a:cubicBezTo>
                    <a:pt x="543" y="84"/>
                    <a:pt x="543" y="84"/>
                    <a:pt x="541" y="83"/>
                  </a:cubicBezTo>
                  <a:cubicBezTo>
                    <a:pt x="541" y="83"/>
                    <a:pt x="541" y="84"/>
                    <a:pt x="540" y="83"/>
                  </a:cubicBezTo>
                  <a:cubicBezTo>
                    <a:pt x="541" y="83"/>
                    <a:pt x="541" y="83"/>
                    <a:pt x="539" y="82"/>
                  </a:cubicBezTo>
                  <a:cubicBezTo>
                    <a:pt x="540" y="82"/>
                    <a:pt x="536" y="80"/>
                    <a:pt x="536" y="80"/>
                  </a:cubicBezTo>
                  <a:cubicBezTo>
                    <a:pt x="540" y="82"/>
                    <a:pt x="537" y="80"/>
                    <a:pt x="539" y="81"/>
                  </a:cubicBezTo>
                  <a:cubicBezTo>
                    <a:pt x="542" y="83"/>
                    <a:pt x="541" y="83"/>
                    <a:pt x="543" y="84"/>
                  </a:cubicBezTo>
                  <a:cubicBezTo>
                    <a:pt x="542" y="83"/>
                    <a:pt x="543" y="84"/>
                    <a:pt x="541" y="83"/>
                  </a:cubicBezTo>
                  <a:cubicBezTo>
                    <a:pt x="542" y="83"/>
                    <a:pt x="545" y="84"/>
                    <a:pt x="546" y="85"/>
                  </a:cubicBezTo>
                  <a:cubicBezTo>
                    <a:pt x="544" y="85"/>
                    <a:pt x="546" y="86"/>
                    <a:pt x="547" y="87"/>
                  </a:cubicBezTo>
                  <a:cubicBezTo>
                    <a:pt x="546" y="86"/>
                    <a:pt x="547" y="86"/>
                    <a:pt x="547" y="86"/>
                  </a:cubicBezTo>
                  <a:cubicBezTo>
                    <a:pt x="549" y="87"/>
                    <a:pt x="550" y="88"/>
                    <a:pt x="552" y="89"/>
                  </a:cubicBezTo>
                  <a:cubicBezTo>
                    <a:pt x="553" y="90"/>
                    <a:pt x="554" y="91"/>
                    <a:pt x="554" y="91"/>
                  </a:cubicBezTo>
                  <a:cubicBezTo>
                    <a:pt x="553" y="91"/>
                    <a:pt x="553" y="90"/>
                    <a:pt x="553" y="91"/>
                  </a:cubicBezTo>
                  <a:cubicBezTo>
                    <a:pt x="555" y="92"/>
                    <a:pt x="553" y="91"/>
                    <a:pt x="555" y="92"/>
                  </a:cubicBezTo>
                  <a:cubicBezTo>
                    <a:pt x="556" y="92"/>
                    <a:pt x="557" y="93"/>
                    <a:pt x="557" y="93"/>
                  </a:cubicBezTo>
                  <a:cubicBezTo>
                    <a:pt x="556" y="92"/>
                    <a:pt x="554" y="92"/>
                    <a:pt x="554" y="91"/>
                  </a:cubicBezTo>
                  <a:cubicBezTo>
                    <a:pt x="556" y="93"/>
                    <a:pt x="556" y="92"/>
                    <a:pt x="558" y="94"/>
                  </a:cubicBezTo>
                  <a:cubicBezTo>
                    <a:pt x="558" y="94"/>
                    <a:pt x="560" y="95"/>
                    <a:pt x="560" y="95"/>
                  </a:cubicBezTo>
                  <a:cubicBezTo>
                    <a:pt x="558" y="94"/>
                    <a:pt x="559" y="95"/>
                    <a:pt x="559" y="95"/>
                  </a:cubicBezTo>
                  <a:cubicBezTo>
                    <a:pt x="559" y="95"/>
                    <a:pt x="563" y="99"/>
                    <a:pt x="561" y="96"/>
                  </a:cubicBezTo>
                  <a:cubicBezTo>
                    <a:pt x="561" y="97"/>
                    <a:pt x="560" y="96"/>
                    <a:pt x="560" y="96"/>
                  </a:cubicBezTo>
                  <a:cubicBezTo>
                    <a:pt x="561" y="96"/>
                    <a:pt x="560" y="96"/>
                    <a:pt x="561" y="96"/>
                  </a:cubicBezTo>
                  <a:cubicBezTo>
                    <a:pt x="562" y="97"/>
                    <a:pt x="563" y="98"/>
                    <a:pt x="564" y="99"/>
                  </a:cubicBezTo>
                  <a:cubicBezTo>
                    <a:pt x="564" y="99"/>
                    <a:pt x="562" y="98"/>
                    <a:pt x="562" y="98"/>
                  </a:cubicBezTo>
                  <a:cubicBezTo>
                    <a:pt x="564" y="99"/>
                    <a:pt x="568" y="101"/>
                    <a:pt x="568" y="102"/>
                  </a:cubicBezTo>
                  <a:cubicBezTo>
                    <a:pt x="567" y="102"/>
                    <a:pt x="565" y="100"/>
                    <a:pt x="565" y="100"/>
                  </a:cubicBezTo>
                  <a:cubicBezTo>
                    <a:pt x="567" y="102"/>
                    <a:pt x="569" y="103"/>
                    <a:pt x="572" y="106"/>
                  </a:cubicBezTo>
                  <a:cubicBezTo>
                    <a:pt x="571" y="105"/>
                    <a:pt x="572" y="105"/>
                    <a:pt x="573" y="106"/>
                  </a:cubicBezTo>
                  <a:cubicBezTo>
                    <a:pt x="573" y="107"/>
                    <a:pt x="575" y="109"/>
                    <a:pt x="576" y="109"/>
                  </a:cubicBezTo>
                  <a:cubicBezTo>
                    <a:pt x="578" y="111"/>
                    <a:pt x="576" y="109"/>
                    <a:pt x="577" y="110"/>
                  </a:cubicBezTo>
                  <a:cubicBezTo>
                    <a:pt x="577" y="110"/>
                    <a:pt x="578" y="111"/>
                    <a:pt x="579" y="112"/>
                  </a:cubicBezTo>
                  <a:cubicBezTo>
                    <a:pt x="579" y="112"/>
                    <a:pt x="580" y="113"/>
                    <a:pt x="580" y="113"/>
                  </a:cubicBezTo>
                  <a:cubicBezTo>
                    <a:pt x="580" y="113"/>
                    <a:pt x="580" y="113"/>
                    <a:pt x="580" y="113"/>
                  </a:cubicBezTo>
                  <a:cubicBezTo>
                    <a:pt x="580" y="113"/>
                    <a:pt x="579" y="112"/>
                    <a:pt x="579" y="112"/>
                  </a:cubicBezTo>
                  <a:cubicBezTo>
                    <a:pt x="580" y="113"/>
                    <a:pt x="581" y="113"/>
                    <a:pt x="583" y="115"/>
                  </a:cubicBezTo>
                  <a:cubicBezTo>
                    <a:pt x="583" y="115"/>
                    <a:pt x="580" y="113"/>
                    <a:pt x="580" y="112"/>
                  </a:cubicBezTo>
                  <a:cubicBezTo>
                    <a:pt x="583" y="115"/>
                    <a:pt x="581" y="112"/>
                    <a:pt x="581" y="112"/>
                  </a:cubicBezTo>
                  <a:cubicBezTo>
                    <a:pt x="582" y="113"/>
                    <a:pt x="584" y="115"/>
                    <a:pt x="584" y="116"/>
                  </a:cubicBezTo>
                  <a:cubicBezTo>
                    <a:pt x="583" y="115"/>
                    <a:pt x="586" y="117"/>
                    <a:pt x="583" y="114"/>
                  </a:cubicBezTo>
                  <a:cubicBezTo>
                    <a:pt x="583" y="114"/>
                    <a:pt x="581" y="112"/>
                    <a:pt x="579" y="111"/>
                  </a:cubicBezTo>
                  <a:cubicBezTo>
                    <a:pt x="580" y="111"/>
                    <a:pt x="579" y="111"/>
                    <a:pt x="578" y="110"/>
                  </a:cubicBezTo>
                  <a:cubicBezTo>
                    <a:pt x="577" y="109"/>
                    <a:pt x="579" y="111"/>
                    <a:pt x="577" y="109"/>
                  </a:cubicBezTo>
                  <a:cubicBezTo>
                    <a:pt x="575" y="107"/>
                    <a:pt x="574" y="106"/>
                    <a:pt x="575" y="107"/>
                  </a:cubicBezTo>
                  <a:cubicBezTo>
                    <a:pt x="576" y="107"/>
                    <a:pt x="576" y="107"/>
                    <a:pt x="577" y="108"/>
                  </a:cubicBezTo>
                  <a:cubicBezTo>
                    <a:pt x="578" y="109"/>
                    <a:pt x="579" y="109"/>
                    <a:pt x="580" y="110"/>
                  </a:cubicBezTo>
                  <a:cubicBezTo>
                    <a:pt x="578" y="109"/>
                    <a:pt x="578" y="109"/>
                    <a:pt x="576" y="107"/>
                  </a:cubicBezTo>
                  <a:cubicBezTo>
                    <a:pt x="578" y="108"/>
                    <a:pt x="575" y="106"/>
                    <a:pt x="574" y="105"/>
                  </a:cubicBezTo>
                  <a:cubicBezTo>
                    <a:pt x="575" y="106"/>
                    <a:pt x="577" y="107"/>
                    <a:pt x="578" y="108"/>
                  </a:cubicBezTo>
                  <a:cubicBezTo>
                    <a:pt x="579" y="109"/>
                    <a:pt x="581" y="110"/>
                    <a:pt x="581" y="110"/>
                  </a:cubicBezTo>
                  <a:cubicBezTo>
                    <a:pt x="577" y="107"/>
                    <a:pt x="574" y="104"/>
                    <a:pt x="572" y="103"/>
                  </a:cubicBezTo>
                  <a:cubicBezTo>
                    <a:pt x="573" y="104"/>
                    <a:pt x="575" y="105"/>
                    <a:pt x="577" y="107"/>
                  </a:cubicBezTo>
                  <a:cubicBezTo>
                    <a:pt x="579" y="108"/>
                    <a:pt x="581" y="110"/>
                    <a:pt x="583" y="112"/>
                  </a:cubicBezTo>
                  <a:cubicBezTo>
                    <a:pt x="583" y="112"/>
                    <a:pt x="583" y="112"/>
                    <a:pt x="584" y="113"/>
                  </a:cubicBezTo>
                  <a:cubicBezTo>
                    <a:pt x="586" y="114"/>
                    <a:pt x="589" y="117"/>
                    <a:pt x="590" y="118"/>
                  </a:cubicBezTo>
                  <a:cubicBezTo>
                    <a:pt x="590" y="119"/>
                    <a:pt x="594" y="122"/>
                    <a:pt x="594" y="123"/>
                  </a:cubicBezTo>
                  <a:cubicBezTo>
                    <a:pt x="594" y="122"/>
                    <a:pt x="595" y="122"/>
                    <a:pt x="593" y="121"/>
                  </a:cubicBezTo>
                  <a:cubicBezTo>
                    <a:pt x="594" y="122"/>
                    <a:pt x="593" y="121"/>
                    <a:pt x="592" y="120"/>
                  </a:cubicBezTo>
                  <a:cubicBezTo>
                    <a:pt x="592" y="120"/>
                    <a:pt x="591" y="119"/>
                    <a:pt x="591" y="119"/>
                  </a:cubicBezTo>
                  <a:cubicBezTo>
                    <a:pt x="590" y="118"/>
                    <a:pt x="588" y="116"/>
                    <a:pt x="587" y="115"/>
                  </a:cubicBezTo>
                  <a:cubicBezTo>
                    <a:pt x="587" y="115"/>
                    <a:pt x="587" y="115"/>
                    <a:pt x="587" y="116"/>
                  </a:cubicBezTo>
                  <a:cubicBezTo>
                    <a:pt x="584" y="113"/>
                    <a:pt x="582" y="111"/>
                    <a:pt x="581" y="109"/>
                  </a:cubicBezTo>
                  <a:cubicBezTo>
                    <a:pt x="579" y="108"/>
                    <a:pt x="578" y="107"/>
                    <a:pt x="576" y="105"/>
                  </a:cubicBezTo>
                  <a:cubicBezTo>
                    <a:pt x="574" y="104"/>
                    <a:pt x="572" y="102"/>
                    <a:pt x="569" y="100"/>
                  </a:cubicBezTo>
                  <a:cubicBezTo>
                    <a:pt x="567" y="98"/>
                    <a:pt x="565" y="96"/>
                    <a:pt x="563" y="95"/>
                  </a:cubicBezTo>
                  <a:cubicBezTo>
                    <a:pt x="563" y="95"/>
                    <a:pt x="564" y="96"/>
                    <a:pt x="563" y="95"/>
                  </a:cubicBezTo>
                  <a:cubicBezTo>
                    <a:pt x="562" y="94"/>
                    <a:pt x="560" y="93"/>
                    <a:pt x="557" y="91"/>
                  </a:cubicBezTo>
                  <a:cubicBezTo>
                    <a:pt x="557" y="91"/>
                    <a:pt x="557" y="90"/>
                    <a:pt x="556" y="89"/>
                  </a:cubicBezTo>
                  <a:cubicBezTo>
                    <a:pt x="556" y="90"/>
                    <a:pt x="553" y="87"/>
                    <a:pt x="552" y="87"/>
                  </a:cubicBezTo>
                  <a:cubicBezTo>
                    <a:pt x="552" y="87"/>
                    <a:pt x="552" y="87"/>
                    <a:pt x="552" y="87"/>
                  </a:cubicBezTo>
                  <a:cubicBezTo>
                    <a:pt x="551" y="86"/>
                    <a:pt x="552" y="87"/>
                    <a:pt x="553" y="87"/>
                  </a:cubicBezTo>
                  <a:cubicBezTo>
                    <a:pt x="553" y="88"/>
                    <a:pt x="554" y="88"/>
                    <a:pt x="553" y="87"/>
                  </a:cubicBezTo>
                  <a:cubicBezTo>
                    <a:pt x="553" y="87"/>
                    <a:pt x="550" y="85"/>
                    <a:pt x="550" y="86"/>
                  </a:cubicBezTo>
                  <a:cubicBezTo>
                    <a:pt x="551" y="86"/>
                    <a:pt x="552" y="87"/>
                    <a:pt x="552" y="87"/>
                  </a:cubicBezTo>
                  <a:cubicBezTo>
                    <a:pt x="550" y="86"/>
                    <a:pt x="548" y="85"/>
                    <a:pt x="547" y="84"/>
                  </a:cubicBezTo>
                  <a:cubicBezTo>
                    <a:pt x="548" y="85"/>
                    <a:pt x="546" y="84"/>
                    <a:pt x="548" y="86"/>
                  </a:cubicBezTo>
                  <a:cubicBezTo>
                    <a:pt x="549" y="86"/>
                    <a:pt x="547" y="85"/>
                    <a:pt x="548" y="85"/>
                  </a:cubicBezTo>
                  <a:cubicBezTo>
                    <a:pt x="550" y="86"/>
                    <a:pt x="554" y="88"/>
                    <a:pt x="553" y="88"/>
                  </a:cubicBezTo>
                  <a:cubicBezTo>
                    <a:pt x="553" y="88"/>
                    <a:pt x="560" y="94"/>
                    <a:pt x="557" y="91"/>
                  </a:cubicBezTo>
                  <a:cubicBezTo>
                    <a:pt x="558" y="92"/>
                    <a:pt x="559" y="93"/>
                    <a:pt x="560" y="93"/>
                  </a:cubicBezTo>
                  <a:cubicBezTo>
                    <a:pt x="560" y="94"/>
                    <a:pt x="559" y="94"/>
                    <a:pt x="559" y="94"/>
                  </a:cubicBezTo>
                  <a:cubicBezTo>
                    <a:pt x="561" y="95"/>
                    <a:pt x="562" y="96"/>
                    <a:pt x="563" y="97"/>
                  </a:cubicBezTo>
                  <a:cubicBezTo>
                    <a:pt x="562" y="96"/>
                    <a:pt x="562" y="97"/>
                    <a:pt x="562" y="96"/>
                  </a:cubicBezTo>
                  <a:cubicBezTo>
                    <a:pt x="560" y="95"/>
                    <a:pt x="559" y="95"/>
                    <a:pt x="558" y="94"/>
                  </a:cubicBezTo>
                  <a:cubicBezTo>
                    <a:pt x="559" y="94"/>
                    <a:pt x="561" y="95"/>
                    <a:pt x="560" y="95"/>
                  </a:cubicBezTo>
                  <a:cubicBezTo>
                    <a:pt x="558" y="93"/>
                    <a:pt x="559" y="93"/>
                    <a:pt x="556" y="91"/>
                  </a:cubicBezTo>
                  <a:cubicBezTo>
                    <a:pt x="555" y="91"/>
                    <a:pt x="553" y="90"/>
                    <a:pt x="551" y="88"/>
                  </a:cubicBezTo>
                  <a:cubicBezTo>
                    <a:pt x="548" y="87"/>
                    <a:pt x="546" y="85"/>
                    <a:pt x="547" y="85"/>
                  </a:cubicBezTo>
                  <a:cubicBezTo>
                    <a:pt x="544" y="84"/>
                    <a:pt x="543" y="83"/>
                    <a:pt x="545" y="85"/>
                  </a:cubicBezTo>
                  <a:cubicBezTo>
                    <a:pt x="543" y="83"/>
                    <a:pt x="539" y="80"/>
                    <a:pt x="539" y="81"/>
                  </a:cubicBezTo>
                  <a:cubicBezTo>
                    <a:pt x="539" y="81"/>
                    <a:pt x="537" y="80"/>
                    <a:pt x="537" y="80"/>
                  </a:cubicBezTo>
                  <a:cubicBezTo>
                    <a:pt x="538" y="80"/>
                    <a:pt x="541" y="82"/>
                    <a:pt x="541" y="81"/>
                  </a:cubicBezTo>
                  <a:cubicBezTo>
                    <a:pt x="541" y="81"/>
                    <a:pt x="540" y="80"/>
                    <a:pt x="538" y="80"/>
                  </a:cubicBezTo>
                  <a:cubicBezTo>
                    <a:pt x="537" y="79"/>
                    <a:pt x="536" y="78"/>
                    <a:pt x="536" y="78"/>
                  </a:cubicBezTo>
                  <a:cubicBezTo>
                    <a:pt x="538" y="79"/>
                    <a:pt x="537" y="78"/>
                    <a:pt x="539" y="79"/>
                  </a:cubicBezTo>
                  <a:cubicBezTo>
                    <a:pt x="537" y="79"/>
                    <a:pt x="540" y="80"/>
                    <a:pt x="541" y="81"/>
                  </a:cubicBezTo>
                  <a:cubicBezTo>
                    <a:pt x="540" y="81"/>
                    <a:pt x="541" y="82"/>
                    <a:pt x="543" y="83"/>
                  </a:cubicBezTo>
                  <a:cubicBezTo>
                    <a:pt x="542" y="81"/>
                    <a:pt x="542" y="82"/>
                    <a:pt x="545" y="83"/>
                  </a:cubicBezTo>
                  <a:cubicBezTo>
                    <a:pt x="543" y="82"/>
                    <a:pt x="541" y="81"/>
                    <a:pt x="539" y="79"/>
                  </a:cubicBezTo>
                  <a:cubicBezTo>
                    <a:pt x="537" y="78"/>
                    <a:pt x="535" y="77"/>
                    <a:pt x="533" y="76"/>
                  </a:cubicBezTo>
                  <a:cubicBezTo>
                    <a:pt x="535" y="77"/>
                    <a:pt x="531" y="75"/>
                    <a:pt x="531" y="75"/>
                  </a:cubicBezTo>
                  <a:cubicBezTo>
                    <a:pt x="526" y="73"/>
                    <a:pt x="525" y="71"/>
                    <a:pt x="520" y="69"/>
                  </a:cubicBezTo>
                  <a:cubicBezTo>
                    <a:pt x="522" y="70"/>
                    <a:pt x="519" y="68"/>
                    <a:pt x="521" y="69"/>
                  </a:cubicBezTo>
                  <a:cubicBezTo>
                    <a:pt x="520" y="69"/>
                    <a:pt x="526" y="72"/>
                    <a:pt x="526" y="72"/>
                  </a:cubicBezTo>
                  <a:cubicBezTo>
                    <a:pt x="525" y="71"/>
                    <a:pt x="526" y="71"/>
                    <a:pt x="526" y="72"/>
                  </a:cubicBezTo>
                  <a:cubicBezTo>
                    <a:pt x="520" y="68"/>
                    <a:pt x="518" y="67"/>
                    <a:pt x="525" y="70"/>
                  </a:cubicBezTo>
                  <a:cubicBezTo>
                    <a:pt x="525" y="70"/>
                    <a:pt x="525" y="70"/>
                    <a:pt x="525" y="71"/>
                  </a:cubicBezTo>
                  <a:cubicBezTo>
                    <a:pt x="527" y="72"/>
                    <a:pt x="530" y="74"/>
                    <a:pt x="529" y="73"/>
                  </a:cubicBezTo>
                  <a:cubicBezTo>
                    <a:pt x="524" y="70"/>
                    <a:pt x="528" y="71"/>
                    <a:pt x="524" y="69"/>
                  </a:cubicBezTo>
                  <a:cubicBezTo>
                    <a:pt x="523" y="69"/>
                    <a:pt x="524" y="70"/>
                    <a:pt x="522" y="68"/>
                  </a:cubicBezTo>
                  <a:cubicBezTo>
                    <a:pt x="520" y="67"/>
                    <a:pt x="523" y="68"/>
                    <a:pt x="521" y="67"/>
                  </a:cubicBezTo>
                  <a:cubicBezTo>
                    <a:pt x="519" y="66"/>
                    <a:pt x="520" y="67"/>
                    <a:pt x="519" y="67"/>
                  </a:cubicBezTo>
                  <a:cubicBezTo>
                    <a:pt x="517" y="66"/>
                    <a:pt x="514" y="64"/>
                    <a:pt x="518" y="66"/>
                  </a:cubicBezTo>
                  <a:cubicBezTo>
                    <a:pt x="516" y="65"/>
                    <a:pt x="515" y="64"/>
                    <a:pt x="514" y="64"/>
                  </a:cubicBezTo>
                  <a:cubicBezTo>
                    <a:pt x="515" y="64"/>
                    <a:pt x="515" y="64"/>
                    <a:pt x="516" y="64"/>
                  </a:cubicBezTo>
                  <a:cubicBezTo>
                    <a:pt x="519" y="66"/>
                    <a:pt x="522" y="68"/>
                    <a:pt x="525" y="69"/>
                  </a:cubicBezTo>
                  <a:cubicBezTo>
                    <a:pt x="527" y="71"/>
                    <a:pt x="530" y="72"/>
                    <a:pt x="532" y="73"/>
                  </a:cubicBezTo>
                  <a:cubicBezTo>
                    <a:pt x="531" y="73"/>
                    <a:pt x="529" y="72"/>
                    <a:pt x="531" y="72"/>
                  </a:cubicBezTo>
                  <a:cubicBezTo>
                    <a:pt x="533" y="74"/>
                    <a:pt x="534" y="74"/>
                    <a:pt x="535" y="75"/>
                  </a:cubicBezTo>
                  <a:cubicBezTo>
                    <a:pt x="535" y="75"/>
                    <a:pt x="535" y="75"/>
                    <a:pt x="537" y="76"/>
                  </a:cubicBezTo>
                  <a:cubicBezTo>
                    <a:pt x="537" y="76"/>
                    <a:pt x="536" y="75"/>
                    <a:pt x="536" y="75"/>
                  </a:cubicBezTo>
                  <a:cubicBezTo>
                    <a:pt x="540" y="78"/>
                    <a:pt x="543" y="80"/>
                    <a:pt x="545" y="81"/>
                  </a:cubicBezTo>
                  <a:cubicBezTo>
                    <a:pt x="543" y="80"/>
                    <a:pt x="546" y="82"/>
                    <a:pt x="547" y="83"/>
                  </a:cubicBezTo>
                  <a:cubicBezTo>
                    <a:pt x="544" y="82"/>
                    <a:pt x="542" y="80"/>
                    <a:pt x="539" y="78"/>
                  </a:cubicBezTo>
                  <a:cubicBezTo>
                    <a:pt x="537" y="76"/>
                    <a:pt x="534" y="75"/>
                    <a:pt x="533" y="74"/>
                  </a:cubicBezTo>
                  <a:cubicBezTo>
                    <a:pt x="534" y="75"/>
                    <a:pt x="537" y="77"/>
                    <a:pt x="538" y="78"/>
                  </a:cubicBezTo>
                  <a:cubicBezTo>
                    <a:pt x="533" y="75"/>
                    <a:pt x="532" y="73"/>
                    <a:pt x="529" y="72"/>
                  </a:cubicBezTo>
                  <a:cubicBezTo>
                    <a:pt x="529" y="72"/>
                    <a:pt x="532" y="74"/>
                    <a:pt x="534" y="76"/>
                  </a:cubicBezTo>
                  <a:cubicBezTo>
                    <a:pt x="535" y="77"/>
                    <a:pt x="528" y="73"/>
                    <a:pt x="527" y="72"/>
                  </a:cubicBezTo>
                  <a:cubicBezTo>
                    <a:pt x="530" y="74"/>
                    <a:pt x="534" y="76"/>
                    <a:pt x="537" y="77"/>
                  </a:cubicBezTo>
                  <a:cubicBezTo>
                    <a:pt x="539" y="79"/>
                    <a:pt x="541" y="81"/>
                    <a:pt x="545" y="83"/>
                  </a:cubicBezTo>
                  <a:cubicBezTo>
                    <a:pt x="544" y="82"/>
                    <a:pt x="544" y="82"/>
                    <a:pt x="545" y="82"/>
                  </a:cubicBezTo>
                  <a:cubicBezTo>
                    <a:pt x="543" y="81"/>
                    <a:pt x="542" y="81"/>
                    <a:pt x="542" y="81"/>
                  </a:cubicBezTo>
                  <a:cubicBezTo>
                    <a:pt x="543" y="81"/>
                    <a:pt x="545" y="83"/>
                    <a:pt x="546" y="83"/>
                  </a:cubicBezTo>
                  <a:cubicBezTo>
                    <a:pt x="547" y="84"/>
                    <a:pt x="548" y="84"/>
                    <a:pt x="550" y="85"/>
                  </a:cubicBezTo>
                  <a:cubicBezTo>
                    <a:pt x="550" y="85"/>
                    <a:pt x="546" y="83"/>
                    <a:pt x="549" y="84"/>
                  </a:cubicBezTo>
                  <a:cubicBezTo>
                    <a:pt x="551" y="86"/>
                    <a:pt x="550" y="84"/>
                    <a:pt x="552" y="86"/>
                  </a:cubicBezTo>
                  <a:cubicBezTo>
                    <a:pt x="554" y="88"/>
                    <a:pt x="552" y="86"/>
                    <a:pt x="555" y="88"/>
                  </a:cubicBezTo>
                  <a:cubicBezTo>
                    <a:pt x="555" y="88"/>
                    <a:pt x="558" y="90"/>
                    <a:pt x="559" y="91"/>
                  </a:cubicBezTo>
                  <a:cubicBezTo>
                    <a:pt x="559" y="91"/>
                    <a:pt x="557" y="90"/>
                    <a:pt x="559" y="91"/>
                  </a:cubicBezTo>
                  <a:cubicBezTo>
                    <a:pt x="561" y="92"/>
                    <a:pt x="563" y="94"/>
                    <a:pt x="563" y="94"/>
                  </a:cubicBezTo>
                  <a:cubicBezTo>
                    <a:pt x="566" y="96"/>
                    <a:pt x="567" y="96"/>
                    <a:pt x="570" y="99"/>
                  </a:cubicBezTo>
                  <a:cubicBezTo>
                    <a:pt x="571" y="100"/>
                    <a:pt x="570" y="99"/>
                    <a:pt x="570" y="99"/>
                  </a:cubicBezTo>
                  <a:cubicBezTo>
                    <a:pt x="572" y="101"/>
                    <a:pt x="574" y="102"/>
                    <a:pt x="575" y="103"/>
                  </a:cubicBezTo>
                  <a:cubicBezTo>
                    <a:pt x="575" y="103"/>
                    <a:pt x="574" y="102"/>
                    <a:pt x="573" y="102"/>
                  </a:cubicBezTo>
                  <a:cubicBezTo>
                    <a:pt x="577" y="105"/>
                    <a:pt x="573" y="102"/>
                    <a:pt x="576" y="104"/>
                  </a:cubicBezTo>
                  <a:cubicBezTo>
                    <a:pt x="578" y="105"/>
                    <a:pt x="586" y="113"/>
                    <a:pt x="583" y="111"/>
                  </a:cubicBezTo>
                  <a:cubicBezTo>
                    <a:pt x="582" y="110"/>
                    <a:pt x="580" y="108"/>
                    <a:pt x="582" y="110"/>
                  </a:cubicBezTo>
                  <a:cubicBezTo>
                    <a:pt x="582" y="110"/>
                    <a:pt x="583" y="111"/>
                    <a:pt x="584" y="112"/>
                  </a:cubicBezTo>
                  <a:cubicBezTo>
                    <a:pt x="585" y="112"/>
                    <a:pt x="586" y="113"/>
                    <a:pt x="589" y="115"/>
                  </a:cubicBezTo>
                  <a:cubicBezTo>
                    <a:pt x="588" y="115"/>
                    <a:pt x="586" y="114"/>
                    <a:pt x="588" y="116"/>
                  </a:cubicBezTo>
                  <a:cubicBezTo>
                    <a:pt x="588" y="115"/>
                    <a:pt x="590" y="118"/>
                    <a:pt x="591" y="119"/>
                  </a:cubicBezTo>
                  <a:cubicBezTo>
                    <a:pt x="591" y="118"/>
                    <a:pt x="592" y="119"/>
                    <a:pt x="593" y="120"/>
                  </a:cubicBezTo>
                  <a:cubicBezTo>
                    <a:pt x="593" y="119"/>
                    <a:pt x="590" y="117"/>
                    <a:pt x="592" y="118"/>
                  </a:cubicBezTo>
                  <a:cubicBezTo>
                    <a:pt x="593" y="119"/>
                    <a:pt x="593" y="120"/>
                    <a:pt x="594" y="120"/>
                  </a:cubicBezTo>
                  <a:cubicBezTo>
                    <a:pt x="594" y="121"/>
                    <a:pt x="594" y="121"/>
                    <a:pt x="594" y="121"/>
                  </a:cubicBezTo>
                  <a:cubicBezTo>
                    <a:pt x="599" y="125"/>
                    <a:pt x="602" y="128"/>
                    <a:pt x="606" y="133"/>
                  </a:cubicBezTo>
                  <a:cubicBezTo>
                    <a:pt x="606" y="133"/>
                    <a:pt x="608" y="135"/>
                    <a:pt x="608" y="135"/>
                  </a:cubicBezTo>
                  <a:cubicBezTo>
                    <a:pt x="608" y="135"/>
                    <a:pt x="606" y="132"/>
                    <a:pt x="607" y="134"/>
                  </a:cubicBezTo>
                  <a:cubicBezTo>
                    <a:pt x="610" y="136"/>
                    <a:pt x="610" y="137"/>
                    <a:pt x="612" y="139"/>
                  </a:cubicBezTo>
                  <a:cubicBezTo>
                    <a:pt x="612" y="139"/>
                    <a:pt x="612" y="140"/>
                    <a:pt x="613" y="141"/>
                  </a:cubicBezTo>
                  <a:cubicBezTo>
                    <a:pt x="613" y="140"/>
                    <a:pt x="615" y="143"/>
                    <a:pt x="614" y="141"/>
                  </a:cubicBezTo>
                  <a:cubicBezTo>
                    <a:pt x="615" y="143"/>
                    <a:pt x="616" y="144"/>
                    <a:pt x="617" y="145"/>
                  </a:cubicBezTo>
                  <a:cubicBezTo>
                    <a:pt x="618" y="146"/>
                    <a:pt x="616" y="144"/>
                    <a:pt x="617" y="146"/>
                  </a:cubicBezTo>
                  <a:cubicBezTo>
                    <a:pt x="618" y="147"/>
                    <a:pt x="623" y="153"/>
                    <a:pt x="624" y="154"/>
                  </a:cubicBezTo>
                  <a:cubicBezTo>
                    <a:pt x="625" y="155"/>
                    <a:pt x="623" y="153"/>
                    <a:pt x="624" y="155"/>
                  </a:cubicBezTo>
                  <a:cubicBezTo>
                    <a:pt x="626" y="156"/>
                    <a:pt x="629" y="161"/>
                    <a:pt x="632" y="165"/>
                  </a:cubicBezTo>
                  <a:cubicBezTo>
                    <a:pt x="630" y="162"/>
                    <a:pt x="628" y="159"/>
                    <a:pt x="626" y="156"/>
                  </a:cubicBezTo>
                  <a:cubicBezTo>
                    <a:pt x="625" y="154"/>
                    <a:pt x="624" y="153"/>
                    <a:pt x="623" y="152"/>
                  </a:cubicBezTo>
                  <a:cubicBezTo>
                    <a:pt x="621" y="150"/>
                    <a:pt x="620" y="149"/>
                    <a:pt x="619" y="148"/>
                  </a:cubicBezTo>
                  <a:cubicBezTo>
                    <a:pt x="618" y="146"/>
                    <a:pt x="616" y="143"/>
                    <a:pt x="614" y="141"/>
                  </a:cubicBezTo>
                  <a:cubicBezTo>
                    <a:pt x="612" y="138"/>
                    <a:pt x="609" y="136"/>
                    <a:pt x="607" y="133"/>
                  </a:cubicBezTo>
                  <a:cubicBezTo>
                    <a:pt x="603" y="128"/>
                    <a:pt x="598" y="124"/>
                    <a:pt x="593" y="119"/>
                  </a:cubicBezTo>
                  <a:cubicBezTo>
                    <a:pt x="593" y="119"/>
                    <a:pt x="594" y="120"/>
                    <a:pt x="593" y="119"/>
                  </a:cubicBezTo>
                  <a:cubicBezTo>
                    <a:pt x="591" y="116"/>
                    <a:pt x="590" y="115"/>
                    <a:pt x="587" y="113"/>
                  </a:cubicBezTo>
                  <a:cubicBezTo>
                    <a:pt x="587" y="113"/>
                    <a:pt x="589" y="115"/>
                    <a:pt x="589" y="115"/>
                  </a:cubicBezTo>
                  <a:cubicBezTo>
                    <a:pt x="587" y="113"/>
                    <a:pt x="585" y="111"/>
                    <a:pt x="582" y="109"/>
                  </a:cubicBezTo>
                  <a:cubicBezTo>
                    <a:pt x="582" y="109"/>
                    <a:pt x="580" y="106"/>
                    <a:pt x="578" y="105"/>
                  </a:cubicBezTo>
                  <a:cubicBezTo>
                    <a:pt x="580" y="106"/>
                    <a:pt x="579" y="105"/>
                    <a:pt x="578" y="105"/>
                  </a:cubicBezTo>
                  <a:cubicBezTo>
                    <a:pt x="576" y="103"/>
                    <a:pt x="574" y="102"/>
                    <a:pt x="574" y="101"/>
                  </a:cubicBezTo>
                  <a:cubicBezTo>
                    <a:pt x="576" y="103"/>
                    <a:pt x="578" y="105"/>
                    <a:pt x="578" y="104"/>
                  </a:cubicBezTo>
                  <a:cubicBezTo>
                    <a:pt x="574" y="101"/>
                    <a:pt x="572" y="100"/>
                    <a:pt x="571" y="98"/>
                  </a:cubicBezTo>
                  <a:cubicBezTo>
                    <a:pt x="571" y="99"/>
                    <a:pt x="570" y="98"/>
                    <a:pt x="569" y="97"/>
                  </a:cubicBezTo>
                  <a:cubicBezTo>
                    <a:pt x="567" y="95"/>
                    <a:pt x="562" y="92"/>
                    <a:pt x="560" y="91"/>
                  </a:cubicBezTo>
                  <a:cubicBezTo>
                    <a:pt x="559" y="90"/>
                    <a:pt x="558" y="89"/>
                    <a:pt x="556" y="87"/>
                  </a:cubicBezTo>
                  <a:cubicBezTo>
                    <a:pt x="556" y="87"/>
                    <a:pt x="557" y="88"/>
                    <a:pt x="556" y="88"/>
                  </a:cubicBezTo>
                  <a:cubicBezTo>
                    <a:pt x="554" y="86"/>
                    <a:pt x="554" y="86"/>
                    <a:pt x="552" y="85"/>
                  </a:cubicBezTo>
                  <a:cubicBezTo>
                    <a:pt x="552" y="85"/>
                    <a:pt x="550" y="83"/>
                    <a:pt x="547" y="82"/>
                  </a:cubicBezTo>
                  <a:cubicBezTo>
                    <a:pt x="547" y="82"/>
                    <a:pt x="548" y="82"/>
                    <a:pt x="549" y="82"/>
                  </a:cubicBezTo>
                  <a:cubicBezTo>
                    <a:pt x="546" y="81"/>
                    <a:pt x="543" y="78"/>
                    <a:pt x="541" y="77"/>
                  </a:cubicBezTo>
                  <a:cubicBezTo>
                    <a:pt x="541" y="77"/>
                    <a:pt x="542" y="78"/>
                    <a:pt x="543" y="78"/>
                  </a:cubicBezTo>
                  <a:cubicBezTo>
                    <a:pt x="542" y="77"/>
                    <a:pt x="540" y="76"/>
                    <a:pt x="541" y="76"/>
                  </a:cubicBezTo>
                  <a:cubicBezTo>
                    <a:pt x="540" y="76"/>
                    <a:pt x="537" y="74"/>
                    <a:pt x="537" y="74"/>
                  </a:cubicBezTo>
                  <a:cubicBezTo>
                    <a:pt x="538" y="75"/>
                    <a:pt x="541" y="77"/>
                    <a:pt x="541" y="77"/>
                  </a:cubicBezTo>
                  <a:cubicBezTo>
                    <a:pt x="538" y="75"/>
                    <a:pt x="540" y="76"/>
                    <a:pt x="538" y="76"/>
                  </a:cubicBezTo>
                  <a:cubicBezTo>
                    <a:pt x="538" y="75"/>
                    <a:pt x="535" y="73"/>
                    <a:pt x="537" y="75"/>
                  </a:cubicBezTo>
                  <a:cubicBezTo>
                    <a:pt x="536" y="74"/>
                    <a:pt x="533" y="72"/>
                    <a:pt x="533" y="72"/>
                  </a:cubicBezTo>
                  <a:cubicBezTo>
                    <a:pt x="535" y="73"/>
                    <a:pt x="536" y="73"/>
                    <a:pt x="538" y="75"/>
                  </a:cubicBezTo>
                  <a:cubicBezTo>
                    <a:pt x="537" y="73"/>
                    <a:pt x="538" y="74"/>
                    <a:pt x="540" y="75"/>
                  </a:cubicBezTo>
                  <a:cubicBezTo>
                    <a:pt x="538" y="74"/>
                    <a:pt x="537" y="73"/>
                    <a:pt x="535" y="73"/>
                  </a:cubicBezTo>
                  <a:cubicBezTo>
                    <a:pt x="537" y="74"/>
                    <a:pt x="537" y="74"/>
                    <a:pt x="536" y="73"/>
                  </a:cubicBezTo>
                  <a:cubicBezTo>
                    <a:pt x="535" y="73"/>
                    <a:pt x="534" y="72"/>
                    <a:pt x="533" y="71"/>
                  </a:cubicBezTo>
                  <a:cubicBezTo>
                    <a:pt x="533" y="71"/>
                    <a:pt x="533" y="72"/>
                    <a:pt x="532" y="71"/>
                  </a:cubicBezTo>
                  <a:cubicBezTo>
                    <a:pt x="531" y="71"/>
                    <a:pt x="530" y="70"/>
                    <a:pt x="530" y="70"/>
                  </a:cubicBezTo>
                  <a:cubicBezTo>
                    <a:pt x="532" y="70"/>
                    <a:pt x="535" y="72"/>
                    <a:pt x="539" y="75"/>
                  </a:cubicBezTo>
                  <a:cubicBezTo>
                    <a:pt x="540" y="75"/>
                    <a:pt x="539" y="74"/>
                    <a:pt x="540" y="74"/>
                  </a:cubicBezTo>
                  <a:cubicBezTo>
                    <a:pt x="540" y="75"/>
                    <a:pt x="541" y="75"/>
                    <a:pt x="541" y="75"/>
                  </a:cubicBezTo>
                  <a:cubicBezTo>
                    <a:pt x="542" y="76"/>
                    <a:pt x="540" y="75"/>
                    <a:pt x="542" y="77"/>
                  </a:cubicBezTo>
                  <a:cubicBezTo>
                    <a:pt x="543" y="76"/>
                    <a:pt x="552" y="82"/>
                    <a:pt x="555" y="84"/>
                  </a:cubicBezTo>
                  <a:cubicBezTo>
                    <a:pt x="557" y="86"/>
                    <a:pt x="553" y="83"/>
                    <a:pt x="555" y="84"/>
                  </a:cubicBezTo>
                  <a:cubicBezTo>
                    <a:pt x="558" y="86"/>
                    <a:pt x="561" y="89"/>
                    <a:pt x="563" y="90"/>
                  </a:cubicBezTo>
                  <a:cubicBezTo>
                    <a:pt x="563" y="90"/>
                    <a:pt x="563" y="90"/>
                    <a:pt x="563" y="91"/>
                  </a:cubicBezTo>
                  <a:cubicBezTo>
                    <a:pt x="564" y="91"/>
                    <a:pt x="567" y="93"/>
                    <a:pt x="570" y="95"/>
                  </a:cubicBezTo>
                  <a:cubicBezTo>
                    <a:pt x="572" y="98"/>
                    <a:pt x="575" y="100"/>
                    <a:pt x="576" y="101"/>
                  </a:cubicBezTo>
                  <a:cubicBezTo>
                    <a:pt x="576" y="100"/>
                    <a:pt x="575" y="100"/>
                    <a:pt x="576" y="100"/>
                  </a:cubicBezTo>
                  <a:cubicBezTo>
                    <a:pt x="578" y="102"/>
                    <a:pt x="577" y="102"/>
                    <a:pt x="579" y="103"/>
                  </a:cubicBezTo>
                  <a:cubicBezTo>
                    <a:pt x="579" y="103"/>
                    <a:pt x="577" y="101"/>
                    <a:pt x="578" y="102"/>
                  </a:cubicBezTo>
                  <a:cubicBezTo>
                    <a:pt x="579" y="104"/>
                    <a:pt x="579" y="103"/>
                    <a:pt x="581" y="104"/>
                  </a:cubicBezTo>
                  <a:cubicBezTo>
                    <a:pt x="582" y="105"/>
                    <a:pt x="584" y="107"/>
                    <a:pt x="583" y="107"/>
                  </a:cubicBezTo>
                  <a:cubicBezTo>
                    <a:pt x="588" y="110"/>
                    <a:pt x="593" y="116"/>
                    <a:pt x="596" y="119"/>
                  </a:cubicBezTo>
                  <a:cubicBezTo>
                    <a:pt x="596" y="120"/>
                    <a:pt x="598" y="122"/>
                    <a:pt x="600" y="123"/>
                  </a:cubicBezTo>
                  <a:cubicBezTo>
                    <a:pt x="600" y="123"/>
                    <a:pt x="597" y="121"/>
                    <a:pt x="597" y="120"/>
                  </a:cubicBezTo>
                  <a:cubicBezTo>
                    <a:pt x="598" y="121"/>
                    <a:pt x="600" y="123"/>
                    <a:pt x="601" y="124"/>
                  </a:cubicBezTo>
                  <a:cubicBezTo>
                    <a:pt x="602" y="125"/>
                    <a:pt x="603" y="126"/>
                    <a:pt x="604" y="126"/>
                  </a:cubicBezTo>
                  <a:cubicBezTo>
                    <a:pt x="606" y="129"/>
                    <a:pt x="606" y="129"/>
                    <a:pt x="606" y="129"/>
                  </a:cubicBezTo>
                  <a:cubicBezTo>
                    <a:pt x="609" y="132"/>
                    <a:pt x="612" y="135"/>
                    <a:pt x="614" y="137"/>
                  </a:cubicBezTo>
                  <a:cubicBezTo>
                    <a:pt x="614" y="138"/>
                    <a:pt x="613" y="136"/>
                    <a:pt x="613" y="136"/>
                  </a:cubicBezTo>
                  <a:cubicBezTo>
                    <a:pt x="615" y="139"/>
                    <a:pt x="614" y="137"/>
                    <a:pt x="615" y="139"/>
                  </a:cubicBezTo>
                  <a:cubicBezTo>
                    <a:pt x="618" y="142"/>
                    <a:pt x="621" y="147"/>
                    <a:pt x="623" y="149"/>
                  </a:cubicBezTo>
                  <a:cubicBezTo>
                    <a:pt x="623" y="148"/>
                    <a:pt x="621" y="147"/>
                    <a:pt x="621" y="147"/>
                  </a:cubicBezTo>
                  <a:cubicBezTo>
                    <a:pt x="622" y="147"/>
                    <a:pt x="623" y="149"/>
                    <a:pt x="625" y="150"/>
                  </a:cubicBezTo>
                  <a:cubicBezTo>
                    <a:pt x="626" y="152"/>
                    <a:pt x="627" y="154"/>
                    <a:pt x="628" y="155"/>
                  </a:cubicBezTo>
                  <a:cubicBezTo>
                    <a:pt x="628" y="155"/>
                    <a:pt x="628" y="155"/>
                    <a:pt x="627" y="154"/>
                  </a:cubicBezTo>
                  <a:cubicBezTo>
                    <a:pt x="626" y="153"/>
                    <a:pt x="626" y="152"/>
                    <a:pt x="625" y="151"/>
                  </a:cubicBezTo>
                  <a:cubicBezTo>
                    <a:pt x="625" y="152"/>
                    <a:pt x="623" y="150"/>
                    <a:pt x="623" y="150"/>
                  </a:cubicBezTo>
                  <a:cubicBezTo>
                    <a:pt x="625" y="152"/>
                    <a:pt x="624" y="151"/>
                    <a:pt x="626" y="153"/>
                  </a:cubicBezTo>
                  <a:cubicBezTo>
                    <a:pt x="626" y="153"/>
                    <a:pt x="625" y="152"/>
                    <a:pt x="625" y="153"/>
                  </a:cubicBezTo>
                  <a:cubicBezTo>
                    <a:pt x="626" y="154"/>
                    <a:pt x="629" y="158"/>
                    <a:pt x="628" y="156"/>
                  </a:cubicBezTo>
                  <a:cubicBezTo>
                    <a:pt x="629" y="158"/>
                    <a:pt x="633" y="163"/>
                    <a:pt x="635" y="165"/>
                  </a:cubicBezTo>
                  <a:cubicBezTo>
                    <a:pt x="634" y="165"/>
                    <a:pt x="633" y="162"/>
                    <a:pt x="632" y="162"/>
                  </a:cubicBezTo>
                  <a:cubicBezTo>
                    <a:pt x="633" y="164"/>
                    <a:pt x="635" y="166"/>
                    <a:pt x="636" y="168"/>
                  </a:cubicBezTo>
                  <a:cubicBezTo>
                    <a:pt x="637" y="168"/>
                    <a:pt x="635" y="166"/>
                    <a:pt x="635" y="166"/>
                  </a:cubicBezTo>
                  <a:cubicBezTo>
                    <a:pt x="635" y="165"/>
                    <a:pt x="639" y="172"/>
                    <a:pt x="639" y="170"/>
                  </a:cubicBezTo>
                  <a:cubicBezTo>
                    <a:pt x="637" y="168"/>
                    <a:pt x="636" y="166"/>
                    <a:pt x="634" y="164"/>
                  </a:cubicBezTo>
                  <a:cubicBezTo>
                    <a:pt x="633" y="162"/>
                    <a:pt x="632" y="161"/>
                    <a:pt x="632" y="161"/>
                  </a:cubicBezTo>
                  <a:cubicBezTo>
                    <a:pt x="631" y="159"/>
                    <a:pt x="629" y="156"/>
                    <a:pt x="628" y="155"/>
                  </a:cubicBezTo>
                  <a:cubicBezTo>
                    <a:pt x="630" y="157"/>
                    <a:pt x="630" y="157"/>
                    <a:pt x="633" y="161"/>
                  </a:cubicBezTo>
                  <a:cubicBezTo>
                    <a:pt x="633" y="161"/>
                    <a:pt x="633" y="162"/>
                    <a:pt x="634" y="164"/>
                  </a:cubicBezTo>
                  <a:cubicBezTo>
                    <a:pt x="635" y="165"/>
                    <a:pt x="636" y="166"/>
                    <a:pt x="636" y="166"/>
                  </a:cubicBezTo>
                  <a:cubicBezTo>
                    <a:pt x="635" y="164"/>
                    <a:pt x="634" y="163"/>
                    <a:pt x="634" y="162"/>
                  </a:cubicBezTo>
                  <a:cubicBezTo>
                    <a:pt x="635" y="165"/>
                    <a:pt x="636" y="165"/>
                    <a:pt x="637" y="168"/>
                  </a:cubicBezTo>
                  <a:cubicBezTo>
                    <a:pt x="637" y="167"/>
                    <a:pt x="634" y="162"/>
                    <a:pt x="633" y="161"/>
                  </a:cubicBezTo>
                  <a:cubicBezTo>
                    <a:pt x="633" y="161"/>
                    <a:pt x="634" y="162"/>
                    <a:pt x="634" y="161"/>
                  </a:cubicBezTo>
                  <a:cubicBezTo>
                    <a:pt x="631" y="158"/>
                    <a:pt x="628" y="154"/>
                    <a:pt x="626" y="151"/>
                  </a:cubicBezTo>
                  <a:cubicBezTo>
                    <a:pt x="624" y="148"/>
                    <a:pt x="621" y="145"/>
                    <a:pt x="619" y="142"/>
                  </a:cubicBezTo>
                  <a:cubicBezTo>
                    <a:pt x="619" y="142"/>
                    <a:pt x="622" y="146"/>
                    <a:pt x="622" y="147"/>
                  </a:cubicBezTo>
                  <a:cubicBezTo>
                    <a:pt x="622" y="146"/>
                    <a:pt x="621" y="146"/>
                    <a:pt x="621" y="145"/>
                  </a:cubicBezTo>
                  <a:cubicBezTo>
                    <a:pt x="621" y="145"/>
                    <a:pt x="620" y="143"/>
                    <a:pt x="618" y="141"/>
                  </a:cubicBezTo>
                  <a:cubicBezTo>
                    <a:pt x="618" y="141"/>
                    <a:pt x="617" y="139"/>
                    <a:pt x="616" y="139"/>
                  </a:cubicBezTo>
                  <a:cubicBezTo>
                    <a:pt x="614" y="136"/>
                    <a:pt x="609" y="131"/>
                    <a:pt x="606" y="127"/>
                  </a:cubicBezTo>
                  <a:cubicBezTo>
                    <a:pt x="606" y="127"/>
                    <a:pt x="607" y="128"/>
                    <a:pt x="607" y="128"/>
                  </a:cubicBezTo>
                  <a:cubicBezTo>
                    <a:pt x="604" y="125"/>
                    <a:pt x="602" y="123"/>
                    <a:pt x="601" y="122"/>
                  </a:cubicBezTo>
                  <a:cubicBezTo>
                    <a:pt x="602" y="122"/>
                    <a:pt x="598" y="119"/>
                    <a:pt x="598" y="118"/>
                  </a:cubicBezTo>
                  <a:cubicBezTo>
                    <a:pt x="598" y="119"/>
                    <a:pt x="600" y="120"/>
                    <a:pt x="598" y="118"/>
                  </a:cubicBezTo>
                  <a:cubicBezTo>
                    <a:pt x="597" y="118"/>
                    <a:pt x="595" y="115"/>
                    <a:pt x="592" y="113"/>
                  </a:cubicBezTo>
                  <a:cubicBezTo>
                    <a:pt x="592" y="112"/>
                    <a:pt x="591" y="112"/>
                    <a:pt x="590" y="111"/>
                  </a:cubicBezTo>
                  <a:cubicBezTo>
                    <a:pt x="589" y="109"/>
                    <a:pt x="591" y="112"/>
                    <a:pt x="590" y="111"/>
                  </a:cubicBezTo>
                  <a:cubicBezTo>
                    <a:pt x="588" y="109"/>
                    <a:pt x="584" y="106"/>
                    <a:pt x="583" y="104"/>
                  </a:cubicBezTo>
                  <a:cubicBezTo>
                    <a:pt x="583" y="104"/>
                    <a:pt x="582" y="104"/>
                    <a:pt x="581" y="103"/>
                  </a:cubicBezTo>
                  <a:cubicBezTo>
                    <a:pt x="581" y="103"/>
                    <a:pt x="582" y="103"/>
                    <a:pt x="581" y="102"/>
                  </a:cubicBezTo>
                  <a:cubicBezTo>
                    <a:pt x="581" y="103"/>
                    <a:pt x="576" y="99"/>
                    <a:pt x="577" y="99"/>
                  </a:cubicBezTo>
                  <a:cubicBezTo>
                    <a:pt x="582" y="103"/>
                    <a:pt x="579" y="100"/>
                    <a:pt x="583" y="103"/>
                  </a:cubicBezTo>
                  <a:cubicBezTo>
                    <a:pt x="583" y="103"/>
                    <a:pt x="583" y="104"/>
                    <a:pt x="583" y="104"/>
                  </a:cubicBezTo>
                  <a:cubicBezTo>
                    <a:pt x="583" y="104"/>
                    <a:pt x="582" y="102"/>
                    <a:pt x="582" y="103"/>
                  </a:cubicBezTo>
                  <a:cubicBezTo>
                    <a:pt x="585" y="106"/>
                    <a:pt x="585" y="106"/>
                    <a:pt x="587" y="107"/>
                  </a:cubicBezTo>
                  <a:cubicBezTo>
                    <a:pt x="588" y="108"/>
                    <a:pt x="589" y="109"/>
                    <a:pt x="588" y="109"/>
                  </a:cubicBezTo>
                  <a:cubicBezTo>
                    <a:pt x="590" y="111"/>
                    <a:pt x="589" y="109"/>
                    <a:pt x="591" y="111"/>
                  </a:cubicBezTo>
                  <a:cubicBezTo>
                    <a:pt x="592" y="112"/>
                    <a:pt x="593" y="113"/>
                    <a:pt x="594" y="114"/>
                  </a:cubicBezTo>
                  <a:cubicBezTo>
                    <a:pt x="594" y="115"/>
                    <a:pt x="594" y="115"/>
                    <a:pt x="594" y="115"/>
                  </a:cubicBezTo>
                  <a:cubicBezTo>
                    <a:pt x="597" y="117"/>
                    <a:pt x="596" y="116"/>
                    <a:pt x="598" y="118"/>
                  </a:cubicBezTo>
                  <a:cubicBezTo>
                    <a:pt x="600" y="120"/>
                    <a:pt x="601" y="121"/>
                    <a:pt x="601" y="122"/>
                  </a:cubicBezTo>
                  <a:cubicBezTo>
                    <a:pt x="602" y="123"/>
                    <a:pt x="601" y="121"/>
                    <a:pt x="602" y="122"/>
                  </a:cubicBezTo>
                  <a:cubicBezTo>
                    <a:pt x="605" y="125"/>
                    <a:pt x="607" y="127"/>
                    <a:pt x="609" y="129"/>
                  </a:cubicBezTo>
                  <a:cubicBezTo>
                    <a:pt x="609" y="129"/>
                    <a:pt x="607" y="128"/>
                    <a:pt x="607" y="128"/>
                  </a:cubicBezTo>
                  <a:cubicBezTo>
                    <a:pt x="609" y="130"/>
                    <a:pt x="609" y="130"/>
                    <a:pt x="609" y="130"/>
                  </a:cubicBezTo>
                  <a:cubicBezTo>
                    <a:pt x="610" y="130"/>
                    <a:pt x="608" y="128"/>
                    <a:pt x="609" y="129"/>
                  </a:cubicBezTo>
                  <a:cubicBezTo>
                    <a:pt x="608" y="128"/>
                    <a:pt x="606" y="126"/>
                    <a:pt x="605" y="125"/>
                  </a:cubicBezTo>
                  <a:cubicBezTo>
                    <a:pt x="604" y="124"/>
                    <a:pt x="602" y="122"/>
                    <a:pt x="601" y="121"/>
                  </a:cubicBezTo>
                  <a:cubicBezTo>
                    <a:pt x="598" y="118"/>
                    <a:pt x="596" y="115"/>
                    <a:pt x="593" y="113"/>
                  </a:cubicBezTo>
                  <a:cubicBezTo>
                    <a:pt x="593" y="113"/>
                    <a:pt x="593" y="112"/>
                    <a:pt x="593" y="112"/>
                  </a:cubicBezTo>
                  <a:cubicBezTo>
                    <a:pt x="590" y="110"/>
                    <a:pt x="587" y="107"/>
                    <a:pt x="591" y="111"/>
                  </a:cubicBezTo>
                  <a:cubicBezTo>
                    <a:pt x="590" y="110"/>
                    <a:pt x="589" y="110"/>
                    <a:pt x="589" y="109"/>
                  </a:cubicBezTo>
                  <a:cubicBezTo>
                    <a:pt x="589" y="108"/>
                    <a:pt x="585" y="105"/>
                    <a:pt x="586" y="106"/>
                  </a:cubicBezTo>
                  <a:cubicBezTo>
                    <a:pt x="586" y="106"/>
                    <a:pt x="584" y="105"/>
                    <a:pt x="584" y="104"/>
                  </a:cubicBezTo>
                  <a:cubicBezTo>
                    <a:pt x="583" y="103"/>
                    <a:pt x="587" y="107"/>
                    <a:pt x="589" y="108"/>
                  </a:cubicBezTo>
                  <a:cubicBezTo>
                    <a:pt x="587" y="106"/>
                    <a:pt x="583" y="103"/>
                    <a:pt x="580" y="100"/>
                  </a:cubicBezTo>
                  <a:cubicBezTo>
                    <a:pt x="582" y="102"/>
                    <a:pt x="575" y="97"/>
                    <a:pt x="575" y="96"/>
                  </a:cubicBezTo>
                  <a:cubicBezTo>
                    <a:pt x="575" y="96"/>
                    <a:pt x="579" y="99"/>
                    <a:pt x="577" y="97"/>
                  </a:cubicBezTo>
                  <a:cubicBezTo>
                    <a:pt x="574" y="96"/>
                    <a:pt x="572" y="93"/>
                    <a:pt x="569" y="92"/>
                  </a:cubicBezTo>
                  <a:cubicBezTo>
                    <a:pt x="568" y="90"/>
                    <a:pt x="565" y="88"/>
                    <a:pt x="562" y="86"/>
                  </a:cubicBezTo>
                  <a:cubicBezTo>
                    <a:pt x="559" y="84"/>
                    <a:pt x="556" y="82"/>
                    <a:pt x="553" y="80"/>
                  </a:cubicBezTo>
                  <a:cubicBezTo>
                    <a:pt x="552" y="80"/>
                    <a:pt x="549" y="77"/>
                    <a:pt x="547" y="76"/>
                  </a:cubicBezTo>
                  <a:cubicBezTo>
                    <a:pt x="548" y="76"/>
                    <a:pt x="551" y="79"/>
                    <a:pt x="550" y="78"/>
                  </a:cubicBezTo>
                  <a:cubicBezTo>
                    <a:pt x="548" y="76"/>
                    <a:pt x="546" y="75"/>
                    <a:pt x="545" y="75"/>
                  </a:cubicBezTo>
                  <a:cubicBezTo>
                    <a:pt x="544" y="74"/>
                    <a:pt x="544" y="74"/>
                    <a:pt x="543" y="73"/>
                  </a:cubicBezTo>
                  <a:cubicBezTo>
                    <a:pt x="543" y="73"/>
                    <a:pt x="539" y="71"/>
                    <a:pt x="539" y="71"/>
                  </a:cubicBezTo>
                  <a:cubicBezTo>
                    <a:pt x="539" y="71"/>
                    <a:pt x="540" y="72"/>
                    <a:pt x="541" y="72"/>
                  </a:cubicBezTo>
                  <a:cubicBezTo>
                    <a:pt x="542" y="72"/>
                    <a:pt x="540" y="71"/>
                    <a:pt x="539" y="71"/>
                  </a:cubicBezTo>
                  <a:cubicBezTo>
                    <a:pt x="539" y="71"/>
                    <a:pt x="540" y="71"/>
                    <a:pt x="539" y="71"/>
                  </a:cubicBezTo>
                  <a:cubicBezTo>
                    <a:pt x="538" y="70"/>
                    <a:pt x="534" y="67"/>
                    <a:pt x="530" y="64"/>
                  </a:cubicBezTo>
                  <a:cubicBezTo>
                    <a:pt x="530" y="65"/>
                    <a:pt x="526" y="62"/>
                    <a:pt x="526" y="63"/>
                  </a:cubicBezTo>
                  <a:cubicBezTo>
                    <a:pt x="529" y="64"/>
                    <a:pt x="533" y="66"/>
                    <a:pt x="530" y="65"/>
                  </a:cubicBezTo>
                  <a:cubicBezTo>
                    <a:pt x="532" y="66"/>
                    <a:pt x="534" y="67"/>
                    <a:pt x="535" y="68"/>
                  </a:cubicBezTo>
                  <a:cubicBezTo>
                    <a:pt x="535" y="68"/>
                    <a:pt x="535" y="68"/>
                    <a:pt x="535" y="68"/>
                  </a:cubicBezTo>
                  <a:cubicBezTo>
                    <a:pt x="532" y="66"/>
                    <a:pt x="529" y="64"/>
                    <a:pt x="526" y="63"/>
                  </a:cubicBezTo>
                  <a:cubicBezTo>
                    <a:pt x="526" y="63"/>
                    <a:pt x="528" y="64"/>
                    <a:pt x="528" y="64"/>
                  </a:cubicBezTo>
                  <a:cubicBezTo>
                    <a:pt x="527" y="64"/>
                    <a:pt x="527" y="64"/>
                    <a:pt x="526" y="63"/>
                  </a:cubicBezTo>
                  <a:cubicBezTo>
                    <a:pt x="525" y="63"/>
                    <a:pt x="526" y="63"/>
                    <a:pt x="523" y="62"/>
                  </a:cubicBezTo>
                  <a:cubicBezTo>
                    <a:pt x="526" y="63"/>
                    <a:pt x="516" y="58"/>
                    <a:pt x="517" y="59"/>
                  </a:cubicBezTo>
                  <a:cubicBezTo>
                    <a:pt x="515" y="58"/>
                    <a:pt x="515" y="58"/>
                    <a:pt x="512" y="57"/>
                  </a:cubicBezTo>
                  <a:cubicBezTo>
                    <a:pt x="512" y="57"/>
                    <a:pt x="512" y="56"/>
                    <a:pt x="512" y="56"/>
                  </a:cubicBezTo>
                  <a:cubicBezTo>
                    <a:pt x="511" y="56"/>
                    <a:pt x="515" y="57"/>
                    <a:pt x="513" y="56"/>
                  </a:cubicBezTo>
                  <a:cubicBezTo>
                    <a:pt x="513" y="56"/>
                    <a:pt x="508" y="54"/>
                    <a:pt x="509" y="55"/>
                  </a:cubicBezTo>
                  <a:cubicBezTo>
                    <a:pt x="510" y="55"/>
                    <a:pt x="512" y="56"/>
                    <a:pt x="510" y="55"/>
                  </a:cubicBezTo>
                  <a:cubicBezTo>
                    <a:pt x="507" y="54"/>
                    <a:pt x="507" y="53"/>
                    <a:pt x="504" y="53"/>
                  </a:cubicBezTo>
                  <a:cubicBezTo>
                    <a:pt x="505" y="53"/>
                    <a:pt x="506" y="54"/>
                    <a:pt x="505" y="53"/>
                  </a:cubicBezTo>
                  <a:cubicBezTo>
                    <a:pt x="501" y="51"/>
                    <a:pt x="499" y="50"/>
                    <a:pt x="496" y="49"/>
                  </a:cubicBezTo>
                  <a:cubicBezTo>
                    <a:pt x="498" y="50"/>
                    <a:pt x="501" y="51"/>
                    <a:pt x="501" y="51"/>
                  </a:cubicBezTo>
                  <a:cubicBezTo>
                    <a:pt x="498" y="50"/>
                    <a:pt x="496" y="49"/>
                    <a:pt x="496" y="48"/>
                  </a:cubicBezTo>
                  <a:cubicBezTo>
                    <a:pt x="495" y="48"/>
                    <a:pt x="497" y="49"/>
                    <a:pt x="495" y="49"/>
                  </a:cubicBezTo>
                  <a:cubicBezTo>
                    <a:pt x="495" y="48"/>
                    <a:pt x="491" y="47"/>
                    <a:pt x="490" y="46"/>
                  </a:cubicBezTo>
                  <a:cubicBezTo>
                    <a:pt x="492" y="47"/>
                    <a:pt x="488" y="46"/>
                    <a:pt x="490" y="47"/>
                  </a:cubicBezTo>
                  <a:cubicBezTo>
                    <a:pt x="492" y="47"/>
                    <a:pt x="490" y="47"/>
                    <a:pt x="491" y="48"/>
                  </a:cubicBezTo>
                  <a:cubicBezTo>
                    <a:pt x="491" y="47"/>
                    <a:pt x="495" y="49"/>
                    <a:pt x="495" y="49"/>
                  </a:cubicBezTo>
                  <a:cubicBezTo>
                    <a:pt x="493" y="48"/>
                    <a:pt x="490" y="47"/>
                    <a:pt x="491" y="48"/>
                  </a:cubicBezTo>
                  <a:cubicBezTo>
                    <a:pt x="491" y="48"/>
                    <a:pt x="494" y="49"/>
                    <a:pt x="494" y="49"/>
                  </a:cubicBezTo>
                  <a:cubicBezTo>
                    <a:pt x="492" y="48"/>
                    <a:pt x="491" y="48"/>
                    <a:pt x="489" y="47"/>
                  </a:cubicBezTo>
                  <a:cubicBezTo>
                    <a:pt x="488" y="47"/>
                    <a:pt x="491" y="48"/>
                    <a:pt x="489" y="48"/>
                  </a:cubicBezTo>
                  <a:cubicBezTo>
                    <a:pt x="485" y="46"/>
                    <a:pt x="482" y="44"/>
                    <a:pt x="476" y="43"/>
                  </a:cubicBezTo>
                  <a:cubicBezTo>
                    <a:pt x="478" y="43"/>
                    <a:pt x="472" y="41"/>
                    <a:pt x="474" y="41"/>
                  </a:cubicBezTo>
                  <a:cubicBezTo>
                    <a:pt x="476" y="42"/>
                    <a:pt x="480" y="44"/>
                    <a:pt x="482" y="44"/>
                  </a:cubicBezTo>
                  <a:cubicBezTo>
                    <a:pt x="478" y="43"/>
                    <a:pt x="472" y="41"/>
                    <a:pt x="469" y="39"/>
                  </a:cubicBezTo>
                  <a:cubicBezTo>
                    <a:pt x="474" y="41"/>
                    <a:pt x="475" y="41"/>
                    <a:pt x="478" y="43"/>
                  </a:cubicBezTo>
                  <a:cubicBezTo>
                    <a:pt x="478" y="42"/>
                    <a:pt x="479" y="42"/>
                    <a:pt x="480" y="42"/>
                  </a:cubicBezTo>
                  <a:cubicBezTo>
                    <a:pt x="478" y="41"/>
                    <a:pt x="475" y="41"/>
                    <a:pt x="475" y="41"/>
                  </a:cubicBezTo>
                  <a:cubicBezTo>
                    <a:pt x="477" y="42"/>
                    <a:pt x="478" y="41"/>
                    <a:pt x="478" y="42"/>
                  </a:cubicBezTo>
                  <a:cubicBezTo>
                    <a:pt x="478" y="42"/>
                    <a:pt x="477" y="42"/>
                    <a:pt x="475" y="41"/>
                  </a:cubicBezTo>
                  <a:cubicBezTo>
                    <a:pt x="473" y="40"/>
                    <a:pt x="472" y="40"/>
                    <a:pt x="469" y="39"/>
                  </a:cubicBezTo>
                  <a:cubicBezTo>
                    <a:pt x="470" y="39"/>
                    <a:pt x="467" y="38"/>
                    <a:pt x="466" y="38"/>
                  </a:cubicBezTo>
                  <a:cubicBezTo>
                    <a:pt x="468" y="38"/>
                    <a:pt x="468" y="38"/>
                    <a:pt x="470" y="39"/>
                  </a:cubicBezTo>
                  <a:cubicBezTo>
                    <a:pt x="469" y="38"/>
                    <a:pt x="467" y="38"/>
                    <a:pt x="465" y="37"/>
                  </a:cubicBezTo>
                  <a:cubicBezTo>
                    <a:pt x="465" y="37"/>
                    <a:pt x="465" y="37"/>
                    <a:pt x="466" y="37"/>
                  </a:cubicBezTo>
                  <a:cubicBezTo>
                    <a:pt x="464" y="37"/>
                    <a:pt x="463" y="36"/>
                    <a:pt x="463" y="36"/>
                  </a:cubicBezTo>
                  <a:cubicBezTo>
                    <a:pt x="466" y="38"/>
                    <a:pt x="462" y="37"/>
                    <a:pt x="458" y="36"/>
                  </a:cubicBezTo>
                  <a:cubicBezTo>
                    <a:pt x="457" y="35"/>
                    <a:pt x="457" y="35"/>
                    <a:pt x="457" y="35"/>
                  </a:cubicBezTo>
                  <a:cubicBezTo>
                    <a:pt x="456" y="35"/>
                    <a:pt x="456" y="35"/>
                    <a:pt x="454" y="35"/>
                  </a:cubicBezTo>
                  <a:cubicBezTo>
                    <a:pt x="454" y="34"/>
                    <a:pt x="451" y="33"/>
                    <a:pt x="451" y="33"/>
                  </a:cubicBezTo>
                  <a:cubicBezTo>
                    <a:pt x="448" y="32"/>
                    <a:pt x="447" y="32"/>
                    <a:pt x="446" y="32"/>
                  </a:cubicBezTo>
                  <a:cubicBezTo>
                    <a:pt x="447" y="33"/>
                    <a:pt x="449" y="33"/>
                    <a:pt x="450" y="33"/>
                  </a:cubicBezTo>
                  <a:cubicBezTo>
                    <a:pt x="449" y="33"/>
                    <a:pt x="446" y="33"/>
                    <a:pt x="445" y="32"/>
                  </a:cubicBezTo>
                  <a:cubicBezTo>
                    <a:pt x="445" y="32"/>
                    <a:pt x="447" y="32"/>
                    <a:pt x="443" y="31"/>
                  </a:cubicBezTo>
                  <a:cubicBezTo>
                    <a:pt x="445" y="32"/>
                    <a:pt x="442" y="31"/>
                    <a:pt x="441" y="31"/>
                  </a:cubicBezTo>
                  <a:cubicBezTo>
                    <a:pt x="442" y="32"/>
                    <a:pt x="444" y="32"/>
                    <a:pt x="444" y="32"/>
                  </a:cubicBezTo>
                  <a:cubicBezTo>
                    <a:pt x="439" y="31"/>
                    <a:pt x="437" y="31"/>
                    <a:pt x="435" y="30"/>
                  </a:cubicBezTo>
                  <a:cubicBezTo>
                    <a:pt x="437" y="31"/>
                    <a:pt x="440" y="31"/>
                    <a:pt x="441" y="31"/>
                  </a:cubicBezTo>
                  <a:cubicBezTo>
                    <a:pt x="438" y="30"/>
                    <a:pt x="432" y="30"/>
                    <a:pt x="429" y="29"/>
                  </a:cubicBezTo>
                  <a:cubicBezTo>
                    <a:pt x="433" y="30"/>
                    <a:pt x="433" y="29"/>
                    <a:pt x="435" y="29"/>
                  </a:cubicBezTo>
                  <a:cubicBezTo>
                    <a:pt x="435" y="30"/>
                    <a:pt x="436" y="30"/>
                    <a:pt x="438" y="30"/>
                  </a:cubicBezTo>
                  <a:cubicBezTo>
                    <a:pt x="438" y="30"/>
                    <a:pt x="439" y="30"/>
                    <a:pt x="441" y="31"/>
                  </a:cubicBezTo>
                  <a:cubicBezTo>
                    <a:pt x="441" y="31"/>
                    <a:pt x="441" y="31"/>
                    <a:pt x="443" y="31"/>
                  </a:cubicBezTo>
                  <a:cubicBezTo>
                    <a:pt x="445" y="32"/>
                    <a:pt x="444" y="31"/>
                    <a:pt x="447" y="32"/>
                  </a:cubicBezTo>
                  <a:cubicBezTo>
                    <a:pt x="446" y="32"/>
                    <a:pt x="444" y="31"/>
                    <a:pt x="442" y="30"/>
                  </a:cubicBezTo>
                  <a:cubicBezTo>
                    <a:pt x="443" y="31"/>
                    <a:pt x="441" y="30"/>
                    <a:pt x="440" y="30"/>
                  </a:cubicBezTo>
                  <a:cubicBezTo>
                    <a:pt x="438" y="30"/>
                    <a:pt x="438" y="30"/>
                    <a:pt x="437" y="29"/>
                  </a:cubicBezTo>
                  <a:cubicBezTo>
                    <a:pt x="437" y="30"/>
                    <a:pt x="437" y="30"/>
                    <a:pt x="435" y="29"/>
                  </a:cubicBezTo>
                  <a:cubicBezTo>
                    <a:pt x="433" y="29"/>
                    <a:pt x="436" y="29"/>
                    <a:pt x="434" y="29"/>
                  </a:cubicBezTo>
                  <a:cubicBezTo>
                    <a:pt x="434" y="29"/>
                    <a:pt x="433" y="29"/>
                    <a:pt x="432" y="29"/>
                  </a:cubicBezTo>
                  <a:cubicBezTo>
                    <a:pt x="431" y="28"/>
                    <a:pt x="427" y="28"/>
                    <a:pt x="428" y="28"/>
                  </a:cubicBezTo>
                  <a:cubicBezTo>
                    <a:pt x="425" y="27"/>
                    <a:pt x="419" y="27"/>
                    <a:pt x="416" y="26"/>
                  </a:cubicBezTo>
                  <a:cubicBezTo>
                    <a:pt x="417" y="26"/>
                    <a:pt x="418" y="26"/>
                    <a:pt x="419" y="26"/>
                  </a:cubicBezTo>
                  <a:cubicBezTo>
                    <a:pt x="418" y="26"/>
                    <a:pt x="418" y="26"/>
                    <a:pt x="419" y="26"/>
                  </a:cubicBezTo>
                  <a:cubicBezTo>
                    <a:pt x="421" y="26"/>
                    <a:pt x="418" y="26"/>
                    <a:pt x="421" y="27"/>
                  </a:cubicBezTo>
                  <a:cubicBezTo>
                    <a:pt x="422" y="26"/>
                    <a:pt x="428" y="27"/>
                    <a:pt x="431" y="28"/>
                  </a:cubicBezTo>
                  <a:cubicBezTo>
                    <a:pt x="431" y="28"/>
                    <a:pt x="433" y="28"/>
                    <a:pt x="434" y="28"/>
                  </a:cubicBezTo>
                  <a:cubicBezTo>
                    <a:pt x="432" y="28"/>
                    <a:pt x="437" y="29"/>
                    <a:pt x="434" y="28"/>
                  </a:cubicBezTo>
                  <a:cubicBezTo>
                    <a:pt x="433" y="28"/>
                    <a:pt x="432" y="27"/>
                    <a:pt x="430" y="27"/>
                  </a:cubicBezTo>
                  <a:cubicBezTo>
                    <a:pt x="430" y="28"/>
                    <a:pt x="425" y="26"/>
                    <a:pt x="422" y="26"/>
                  </a:cubicBezTo>
                  <a:cubicBezTo>
                    <a:pt x="422" y="26"/>
                    <a:pt x="421" y="26"/>
                    <a:pt x="422" y="26"/>
                  </a:cubicBezTo>
                  <a:cubicBezTo>
                    <a:pt x="423" y="26"/>
                    <a:pt x="425" y="27"/>
                    <a:pt x="425" y="26"/>
                  </a:cubicBezTo>
                  <a:cubicBezTo>
                    <a:pt x="424" y="26"/>
                    <a:pt x="422" y="26"/>
                    <a:pt x="420" y="25"/>
                  </a:cubicBezTo>
                  <a:cubicBezTo>
                    <a:pt x="420" y="26"/>
                    <a:pt x="419" y="25"/>
                    <a:pt x="418" y="25"/>
                  </a:cubicBezTo>
                  <a:cubicBezTo>
                    <a:pt x="419" y="26"/>
                    <a:pt x="418" y="26"/>
                    <a:pt x="416" y="25"/>
                  </a:cubicBezTo>
                  <a:cubicBezTo>
                    <a:pt x="416" y="25"/>
                    <a:pt x="418" y="25"/>
                    <a:pt x="415" y="25"/>
                  </a:cubicBezTo>
                  <a:cubicBezTo>
                    <a:pt x="414" y="25"/>
                    <a:pt x="412" y="25"/>
                    <a:pt x="410" y="25"/>
                  </a:cubicBezTo>
                  <a:cubicBezTo>
                    <a:pt x="411" y="25"/>
                    <a:pt x="409" y="25"/>
                    <a:pt x="408" y="25"/>
                  </a:cubicBezTo>
                  <a:cubicBezTo>
                    <a:pt x="409" y="25"/>
                    <a:pt x="410" y="25"/>
                    <a:pt x="410" y="25"/>
                  </a:cubicBezTo>
                  <a:cubicBezTo>
                    <a:pt x="406" y="24"/>
                    <a:pt x="411" y="25"/>
                    <a:pt x="408" y="24"/>
                  </a:cubicBezTo>
                  <a:cubicBezTo>
                    <a:pt x="407" y="25"/>
                    <a:pt x="406" y="24"/>
                    <a:pt x="403" y="24"/>
                  </a:cubicBezTo>
                  <a:cubicBezTo>
                    <a:pt x="404" y="24"/>
                    <a:pt x="404" y="24"/>
                    <a:pt x="402" y="24"/>
                  </a:cubicBezTo>
                  <a:cubicBezTo>
                    <a:pt x="406" y="24"/>
                    <a:pt x="403" y="24"/>
                    <a:pt x="403" y="24"/>
                  </a:cubicBezTo>
                  <a:cubicBezTo>
                    <a:pt x="403" y="24"/>
                    <a:pt x="404" y="24"/>
                    <a:pt x="404" y="24"/>
                  </a:cubicBezTo>
                  <a:cubicBezTo>
                    <a:pt x="403" y="24"/>
                    <a:pt x="408" y="24"/>
                    <a:pt x="407" y="24"/>
                  </a:cubicBezTo>
                  <a:cubicBezTo>
                    <a:pt x="406" y="24"/>
                    <a:pt x="407" y="23"/>
                    <a:pt x="407" y="23"/>
                  </a:cubicBezTo>
                  <a:cubicBezTo>
                    <a:pt x="404" y="23"/>
                    <a:pt x="401" y="23"/>
                    <a:pt x="400" y="23"/>
                  </a:cubicBezTo>
                  <a:cubicBezTo>
                    <a:pt x="397" y="23"/>
                    <a:pt x="393" y="23"/>
                    <a:pt x="394" y="22"/>
                  </a:cubicBezTo>
                  <a:cubicBezTo>
                    <a:pt x="396" y="22"/>
                    <a:pt x="396" y="23"/>
                    <a:pt x="398" y="23"/>
                  </a:cubicBezTo>
                  <a:cubicBezTo>
                    <a:pt x="401" y="23"/>
                    <a:pt x="404" y="23"/>
                    <a:pt x="406" y="23"/>
                  </a:cubicBezTo>
                  <a:cubicBezTo>
                    <a:pt x="404" y="23"/>
                    <a:pt x="404" y="22"/>
                    <a:pt x="405" y="23"/>
                  </a:cubicBezTo>
                  <a:cubicBezTo>
                    <a:pt x="408" y="23"/>
                    <a:pt x="411" y="24"/>
                    <a:pt x="411" y="23"/>
                  </a:cubicBezTo>
                  <a:cubicBezTo>
                    <a:pt x="412" y="24"/>
                    <a:pt x="418" y="24"/>
                    <a:pt x="418" y="25"/>
                  </a:cubicBezTo>
                  <a:cubicBezTo>
                    <a:pt x="421" y="25"/>
                    <a:pt x="421" y="25"/>
                    <a:pt x="422" y="25"/>
                  </a:cubicBezTo>
                  <a:cubicBezTo>
                    <a:pt x="422" y="25"/>
                    <a:pt x="425" y="26"/>
                    <a:pt x="426" y="26"/>
                  </a:cubicBezTo>
                  <a:cubicBezTo>
                    <a:pt x="425" y="26"/>
                    <a:pt x="427" y="27"/>
                    <a:pt x="428" y="27"/>
                  </a:cubicBezTo>
                  <a:cubicBezTo>
                    <a:pt x="428" y="27"/>
                    <a:pt x="433" y="28"/>
                    <a:pt x="431" y="27"/>
                  </a:cubicBezTo>
                  <a:cubicBezTo>
                    <a:pt x="430" y="27"/>
                    <a:pt x="429" y="27"/>
                    <a:pt x="429" y="27"/>
                  </a:cubicBezTo>
                  <a:cubicBezTo>
                    <a:pt x="431" y="27"/>
                    <a:pt x="432" y="27"/>
                    <a:pt x="433" y="27"/>
                  </a:cubicBezTo>
                  <a:cubicBezTo>
                    <a:pt x="433" y="27"/>
                    <a:pt x="430" y="26"/>
                    <a:pt x="431" y="26"/>
                  </a:cubicBezTo>
                  <a:cubicBezTo>
                    <a:pt x="432" y="27"/>
                    <a:pt x="434" y="27"/>
                    <a:pt x="435" y="27"/>
                  </a:cubicBezTo>
                  <a:cubicBezTo>
                    <a:pt x="433" y="27"/>
                    <a:pt x="437" y="28"/>
                    <a:pt x="436" y="28"/>
                  </a:cubicBezTo>
                  <a:cubicBezTo>
                    <a:pt x="440" y="28"/>
                    <a:pt x="440" y="29"/>
                    <a:pt x="444" y="30"/>
                  </a:cubicBezTo>
                  <a:cubicBezTo>
                    <a:pt x="444" y="29"/>
                    <a:pt x="441" y="29"/>
                    <a:pt x="437" y="28"/>
                  </a:cubicBezTo>
                  <a:cubicBezTo>
                    <a:pt x="437" y="27"/>
                    <a:pt x="435" y="27"/>
                    <a:pt x="433" y="26"/>
                  </a:cubicBezTo>
                  <a:cubicBezTo>
                    <a:pt x="431" y="26"/>
                    <a:pt x="429" y="26"/>
                    <a:pt x="429" y="25"/>
                  </a:cubicBezTo>
                  <a:cubicBezTo>
                    <a:pt x="426" y="25"/>
                    <a:pt x="427" y="25"/>
                    <a:pt x="424" y="24"/>
                  </a:cubicBezTo>
                  <a:cubicBezTo>
                    <a:pt x="424" y="25"/>
                    <a:pt x="424" y="25"/>
                    <a:pt x="424" y="25"/>
                  </a:cubicBezTo>
                  <a:cubicBezTo>
                    <a:pt x="427" y="25"/>
                    <a:pt x="426" y="25"/>
                    <a:pt x="429" y="25"/>
                  </a:cubicBezTo>
                  <a:cubicBezTo>
                    <a:pt x="430" y="26"/>
                    <a:pt x="432" y="26"/>
                    <a:pt x="432" y="26"/>
                  </a:cubicBezTo>
                  <a:cubicBezTo>
                    <a:pt x="430" y="26"/>
                    <a:pt x="429" y="26"/>
                    <a:pt x="426" y="25"/>
                  </a:cubicBezTo>
                  <a:cubicBezTo>
                    <a:pt x="426" y="25"/>
                    <a:pt x="422" y="25"/>
                    <a:pt x="422" y="24"/>
                  </a:cubicBezTo>
                  <a:cubicBezTo>
                    <a:pt x="423" y="25"/>
                    <a:pt x="429" y="26"/>
                    <a:pt x="432" y="27"/>
                  </a:cubicBezTo>
                  <a:cubicBezTo>
                    <a:pt x="427" y="26"/>
                    <a:pt x="422" y="25"/>
                    <a:pt x="418" y="24"/>
                  </a:cubicBezTo>
                  <a:cubicBezTo>
                    <a:pt x="416" y="24"/>
                    <a:pt x="418" y="24"/>
                    <a:pt x="417" y="24"/>
                  </a:cubicBezTo>
                  <a:cubicBezTo>
                    <a:pt x="417" y="24"/>
                    <a:pt x="416" y="24"/>
                    <a:pt x="416" y="24"/>
                  </a:cubicBezTo>
                  <a:cubicBezTo>
                    <a:pt x="417" y="24"/>
                    <a:pt x="420" y="25"/>
                    <a:pt x="418" y="24"/>
                  </a:cubicBezTo>
                  <a:cubicBezTo>
                    <a:pt x="416" y="24"/>
                    <a:pt x="413" y="24"/>
                    <a:pt x="412" y="23"/>
                  </a:cubicBezTo>
                  <a:cubicBezTo>
                    <a:pt x="412" y="23"/>
                    <a:pt x="414" y="23"/>
                    <a:pt x="415" y="23"/>
                  </a:cubicBezTo>
                  <a:cubicBezTo>
                    <a:pt x="413" y="23"/>
                    <a:pt x="412" y="23"/>
                    <a:pt x="411" y="23"/>
                  </a:cubicBezTo>
                  <a:cubicBezTo>
                    <a:pt x="411" y="23"/>
                    <a:pt x="409" y="23"/>
                    <a:pt x="407" y="23"/>
                  </a:cubicBezTo>
                  <a:cubicBezTo>
                    <a:pt x="412" y="23"/>
                    <a:pt x="400" y="22"/>
                    <a:pt x="402" y="21"/>
                  </a:cubicBezTo>
                  <a:cubicBezTo>
                    <a:pt x="400" y="21"/>
                    <a:pt x="400" y="22"/>
                    <a:pt x="397" y="21"/>
                  </a:cubicBezTo>
                  <a:cubicBezTo>
                    <a:pt x="399" y="21"/>
                    <a:pt x="396" y="21"/>
                    <a:pt x="394" y="21"/>
                  </a:cubicBezTo>
                  <a:cubicBezTo>
                    <a:pt x="396" y="21"/>
                    <a:pt x="399" y="21"/>
                    <a:pt x="401" y="21"/>
                  </a:cubicBezTo>
                  <a:cubicBezTo>
                    <a:pt x="404" y="21"/>
                    <a:pt x="406" y="22"/>
                    <a:pt x="408" y="22"/>
                  </a:cubicBezTo>
                  <a:cubicBezTo>
                    <a:pt x="413" y="22"/>
                    <a:pt x="417" y="23"/>
                    <a:pt x="418" y="23"/>
                  </a:cubicBezTo>
                  <a:cubicBezTo>
                    <a:pt x="423" y="24"/>
                    <a:pt x="425" y="25"/>
                    <a:pt x="429" y="25"/>
                  </a:cubicBezTo>
                  <a:cubicBezTo>
                    <a:pt x="428" y="25"/>
                    <a:pt x="429" y="25"/>
                    <a:pt x="429" y="25"/>
                  </a:cubicBezTo>
                  <a:cubicBezTo>
                    <a:pt x="426" y="24"/>
                    <a:pt x="427" y="24"/>
                    <a:pt x="425" y="24"/>
                  </a:cubicBezTo>
                  <a:cubicBezTo>
                    <a:pt x="426" y="24"/>
                    <a:pt x="426" y="24"/>
                    <a:pt x="425" y="24"/>
                  </a:cubicBezTo>
                  <a:cubicBezTo>
                    <a:pt x="423" y="24"/>
                    <a:pt x="421" y="24"/>
                    <a:pt x="420" y="23"/>
                  </a:cubicBezTo>
                  <a:cubicBezTo>
                    <a:pt x="421" y="23"/>
                    <a:pt x="423" y="24"/>
                    <a:pt x="424" y="24"/>
                  </a:cubicBezTo>
                  <a:cubicBezTo>
                    <a:pt x="423" y="24"/>
                    <a:pt x="419" y="22"/>
                    <a:pt x="416" y="22"/>
                  </a:cubicBezTo>
                  <a:cubicBezTo>
                    <a:pt x="418" y="22"/>
                    <a:pt x="420" y="23"/>
                    <a:pt x="420" y="23"/>
                  </a:cubicBezTo>
                  <a:cubicBezTo>
                    <a:pt x="414" y="22"/>
                    <a:pt x="409" y="22"/>
                    <a:pt x="404" y="21"/>
                  </a:cubicBezTo>
                  <a:cubicBezTo>
                    <a:pt x="402" y="21"/>
                    <a:pt x="400" y="21"/>
                    <a:pt x="398" y="20"/>
                  </a:cubicBezTo>
                  <a:cubicBezTo>
                    <a:pt x="397" y="20"/>
                    <a:pt x="396" y="20"/>
                    <a:pt x="395" y="20"/>
                  </a:cubicBezTo>
                  <a:cubicBezTo>
                    <a:pt x="394" y="20"/>
                    <a:pt x="392" y="19"/>
                    <a:pt x="390" y="19"/>
                  </a:cubicBezTo>
                  <a:cubicBezTo>
                    <a:pt x="390" y="19"/>
                    <a:pt x="393" y="19"/>
                    <a:pt x="392" y="20"/>
                  </a:cubicBezTo>
                  <a:cubicBezTo>
                    <a:pt x="388" y="19"/>
                    <a:pt x="393" y="20"/>
                    <a:pt x="392" y="20"/>
                  </a:cubicBezTo>
                  <a:cubicBezTo>
                    <a:pt x="391" y="20"/>
                    <a:pt x="389" y="20"/>
                    <a:pt x="388" y="20"/>
                  </a:cubicBezTo>
                  <a:cubicBezTo>
                    <a:pt x="388" y="20"/>
                    <a:pt x="391" y="20"/>
                    <a:pt x="392" y="21"/>
                  </a:cubicBezTo>
                  <a:cubicBezTo>
                    <a:pt x="389" y="20"/>
                    <a:pt x="385" y="20"/>
                    <a:pt x="382" y="19"/>
                  </a:cubicBezTo>
                  <a:cubicBezTo>
                    <a:pt x="379" y="19"/>
                    <a:pt x="376" y="19"/>
                    <a:pt x="376" y="20"/>
                  </a:cubicBezTo>
                  <a:cubicBezTo>
                    <a:pt x="374" y="20"/>
                    <a:pt x="374" y="20"/>
                    <a:pt x="374" y="20"/>
                  </a:cubicBezTo>
                  <a:cubicBezTo>
                    <a:pt x="373" y="19"/>
                    <a:pt x="376" y="19"/>
                    <a:pt x="374" y="19"/>
                  </a:cubicBezTo>
                  <a:cubicBezTo>
                    <a:pt x="373" y="19"/>
                    <a:pt x="373" y="19"/>
                    <a:pt x="371" y="19"/>
                  </a:cubicBezTo>
                  <a:cubicBezTo>
                    <a:pt x="371" y="19"/>
                    <a:pt x="367" y="19"/>
                    <a:pt x="365" y="19"/>
                  </a:cubicBezTo>
                  <a:cubicBezTo>
                    <a:pt x="368" y="19"/>
                    <a:pt x="374" y="19"/>
                    <a:pt x="380" y="19"/>
                  </a:cubicBezTo>
                  <a:cubicBezTo>
                    <a:pt x="380" y="19"/>
                    <a:pt x="381" y="19"/>
                    <a:pt x="382" y="19"/>
                  </a:cubicBezTo>
                  <a:cubicBezTo>
                    <a:pt x="383" y="18"/>
                    <a:pt x="378" y="18"/>
                    <a:pt x="380" y="18"/>
                  </a:cubicBezTo>
                  <a:cubicBezTo>
                    <a:pt x="382" y="18"/>
                    <a:pt x="381" y="18"/>
                    <a:pt x="383" y="18"/>
                  </a:cubicBezTo>
                  <a:cubicBezTo>
                    <a:pt x="384" y="18"/>
                    <a:pt x="386" y="19"/>
                    <a:pt x="389" y="19"/>
                  </a:cubicBezTo>
                  <a:cubicBezTo>
                    <a:pt x="390" y="18"/>
                    <a:pt x="387" y="19"/>
                    <a:pt x="385" y="18"/>
                  </a:cubicBezTo>
                  <a:cubicBezTo>
                    <a:pt x="389" y="18"/>
                    <a:pt x="392" y="19"/>
                    <a:pt x="395" y="19"/>
                  </a:cubicBezTo>
                  <a:cubicBezTo>
                    <a:pt x="398" y="19"/>
                    <a:pt x="401" y="19"/>
                    <a:pt x="404" y="20"/>
                  </a:cubicBezTo>
                  <a:cubicBezTo>
                    <a:pt x="405" y="19"/>
                    <a:pt x="409" y="20"/>
                    <a:pt x="408" y="19"/>
                  </a:cubicBezTo>
                  <a:cubicBezTo>
                    <a:pt x="409" y="20"/>
                    <a:pt x="412" y="20"/>
                    <a:pt x="409" y="20"/>
                  </a:cubicBezTo>
                  <a:cubicBezTo>
                    <a:pt x="411" y="21"/>
                    <a:pt x="414" y="21"/>
                    <a:pt x="412" y="20"/>
                  </a:cubicBezTo>
                  <a:cubicBezTo>
                    <a:pt x="411" y="20"/>
                    <a:pt x="414" y="20"/>
                    <a:pt x="410" y="20"/>
                  </a:cubicBezTo>
                  <a:cubicBezTo>
                    <a:pt x="411" y="20"/>
                    <a:pt x="412" y="20"/>
                    <a:pt x="414" y="20"/>
                  </a:cubicBezTo>
                  <a:cubicBezTo>
                    <a:pt x="416" y="20"/>
                    <a:pt x="414" y="20"/>
                    <a:pt x="415" y="20"/>
                  </a:cubicBezTo>
                  <a:cubicBezTo>
                    <a:pt x="418" y="21"/>
                    <a:pt x="417" y="21"/>
                    <a:pt x="420" y="21"/>
                  </a:cubicBezTo>
                  <a:cubicBezTo>
                    <a:pt x="422" y="21"/>
                    <a:pt x="418" y="20"/>
                    <a:pt x="421" y="21"/>
                  </a:cubicBezTo>
                  <a:cubicBezTo>
                    <a:pt x="422" y="21"/>
                    <a:pt x="424" y="22"/>
                    <a:pt x="427" y="22"/>
                  </a:cubicBezTo>
                  <a:cubicBezTo>
                    <a:pt x="428" y="22"/>
                    <a:pt x="431" y="23"/>
                    <a:pt x="434" y="23"/>
                  </a:cubicBezTo>
                  <a:cubicBezTo>
                    <a:pt x="437" y="24"/>
                    <a:pt x="440" y="24"/>
                    <a:pt x="442" y="25"/>
                  </a:cubicBezTo>
                  <a:cubicBezTo>
                    <a:pt x="442" y="25"/>
                    <a:pt x="444" y="26"/>
                    <a:pt x="445" y="26"/>
                  </a:cubicBezTo>
                  <a:cubicBezTo>
                    <a:pt x="444" y="25"/>
                    <a:pt x="443" y="25"/>
                    <a:pt x="442" y="25"/>
                  </a:cubicBezTo>
                  <a:cubicBezTo>
                    <a:pt x="445" y="26"/>
                    <a:pt x="446" y="26"/>
                    <a:pt x="449" y="26"/>
                  </a:cubicBezTo>
                  <a:cubicBezTo>
                    <a:pt x="449" y="27"/>
                    <a:pt x="453" y="27"/>
                    <a:pt x="454" y="28"/>
                  </a:cubicBezTo>
                  <a:cubicBezTo>
                    <a:pt x="455" y="28"/>
                    <a:pt x="453" y="27"/>
                    <a:pt x="455" y="28"/>
                  </a:cubicBezTo>
                  <a:cubicBezTo>
                    <a:pt x="456" y="28"/>
                    <a:pt x="456" y="28"/>
                    <a:pt x="456" y="28"/>
                  </a:cubicBezTo>
                  <a:cubicBezTo>
                    <a:pt x="457" y="28"/>
                    <a:pt x="455" y="28"/>
                    <a:pt x="455" y="28"/>
                  </a:cubicBezTo>
                  <a:cubicBezTo>
                    <a:pt x="458" y="29"/>
                    <a:pt x="455" y="28"/>
                    <a:pt x="458" y="29"/>
                  </a:cubicBezTo>
                  <a:cubicBezTo>
                    <a:pt x="459" y="29"/>
                    <a:pt x="457" y="28"/>
                    <a:pt x="457" y="28"/>
                  </a:cubicBezTo>
                  <a:cubicBezTo>
                    <a:pt x="461" y="29"/>
                    <a:pt x="465" y="30"/>
                    <a:pt x="468" y="31"/>
                  </a:cubicBezTo>
                  <a:cubicBezTo>
                    <a:pt x="469" y="31"/>
                    <a:pt x="471" y="32"/>
                    <a:pt x="473" y="33"/>
                  </a:cubicBezTo>
                  <a:cubicBezTo>
                    <a:pt x="474" y="33"/>
                    <a:pt x="473" y="33"/>
                    <a:pt x="475" y="34"/>
                  </a:cubicBezTo>
                  <a:cubicBezTo>
                    <a:pt x="475" y="34"/>
                    <a:pt x="476" y="34"/>
                    <a:pt x="476" y="34"/>
                  </a:cubicBezTo>
                  <a:cubicBezTo>
                    <a:pt x="475" y="33"/>
                    <a:pt x="474" y="33"/>
                    <a:pt x="474" y="33"/>
                  </a:cubicBezTo>
                  <a:cubicBezTo>
                    <a:pt x="475" y="33"/>
                    <a:pt x="478" y="34"/>
                    <a:pt x="480" y="35"/>
                  </a:cubicBezTo>
                  <a:cubicBezTo>
                    <a:pt x="483" y="36"/>
                    <a:pt x="486" y="37"/>
                    <a:pt x="488" y="37"/>
                  </a:cubicBezTo>
                  <a:cubicBezTo>
                    <a:pt x="489" y="38"/>
                    <a:pt x="495" y="40"/>
                    <a:pt x="492" y="39"/>
                  </a:cubicBezTo>
                  <a:cubicBezTo>
                    <a:pt x="494" y="40"/>
                    <a:pt x="497" y="41"/>
                    <a:pt x="497" y="42"/>
                  </a:cubicBezTo>
                  <a:cubicBezTo>
                    <a:pt x="495" y="41"/>
                    <a:pt x="495" y="40"/>
                    <a:pt x="492" y="40"/>
                  </a:cubicBezTo>
                  <a:cubicBezTo>
                    <a:pt x="493" y="40"/>
                    <a:pt x="491" y="39"/>
                    <a:pt x="490" y="39"/>
                  </a:cubicBezTo>
                  <a:cubicBezTo>
                    <a:pt x="494" y="41"/>
                    <a:pt x="489" y="39"/>
                    <a:pt x="493" y="40"/>
                  </a:cubicBezTo>
                  <a:cubicBezTo>
                    <a:pt x="495" y="41"/>
                    <a:pt x="491" y="39"/>
                    <a:pt x="493" y="40"/>
                  </a:cubicBezTo>
                  <a:cubicBezTo>
                    <a:pt x="494" y="41"/>
                    <a:pt x="496" y="41"/>
                    <a:pt x="496" y="42"/>
                  </a:cubicBezTo>
                  <a:cubicBezTo>
                    <a:pt x="495" y="41"/>
                    <a:pt x="496" y="41"/>
                    <a:pt x="495" y="41"/>
                  </a:cubicBezTo>
                  <a:cubicBezTo>
                    <a:pt x="496" y="42"/>
                    <a:pt x="500" y="44"/>
                    <a:pt x="501" y="44"/>
                  </a:cubicBezTo>
                  <a:cubicBezTo>
                    <a:pt x="500" y="43"/>
                    <a:pt x="497" y="42"/>
                    <a:pt x="497" y="42"/>
                  </a:cubicBezTo>
                  <a:cubicBezTo>
                    <a:pt x="497" y="42"/>
                    <a:pt x="499" y="42"/>
                    <a:pt x="498" y="42"/>
                  </a:cubicBezTo>
                  <a:cubicBezTo>
                    <a:pt x="501" y="43"/>
                    <a:pt x="498" y="42"/>
                    <a:pt x="502" y="44"/>
                  </a:cubicBezTo>
                  <a:cubicBezTo>
                    <a:pt x="503" y="44"/>
                    <a:pt x="501" y="43"/>
                    <a:pt x="502" y="44"/>
                  </a:cubicBezTo>
                  <a:cubicBezTo>
                    <a:pt x="505" y="45"/>
                    <a:pt x="502" y="43"/>
                    <a:pt x="504" y="44"/>
                  </a:cubicBezTo>
                  <a:cubicBezTo>
                    <a:pt x="506" y="45"/>
                    <a:pt x="506" y="45"/>
                    <a:pt x="507" y="46"/>
                  </a:cubicBezTo>
                  <a:cubicBezTo>
                    <a:pt x="509" y="47"/>
                    <a:pt x="516" y="50"/>
                    <a:pt x="512" y="48"/>
                  </a:cubicBezTo>
                  <a:cubicBezTo>
                    <a:pt x="513" y="48"/>
                    <a:pt x="515" y="49"/>
                    <a:pt x="516" y="50"/>
                  </a:cubicBezTo>
                  <a:cubicBezTo>
                    <a:pt x="513" y="49"/>
                    <a:pt x="515" y="49"/>
                    <a:pt x="515" y="50"/>
                  </a:cubicBezTo>
                  <a:cubicBezTo>
                    <a:pt x="519" y="51"/>
                    <a:pt x="521" y="53"/>
                    <a:pt x="524" y="55"/>
                  </a:cubicBezTo>
                  <a:cubicBezTo>
                    <a:pt x="525" y="55"/>
                    <a:pt x="522" y="53"/>
                    <a:pt x="524" y="54"/>
                  </a:cubicBezTo>
                  <a:cubicBezTo>
                    <a:pt x="524" y="54"/>
                    <a:pt x="525" y="55"/>
                    <a:pt x="527" y="56"/>
                  </a:cubicBezTo>
                  <a:cubicBezTo>
                    <a:pt x="527" y="56"/>
                    <a:pt x="527" y="56"/>
                    <a:pt x="528" y="56"/>
                  </a:cubicBezTo>
                  <a:cubicBezTo>
                    <a:pt x="531" y="58"/>
                    <a:pt x="534" y="60"/>
                    <a:pt x="535" y="60"/>
                  </a:cubicBezTo>
                  <a:cubicBezTo>
                    <a:pt x="534" y="60"/>
                    <a:pt x="531" y="58"/>
                    <a:pt x="531" y="59"/>
                  </a:cubicBezTo>
                  <a:cubicBezTo>
                    <a:pt x="534" y="60"/>
                    <a:pt x="536" y="61"/>
                    <a:pt x="538" y="63"/>
                  </a:cubicBezTo>
                  <a:cubicBezTo>
                    <a:pt x="538" y="62"/>
                    <a:pt x="538" y="62"/>
                    <a:pt x="538" y="62"/>
                  </a:cubicBezTo>
                  <a:cubicBezTo>
                    <a:pt x="541" y="64"/>
                    <a:pt x="544" y="65"/>
                    <a:pt x="544" y="66"/>
                  </a:cubicBezTo>
                  <a:cubicBezTo>
                    <a:pt x="541" y="64"/>
                    <a:pt x="538" y="63"/>
                    <a:pt x="540" y="64"/>
                  </a:cubicBezTo>
                  <a:cubicBezTo>
                    <a:pt x="542" y="65"/>
                    <a:pt x="544" y="67"/>
                    <a:pt x="545" y="67"/>
                  </a:cubicBezTo>
                  <a:cubicBezTo>
                    <a:pt x="547" y="68"/>
                    <a:pt x="544" y="66"/>
                    <a:pt x="546" y="67"/>
                  </a:cubicBezTo>
                  <a:cubicBezTo>
                    <a:pt x="548" y="69"/>
                    <a:pt x="555" y="72"/>
                    <a:pt x="558" y="75"/>
                  </a:cubicBezTo>
                  <a:cubicBezTo>
                    <a:pt x="557" y="74"/>
                    <a:pt x="554" y="72"/>
                    <a:pt x="554" y="72"/>
                  </a:cubicBezTo>
                  <a:cubicBezTo>
                    <a:pt x="557" y="74"/>
                    <a:pt x="559" y="75"/>
                    <a:pt x="561" y="77"/>
                  </a:cubicBezTo>
                  <a:cubicBezTo>
                    <a:pt x="564" y="79"/>
                    <a:pt x="566" y="80"/>
                    <a:pt x="567" y="82"/>
                  </a:cubicBezTo>
                  <a:cubicBezTo>
                    <a:pt x="567" y="81"/>
                    <a:pt x="565" y="79"/>
                    <a:pt x="564" y="79"/>
                  </a:cubicBezTo>
                  <a:cubicBezTo>
                    <a:pt x="567" y="81"/>
                    <a:pt x="570" y="83"/>
                    <a:pt x="575" y="87"/>
                  </a:cubicBezTo>
                  <a:cubicBezTo>
                    <a:pt x="574" y="86"/>
                    <a:pt x="574" y="86"/>
                    <a:pt x="573" y="86"/>
                  </a:cubicBezTo>
                  <a:cubicBezTo>
                    <a:pt x="576" y="89"/>
                    <a:pt x="576" y="88"/>
                    <a:pt x="578" y="89"/>
                  </a:cubicBezTo>
                  <a:cubicBezTo>
                    <a:pt x="576" y="88"/>
                    <a:pt x="576" y="88"/>
                    <a:pt x="575" y="87"/>
                  </a:cubicBezTo>
                  <a:cubicBezTo>
                    <a:pt x="575" y="87"/>
                    <a:pt x="575" y="87"/>
                    <a:pt x="576" y="87"/>
                  </a:cubicBezTo>
                  <a:cubicBezTo>
                    <a:pt x="579" y="90"/>
                    <a:pt x="582" y="93"/>
                    <a:pt x="583" y="94"/>
                  </a:cubicBezTo>
                  <a:cubicBezTo>
                    <a:pt x="584" y="94"/>
                    <a:pt x="580" y="91"/>
                    <a:pt x="578" y="90"/>
                  </a:cubicBezTo>
                  <a:cubicBezTo>
                    <a:pt x="582" y="92"/>
                    <a:pt x="582" y="93"/>
                    <a:pt x="585" y="95"/>
                  </a:cubicBezTo>
                  <a:cubicBezTo>
                    <a:pt x="585" y="95"/>
                    <a:pt x="582" y="93"/>
                    <a:pt x="583" y="93"/>
                  </a:cubicBezTo>
                  <a:cubicBezTo>
                    <a:pt x="580" y="91"/>
                    <a:pt x="577" y="89"/>
                    <a:pt x="575" y="87"/>
                  </a:cubicBezTo>
                  <a:cubicBezTo>
                    <a:pt x="572" y="85"/>
                    <a:pt x="570" y="83"/>
                    <a:pt x="568" y="81"/>
                  </a:cubicBezTo>
                  <a:cubicBezTo>
                    <a:pt x="572" y="85"/>
                    <a:pt x="570" y="82"/>
                    <a:pt x="572" y="84"/>
                  </a:cubicBezTo>
                  <a:cubicBezTo>
                    <a:pt x="574" y="85"/>
                    <a:pt x="577" y="88"/>
                    <a:pt x="578" y="88"/>
                  </a:cubicBezTo>
                  <a:cubicBezTo>
                    <a:pt x="577" y="88"/>
                    <a:pt x="577" y="88"/>
                    <a:pt x="577" y="88"/>
                  </a:cubicBezTo>
                  <a:cubicBezTo>
                    <a:pt x="579" y="89"/>
                    <a:pt x="583" y="92"/>
                    <a:pt x="582" y="92"/>
                  </a:cubicBezTo>
                  <a:cubicBezTo>
                    <a:pt x="581" y="91"/>
                    <a:pt x="581" y="90"/>
                    <a:pt x="580" y="90"/>
                  </a:cubicBezTo>
                  <a:cubicBezTo>
                    <a:pt x="583" y="92"/>
                    <a:pt x="585" y="94"/>
                    <a:pt x="587" y="96"/>
                  </a:cubicBezTo>
                  <a:cubicBezTo>
                    <a:pt x="589" y="97"/>
                    <a:pt x="591" y="99"/>
                    <a:pt x="592" y="100"/>
                  </a:cubicBezTo>
                  <a:cubicBezTo>
                    <a:pt x="592" y="101"/>
                    <a:pt x="601" y="108"/>
                    <a:pt x="602" y="109"/>
                  </a:cubicBezTo>
                  <a:cubicBezTo>
                    <a:pt x="596" y="104"/>
                    <a:pt x="593" y="101"/>
                    <a:pt x="588" y="97"/>
                  </a:cubicBezTo>
                  <a:cubicBezTo>
                    <a:pt x="589" y="98"/>
                    <a:pt x="587" y="96"/>
                    <a:pt x="585" y="95"/>
                  </a:cubicBezTo>
                  <a:cubicBezTo>
                    <a:pt x="588" y="98"/>
                    <a:pt x="593" y="102"/>
                    <a:pt x="596" y="104"/>
                  </a:cubicBezTo>
                  <a:cubicBezTo>
                    <a:pt x="596" y="104"/>
                    <a:pt x="597" y="105"/>
                    <a:pt x="597" y="105"/>
                  </a:cubicBezTo>
                  <a:cubicBezTo>
                    <a:pt x="595" y="103"/>
                    <a:pt x="594" y="103"/>
                    <a:pt x="592" y="101"/>
                  </a:cubicBezTo>
                  <a:cubicBezTo>
                    <a:pt x="593" y="102"/>
                    <a:pt x="592" y="102"/>
                    <a:pt x="594" y="103"/>
                  </a:cubicBezTo>
                  <a:cubicBezTo>
                    <a:pt x="594" y="103"/>
                    <a:pt x="593" y="102"/>
                    <a:pt x="593" y="102"/>
                  </a:cubicBezTo>
                  <a:cubicBezTo>
                    <a:pt x="595" y="104"/>
                    <a:pt x="596" y="105"/>
                    <a:pt x="598" y="106"/>
                  </a:cubicBezTo>
                  <a:cubicBezTo>
                    <a:pt x="599" y="108"/>
                    <a:pt x="598" y="107"/>
                    <a:pt x="597" y="107"/>
                  </a:cubicBezTo>
                  <a:cubicBezTo>
                    <a:pt x="596" y="107"/>
                    <a:pt x="596" y="106"/>
                    <a:pt x="595" y="106"/>
                  </a:cubicBezTo>
                  <a:cubicBezTo>
                    <a:pt x="596" y="107"/>
                    <a:pt x="592" y="103"/>
                    <a:pt x="590" y="102"/>
                  </a:cubicBezTo>
                  <a:cubicBezTo>
                    <a:pt x="592" y="104"/>
                    <a:pt x="592" y="103"/>
                    <a:pt x="595" y="106"/>
                  </a:cubicBezTo>
                  <a:cubicBezTo>
                    <a:pt x="595" y="107"/>
                    <a:pt x="594" y="106"/>
                    <a:pt x="595" y="107"/>
                  </a:cubicBezTo>
                  <a:cubicBezTo>
                    <a:pt x="595" y="106"/>
                    <a:pt x="598" y="109"/>
                    <a:pt x="598" y="109"/>
                  </a:cubicBezTo>
                  <a:cubicBezTo>
                    <a:pt x="596" y="107"/>
                    <a:pt x="595" y="106"/>
                    <a:pt x="595" y="106"/>
                  </a:cubicBezTo>
                  <a:cubicBezTo>
                    <a:pt x="595" y="106"/>
                    <a:pt x="595" y="106"/>
                    <a:pt x="596" y="107"/>
                  </a:cubicBezTo>
                  <a:cubicBezTo>
                    <a:pt x="598" y="108"/>
                    <a:pt x="598" y="108"/>
                    <a:pt x="599" y="109"/>
                  </a:cubicBezTo>
                  <a:cubicBezTo>
                    <a:pt x="599" y="109"/>
                    <a:pt x="599" y="109"/>
                    <a:pt x="599" y="110"/>
                  </a:cubicBezTo>
                  <a:cubicBezTo>
                    <a:pt x="600" y="110"/>
                    <a:pt x="597" y="108"/>
                    <a:pt x="598" y="108"/>
                  </a:cubicBezTo>
                  <a:cubicBezTo>
                    <a:pt x="600" y="109"/>
                    <a:pt x="599" y="107"/>
                    <a:pt x="604" y="112"/>
                  </a:cubicBezTo>
                  <a:cubicBezTo>
                    <a:pt x="605" y="114"/>
                    <a:pt x="607" y="116"/>
                    <a:pt x="611" y="119"/>
                  </a:cubicBezTo>
                  <a:cubicBezTo>
                    <a:pt x="611" y="119"/>
                    <a:pt x="610" y="119"/>
                    <a:pt x="610" y="119"/>
                  </a:cubicBezTo>
                  <a:cubicBezTo>
                    <a:pt x="611" y="120"/>
                    <a:pt x="616" y="126"/>
                    <a:pt x="616" y="125"/>
                  </a:cubicBezTo>
                  <a:cubicBezTo>
                    <a:pt x="616" y="125"/>
                    <a:pt x="615" y="124"/>
                    <a:pt x="613" y="122"/>
                  </a:cubicBezTo>
                  <a:cubicBezTo>
                    <a:pt x="614" y="123"/>
                    <a:pt x="612" y="120"/>
                    <a:pt x="612" y="120"/>
                  </a:cubicBezTo>
                  <a:cubicBezTo>
                    <a:pt x="616" y="125"/>
                    <a:pt x="617" y="126"/>
                    <a:pt x="618" y="127"/>
                  </a:cubicBezTo>
                  <a:cubicBezTo>
                    <a:pt x="623" y="133"/>
                    <a:pt x="625" y="136"/>
                    <a:pt x="631" y="144"/>
                  </a:cubicBezTo>
                  <a:cubicBezTo>
                    <a:pt x="632" y="145"/>
                    <a:pt x="630" y="142"/>
                    <a:pt x="632" y="144"/>
                  </a:cubicBezTo>
                  <a:cubicBezTo>
                    <a:pt x="633" y="146"/>
                    <a:pt x="634" y="147"/>
                    <a:pt x="636" y="150"/>
                  </a:cubicBezTo>
                  <a:cubicBezTo>
                    <a:pt x="635" y="149"/>
                    <a:pt x="635" y="149"/>
                    <a:pt x="636" y="151"/>
                  </a:cubicBezTo>
                  <a:cubicBezTo>
                    <a:pt x="638" y="153"/>
                    <a:pt x="639" y="154"/>
                    <a:pt x="639" y="155"/>
                  </a:cubicBezTo>
                  <a:cubicBezTo>
                    <a:pt x="641" y="156"/>
                    <a:pt x="641" y="157"/>
                    <a:pt x="641" y="158"/>
                  </a:cubicBezTo>
                  <a:cubicBezTo>
                    <a:pt x="642" y="158"/>
                    <a:pt x="642" y="158"/>
                    <a:pt x="642" y="158"/>
                  </a:cubicBezTo>
                  <a:cubicBezTo>
                    <a:pt x="640" y="156"/>
                    <a:pt x="638" y="152"/>
                    <a:pt x="639" y="153"/>
                  </a:cubicBezTo>
                  <a:cubicBezTo>
                    <a:pt x="638" y="151"/>
                    <a:pt x="634" y="147"/>
                    <a:pt x="634" y="146"/>
                  </a:cubicBezTo>
                  <a:cubicBezTo>
                    <a:pt x="635" y="147"/>
                    <a:pt x="638" y="151"/>
                    <a:pt x="640" y="155"/>
                  </a:cubicBezTo>
                  <a:cubicBezTo>
                    <a:pt x="643" y="158"/>
                    <a:pt x="644" y="161"/>
                    <a:pt x="642" y="158"/>
                  </a:cubicBezTo>
                  <a:cubicBezTo>
                    <a:pt x="643" y="160"/>
                    <a:pt x="644" y="161"/>
                    <a:pt x="644" y="162"/>
                  </a:cubicBezTo>
                  <a:cubicBezTo>
                    <a:pt x="645" y="162"/>
                    <a:pt x="645" y="162"/>
                    <a:pt x="645" y="163"/>
                  </a:cubicBezTo>
                  <a:cubicBezTo>
                    <a:pt x="644" y="160"/>
                    <a:pt x="644" y="160"/>
                    <a:pt x="643" y="159"/>
                  </a:cubicBezTo>
                  <a:cubicBezTo>
                    <a:pt x="642" y="157"/>
                    <a:pt x="642" y="157"/>
                    <a:pt x="641" y="155"/>
                  </a:cubicBezTo>
                  <a:cubicBezTo>
                    <a:pt x="641" y="155"/>
                    <a:pt x="641" y="155"/>
                    <a:pt x="641" y="155"/>
                  </a:cubicBezTo>
                  <a:cubicBezTo>
                    <a:pt x="642" y="157"/>
                    <a:pt x="643" y="158"/>
                    <a:pt x="643" y="158"/>
                  </a:cubicBezTo>
                  <a:cubicBezTo>
                    <a:pt x="641" y="155"/>
                    <a:pt x="639" y="154"/>
                    <a:pt x="636" y="149"/>
                  </a:cubicBezTo>
                  <a:cubicBezTo>
                    <a:pt x="639" y="152"/>
                    <a:pt x="637" y="149"/>
                    <a:pt x="638" y="151"/>
                  </a:cubicBezTo>
                  <a:cubicBezTo>
                    <a:pt x="636" y="149"/>
                    <a:pt x="634" y="145"/>
                    <a:pt x="633" y="143"/>
                  </a:cubicBezTo>
                  <a:cubicBezTo>
                    <a:pt x="632" y="141"/>
                    <a:pt x="632" y="141"/>
                    <a:pt x="635" y="145"/>
                  </a:cubicBezTo>
                  <a:cubicBezTo>
                    <a:pt x="635" y="145"/>
                    <a:pt x="634" y="143"/>
                    <a:pt x="633" y="142"/>
                  </a:cubicBezTo>
                  <a:cubicBezTo>
                    <a:pt x="633" y="143"/>
                    <a:pt x="633" y="142"/>
                    <a:pt x="631" y="140"/>
                  </a:cubicBezTo>
                  <a:cubicBezTo>
                    <a:pt x="631" y="140"/>
                    <a:pt x="632" y="142"/>
                    <a:pt x="631" y="140"/>
                  </a:cubicBezTo>
                  <a:cubicBezTo>
                    <a:pt x="629" y="139"/>
                    <a:pt x="628" y="136"/>
                    <a:pt x="627" y="135"/>
                  </a:cubicBezTo>
                  <a:cubicBezTo>
                    <a:pt x="625" y="134"/>
                    <a:pt x="624" y="133"/>
                    <a:pt x="623" y="131"/>
                  </a:cubicBezTo>
                  <a:cubicBezTo>
                    <a:pt x="622" y="130"/>
                    <a:pt x="621" y="129"/>
                    <a:pt x="620" y="127"/>
                  </a:cubicBezTo>
                  <a:cubicBezTo>
                    <a:pt x="617" y="125"/>
                    <a:pt x="615" y="122"/>
                    <a:pt x="612" y="119"/>
                  </a:cubicBezTo>
                  <a:cubicBezTo>
                    <a:pt x="610" y="116"/>
                    <a:pt x="607" y="114"/>
                    <a:pt x="604" y="111"/>
                  </a:cubicBezTo>
                  <a:cubicBezTo>
                    <a:pt x="603" y="110"/>
                    <a:pt x="602" y="108"/>
                    <a:pt x="601" y="107"/>
                  </a:cubicBezTo>
                  <a:cubicBezTo>
                    <a:pt x="599" y="106"/>
                    <a:pt x="598" y="105"/>
                    <a:pt x="596" y="103"/>
                  </a:cubicBezTo>
                  <a:cubicBezTo>
                    <a:pt x="599" y="105"/>
                    <a:pt x="599" y="105"/>
                    <a:pt x="601" y="108"/>
                  </a:cubicBezTo>
                  <a:cubicBezTo>
                    <a:pt x="601" y="107"/>
                    <a:pt x="604" y="110"/>
                    <a:pt x="605" y="111"/>
                  </a:cubicBezTo>
                  <a:cubicBezTo>
                    <a:pt x="603" y="109"/>
                    <a:pt x="607" y="113"/>
                    <a:pt x="605" y="110"/>
                  </a:cubicBezTo>
                  <a:cubicBezTo>
                    <a:pt x="609" y="115"/>
                    <a:pt x="613" y="119"/>
                    <a:pt x="616" y="121"/>
                  </a:cubicBezTo>
                  <a:cubicBezTo>
                    <a:pt x="611" y="117"/>
                    <a:pt x="618" y="123"/>
                    <a:pt x="615" y="119"/>
                  </a:cubicBezTo>
                  <a:cubicBezTo>
                    <a:pt x="613" y="118"/>
                    <a:pt x="609" y="114"/>
                    <a:pt x="606" y="110"/>
                  </a:cubicBezTo>
                  <a:cubicBezTo>
                    <a:pt x="605" y="110"/>
                    <a:pt x="606" y="111"/>
                    <a:pt x="605" y="110"/>
                  </a:cubicBezTo>
                  <a:cubicBezTo>
                    <a:pt x="603" y="108"/>
                    <a:pt x="607" y="112"/>
                    <a:pt x="609" y="113"/>
                  </a:cubicBezTo>
                  <a:cubicBezTo>
                    <a:pt x="606" y="111"/>
                    <a:pt x="604" y="109"/>
                    <a:pt x="602" y="106"/>
                  </a:cubicBezTo>
                  <a:cubicBezTo>
                    <a:pt x="603" y="106"/>
                    <a:pt x="603" y="107"/>
                    <a:pt x="605" y="108"/>
                  </a:cubicBezTo>
                  <a:cubicBezTo>
                    <a:pt x="607" y="110"/>
                    <a:pt x="606" y="110"/>
                    <a:pt x="609" y="112"/>
                  </a:cubicBezTo>
                  <a:cubicBezTo>
                    <a:pt x="609" y="112"/>
                    <a:pt x="608" y="112"/>
                    <a:pt x="608" y="112"/>
                  </a:cubicBezTo>
                  <a:cubicBezTo>
                    <a:pt x="610" y="114"/>
                    <a:pt x="610" y="114"/>
                    <a:pt x="612" y="115"/>
                  </a:cubicBezTo>
                  <a:cubicBezTo>
                    <a:pt x="611" y="116"/>
                    <a:pt x="611" y="116"/>
                    <a:pt x="611" y="116"/>
                  </a:cubicBezTo>
                  <a:cubicBezTo>
                    <a:pt x="613" y="117"/>
                    <a:pt x="615" y="119"/>
                    <a:pt x="618" y="122"/>
                  </a:cubicBezTo>
                  <a:cubicBezTo>
                    <a:pt x="616" y="120"/>
                    <a:pt x="615" y="118"/>
                    <a:pt x="613" y="116"/>
                  </a:cubicBezTo>
                  <a:cubicBezTo>
                    <a:pt x="611" y="114"/>
                    <a:pt x="609" y="112"/>
                    <a:pt x="608" y="110"/>
                  </a:cubicBezTo>
                  <a:cubicBezTo>
                    <a:pt x="608" y="110"/>
                    <a:pt x="606" y="108"/>
                    <a:pt x="607" y="109"/>
                  </a:cubicBezTo>
                  <a:cubicBezTo>
                    <a:pt x="610" y="112"/>
                    <a:pt x="610" y="112"/>
                    <a:pt x="612" y="114"/>
                  </a:cubicBezTo>
                  <a:cubicBezTo>
                    <a:pt x="612" y="114"/>
                    <a:pt x="612" y="114"/>
                    <a:pt x="612" y="114"/>
                  </a:cubicBezTo>
                  <a:cubicBezTo>
                    <a:pt x="614" y="116"/>
                    <a:pt x="615" y="117"/>
                    <a:pt x="615" y="118"/>
                  </a:cubicBezTo>
                  <a:cubicBezTo>
                    <a:pt x="615" y="119"/>
                    <a:pt x="616" y="119"/>
                    <a:pt x="618" y="122"/>
                  </a:cubicBezTo>
                  <a:cubicBezTo>
                    <a:pt x="619" y="123"/>
                    <a:pt x="620" y="123"/>
                    <a:pt x="621" y="124"/>
                  </a:cubicBezTo>
                  <a:cubicBezTo>
                    <a:pt x="620" y="123"/>
                    <a:pt x="621" y="124"/>
                    <a:pt x="622" y="125"/>
                  </a:cubicBezTo>
                  <a:cubicBezTo>
                    <a:pt x="623" y="126"/>
                    <a:pt x="624" y="127"/>
                    <a:pt x="623" y="126"/>
                  </a:cubicBezTo>
                  <a:cubicBezTo>
                    <a:pt x="625" y="128"/>
                    <a:pt x="629" y="133"/>
                    <a:pt x="630" y="135"/>
                  </a:cubicBezTo>
                  <a:cubicBezTo>
                    <a:pt x="630" y="135"/>
                    <a:pt x="629" y="134"/>
                    <a:pt x="630" y="135"/>
                  </a:cubicBezTo>
                  <a:cubicBezTo>
                    <a:pt x="628" y="133"/>
                    <a:pt x="626" y="131"/>
                    <a:pt x="624" y="129"/>
                  </a:cubicBezTo>
                  <a:cubicBezTo>
                    <a:pt x="622" y="126"/>
                    <a:pt x="620" y="124"/>
                    <a:pt x="618" y="122"/>
                  </a:cubicBezTo>
                  <a:cubicBezTo>
                    <a:pt x="618" y="122"/>
                    <a:pt x="619" y="123"/>
                    <a:pt x="619" y="124"/>
                  </a:cubicBezTo>
                  <a:cubicBezTo>
                    <a:pt x="619" y="123"/>
                    <a:pt x="620" y="124"/>
                    <a:pt x="621" y="125"/>
                  </a:cubicBezTo>
                  <a:cubicBezTo>
                    <a:pt x="621" y="126"/>
                    <a:pt x="621" y="126"/>
                    <a:pt x="621" y="126"/>
                  </a:cubicBezTo>
                  <a:cubicBezTo>
                    <a:pt x="622" y="127"/>
                    <a:pt x="624" y="129"/>
                    <a:pt x="624" y="129"/>
                  </a:cubicBezTo>
                  <a:cubicBezTo>
                    <a:pt x="621" y="126"/>
                    <a:pt x="621" y="126"/>
                    <a:pt x="621" y="126"/>
                  </a:cubicBezTo>
                  <a:cubicBezTo>
                    <a:pt x="621" y="127"/>
                    <a:pt x="622" y="128"/>
                    <a:pt x="623" y="129"/>
                  </a:cubicBezTo>
                  <a:cubicBezTo>
                    <a:pt x="625" y="131"/>
                    <a:pt x="626" y="132"/>
                    <a:pt x="627" y="133"/>
                  </a:cubicBezTo>
                  <a:cubicBezTo>
                    <a:pt x="626" y="132"/>
                    <a:pt x="625" y="132"/>
                    <a:pt x="625" y="131"/>
                  </a:cubicBezTo>
                  <a:cubicBezTo>
                    <a:pt x="626" y="132"/>
                    <a:pt x="626" y="132"/>
                    <a:pt x="627" y="133"/>
                  </a:cubicBezTo>
                  <a:cubicBezTo>
                    <a:pt x="629" y="135"/>
                    <a:pt x="627" y="134"/>
                    <a:pt x="628" y="135"/>
                  </a:cubicBezTo>
                  <a:cubicBezTo>
                    <a:pt x="629" y="136"/>
                    <a:pt x="628" y="136"/>
                    <a:pt x="629" y="137"/>
                  </a:cubicBezTo>
                  <a:cubicBezTo>
                    <a:pt x="630" y="137"/>
                    <a:pt x="630" y="137"/>
                    <a:pt x="631" y="139"/>
                  </a:cubicBezTo>
                  <a:cubicBezTo>
                    <a:pt x="631" y="139"/>
                    <a:pt x="631" y="139"/>
                    <a:pt x="632" y="140"/>
                  </a:cubicBezTo>
                  <a:cubicBezTo>
                    <a:pt x="634" y="142"/>
                    <a:pt x="636" y="145"/>
                    <a:pt x="638" y="148"/>
                  </a:cubicBezTo>
                  <a:cubicBezTo>
                    <a:pt x="640" y="151"/>
                    <a:pt x="642" y="154"/>
                    <a:pt x="645" y="157"/>
                  </a:cubicBezTo>
                  <a:cubicBezTo>
                    <a:pt x="645" y="158"/>
                    <a:pt x="646" y="160"/>
                    <a:pt x="647" y="161"/>
                  </a:cubicBezTo>
                  <a:cubicBezTo>
                    <a:pt x="647" y="160"/>
                    <a:pt x="646" y="159"/>
                    <a:pt x="646" y="158"/>
                  </a:cubicBezTo>
                  <a:cubicBezTo>
                    <a:pt x="644" y="155"/>
                    <a:pt x="639" y="149"/>
                    <a:pt x="638" y="147"/>
                  </a:cubicBezTo>
                  <a:cubicBezTo>
                    <a:pt x="639" y="149"/>
                    <a:pt x="642" y="151"/>
                    <a:pt x="642" y="153"/>
                  </a:cubicBezTo>
                  <a:cubicBezTo>
                    <a:pt x="642" y="152"/>
                    <a:pt x="642" y="152"/>
                    <a:pt x="643" y="153"/>
                  </a:cubicBezTo>
                  <a:cubicBezTo>
                    <a:pt x="646" y="156"/>
                    <a:pt x="648" y="161"/>
                    <a:pt x="651" y="165"/>
                  </a:cubicBezTo>
                  <a:cubicBezTo>
                    <a:pt x="654" y="169"/>
                    <a:pt x="657" y="173"/>
                    <a:pt x="659" y="177"/>
                  </a:cubicBezTo>
                  <a:cubicBezTo>
                    <a:pt x="658" y="175"/>
                    <a:pt x="659" y="176"/>
                    <a:pt x="658" y="175"/>
                  </a:cubicBezTo>
                  <a:cubicBezTo>
                    <a:pt x="656" y="173"/>
                    <a:pt x="654" y="169"/>
                    <a:pt x="653" y="167"/>
                  </a:cubicBezTo>
                  <a:cubicBezTo>
                    <a:pt x="650" y="162"/>
                    <a:pt x="645" y="155"/>
                    <a:pt x="642" y="151"/>
                  </a:cubicBezTo>
                  <a:cubicBezTo>
                    <a:pt x="642" y="150"/>
                    <a:pt x="637" y="144"/>
                    <a:pt x="638" y="144"/>
                  </a:cubicBezTo>
                  <a:cubicBezTo>
                    <a:pt x="637" y="142"/>
                    <a:pt x="634" y="139"/>
                    <a:pt x="634" y="138"/>
                  </a:cubicBezTo>
                  <a:cubicBezTo>
                    <a:pt x="635" y="140"/>
                    <a:pt x="635" y="140"/>
                    <a:pt x="636" y="141"/>
                  </a:cubicBezTo>
                  <a:cubicBezTo>
                    <a:pt x="635" y="139"/>
                    <a:pt x="634" y="138"/>
                    <a:pt x="632" y="136"/>
                  </a:cubicBezTo>
                  <a:cubicBezTo>
                    <a:pt x="632" y="136"/>
                    <a:pt x="633" y="137"/>
                    <a:pt x="632" y="135"/>
                  </a:cubicBezTo>
                  <a:cubicBezTo>
                    <a:pt x="630" y="132"/>
                    <a:pt x="627" y="129"/>
                    <a:pt x="625" y="127"/>
                  </a:cubicBezTo>
                  <a:cubicBezTo>
                    <a:pt x="622" y="124"/>
                    <a:pt x="620" y="121"/>
                    <a:pt x="618" y="118"/>
                  </a:cubicBezTo>
                  <a:cubicBezTo>
                    <a:pt x="619" y="118"/>
                    <a:pt x="623" y="123"/>
                    <a:pt x="625" y="125"/>
                  </a:cubicBezTo>
                  <a:cubicBezTo>
                    <a:pt x="623" y="123"/>
                    <a:pt x="627" y="128"/>
                    <a:pt x="627" y="127"/>
                  </a:cubicBezTo>
                  <a:cubicBezTo>
                    <a:pt x="625" y="126"/>
                    <a:pt x="626" y="125"/>
                    <a:pt x="627" y="127"/>
                  </a:cubicBezTo>
                  <a:cubicBezTo>
                    <a:pt x="628" y="128"/>
                    <a:pt x="629" y="129"/>
                    <a:pt x="629" y="129"/>
                  </a:cubicBezTo>
                  <a:cubicBezTo>
                    <a:pt x="630" y="131"/>
                    <a:pt x="631" y="132"/>
                    <a:pt x="631" y="132"/>
                  </a:cubicBezTo>
                  <a:cubicBezTo>
                    <a:pt x="628" y="129"/>
                    <a:pt x="631" y="131"/>
                    <a:pt x="630" y="130"/>
                  </a:cubicBezTo>
                  <a:cubicBezTo>
                    <a:pt x="629" y="129"/>
                    <a:pt x="629" y="129"/>
                    <a:pt x="628" y="128"/>
                  </a:cubicBezTo>
                  <a:cubicBezTo>
                    <a:pt x="628" y="127"/>
                    <a:pt x="625" y="125"/>
                    <a:pt x="624" y="124"/>
                  </a:cubicBezTo>
                  <a:cubicBezTo>
                    <a:pt x="623" y="123"/>
                    <a:pt x="621" y="121"/>
                    <a:pt x="619" y="118"/>
                  </a:cubicBezTo>
                  <a:cubicBezTo>
                    <a:pt x="618" y="117"/>
                    <a:pt x="617" y="116"/>
                    <a:pt x="616" y="115"/>
                  </a:cubicBezTo>
                  <a:cubicBezTo>
                    <a:pt x="615" y="114"/>
                    <a:pt x="614" y="113"/>
                    <a:pt x="614" y="112"/>
                  </a:cubicBezTo>
                  <a:cubicBezTo>
                    <a:pt x="615" y="114"/>
                    <a:pt x="617" y="115"/>
                    <a:pt x="618" y="117"/>
                  </a:cubicBezTo>
                  <a:cubicBezTo>
                    <a:pt x="619" y="117"/>
                    <a:pt x="621" y="118"/>
                    <a:pt x="623" y="121"/>
                  </a:cubicBezTo>
                  <a:cubicBezTo>
                    <a:pt x="624" y="122"/>
                    <a:pt x="623" y="121"/>
                    <a:pt x="622" y="121"/>
                  </a:cubicBezTo>
                  <a:cubicBezTo>
                    <a:pt x="624" y="122"/>
                    <a:pt x="626" y="124"/>
                    <a:pt x="627" y="126"/>
                  </a:cubicBezTo>
                  <a:cubicBezTo>
                    <a:pt x="626" y="125"/>
                    <a:pt x="624" y="123"/>
                    <a:pt x="625" y="124"/>
                  </a:cubicBezTo>
                  <a:cubicBezTo>
                    <a:pt x="628" y="127"/>
                    <a:pt x="631" y="130"/>
                    <a:pt x="634" y="133"/>
                  </a:cubicBezTo>
                  <a:cubicBezTo>
                    <a:pt x="634" y="133"/>
                    <a:pt x="634" y="133"/>
                    <a:pt x="633" y="132"/>
                  </a:cubicBezTo>
                  <a:cubicBezTo>
                    <a:pt x="636" y="135"/>
                    <a:pt x="638" y="138"/>
                    <a:pt x="641" y="140"/>
                  </a:cubicBezTo>
                  <a:cubicBezTo>
                    <a:pt x="643" y="143"/>
                    <a:pt x="644" y="145"/>
                    <a:pt x="645" y="147"/>
                  </a:cubicBezTo>
                  <a:cubicBezTo>
                    <a:pt x="647" y="149"/>
                    <a:pt x="650" y="153"/>
                    <a:pt x="651" y="154"/>
                  </a:cubicBezTo>
                  <a:cubicBezTo>
                    <a:pt x="649" y="152"/>
                    <a:pt x="649" y="151"/>
                    <a:pt x="648" y="150"/>
                  </a:cubicBezTo>
                  <a:cubicBezTo>
                    <a:pt x="650" y="152"/>
                    <a:pt x="651" y="153"/>
                    <a:pt x="652" y="154"/>
                  </a:cubicBezTo>
                  <a:cubicBezTo>
                    <a:pt x="652" y="155"/>
                    <a:pt x="655" y="159"/>
                    <a:pt x="656" y="161"/>
                  </a:cubicBezTo>
                  <a:cubicBezTo>
                    <a:pt x="656" y="162"/>
                    <a:pt x="654" y="158"/>
                    <a:pt x="654" y="158"/>
                  </a:cubicBezTo>
                  <a:cubicBezTo>
                    <a:pt x="656" y="162"/>
                    <a:pt x="660" y="167"/>
                    <a:pt x="663" y="172"/>
                  </a:cubicBezTo>
                  <a:cubicBezTo>
                    <a:pt x="664" y="175"/>
                    <a:pt x="666" y="178"/>
                    <a:pt x="667" y="180"/>
                  </a:cubicBezTo>
                  <a:cubicBezTo>
                    <a:pt x="668" y="182"/>
                    <a:pt x="670" y="185"/>
                    <a:pt x="671" y="187"/>
                  </a:cubicBezTo>
                  <a:cubicBezTo>
                    <a:pt x="669" y="186"/>
                    <a:pt x="667" y="180"/>
                    <a:pt x="666" y="180"/>
                  </a:cubicBezTo>
                  <a:cubicBezTo>
                    <a:pt x="668" y="183"/>
                    <a:pt x="670" y="186"/>
                    <a:pt x="672" y="190"/>
                  </a:cubicBezTo>
                  <a:cubicBezTo>
                    <a:pt x="672" y="191"/>
                    <a:pt x="671" y="190"/>
                    <a:pt x="670" y="187"/>
                  </a:cubicBezTo>
                  <a:cubicBezTo>
                    <a:pt x="670" y="187"/>
                    <a:pt x="668" y="184"/>
                    <a:pt x="667" y="182"/>
                  </a:cubicBezTo>
                  <a:cubicBezTo>
                    <a:pt x="666" y="180"/>
                    <a:pt x="665" y="178"/>
                    <a:pt x="667" y="180"/>
                  </a:cubicBezTo>
                  <a:cubicBezTo>
                    <a:pt x="664" y="176"/>
                    <a:pt x="662" y="172"/>
                    <a:pt x="661" y="170"/>
                  </a:cubicBezTo>
                  <a:cubicBezTo>
                    <a:pt x="660" y="168"/>
                    <a:pt x="660" y="169"/>
                    <a:pt x="659" y="167"/>
                  </a:cubicBezTo>
                  <a:cubicBezTo>
                    <a:pt x="659" y="167"/>
                    <a:pt x="659" y="168"/>
                    <a:pt x="660" y="168"/>
                  </a:cubicBezTo>
                  <a:cubicBezTo>
                    <a:pt x="658" y="166"/>
                    <a:pt x="656" y="162"/>
                    <a:pt x="653" y="158"/>
                  </a:cubicBezTo>
                  <a:cubicBezTo>
                    <a:pt x="651" y="156"/>
                    <a:pt x="650" y="154"/>
                    <a:pt x="649" y="152"/>
                  </a:cubicBezTo>
                  <a:cubicBezTo>
                    <a:pt x="647" y="150"/>
                    <a:pt x="646" y="148"/>
                    <a:pt x="645" y="147"/>
                  </a:cubicBezTo>
                  <a:cubicBezTo>
                    <a:pt x="645" y="147"/>
                    <a:pt x="645" y="147"/>
                    <a:pt x="644" y="146"/>
                  </a:cubicBezTo>
                  <a:cubicBezTo>
                    <a:pt x="644" y="145"/>
                    <a:pt x="642" y="144"/>
                    <a:pt x="642" y="144"/>
                  </a:cubicBezTo>
                  <a:cubicBezTo>
                    <a:pt x="644" y="146"/>
                    <a:pt x="644" y="146"/>
                    <a:pt x="644" y="147"/>
                  </a:cubicBezTo>
                  <a:cubicBezTo>
                    <a:pt x="645" y="147"/>
                    <a:pt x="647" y="150"/>
                    <a:pt x="647" y="151"/>
                  </a:cubicBezTo>
                  <a:cubicBezTo>
                    <a:pt x="647" y="151"/>
                    <a:pt x="646" y="149"/>
                    <a:pt x="646" y="149"/>
                  </a:cubicBezTo>
                  <a:cubicBezTo>
                    <a:pt x="646" y="150"/>
                    <a:pt x="647" y="151"/>
                    <a:pt x="647" y="151"/>
                  </a:cubicBezTo>
                  <a:cubicBezTo>
                    <a:pt x="646" y="150"/>
                    <a:pt x="646" y="149"/>
                    <a:pt x="646" y="150"/>
                  </a:cubicBezTo>
                  <a:cubicBezTo>
                    <a:pt x="648" y="152"/>
                    <a:pt x="651" y="156"/>
                    <a:pt x="652" y="158"/>
                  </a:cubicBezTo>
                  <a:cubicBezTo>
                    <a:pt x="650" y="156"/>
                    <a:pt x="651" y="157"/>
                    <a:pt x="650" y="156"/>
                  </a:cubicBezTo>
                  <a:cubicBezTo>
                    <a:pt x="648" y="152"/>
                    <a:pt x="644" y="148"/>
                    <a:pt x="643" y="147"/>
                  </a:cubicBezTo>
                  <a:cubicBezTo>
                    <a:pt x="646" y="151"/>
                    <a:pt x="645" y="151"/>
                    <a:pt x="647" y="153"/>
                  </a:cubicBezTo>
                  <a:cubicBezTo>
                    <a:pt x="645" y="151"/>
                    <a:pt x="646" y="152"/>
                    <a:pt x="645" y="150"/>
                  </a:cubicBezTo>
                  <a:cubicBezTo>
                    <a:pt x="644" y="150"/>
                    <a:pt x="646" y="152"/>
                    <a:pt x="647" y="154"/>
                  </a:cubicBezTo>
                  <a:cubicBezTo>
                    <a:pt x="646" y="152"/>
                    <a:pt x="646" y="153"/>
                    <a:pt x="645" y="152"/>
                  </a:cubicBezTo>
                  <a:cubicBezTo>
                    <a:pt x="647" y="154"/>
                    <a:pt x="649" y="158"/>
                    <a:pt x="647" y="156"/>
                  </a:cubicBezTo>
                  <a:cubicBezTo>
                    <a:pt x="649" y="158"/>
                    <a:pt x="651" y="162"/>
                    <a:pt x="651" y="162"/>
                  </a:cubicBezTo>
                  <a:cubicBezTo>
                    <a:pt x="650" y="161"/>
                    <a:pt x="647" y="156"/>
                    <a:pt x="647" y="157"/>
                  </a:cubicBezTo>
                  <a:cubicBezTo>
                    <a:pt x="651" y="162"/>
                    <a:pt x="654" y="167"/>
                    <a:pt x="657" y="171"/>
                  </a:cubicBezTo>
                  <a:cubicBezTo>
                    <a:pt x="659" y="176"/>
                    <a:pt x="661" y="180"/>
                    <a:pt x="665" y="186"/>
                  </a:cubicBezTo>
                  <a:cubicBezTo>
                    <a:pt x="664" y="186"/>
                    <a:pt x="665" y="188"/>
                    <a:pt x="666" y="190"/>
                  </a:cubicBezTo>
                  <a:cubicBezTo>
                    <a:pt x="665" y="189"/>
                    <a:pt x="664" y="187"/>
                    <a:pt x="663" y="185"/>
                  </a:cubicBezTo>
                  <a:cubicBezTo>
                    <a:pt x="662" y="184"/>
                    <a:pt x="662" y="184"/>
                    <a:pt x="661" y="182"/>
                  </a:cubicBezTo>
                  <a:cubicBezTo>
                    <a:pt x="660" y="180"/>
                    <a:pt x="661" y="182"/>
                    <a:pt x="660" y="179"/>
                  </a:cubicBezTo>
                  <a:cubicBezTo>
                    <a:pt x="660" y="179"/>
                    <a:pt x="660" y="180"/>
                    <a:pt x="660" y="180"/>
                  </a:cubicBezTo>
                  <a:cubicBezTo>
                    <a:pt x="658" y="177"/>
                    <a:pt x="657" y="176"/>
                    <a:pt x="655" y="171"/>
                  </a:cubicBezTo>
                  <a:cubicBezTo>
                    <a:pt x="654" y="170"/>
                    <a:pt x="652" y="168"/>
                    <a:pt x="653" y="170"/>
                  </a:cubicBezTo>
                  <a:cubicBezTo>
                    <a:pt x="656" y="174"/>
                    <a:pt x="657" y="177"/>
                    <a:pt x="660" y="181"/>
                  </a:cubicBezTo>
                  <a:cubicBezTo>
                    <a:pt x="659" y="179"/>
                    <a:pt x="660" y="184"/>
                    <a:pt x="662" y="185"/>
                  </a:cubicBezTo>
                  <a:cubicBezTo>
                    <a:pt x="661" y="184"/>
                    <a:pt x="660" y="182"/>
                    <a:pt x="660" y="182"/>
                  </a:cubicBezTo>
                  <a:cubicBezTo>
                    <a:pt x="660" y="182"/>
                    <a:pt x="660" y="181"/>
                    <a:pt x="661" y="182"/>
                  </a:cubicBezTo>
                  <a:cubicBezTo>
                    <a:pt x="662" y="185"/>
                    <a:pt x="663" y="187"/>
                    <a:pt x="663" y="187"/>
                  </a:cubicBezTo>
                  <a:cubicBezTo>
                    <a:pt x="663" y="186"/>
                    <a:pt x="662" y="184"/>
                    <a:pt x="662" y="184"/>
                  </a:cubicBezTo>
                  <a:cubicBezTo>
                    <a:pt x="663" y="187"/>
                    <a:pt x="662" y="185"/>
                    <a:pt x="663" y="187"/>
                  </a:cubicBezTo>
                  <a:cubicBezTo>
                    <a:pt x="664" y="188"/>
                    <a:pt x="667" y="194"/>
                    <a:pt x="668" y="196"/>
                  </a:cubicBezTo>
                  <a:cubicBezTo>
                    <a:pt x="668" y="196"/>
                    <a:pt x="668" y="196"/>
                    <a:pt x="668" y="196"/>
                  </a:cubicBezTo>
                  <a:cubicBezTo>
                    <a:pt x="666" y="193"/>
                    <a:pt x="664" y="192"/>
                    <a:pt x="666" y="193"/>
                  </a:cubicBezTo>
                  <a:cubicBezTo>
                    <a:pt x="668" y="199"/>
                    <a:pt x="670" y="200"/>
                    <a:pt x="671" y="201"/>
                  </a:cubicBezTo>
                  <a:cubicBezTo>
                    <a:pt x="671" y="203"/>
                    <a:pt x="671" y="202"/>
                    <a:pt x="671" y="203"/>
                  </a:cubicBezTo>
                  <a:cubicBezTo>
                    <a:pt x="672" y="203"/>
                    <a:pt x="673" y="207"/>
                    <a:pt x="675" y="209"/>
                  </a:cubicBezTo>
                  <a:cubicBezTo>
                    <a:pt x="674" y="208"/>
                    <a:pt x="674" y="206"/>
                    <a:pt x="674" y="208"/>
                  </a:cubicBezTo>
                  <a:cubicBezTo>
                    <a:pt x="677" y="212"/>
                    <a:pt x="680" y="221"/>
                    <a:pt x="682" y="225"/>
                  </a:cubicBezTo>
                  <a:cubicBezTo>
                    <a:pt x="681" y="225"/>
                    <a:pt x="680" y="223"/>
                    <a:pt x="681" y="226"/>
                  </a:cubicBezTo>
                  <a:cubicBezTo>
                    <a:pt x="682" y="225"/>
                    <a:pt x="682" y="227"/>
                    <a:pt x="683" y="229"/>
                  </a:cubicBezTo>
                  <a:cubicBezTo>
                    <a:pt x="684" y="231"/>
                    <a:pt x="684" y="233"/>
                    <a:pt x="685" y="234"/>
                  </a:cubicBezTo>
                  <a:cubicBezTo>
                    <a:pt x="685" y="234"/>
                    <a:pt x="684" y="231"/>
                    <a:pt x="684" y="231"/>
                  </a:cubicBezTo>
                  <a:cubicBezTo>
                    <a:pt x="686" y="235"/>
                    <a:pt x="686" y="233"/>
                    <a:pt x="687" y="236"/>
                  </a:cubicBezTo>
                  <a:cubicBezTo>
                    <a:pt x="687" y="238"/>
                    <a:pt x="688" y="241"/>
                    <a:pt x="689" y="244"/>
                  </a:cubicBezTo>
                  <a:cubicBezTo>
                    <a:pt x="690" y="248"/>
                    <a:pt x="691" y="251"/>
                    <a:pt x="692" y="252"/>
                  </a:cubicBezTo>
                  <a:cubicBezTo>
                    <a:pt x="692" y="251"/>
                    <a:pt x="691" y="248"/>
                    <a:pt x="691" y="247"/>
                  </a:cubicBezTo>
                  <a:cubicBezTo>
                    <a:pt x="691" y="248"/>
                    <a:pt x="691" y="247"/>
                    <a:pt x="692" y="248"/>
                  </a:cubicBezTo>
                  <a:cubicBezTo>
                    <a:pt x="692" y="250"/>
                    <a:pt x="694" y="254"/>
                    <a:pt x="694" y="255"/>
                  </a:cubicBezTo>
                  <a:cubicBezTo>
                    <a:pt x="693" y="252"/>
                    <a:pt x="693" y="251"/>
                    <a:pt x="694" y="254"/>
                  </a:cubicBezTo>
                  <a:cubicBezTo>
                    <a:pt x="693" y="251"/>
                    <a:pt x="692" y="248"/>
                    <a:pt x="692" y="246"/>
                  </a:cubicBezTo>
                  <a:cubicBezTo>
                    <a:pt x="691" y="243"/>
                    <a:pt x="690" y="240"/>
                    <a:pt x="688" y="237"/>
                  </a:cubicBezTo>
                  <a:cubicBezTo>
                    <a:pt x="688" y="237"/>
                    <a:pt x="688" y="237"/>
                    <a:pt x="688" y="236"/>
                  </a:cubicBezTo>
                  <a:cubicBezTo>
                    <a:pt x="688" y="235"/>
                    <a:pt x="686" y="232"/>
                    <a:pt x="686" y="232"/>
                  </a:cubicBezTo>
                  <a:cubicBezTo>
                    <a:pt x="687" y="232"/>
                    <a:pt x="688" y="236"/>
                    <a:pt x="688" y="236"/>
                  </a:cubicBezTo>
                  <a:cubicBezTo>
                    <a:pt x="688" y="234"/>
                    <a:pt x="685" y="227"/>
                    <a:pt x="685" y="227"/>
                  </a:cubicBezTo>
                  <a:cubicBezTo>
                    <a:pt x="684" y="223"/>
                    <a:pt x="684" y="223"/>
                    <a:pt x="684" y="223"/>
                  </a:cubicBezTo>
                  <a:cubicBezTo>
                    <a:pt x="683" y="224"/>
                    <a:pt x="680" y="214"/>
                    <a:pt x="681" y="216"/>
                  </a:cubicBezTo>
                  <a:cubicBezTo>
                    <a:pt x="680" y="213"/>
                    <a:pt x="677" y="208"/>
                    <a:pt x="677" y="207"/>
                  </a:cubicBezTo>
                  <a:cubicBezTo>
                    <a:pt x="678" y="209"/>
                    <a:pt x="679" y="211"/>
                    <a:pt x="680" y="213"/>
                  </a:cubicBezTo>
                  <a:cubicBezTo>
                    <a:pt x="681" y="215"/>
                    <a:pt x="682" y="217"/>
                    <a:pt x="683" y="219"/>
                  </a:cubicBezTo>
                  <a:cubicBezTo>
                    <a:pt x="682" y="217"/>
                    <a:pt x="682" y="217"/>
                    <a:pt x="681" y="215"/>
                  </a:cubicBezTo>
                  <a:cubicBezTo>
                    <a:pt x="681" y="216"/>
                    <a:pt x="680" y="214"/>
                    <a:pt x="680" y="213"/>
                  </a:cubicBezTo>
                  <a:cubicBezTo>
                    <a:pt x="680" y="213"/>
                    <a:pt x="679" y="210"/>
                    <a:pt x="678" y="209"/>
                  </a:cubicBezTo>
                  <a:cubicBezTo>
                    <a:pt x="679" y="209"/>
                    <a:pt x="678" y="208"/>
                    <a:pt x="678" y="207"/>
                  </a:cubicBezTo>
                  <a:cubicBezTo>
                    <a:pt x="679" y="209"/>
                    <a:pt x="680" y="211"/>
                    <a:pt x="681" y="212"/>
                  </a:cubicBezTo>
                  <a:cubicBezTo>
                    <a:pt x="681" y="214"/>
                    <a:pt x="682" y="216"/>
                    <a:pt x="683" y="218"/>
                  </a:cubicBezTo>
                  <a:cubicBezTo>
                    <a:pt x="683" y="218"/>
                    <a:pt x="681" y="213"/>
                    <a:pt x="681" y="213"/>
                  </a:cubicBezTo>
                  <a:cubicBezTo>
                    <a:pt x="681" y="213"/>
                    <a:pt x="682" y="215"/>
                    <a:pt x="682" y="215"/>
                  </a:cubicBezTo>
                  <a:cubicBezTo>
                    <a:pt x="682" y="214"/>
                    <a:pt x="680" y="210"/>
                    <a:pt x="679" y="209"/>
                  </a:cubicBezTo>
                  <a:cubicBezTo>
                    <a:pt x="680" y="210"/>
                    <a:pt x="682" y="214"/>
                    <a:pt x="682" y="214"/>
                  </a:cubicBezTo>
                  <a:cubicBezTo>
                    <a:pt x="683" y="216"/>
                    <a:pt x="684" y="219"/>
                    <a:pt x="685" y="221"/>
                  </a:cubicBezTo>
                  <a:cubicBezTo>
                    <a:pt x="684" y="219"/>
                    <a:pt x="686" y="224"/>
                    <a:pt x="687" y="225"/>
                  </a:cubicBezTo>
                  <a:cubicBezTo>
                    <a:pt x="685" y="221"/>
                    <a:pt x="683" y="216"/>
                    <a:pt x="682" y="213"/>
                  </a:cubicBezTo>
                  <a:cubicBezTo>
                    <a:pt x="680" y="209"/>
                    <a:pt x="677" y="203"/>
                    <a:pt x="676" y="200"/>
                  </a:cubicBezTo>
                  <a:cubicBezTo>
                    <a:pt x="677" y="202"/>
                    <a:pt x="678" y="204"/>
                    <a:pt x="679" y="204"/>
                  </a:cubicBezTo>
                  <a:cubicBezTo>
                    <a:pt x="678" y="202"/>
                    <a:pt x="676" y="199"/>
                    <a:pt x="675" y="196"/>
                  </a:cubicBezTo>
                  <a:cubicBezTo>
                    <a:pt x="675" y="197"/>
                    <a:pt x="676" y="198"/>
                    <a:pt x="676" y="197"/>
                  </a:cubicBezTo>
                  <a:cubicBezTo>
                    <a:pt x="675" y="195"/>
                    <a:pt x="674" y="195"/>
                    <a:pt x="674" y="194"/>
                  </a:cubicBezTo>
                  <a:cubicBezTo>
                    <a:pt x="673" y="193"/>
                    <a:pt x="672" y="190"/>
                    <a:pt x="673" y="192"/>
                  </a:cubicBezTo>
                  <a:cubicBezTo>
                    <a:pt x="676" y="197"/>
                    <a:pt x="678" y="201"/>
                    <a:pt x="680" y="206"/>
                  </a:cubicBezTo>
                  <a:cubicBezTo>
                    <a:pt x="681" y="208"/>
                    <a:pt x="682" y="210"/>
                    <a:pt x="683" y="212"/>
                  </a:cubicBezTo>
                  <a:cubicBezTo>
                    <a:pt x="684" y="215"/>
                    <a:pt x="685" y="217"/>
                    <a:pt x="686" y="220"/>
                  </a:cubicBezTo>
                  <a:cubicBezTo>
                    <a:pt x="684" y="217"/>
                    <a:pt x="683" y="213"/>
                    <a:pt x="682" y="211"/>
                  </a:cubicBezTo>
                  <a:cubicBezTo>
                    <a:pt x="681" y="208"/>
                    <a:pt x="680" y="206"/>
                    <a:pt x="679" y="205"/>
                  </a:cubicBezTo>
                  <a:cubicBezTo>
                    <a:pt x="681" y="208"/>
                    <a:pt x="681" y="210"/>
                    <a:pt x="682" y="211"/>
                  </a:cubicBezTo>
                  <a:cubicBezTo>
                    <a:pt x="683" y="215"/>
                    <a:pt x="683" y="215"/>
                    <a:pt x="685" y="218"/>
                  </a:cubicBezTo>
                  <a:cubicBezTo>
                    <a:pt x="683" y="216"/>
                    <a:pt x="684" y="217"/>
                    <a:pt x="685" y="218"/>
                  </a:cubicBezTo>
                  <a:cubicBezTo>
                    <a:pt x="686" y="221"/>
                    <a:pt x="686" y="220"/>
                    <a:pt x="687" y="224"/>
                  </a:cubicBezTo>
                  <a:cubicBezTo>
                    <a:pt x="687" y="224"/>
                    <a:pt x="688" y="226"/>
                    <a:pt x="689" y="227"/>
                  </a:cubicBezTo>
                  <a:cubicBezTo>
                    <a:pt x="690" y="229"/>
                    <a:pt x="690" y="231"/>
                    <a:pt x="690" y="231"/>
                  </a:cubicBezTo>
                  <a:cubicBezTo>
                    <a:pt x="689" y="227"/>
                    <a:pt x="687" y="223"/>
                    <a:pt x="686" y="220"/>
                  </a:cubicBezTo>
                  <a:cubicBezTo>
                    <a:pt x="684" y="216"/>
                    <a:pt x="683" y="212"/>
                    <a:pt x="682" y="209"/>
                  </a:cubicBezTo>
                  <a:cubicBezTo>
                    <a:pt x="681" y="207"/>
                    <a:pt x="682" y="210"/>
                    <a:pt x="681" y="208"/>
                  </a:cubicBezTo>
                  <a:cubicBezTo>
                    <a:pt x="681" y="207"/>
                    <a:pt x="680" y="206"/>
                    <a:pt x="680" y="206"/>
                  </a:cubicBezTo>
                  <a:cubicBezTo>
                    <a:pt x="682" y="208"/>
                    <a:pt x="680" y="205"/>
                    <a:pt x="680" y="203"/>
                  </a:cubicBezTo>
                  <a:cubicBezTo>
                    <a:pt x="682" y="207"/>
                    <a:pt x="681" y="206"/>
                    <a:pt x="682" y="209"/>
                  </a:cubicBezTo>
                  <a:cubicBezTo>
                    <a:pt x="683" y="210"/>
                    <a:pt x="685" y="213"/>
                    <a:pt x="685" y="214"/>
                  </a:cubicBezTo>
                  <a:cubicBezTo>
                    <a:pt x="685" y="214"/>
                    <a:pt x="684" y="213"/>
                    <a:pt x="684" y="213"/>
                  </a:cubicBezTo>
                  <a:cubicBezTo>
                    <a:pt x="685" y="214"/>
                    <a:pt x="685" y="215"/>
                    <a:pt x="685" y="216"/>
                  </a:cubicBezTo>
                  <a:cubicBezTo>
                    <a:pt x="685" y="216"/>
                    <a:pt x="686" y="216"/>
                    <a:pt x="686" y="217"/>
                  </a:cubicBezTo>
                  <a:cubicBezTo>
                    <a:pt x="686" y="218"/>
                    <a:pt x="687" y="220"/>
                    <a:pt x="688" y="224"/>
                  </a:cubicBezTo>
                  <a:cubicBezTo>
                    <a:pt x="688" y="225"/>
                    <a:pt x="688" y="223"/>
                    <a:pt x="688" y="224"/>
                  </a:cubicBezTo>
                  <a:cubicBezTo>
                    <a:pt x="689" y="227"/>
                    <a:pt x="691" y="231"/>
                    <a:pt x="692" y="234"/>
                  </a:cubicBezTo>
                  <a:cubicBezTo>
                    <a:pt x="692" y="235"/>
                    <a:pt x="693" y="237"/>
                    <a:pt x="694" y="240"/>
                  </a:cubicBezTo>
                  <a:cubicBezTo>
                    <a:pt x="694" y="240"/>
                    <a:pt x="694" y="242"/>
                    <a:pt x="695" y="244"/>
                  </a:cubicBezTo>
                  <a:cubicBezTo>
                    <a:pt x="696" y="245"/>
                    <a:pt x="696" y="247"/>
                    <a:pt x="696" y="247"/>
                  </a:cubicBezTo>
                  <a:cubicBezTo>
                    <a:pt x="696" y="247"/>
                    <a:pt x="696" y="248"/>
                    <a:pt x="697" y="249"/>
                  </a:cubicBezTo>
                  <a:cubicBezTo>
                    <a:pt x="697" y="249"/>
                    <a:pt x="696" y="246"/>
                    <a:pt x="695" y="243"/>
                  </a:cubicBezTo>
                  <a:cubicBezTo>
                    <a:pt x="694" y="240"/>
                    <a:pt x="693" y="237"/>
                    <a:pt x="693" y="236"/>
                  </a:cubicBezTo>
                  <a:cubicBezTo>
                    <a:pt x="695" y="240"/>
                    <a:pt x="694" y="238"/>
                    <a:pt x="693" y="236"/>
                  </a:cubicBezTo>
                  <a:cubicBezTo>
                    <a:pt x="695" y="239"/>
                    <a:pt x="696" y="242"/>
                    <a:pt x="696" y="245"/>
                  </a:cubicBezTo>
                  <a:cubicBezTo>
                    <a:pt x="697" y="248"/>
                    <a:pt x="698" y="250"/>
                    <a:pt x="698" y="250"/>
                  </a:cubicBezTo>
                  <a:cubicBezTo>
                    <a:pt x="698" y="252"/>
                    <a:pt x="700" y="257"/>
                    <a:pt x="700" y="256"/>
                  </a:cubicBezTo>
                  <a:cubicBezTo>
                    <a:pt x="699" y="252"/>
                    <a:pt x="699" y="255"/>
                    <a:pt x="700" y="255"/>
                  </a:cubicBezTo>
                  <a:cubicBezTo>
                    <a:pt x="700" y="254"/>
                    <a:pt x="698" y="250"/>
                    <a:pt x="698" y="249"/>
                  </a:cubicBezTo>
                  <a:cubicBezTo>
                    <a:pt x="698" y="249"/>
                    <a:pt x="700" y="254"/>
                    <a:pt x="699" y="252"/>
                  </a:cubicBezTo>
                  <a:cubicBezTo>
                    <a:pt x="698" y="248"/>
                    <a:pt x="698" y="248"/>
                    <a:pt x="697" y="246"/>
                  </a:cubicBezTo>
                  <a:cubicBezTo>
                    <a:pt x="697" y="245"/>
                    <a:pt x="697" y="245"/>
                    <a:pt x="697" y="243"/>
                  </a:cubicBezTo>
                  <a:cubicBezTo>
                    <a:pt x="696" y="242"/>
                    <a:pt x="696" y="244"/>
                    <a:pt x="696" y="241"/>
                  </a:cubicBezTo>
                  <a:cubicBezTo>
                    <a:pt x="696" y="239"/>
                    <a:pt x="692" y="230"/>
                    <a:pt x="690" y="225"/>
                  </a:cubicBezTo>
                  <a:cubicBezTo>
                    <a:pt x="693" y="230"/>
                    <a:pt x="695" y="236"/>
                    <a:pt x="696" y="240"/>
                  </a:cubicBezTo>
                  <a:cubicBezTo>
                    <a:pt x="698" y="245"/>
                    <a:pt x="699" y="250"/>
                    <a:pt x="701" y="254"/>
                  </a:cubicBezTo>
                  <a:cubicBezTo>
                    <a:pt x="700" y="253"/>
                    <a:pt x="700" y="253"/>
                    <a:pt x="701" y="254"/>
                  </a:cubicBezTo>
                  <a:cubicBezTo>
                    <a:pt x="701" y="256"/>
                    <a:pt x="701" y="256"/>
                    <a:pt x="701" y="256"/>
                  </a:cubicBezTo>
                  <a:cubicBezTo>
                    <a:pt x="701" y="256"/>
                    <a:pt x="701" y="257"/>
                    <a:pt x="701" y="257"/>
                  </a:cubicBezTo>
                  <a:cubicBezTo>
                    <a:pt x="702" y="260"/>
                    <a:pt x="702" y="261"/>
                    <a:pt x="703" y="264"/>
                  </a:cubicBezTo>
                  <a:cubicBezTo>
                    <a:pt x="704" y="267"/>
                    <a:pt x="705" y="273"/>
                    <a:pt x="706" y="278"/>
                  </a:cubicBezTo>
                  <a:cubicBezTo>
                    <a:pt x="707" y="283"/>
                    <a:pt x="708" y="289"/>
                    <a:pt x="709" y="291"/>
                  </a:cubicBezTo>
                  <a:cubicBezTo>
                    <a:pt x="709" y="293"/>
                    <a:pt x="710" y="298"/>
                    <a:pt x="711" y="302"/>
                  </a:cubicBezTo>
                  <a:cubicBezTo>
                    <a:pt x="711" y="307"/>
                    <a:pt x="712" y="312"/>
                    <a:pt x="712" y="314"/>
                  </a:cubicBezTo>
                  <a:cubicBezTo>
                    <a:pt x="712" y="314"/>
                    <a:pt x="712" y="313"/>
                    <a:pt x="712" y="314"/>
                  </a:cubicBezTo>
                  <a:cubicBezTo>
                    <a:pt x="712" y="317"/>
                    <a:pt x="713" y="321"/>
                    <a:pt x="713" y="324"/>
                  </a:cubicBezTo>
                  <a:cubicBezTo>
                    <a:pt x="713" y="326"/>
                    <a:pt x="713" y="328"/>
                    <a:pt x="713" y="329"/>
                  </a:cubicBezTo>
                  <a:cubicBezTo>
                    <a:pt x="713" y="330"/>
                    <a:pt x="713" y="331"/>
                    <a:pt x="713" y="331"/>
                  </a:cubicBezTo>
                  <a:cubicBezTo>
                    <a:pt x="714" y="332"/>
                    <a:pt x="714" y="330"/>
                    <a:pt x="714" y="332"/>
                  </a:cubicBezTo>
                  <a:cubicBezTo>
                    <a:pt x="714" y="334"/>
                    <a:pt x="714" y="334"/>
                    <a:pt x="714" y="336"/>
                  </a:cubicBezTo>
                  <a:cubicBezTo>
                    <a:pt x="714" y="339"/>
                    <a:pt x="714" y="345"/>
                    <a:pt x="714" y="350"/>
                  </a:cubicBezTo>
                  <a:cubicBezTo>
                    <a:pt x="715" y="349"/>
                    <a:pt x="714" y="347"/>
                    <a:pt x="714" y="347"/>
                  </a:cubicBezTo>
                  <a:close/>
                  <a:moveTo>
                    <a:pt x="658" y="164"/>
                  </a:moveTo>
                  <a:cubicBezTo>
                    <a:pt x="657" y="163"/>
                    <a:pt x="658" y="165"/>
                    <a:pt x="659" y="166"/>
                  </a:cubicBezTo>
                  <a:cubicBezTo>
                    <a:pt x="660" y="167"/>
                    <a:pt x="661" y="168"/>
                    <a:pt x="660" y="167"/>
                  </a:cubicBezTo>
                  <a:cubicBezTo>
                    <a:pt x="661" y="168"/>
                    <a:pt x="661" y="169"/>
                    <a:pt x="661" y="169"/>
                  </a:cubicBezTo>
                  <a:cubicBezTo>
                    <a:pt x="661" y="169"/>
                    <a:pt x="659" y="166"/>
                    <a:pt x="658" y="164"/>
                  </a:cubicBezTo>
                  <a:close/>
                  <a:moveTo>
                    <a:pt x="597" y="102"/>
                  </a:moveTo>
                  <a:cubicBezTo>
                    <a:pt x="595" y="100"/>
                    <a:pt x="593" y="98"/>
                    <a:pt x="593" y="98"/>
                  </a:cubicBezTo>
                  <a:cubicBezTo>
                    <a:pt x="592" y="97"/>
                    <a:pt x="595" y="100"/>
                    <a:pt x="597" y="102"/>
                  </a:cubicBezTo>
                  <a:cubicBezTo>
                    <a:pt x="595" y="99"/>
                    <a:pt x="590" y="95"/>
                    <a:pt x="587" y="93"/>
                  </a:cubicBezTo>
                  <a:cubicBezTo>
                    <a:pt x="587" y="92"/>
                    <a:pt x="587" y="92"/>
                    <a:pt x="586" y="92"/>
                  </a:cubicBezTo>
                  <a:cubicBezTo>
                    <a:pt x="587" y="92"/>
                    <a:pt x="589" y="94"/>
                    <a:pt x="588" y="93"/>
                  </a:cubicBezTo>
                  <a:cubicBezTo>
                    <a:pt x="590" y="94"/>
                    <a:pt x="595" y="99"/>
                    <a:pt x="595" y="99"/>
                  </a:cubicBezTo>
                  <a:cubicBezTo>
                    <a:pt x="597" y="100"/>
                    <a:pt x="599" y="102"/>
                    <a:pt x="601" y="104"/>
                  </a:cubicBezTo>
                  <a:cubicBezTo>
                    <a:pt x="601" y="104"/>
                    <a:pt x="604" y="107"/>
                    <a:pt x="606" y="109"/>
                  </a:cubicBezTo>
                  <a:cubicBezTo>
                    <a:pt x="605" y="108"/>
                    <a:pt x="603" y="107"/>
                    <a:pt x="602" y="105"/>
                  </a:cubicBezTo>
                  <a:cubicBezTo>
                    <a:pt x="600" y="104"/>
                    <a:pt x="598" y="103"/>
                    <a:pt x="597" y="102"/>
                  </a:cubicBezTo>
                  <a:close/>
                  <a:moveTo>
                    <a:pt x="634" y="147"/>
                  </a:moveTo>
                  <a:cubicBezTo>
                    <a:pt x="633" y="144"/>
                    <a:pt x="632" y="144"/>
                    <a:pt x="629" y="140"/>
                  </a:cubicBezTo>
                  <a:cubicBezTo>
                    <a:pt x="631" y="142"/>
                    <a:pt x="631" y="142"/>
                    <a:pt x="629" y="140"/>
                  </a:cubicBezTo>
                  <a:cubicBezTo>
                    <a:pt x="630" y="140"/>
                    <a:pt x="631" y="141"/>
                    <a:pt x="632" y="143"/>
                  </a:cubicBezTo>
                  <a:cubicBezTo>
                    <a:pt x="632" y="144"/>
                    <a:pt x="633" y="144"/>
                    <a:pt x="635" y="147"/>
                  </a:cubicBezTo>
                  <a:cubicBezTo>
                    <a:pt x="635" y="147"/>
                    <a:pt x="635" y="147"/>
                    <a:pt x="634" y="147"/>
                  </a:cubicBezTo>
                  <a:close/>
                  <a:moveTo>
                    <a:pt x="573" y="84"/>
                  </a:moveTo>
                  <a:cubicBezTo>
                    <a:pt x="576" y="87"/>
                    <a:pt x="577" y="87"/>
                    <a:pt x="580" y="90"/>
                  </a:cubicBezTo>
                  <a:cubicBezTo>
                    <a:pt x="579" y="89"/>
                    <a:pt x="574" y="85"/>
                    <a:pt x="573" y="84"/>
                  </a:cubicBezTo>
                  <a:close/>
                  <a:moveTo>
                    <a:pt x="393" y="19"/>
                  </a:moveTo>
                  <a:cubicBezTo>
                    <a:pt x="394" y="18"/>
                    <a:pt x="395" y="18"/>
                    <a:pt x="398" y="19"/>
                  </a:cubicBezTo>
                  <a:cubicBezTo>
                    <a:pt x="398" y="19"/>
                    <a:pt x="398" y="19"/>
                    <a:pt x="398" y="19"/>
                  </a:cubicBezTo>
                  <a:cubicBezTo>
                    <a:pt x="396" y="19"/>
                    <a:pt x="395" y="19"/>
                    <a:pt x="393" y="19"/>
                  </a:cubicBezTo>
                  <a:close/>
                  <a:moveTo>
                    <a:pt x="374" y="20"/>
                  </a:moveTo>
                  <a:cubicBezTo>
                    <a:pt x="373" y="20"/>
                    <a:pt x="373" y="20"/>
                    <a:pt x="371" y="20"/>
                  </a:cubicBezTo>
                  <a:cubicBezTo>
                    <a:pt x="370" y="20"/>
                    <a:pt x="369" y="20"/>
                    <a:pt x="367" y="20"/>
                  </a:cubicBezTo>
                  <a:cubicBezTo>
                    <a:pt x="366" y="20"/>
                    <a:pt x="365" y="20"/>
                    <a:pt x="363" y="20"/>
                  </a:cubicBezTo>
                  <a:cubicBezTo>
                    <a:pt x="364" y="20"/>
                    <a:pt x="365" y="20"/>
                    <a:pt x="367" y="19"/>
                  </a:cubicBezTo>
                  <a:cubicBezTo>
                    <a:pt x="369" y="19"/>
                    <a:pt x="370" y="20"/>
                    <a:pt x="372" y="19"/>
                  </a:cubicBezTo>
                  <a:cubicBezTo>
                    <a:pt x="374" y="19"/>
                    <a:pt x="374" y="20"/>
                    <a:pt x="374" y="20"/>
                  </a:cubicBezTo>
                  <a:close/>
                  <a:moveTo>
                    <a:pt x="406" y="23"/>
                  </a:moveTo>
                  <a:cubicBezTo>
                    <a:pt x="402" y="22"/>
                    <a:pt x="404" y="22"/>
                    <a:pt x="400" y="22"/>
                  </a:cubicBezTo>
                  <a:cubicBezTo>
                    <a:pt x="402" y="22"/>
                    <a:pt x="406" y="22"/>
                    <a:pt x="406" y="23"/>
                  </a:cubicBezTo>
                  <a:close/>
                  <a:moveTo>
                    <a:pt x="503" y="52"/>
                  </a:moveTo>
                  <a:cubicBezTo>
                    <a:pt x="503" y="53"/>
                    <a:pt x="500" y="51"/>
                    <a:pt x="499" y="51"/>
                  </a:cubicBezTo>
                  <a:cubicBezTo>
                    <a:pt x="498" y="50"/>
                    <a:pt x="500" y="51"/>
                    <a:pt x="499" y="50"/>
                  </a:cubicBezTo>
                  <a:cubicBezTo>
                    <a:pt x="500" y="51"/>
                    <a:pt x="501" y="51"/>
                    <a:pt x="503" y="52"/>
                  </a:cubicBezTo>
                  <a:close/>
                  <a:moveTo>
                    <a:pt x="520" y="66"/>
                  </a:moveTo>
                  <a:cubicBezTo>
                    <a:pt x="519" y="66"/>
                    <a:pt x="517" y="65"/>
                    <a:pt x="518" y="65"/>
                  </a:cubicBezTo>
                  <a:cubicBezTo>
                    <a:pt x="516" y="64"/>
                    <a:pt x="515" y="64"/>
                    <a:pt x="514" y="63"/>
                  </a:cubicBezTo>
                  <a:cubicBezTo>
                    <a:pt x="513" y="63"/>
                    <a:pt x="514" y="63"/>
                    <a:pt x="514" y="63"/>
                  </a:cubicBezTo>
                  <a:cubicBezTo>
                    <a:pt x="512" y="62"/>
                    <a:pt x="511" y="62"/>
                    <a:pt x="509" y="61"/>
                  </a:cubicBezTo>
                  <a:cubicBezTo>
                    <a:pt x="509" y="61"/>
                    <a:pt x="511" y="61"/>
                    <a:pt x="512" y="62"/>
                  </a:cubicBezTo>
                  <a:cubicBezTo>
                    <a:pt x="510" y="60"/>
                    <a:pt x="508" y="59"/>
                    <a:pt x="505" y="58"/>
                  </a:cubicBezTo>
                  <a:cubicBezTo>
                    <a:pt x="503" y="57"/>
                    <a:pt x="506" y="59"/>
                    <a:pt x="504" y="58"/>
                  </a:cubicBezTo>
                  <a:cubicBezTo>
                    <a:pt x="502" y="57"/>
                    <a:pt x="502" y="57"/>
                    <a:pt x="500" y="56"/>
                  </a:cubicBezTo>
                  <a:cubicBezTo>
                    <a:pt x="502" y="57"/>
                    <a:pt x="506" y="58"/>
                    <a:pt x="507" y="59"/>
                  </a:cubicBezTo>
                  <a:cubicBezTo>
                    <a:pt x="509" y="60"/>
                    <a:pt x="510" y="60"/>
                    <a:pt x="511" y="61"/>
                  </a:cubicBezTo>
                  <a:cubicBezTo>
                    <a:pt x="511" y="60"/>
                    <a:pt x="517" y="64"/>
                    <a:pt x="516" y="62"/>
                  </a:cubicBezTo>
                  <a:cubicBezTo>
                    <a:pt x="514" y="61"/>
                    <a:pt x="517" y="63"/>
                    <a:pt x="514" y="62"/>
                  </a:cubicBezTo>
                  <a:cubicBezTo>
                    <a:pt x="515" y="62"/>
                    <a:pt x="513" y="61"/>
                    <a:pt x="513" y="61"/>
                  </a:cubicBezTo>
                  <a:cubicBezTo>
                    <a:pt x="509" y="59"/>
                    <a:pt x="504" y="56"/>
                    <a:pt x="501" y="55"/>
                  </a:cubicBezTo>
                  <a:cubicBezTo>
                    <a:pt x="500" y="54"/>
                    <a:pt x="500" y="55"/>
                    <a:pt x="500" y="55"/>
                  </a:cubicBezTo>
                  <a:cubicBezTo>
                    <a:pt x="496" y="53"/>
                    <a:pt x="493" y="52"/>
                    <a:pt x="490" y="51"/>
                  </a:cubicBezTo>
                  <a:cubicBezTo>
                    <a:pt x="487" y="49"/>
                    <a:pt x="485" y="48"/>
                    <a:pt x="482" y="47"/>
                  </a:cubicBezTo>
                  <a:cubicBezTo>
                    <a:pt x="481" y="46"/>
                    <a:pt x="485" y="48"/>
                    <a:pt x="486" y="48"/>
                  </a:cubicBezTo>
                  <a:cubicBezTo>
                    <a:pt x="488" y="49"/>
                    <a:pt x="484" y="48"/>
                    <a:pt x="483" y="47"/>
                  </a:cubicBezTo>
                  <a:cubicBezTo>
                    <a:pt x="485" y="48"/>
                    <a:pt x="490" y="50"/>
                    <a:pt x="489" y="50"/>
                  </a:cubicBezTo>
                  <a:cubicBezTo>
                    <a:pt x="491" y="51"/>
                    <a:pt x="491" y="50"/>
                    <a:pt x="493" y="51"/>
                  </a:cubicBezTo>
                  <a:cubicBezTo>
                    <a:pt x="494" y="52"/>
                    <a:pt x="492" y="51"/>
                    <a:pt x="493" y="51"/>
                  </a:cubicBezTo>
                  <a:cubicBezTo>
                    <a:pt x="495" y="52"/>
                    <a:pt x="496" y="52"/>
                    <a:pt x="501" y="54"/>
                  </a:cubicBezTo>
                  <a:cubicBezTo>
                    <a:pt x="500" y="54"/>
                    <a:pt x="498" y="53"/>
                    <a:pt x="497" y="52"/>
                  </a:cubicBezTo>
                  <a:cubicBezTo>
                    <a:pt x="498" y="53"/>
                    <a:pt x="502" y="54"/>
                    <a:pt x="503" y="55"/>
                  </a:cubicBezTo>
                  <a:cubicBezTo>
                    <a:pt x="504" y="56"/>
                    <a:pt x="502" y="54"/>
                    <a:pt x="503" y="55"/>
                  </a:cubicBezTo>
                  <a:cubicBezTo>
                    <a:pt x="506" y="56"/>
                    <a:pt x="508" y="57"/>
                    <a:pt x="511" y="59"/>
                  </a:cubicBezTo>
                  <a:cubicBezTo>
                    <a:pt x="513" y="60"/>
                    <a:pt x="509" y="58"/>
                    <a:pt x="510" y="58"/>
                  </a:cubicBezTo>
                  <a:cubicBezTo>
                    <a:pt x="510" y="58"/>
                    <a:pt x="511" y="59"/>
                    <a:pt x="514" y="60"/>
                  </a:cubicBezTo>
                  <a:cubicBezTo>
                    <a:pt x="514" y="60"/>
                    <a:pt x="513" y="60"/>
                    <a:pt x="513" y="60"/>
                  </a:cubicBezTo>
                  <a:cubicBezTo>
                    <a:pt x="513" y="60"/>
                    <a:pt x="515" y="60"/>
                    <a:pt x="517" y="62"/>
                  </a:cubicBezTo>
                  <a:cubicBezTo>
                    <a:pt x="515" y="61"/>
                    <a:pt x="513" y="60"/>
                    <a:pt x="511" y="59"/>
                  </a:cubicBezTo>
                  <a:cubicBezTo>
                    <a:pt x="513" y="60"/>
                    <a:pt x="514" y="61"/>
                    <a:pt x="518" y="63"/>
                  </a:cubicBezTo>
                  <a:cubicBezTo>
                    <a:pt x="517" y="62"/>
                    <a:pt x="515" y="61"/>
                    <a:pt x="518" y="63"/>
                  </a:cubicBezTo>
                  <a:cubicBezTo>
                    <a:pt x="518" y="63"/>
                    <a:pt x="518" y="62"/>
                    <a:pt x="517" y="62"/>
                  </a:cubicBezTo>
                  <a:cubicBezTo>
                    <a:pt x="520" y="63"/>
                    <a:pt x="523" y="65"/>
                    <a:pt x="527" y="67"/>
                  </a:cubicBezTo>
                  <a:cubicBezTo>
                    <a:pt x="525" y="66"/>
                    <a:pt x="521" y="64"/>
                    <a:pt x="520" y="63"/>
                  </a:cubicBezTo>
                  <a:cubicBezTo>
                    <a:pt x="520" y="64"/>
                    <a:pt x="523" y="65"/>
                    <a:pt x="523" y="65"/>
                  </a:cubicBezTo>
                  <a:cubicBezTo>
                    <a:pt x="524" y="65"/>
                    <a:pt x="524" y="65"/>
                    <a:pt x="524" y="65"/>
                  </a:cubicBezTo>
                  <a:cubicBezTo>
                    <a:pt x="524" y="65"/>
                    <a:pt x="524" y="66"/>
                    <a:pt x="524" y="66"/>
                  </a:cubicBezTo>
                  <a:cubicBezTo>
                    <a:pt x="523" y="65"/>
                    <a:pt x="521" y="64"/>
                    <a:pt x="520" y="64"/>
                  </a:cubicBezTo>
                  <a:cubicBezTo>
                    <a:pt x="520" y="64"/>
                    <a:pt x="521" y="64"/>
                    <a:pt x="521" y="65"/>
                  </a:cubicBezTo>
                  <a:cubicBezTo>
                    <a:pt x="522" y="65"/>
                    <a:pt x="525" y="66"/>
                    <a:pt x="529" y="68"/>
                  </a:cubicBezTo>
                  <a:cubicBezTo>
                    <a:pt x="529" y="68"/>
                    <a:pt x="528" y="68"/>
                    <a:pt x="527" y="67"/>
                  </a:cubicBezTo>
                  <a:cubicBezTo>
                    <a:pt x="526" y="67"/>
                    <a:pt x="525" y="66"/>
                    <a:pt x="526" y="66"/>
                  </a:cubicBezTo>
                  <a:cubicBezTo>
                    <a:pt x="528" y="67"/>
                    <a:pt x="528" y="67"/>
                    <a:pt x="529" y="68"/>
                  </a:cubicBezTo>
                  <a:cubicBezTo>
                    <a:pt x="529" y="68"/>
                    <a:pt x="527" y="67"/>
                    <a:pt x="527" y="67"/>
                  </a:cubicBezTo>
                  <a:cubicBezTo>
                    <a:pt x="529" y="68"/>
                    <a:pt x="529" y="68"/>
                    <a:pt x="531" y="69"/>
                  </a:cubicBezTo>
                  <a:cubicBezTo>
                    <a:pt x="530" y="69"/>
                    <a:pt x="529" y="68"/>
                    <a:pt x="530" y="69"/>
                  </a:cubicBezTo>
                  <a:cubicBezTo>
                    <a:pt x="532" y="70"/>
                    <a:pt x="531" y="70"/>
                    <a:pt x="531" y="69"/>
                  </a:cubicBezTo>
                  <a:cubicBezTo>
                    <a:pt x="533" y="71"/>
                    <a:pt x="533" y="70"/>
                    <a:pt x="535" y="71"/>
                  </a:cubicBezTo>
                  <a:cubicBezTo>
                    <a:pt x="535" y="72"/>
                    <a:pt x="534" y="71"/>
                    <a:pt x="535" y="72"/>
                  </a:cubicBezTo>
                  <a:cubicBezTo>
                    <a:pt x="535" y="72"/>
                    <a:pt x="533" y="70"/>
                    <a:pt x="533" y="70"/>
                  </a:cubicBezTo>
                  <a:cubicBezTo>
                    <a:pt x="533" y="71"/>
                    <a:pt x="533" y="71"/>
                    <a:pt x="533" y="71"/>
                  </a:cubicBezTo>
                  <a:cubicBezTo>
                    <a:pt x="530" y="69"/>
                    <a:pt x="529" y="69"/>
                    <a:pt x="528" y="69"/>
                  </a:cubicBezTo>
                  <a:cubicBezTo>
                    <a:pt x="527" y="68"/>
                    <a:pt x="526" y="68"/>
                    <a:pt x="526" y="67"/>
                  </a:cubicBezTo>
                  <a:cubicBezTo>
                    <a:pt x="522" y="65"/>
                    <a:pt x="523" y="66"/>
                    <a:pt x="519" y="64"/>
                  </a:cubicBezTo>
                  <a:cubicBezTo>
                    <a:pt x="520" y="64"/>
                    <a:pt x="520" y="65"/>
                    <a:pt x="522" y="66"/>
                  </a:cubicBezTo>
                  <a:cubicBezTo>
                    <a:pt x="519" y="65"/>
                    <a:pt x="518" y="63"/>
                    <a:pt x="515" y="62"/>
                  </a:cubicBezTo>
                  <a:cubicBezTo>
                    <a:pt x="516" y="63"/>
                    <a:pt x="522" y="66"/>
                    <a:pt x="526" y="68"/>
                  </a:cubicBezTo>
                  <a:cubicBezTo>
                    <a:pt x="528" y="69"/>
                    <a:pt x="529" y="70"/>
                    <a:pt x="530" y="71"/>
                  </a:cubicBezTo>
                  <a:cubicBezTo>
                    <a:pt x="526" y="68"/>
                    <a:pt x="519" y="65"/>
                    <a:pt x="519" y="66"/>
                  </a:cubicBezTo>
                  <a:cubicBezTo>
                    <a:pt x="517" y="65"/>
                    <a:pt x="516" y="63"/>
                    <a:pt x="513" y="62"/>
                  </a:cubicBezTo>
                  <a:cubicBezTo>
                    <a:pt x="514" y="63"/>
                    <a:pt x="517" y="65"/>
                    <a:pt x="520" y="66"/>
                  </a:cubicBezTo>
                  <a:close/>
                  <a:moveTo>
                    <a:pt x="487" y="49"/>
                  </a:moveTo>
                  <a:cubicBezTo>
                    <a:pt x="488" y="49"/>
                    <a:pt x="489" y="49"/>
                    <a:pt x="490" y="50"/>
                  </a:cubicBezTo>
                  <a:cubicBezTo>
                    <a:pt x="489" y="49"/>
                    <a:pt x="490" y="50"/>
                    <a:pt x="490" y="50"/>
                  </a:cubicBezTo>
                  <a:cubicBezTo>
                    <a:pt x="488" y="49"/>
                    <a:pt x="488" y="49"/>
                    <a:pt x="487" y="49"/>
                  </a:cubicBezTo>
                  <a:close/>
                  <a:moveTo>
                    <a:pt x="592" y="118"/>
                  </a:moveTo>
                  <a:cubicBezTo>
                    <a:pt x="591" y="118"/>
                    <a:pt x="592" y="118"/>
                    <a:pt x="592" y="119"/>
                  </a:cubicBezTo>
                  <a:cubicBezTo>
                    <a:pt x="592" y="119"/>
                    <a:pt x="591" y="118"/>
                    <a:pt x="591" y="118"/>
                  </a:cubicBezTo>
                  <a:cubicBezTo>
                    <a:pt x="589" y="116"/>
                    <a:pt x="590" y="116"/>
                    <a:pt x="592" y="118"/>
                  </a:cubicBezTo>
                  <a:close/>
                  <a:moveTo>
                    <a:pt x="53" y="392"/>
                  </a:moveTo>
                  <a:cubicBezTo>
                    <a:pt x="53" y="391"/>
                    <a:pt x="53" y="390"/>
                    <a:pt x="53" y="388"/>
                  </a:cubicBezTo>
                  <a:cubicBezTo>
                    <a:pt x="53" y="387"/>
                    <a:pt x="53" y="390"/>
                    <a:pt x="53" y="389"/>
                  </a:cubicBezTo>
                  <a:cubicBezTo>
                    <a:pt x="53" y="390"/>
                    <a:pt x="53" y="390"/>
                    <a:pt x="53" y="392"/>
                  </a:cubicBezTo>
                  <a:close/>
                  <a:moveTo>
                    <a:pt x="54" y="463"/>
                  </a:moveTo>
                  <a:cubicBezTo>
                    <a:pt x="54" y="464"/>
                    <a:pt x="52" y="456"/>
                    <a:pt x="53" y="458"/>
                  </a:cubicBezTo>
                  <a:cubicBezTo>
                    <a:pt x="52" y="458"/>
                    <a:pt x="52" y="455"/>
                    <a:pt x="52" y="455"/>
                  </a:cubicBezTo>
                  <a:cubicBezTo>
                    <a:pt x="52" y="456"/>
                    <a:pt x="53" y="459"/>
                    <a:pt x="53" y="459"/>
                  </a:cubicBezTo>
                  <a:cubicBezTo>
                    <a:pt x="53" y="460"/>
                    <a:pt x="53" y="460"/>
                    <a:pt x="53" y="460"/>
                  </a:cubicBezTo>
                  <a:cubicBezTo>
                    <a:pt x="54" y="461"/>
                    <a:pt x="54" y="462"/>
                    <a:pt x="54" y="463"/>
                  </a:cubicBezTo>
                  <a:close/>
                  <a:moveTo>
                    <a:pt x="51" y="462"/>
                  </a:moveTo>
                  <a:cubicBezTo>
                    <a:pt x="51" y="461"/>
                    <a:pt x="50" y="457"/>
                    <a:pt x="50" y="458"/>
                  </a:cubicBezTo>
                  <a:cubicBezTo>
                    <a:pt x="51" y="460"/>
                    <a:pt x="51" y="460"/>
                    <a:pt x="51" y="462"/>
                  </a:cubicBezTo>
                  <a:close/>
                  <a:moveTo>
                    <a:pt x="62" y="512"/>
                  </a:moveTo>
                  <a:cubicBezTo>
                    <a:pt x="61" y="511"/>
                    <a:pt x="61" y="510"/>
                    <a:pt x="60" y="508"/>
                  </a:cubicBezTo>
                  <a:cubicBezTo>
                    <a:pt x="61" y="508"/>
                    <a:pt x="61" y="509"/>
                    <a:pt x="61" y="510"/>
                  </a:cubicBezTo>
                  <a:cubicBezTo>
                    <a:pt x="62" y="510"/>
                    <a:pt x="61" y="510"/>
                    <a:pt x="61" y="509"/>
                  </a:cubicBezTo>
                  <a:cubicBezTo>
                    <a:pt x="61" y="509"/>
                    <a:pt x="61" y="510"/>
                    <a:pt x="62" y="510"/>
                  </a:cubicBezTo>
                  <a:cubicBezTo>
                    <a:pt x="62" y="511"/>
                    <a:pt x="62" y="511"/>
                    <a:pt x="62" y="511"/>
                  </a:cubicBezTo>
                  <a:cubicBezTo>
                    <a:pt x="62" y="510"/>
                    <a:pt x="62" y="512"/>
                    <a:pt x="62" y="512"/>
                  </a:cubicBezTo>
                  <a:close/>
                  <a:moveTo>
                    <a:pt x="23" y="484"/>
                  </a:moveTo>
                  <a:cubicBezTo>
                    <a:pt x="22" y="481"/>
                    <a:pt x="22" y="479"/>
                    <a:pt x="21" y="475"/>
                  </a:cubicBezTo>
                  <a:cubicBezTo>
                    <a:pt x="21" y="475"/>
                    <a:pt x="20" y="472"/>
                    <a:pt x="21" y="475"/>
                  </a:cubicBezTo>
                  <a:cubicBezTo>
                    <a:pt x="22" y="477"/>
                    <a:pt x="22" y="477"/>
                    <a:pt x="22" y="478"/>
                  </a:cubicBezTo>
                  <a:cubicBezTo>
                    <a:pt x="22" y="480"/>
                    <a:pt x="23" y="481"/>
                    <a:pt x="23" y="483"/>
                  </a:cubicBezTo>
                  <a:cubicBezTo>
                    <a:pt x="23" y="483"/>
                    <a:pt x="23" y="484"/>
                    <a:pt x="23" y="484"/>
                  </a:cubicBezTo>
                  <a:close/>
                  <a:moveTo>
                    <a:pt x="10" y="266"/>
                  </a:moveTo>
                  <a:cubicBezTo>
                    <a:pt x="11" y="263"/>
                    <a:pt x="11" y="263"/>
                    <a:pt x="11" y="263"/>
                  </a:cubicBezTo>
                  <a:cubicBezTo>
                    <a:pt x="11" y="263"/>
                    <a:pt x="12" y="260"/>
                    <a:pt x="12" y="259"/>
                  </a:cubicBezTo>
                  <a:cubicBezTo>
                    <a:pt x="11" y="262"/>
                    <a:pt x="12" y="260"/>
                    <a:pt x="11" y="265"/>
                  </a:cubicBezTo>
                  <a:cubicBezTo>
                    <a:pt x="11" y="264"/>
                    <a:pt x="10" y="266"/>
                    <a:pt x="10" y="266"/>
                  </a:cubicBezTo>
                  <a:close/>
                  <a:moveTo>
                    <a:pt x="602" y="92"/>
                  </a:moveTo>
                  <a:cubicBezTo>
                    <a:pt x="603" y="93"/>
                    <a:pt x="605" y="95"/>
                    <a:pt x="605" y="95"/>
                  </a:cubicBezTo>
                  <a:cubicBezTo>
                    <a:pt x="602" y="93"/>
                    <a:pt x="603" y="93"/>
                    <a:pt x="602" y="92"/>
                  </a:cubicBezTo>
                  <a:close/>
                  <a:moveTo>
                    <a:pt x="711" y="298"/>
                  </a:moveTo>
                  <a:cubicBezTo>
                    <a:pt x="710" y="298"/>
                    <a:pt x="710" y="295"/>
                    <a:pt x="710" y="293"/>
                  </a:cubicBezTo>
                  <a:cubicBezTo>
                    <a:pt x="710" y="293"/>
                    <a:pt x="710" y="296"/>
                    <a:pt x="711" y="298"/>
                  </a:cubicBezTo>
                  <a:close/>
                  <a:moveTo>
                    <a:pt x="704" y="267"/>
                  </a:moveTo>
                  <a:cubicBezTo>
                    <a:pt x="704" y="264"/>
                    <a:pt x="703" y="263"/>
                    <a:pt x="703" y="260"/>
                  </a:cubicBezTo>
                  <a:cubicBezTo>
                    <a:pt x="703" y="260"/>
                    <a:pt x="703" y="260"/>
                    <a:pt x="703" y="260"/>
                  </a:cubicBezTo>
                  <a:cubicBezTo>
                    <a:pt x="704" y="263"/>
                    <a:pt x="704" y="265"/>
                    <a:pt x="704" y="267"/>
                  </a:cubicBezTo>
                  <a:close/>
                  <a:moveTo>
                    <a:pt x="692" y="234"/>
                  </a:moveTo>
                  <a:cubicBezTo>
                    <a:pt x="691" y="231"/>
                    <a:pt x="691" y="232"/>
                    <a:pt x="690" y="228"/>
                  </a:cubicBezTo>
                  <a:cubicBezTo>
                    <a:pt x="690" y="227"/>
                    <a:pt x="691" y="231"/>
                    <a:pt x="691" y="230"/>
                  </a:cubicBezTo>
                  <a:cubicBezTo>
                    <a:pt x="691" y="230"/>
                    <a:pt x="689" y="225"/>
                    <a:pt x="690" y="226"/>
                  </a:cubicBezTo>
                  <a:cubicBezTo>
                    <a:pt x="691" y="229"/>
                    <a:pt x="691" y="231"/>
                    <a:pt x="693" y="234"/>
                  </a:cubicBezTo>
                  <a:cubicBezTo>
                    <a:pt x="693" y="236"/>
                    <a:pt x="692" y="234"/>
                    <a:pt x="692" y="234"/>
                  </a:cubicBezTo>
                  <a:close/>
                  <a:moveTo>
                    <a:pt x="688" y="224"/>
                  </a:moveTo>
                  <a:cubicBezTo>
                    <a:pt x="688" y="223"/>
                    <a:pt x="687" y="221"/>
                    <a:pt x="687" y="219"/>
                  </a:cubicBezTo>
                  <a:cubicBezTo>
                    <a:pt x="687" y="219"/>
                    <a:pt x="689" y="224"/>
                    <a:pt x="688" y="224"/>
                  </a:cubicBezTo>
                  <a:close/>
                  <a:moveTo>
                    <a:pt x="687" y="217"/>
                  </a:moveTo>
                  <a:cubicBezTo>
                    <a:pt x="688" y="218"/>
                    <a:pt x="685" y="212"/>
                    <a:pt x="685" y="212"/>
                  </a:cubicBezTo>
                  <a:cubicBezTo>
                    <a:pt x="685" y="211"/>
                    <a:pt x="687" y="215"/>
                    <a:pt x="687" y="217"/>
                  </a:cubicBezTo>
                  <a:close/>
                  <a:moveTo>
                    <a:pt x="683" y="204"/>
                  </a:moveTo>
                  <a:cubicBezTo>
                    <a:pt x="682" y="203"/>
                    <a:pt x="680" y="199"/>
                    <a:pt x="679" y="197"/>
                  </a:cubicBezTo>
                  <a:cubicBezTo>
                    <a:pt x="680" y="196"/>
                    <a:pt x="682" y="203"/>
                    <a:pt x="683" y="204"/>
                  </a:cubicBezTo>
                  <a:close/>
                  <a:moveTo>
                    <a:pt x="678" y="206"/>
                  </a:moveTo>
                  <a:cubicBezTo>
                    <a:pt x="678" y="205"/>
                    <a:pt x="676" y="201"/>
                    <a:pt x="676" y="200"/>
                  </a:cubicBezTo>
                  <a:cubicBezTo>
                    <a:pt x="677" y="202"/>
                    <a:pt x="678" y="205"/>
                    <a:pt x="678" y="206"/>
                  </a:cubicBezTo>
                  <a:close/>
                  <a:moveTo>
                    <a:pt x="672" y="201"/>
                  </a:moveTo>
                  <a:cubicBezTo>
                    <a:pt x="671" y="200"/>
                    <a:pt x="671" y="201"/>
                    <a:pt x="671" y="201"/>
                  </a:cubicBezTo>
                  <a:cubicBezTo>
                    <a:pt x="669" y="197"/>
                    <a:pt x="669" y="197"/>
                    <a:pt x="668" y="195"/>
                  </a:cubicBezTo>
                  <a:cubicBezTo>
                    <a:pt x="666" y="192"/>
                    <a:pt x="665" y="188"/>
                    <a:pt x="668" y="193"/>
                  </a:cubicBezTo>
                  <a:cubicBezTo>
                    <a:pt x="667" y="192"/>
                    <a:pt x="671" y="199"/>
                    <a:pt x="672" y="201"/>
                  </a:cubicBezTo>
                  <a:close/>
                  <a:moveTo>
                    <a:pt x="672" y="193"/>
                  </a:moveTo>
                  <a:cubicBezTo>
                    <a:pt x="672" y="193"/>
                    <a:pt x="670" y="190"/>
                    <a:pt x="670" y="188"/>
                  </a:cubicBezTo>
                  <a:cubicBezTo>
                    <a:pt x="670" y="188"/>
                    <a:pt x="672" y="192"/>
                    <a:pt x="672" y="193"/>
                  </a:cubicBezTo>
                  <a:close/>
                  <a:moveTo>
                    <a:pt x="671" y="197"/>
                  </a:moveTo>
                  <a:cubicBezTo>
                    <a:pt x="671" y="197"/>
                    <a:pt x="669" y="193"/>
                    <a:pt x="669" y="195"/>
                  </a:cubicBezTo>
                  <a:cubicBezTo>
                    <a:pt x="669" y="194"/>
                    <a:pt x="668" y="193"/>
                    <a:pt x="667" y="191"/>
                  </a:cubicBezTo>
                  <a:cubicBezTo>
                    <a:pt x="667" y="190"/>
                    <a:pt x="670" y="195"/>
                    <a:pt x="671" y="197"/>
                  </a:cubicBezTo>
                  <a:close/>
                  <a:moveTo>
                    <a:pt x="671" y="186"/>
                  </a:moveTo>
                  <a:cubicBezTo>
                    <a:pt x="672" y="188"/>
                    <a:pt x="669" y="182"/>
                    <a:pt x="670" y="185"/>
                  </a:cubicBezTo>
                  <a:cubicBezTo>
                    <a:pt x="669" y="182"/>
                    <a:pt x="668" y="181"/>
                    <a:pt x="667" y="179"/>
                  </a:cubicBezTo>
                  <a:cubicBezTo>
                    <a:pt x="667" y="179"/>
                    <a:pt x="667" y="179"/>
                    <a:pt x="667" y="179"/>
                  </a:cubicBezTo>
                  <a:cubicBezTo>
                    <a:pt x="666" y="176"/>
                    <a:pt x="665" y="175"/>
                    <a:pt x="663" y="172"/>
                  </a:cubicBezTo>
                  <a:cubicBezTo>
                    <a:pt x="663" y="172"/>
                    <a:pt x="663" y="172"/>
                    <a:pt x="663" y="172"/>
                  </a:cubicBezTo>
                  <a:cubicBezTo>
                    <a:pt x="661" y="170"/>
                    <a:pt x="663" y="172"/>
                    <a:pt x="663" y="171"/>
                  </a:cubicBezTo>
                  <a:cubicBezTo>
                    <a:pt x="669" y="181"/>
                    <a:pt x="669" y="181"/>
                    <a:pt x="669" y="181"/>
                  </a:cubicBezTo>
                  <a:cubicBezTo>
                    <a:pt x="668" y="181"/>
                    <a:pt x="670" y="184"/>
                    <a:pt x="671" y="186"/>
                  </a:cubicBezTo>
                  <a:close/>
                  <a:moveTo>
                    <a:pt x="668" y="186"/>
                  </a:moveTo>
                  <a:cubicBezTo>
                    <a:pt x="668" y="185"/>
                    <a:pt x="667" y="183"/>
                    <a:pt x="667" y="183"/>
                  </a:cubicBezTo>
                  <a:cubicBezTo>
                    <a:pt x="667" y="182"/>
                    <a:pt x="667" y="183"/>
                    <a:pt x="668" y="185"/>
                  </a:cubicBezTo>
                  <a:cubicBezTo>
                    <a:pt x="669" y="186"/>
                    <a:pt x="669" y="186"/>
                    <a:pt x="668" y="186"/>
                  </a:cubicBezTo>
                  <a:close/>
                  <a:moveTo>
                    <a:pt x="665" y="180"/>
                  </a:moveTo>
                  <a:cubicBezTo>
                    <a:pt x="663" y="178"/>
                    <a:pt x="659" y="170"/>
                    <a:pt x="657" y="166"/>
                  </a:cubicBezTo>
                  <a:cubicBezTo>
                    <a:pt x="655" y="163"/>
                    <a:pt x="655" y="163"/>
                    <a:pt x="653" y="160"/>
                  </a:cubicBezTo>
                  <a:cubicBezTo>
                    <a:pt x="654" y="160"/>
                    <a:pt x="655" y="163"/>
                    <a:pt x="655" y="164"/>
                  </a:cubicBezTo>
                  <a:cubicBezTo>
                    <a:pt x="658" y="167"/>
                    <a:pt x="660" y="172"/>
                    <a:pt x="663" y="176"/>
                  </a:cubicBezTo>
                  <a:cubicBezTo>
                    <a:pt x="663" y="177"/>
                    <a:pt x="664" y="178"/>
                    <a:pt x="665" y="180"/>
                  </a:cubicBezTo>
                  <a:close/>
                  <a:moveTo>
                    <a:pt x="659" y="170"/>
                  </a:moveTo>
                  <a:cubicBezTo>
                    <a:pt x="659" y="171"/>
                    <a:pt x="658" y="169"/>
                    <a:pt x="657" y="168"/>
                  </a:cubicBezTo>
                  <a:cubicBezTo>
                    <a:pt x="656" y="167"/>
                    <a:pt x="655" y="165"/>
                    <a:pt x="655" y="165"/>
                  </a:cubicBezTo>
                  <a:cubicBezTo>
                    <a:pt x="656" y="165"/>
                    <a:pt x="657" y="167"/>
                    <a:pt x="659" y="170"/>
                  </a:cubicBezTo>
                  <a:close/>
                  <a:moveTo>
                    <a:pt x="652" y="163"/>
                  </a:moveTo>
                  <a:cubicBezTo>
                    <a:pt x="650" y="160"/>
                    <a:pt x="652" y="162"/>
                    <a:pt x="651" y="160"/>
                  </a:cubicBezTo>
                  <a:cubicBezTo>
                    <a:pt x="651" y="161"/>
                    <a:pt x="653" y="163"/>
                    <a:pt x="653" y="164"/>
                  </a:cubicBezTo>
                  <a:cubicBezTo>
                    <a:pt x="653" y="164"/>
                    <a:pt x="652" y="163"/>
                    <a:pt x="652" y="163"/>
                  </a:cubicBezTo>
                  <a:cubicBezTo>
                    <a:pt x="652" y="162"/>
                    <a:pt x="652" y="162"/>
                    <a:pt x="652" y="163"/>
                  </a:cubicBezTo>
                  <a:close/>
                  <a:moveTo>
                    <a:pt x="651" y="159"/>
                  </a:moveTo>
                  <a:cubicBezTo>
                    <a:pt x="651" y="160"/>
                    <a:pt x="649" y="157"/>
                    <a:pt x="648" y="156"/>
                  </a:cubicBezTo>
                  <a:cubicBezTo>
                    <a:pt x="648" y="156"/>
                    <a:pt x="648" y="156"/>
                    <a:pt x="649" y="157"/>
                  </a:cubicBezTo>
                  <a:cubicBezTo>
                    <a:pt x="646" y="153"/>
                    <a:pt x="649" y="156"/>
                    <a:pt x="651" y="159"/>
                  </a:cubicBezTo>
                  <a:close/>
                  <a:moveTo>
                    <a:pt x="647" y="152"/>
                  </a:moveTo>
                  <a:cubicBezTo>
                    <a:pt x="645" y="149"/>
                    <a:pt x="649" y="155"/>
                    <a:pt x="647" y="153"/>
                  </a:cubicBezTo>
                  <a:cubicBezTo>
                    <a:pt x="648" y="154"/>
                    <a:pt x="650" y="156"/>
                    <a:pt x="651" y="158"/>
                  </a:cubicBezTo>
                  <a:cubicBezTo>
                    <a:pt x="651" y="158"/>
                    <a:pt x="650" y="156"/>
                    <a:pt x="649" y="156"/>
                  </a:cubicBezTo>
                  <a:cubicBezTo>
                    <a:pt x="649" y="155"/>
                    <a:pt x="649" y="155"/>
                    <a:pt x="648" y="155"/>
                  </a:cubicBezTo>
                  <a:cubicBezTo>
                    <a:pt x="648" y="154"/>
                    <a:pt x="649" y="155"/>
                    <a:pt x="647" y="152"/>
                  </a:cubicBezTo>
                  <a:close/>
                  <a:moveTo>
                    <a:pt x="649" y="150"/>
                  </a:moveTo>
                  <a:cubicBezTo>
                    <a:pt x="649" y="151"/>
                    <a:pt x="648" y="150"/>
                    <a:pt x="648" y="149"/>
                  </a:cubicBezTo>
                  <a:cubicBezTo>
                    <a:pt x="646" y="147"/>
                    <a:pt x="646" y="146"/>
                    <a:pt x="646" y="145"/>
                  </a:cubicBezTo>
                  <a:cubicBezTo>
                    <a:pt x="647" y="147"/>
                    <a:pt x="648" y="149"/>
                    <a:pt x="649" y="150"/>
                  </a:cubicBezTo>
                  <a:close/>
                  <a:moveTo>
                    <a:pt x="645" y="146"/>
                  </a:moveTo>
                  <a:cubicBezTo>
                    <a:pt x="644" y="144"/>
                    <a:pt x="642" y="142"/>
                    <a:pt x="641" y="139"/>
                  </a:cubicBezTo>
                  <a:cubicBezTo>
                    <a:pt x="639" y="136"/>
                    <a:pt x="637" y="134"/>
                    <a:pt x="635" y="132"/>
                  </a:cubicBezTo>
                  <a:cubicBezTo>
                    <a:pt x="637" y="133"/>
                    <a:pt x="638" y="136"/>
                    <a:pt x="640" y="138"/>
                  </a:cubicBezTo>
                  <a:cubicBezTo>
                    <a:pt x="642" y="140"/>
                    <a:pt x="643" y="143"/>
                    <a:pt x="645" y="144"/>
                  </a:cubicBezTo>
                  <a:cubicBezTo>
                    <a:pt x="643" y="143"/>
                    <a:pt x="646" y="147"/>
                    <a:pt x="645" y="146"/>
                  </a:cubicBezTo>
                  <a:close/>
                  <a:moveTo>
                    <a:pt x="633" y="145"/>
                  </a:moveTo>
                  <a:cubicBezTo>
                    <a:pt x="633" y="145"/>
                    <a:pt x="633" y="145"/>
                    <a:pt x="633" y="145"/>
                  </a:cubicBezTo>
                  <a:cubicBezTo>
                    <a:pt x="631" y="143"/>
                    <a:pt x="630" y="141"/>
                    <a:pt x="630" y="141"/>
                  </a:cubicBezTo>
                  <a:cubicBezTo>
                    <a:pt x="631" y="142"/>
                    <a:pt x="632" y="144"/>
                    <a:pt x="633" y="145"/>
                  </a:cubicBezTo>
                  <a:close/>
                  <a:moveTo>
                    <a:pt x="634" y="131"/>
                  </a:moveTo>
                  <a:cubicBezTo>
                    <a:pt x="632" y="128"/>
                    <a:pt x="633" y="130"/>
                    <a:pt x="631" y="127"/>
                  </a:cubicBezTo>
                  <a:cubicBezTo>
                    <a:pt x="631" y="126"/>
                    <a:pt x="634" y="131"/>
                    <a:pt x="634" y="131"/>
                  </a:cubicBezTo>
                  <a:close/>
                  <a:moveTo>
                    <a:pt x="633" y="131"/>
                  </a:moveTo>
                  <a:cubicBezTo>
                    <a:pt x="633" y="132"/>
                    <a:pt x="630" y="128"/>
                    <a:pt x="630" y="128"/>
                  </a:cubicBezTo>
                  <a:cubicBezTo>
                    <a:pt x="630" y="128"/>
                    <a:pt x="631" y="129"/>
                    <a:pt x="633" y="131"/>
                  </a:cubicBezTo>
                  <a:close/>
                  <a:moveTo>
                    <a:pt x="630" y="141"/>
                  </a:moveTo>
                  <a:cubicBezTo>
                    <a:pt x="628" y="139"/>
                    <a:pt x="627" y="138"/>
                    <a:pt x="626" y="136"/>
                  </a:cubicBezTo>
                  <a:cubicBezTo>
                    <a:pt x="626" y="136"/>
                    <a:pt x="627" y="137"/>
                    <a:pt x="627" y="137"/>
                  </a:cubicBezTo>
                  <a:cubicBezTo>
                    <a:pt x="625" y="135"/>
                    <a:pt x="622" y="131"/>
                    <a:pt x="623" y="132"/>
                  </a:cubicBezTo>
                  <a:cubicBezTo>
                    <a:pt x="624" y="133"/>
                    <a:pt x="624" y="134"/>
                    <a:pt x="625" y="134"/>
                  </a:cubicBezTo>
                  <a:cubicBezTo>
                    <a:pt x="626" y="136"/>
                    <a:pt x="627" y="137"/>
                    <a:pt x="629" y="139"/>
                  </a:cubicBezTo>
                  <a:cubicBezTo>
                    <a:pt x="629" y="140"/>
                    <a:pt x="628" y="139"/>
                    <a:pt x="627" y="138"/>
                  </a:cubicBezTo>
                  <a:cubicBezTo>
                    <a:pt x="627" y="137"/>
                    <a:pt x="631" y="142"/>
                    <a:pt x="630" y="141"/>
                  </a:cubicBezTo>
                  <a:close/>
                  <a:moveTo>
                    <a:pt x="628" y="139"/>
                  </a:moveTo>
                  <a:cubicBezTo>
                    <a:pt x="627" y="139"/>
                    <a:pt x="627" y="138"/>
                    <a:pt x="626" y="138"/>
                  </a:cubicBezTo>
                  <a:cubicBezTo>
                    <a:pt x="624" y="135"/>
                    <a:pt x="625" y="135"/>
                    <a:pt x="622" y="132"/>
                  </a:cubicBezTo>
                  <a:cubicBezTo>
                    <a:pt x="622" y="132"/>
                    <a:pt x="624" y="133"/>
                    <a:pt x="624" y="133"/>
                  </a:cubicBezTo>
                  <a:cubicBezTo>
                    <a:pt x="626" y="136"/>
                    <a:pt x="624" y="134"/>
                    <a:pt x="628" y="139"/>
                  </a:cubicBezTo>
                  <a:close/>
                  <a:moveTo>
                    <a:pt x="621" y="146"/>
                  </a:moveTo>
                  <a:cubicBezTo>
                    <a:pt x="621" y="146"/>
                    <a:pt x="620" y="145"/>
                    <a:pt x="621" y="146"/>
                  </a:cubicBezTo>
                  <a:cubicBezTo>
                    <a:pt x="620" y="145"/>
                    <a:pt x="620" y="145"/>
                    <a:pt x="620" y="145"/>
                  </a:cubicBezTo>
                  <a:cubicBezTo>
                    <a:pt x="620" y="145"/>
                    <a:pt x="620" y="145"/>
                    <a:pt x="619" y="144"/>
                  </a:cubicBezTo>
                  <a:cubicBezTo>
                    <a:pt x="620" y="145"/>
                    <a:pt x="620" y="145"/>
                    <a:pt x="621" y="146"/>
                  </a:cubicBezTo>
                  <a:close/>
                  <a:moveTo>
                    <a:pt x="621" y="130"/>
                  </a:moveTo>
                  <a:cubicBezTo>
                    <a:pt x="620" y="129"/>
                    <a:pt x="614" y="123"/>
                    <a:pt x="612" y="120"/>
                  </a:cubicBezTo>
                  <a:cubicBezTo>
                    <a:pt x="615" y="122"/>
                    <a:pt x="617" y="126"/>
                    <a:pt x="621" y="130"/>
                  </a:cubicBezTo>
                  <a:close/>
                  <a:moveTo>
                    <a:pt x="621" y="118"/>
                  </a:moveTo>
                  <a:cubicBezTo>
                    <a:pt x="620" y="118"/>
                    <a:pt x="618" y="116"/>
                    <a:pt x="616" y="114"/>
                  </a:cubicBezTo>
                  <a:cubicBezTo>
                    <a:pt x="614" y="112"/>
                    <a:pt x="612" y="110"/>
                    <a:pt x="610" y="108"/>
                  </a:cubicBezTo>
                  <a:cubicBezTo>
                    <a:pt x="610" y="107"/>
                    <a:pt x="612" y="109"/>
                    <a:pt x="613" y="110"/>
                  </a:cubicBezTo>
                  <a:cubicBezTo>
                    <a:pt x="617" y="114"/>
                    <a:pt x="619" y="116"/>
                    <a:pt x="621" y="118"/>
                  </a:cubicBezTo>
                  <a:close/>
                  <a:moveTo>
                    <a:pt x="614" y="137"/>
                  </a:moveTo>
                  <a:cubicBezTo>
                    <a:pt x="613" y="136"/>
                    <a:pt x="608" y="130"/>
                    <a:pt x="607" y="129"/>
                  </a:cubicBezTo>
                  <a:cubicBezTo>
                    <a:pt x="608" y="130"/>
                    <a:pt x="613" y="136"/>
                    <a:pt x="614" y="137"/>
                  </a:cubicBezTo>
                  <a:close/>
                  <a:moveTo>
                    <a:pt x="610" y="118"/>
                  </a:moveTo>
                  <a:cubicBezTo>
                    <a:pt x="610" y="118"/>
                    <a:pt x="611" y="118"/>
                    <a:pt x="612" y="120"/>
                  </a:cubicBezTo>
                  <a:cubicBezTo>
                    <a:pt x="611" y="119"/>
                    <a:pt x="609" y="117"/>
                    <a:pt x="608" y="116"/>
                  </a:cubicBezTo>
                  <a:cubicBezTo>
                    <a:pt x="607" y="115"/>
                    <a:pt x="609" y="116"/>
                    <a:pt x="610" y="118"/>
                  </a:cubicBezTo>
                  <a:close/>
                  <a:moveTo>
                    <a:pt x="610" y="107"/>
                  </a:moveTo>
                  <a:cubicBezTo>
                    <a:pt x="610" y="107"/>
                    <a:pt x="610" y="107"/>
                    <a:pt x="610" y="107"/>
                  </a:cubicBezTo>
                  <a:cubicBezTo>
                    <a:pt x="607" y="105"/>
                    <a:pt x="608" y="105"/>
                    <a:pt x="607" y="105"/>
                  </a:cubicBezTo>
                  <a:cubicBezTo>
                    <a:pt x="608" y="105"/>
                    <a:pt x="609" y="106"/>
                    <a:pt x="610" y="107"/>
                  </a:cubicBezTo>
                  <a:close/>
                  <a:moveTo>
                    <a:pt x="607" y="115"/>
                  </a:moveTo>
                  <a:cubicBezTo>
                    <a:pt x="606" y="114"/>
                    <a:pt x="603" y="111"/>
                    <a:pt x="602" y="110"/>
                  </a:cubicBezTo>
                  <a:cubicBezTo>
                    <a:pt x="604" y="111"/>
                    <a:pt x="605" y="113"/>
                    <a:pt x="607" y="115"/>
                  </a:cubicBezTo>
                  <a:close/>
                  <a:moveTo>
                    <a:pt x="604" y="125"/>
                  </a:moveTo>
                  <a:cubicBezTo>
                    <a:pt x="604" y="126"/>
                    <a:pt x="602" y="124"/>
                    <a:pt x="601" y="122"/>
                  </a:cubicBezTo>
                  <a:cubicBezTo>
                    <a:pt x="600" y="121"/>
                    <a:pt x="603" y="124"/>
                    <a:pt x="604" y="125"/>
                  </a:cubicBezTo>
                  <a:close/>
                  <a:moveTo>
                    <a:pt x="605" y="107"/>
                  </a:moveTo>
                  <a:cubicBezTo>
                    <a:pt x="606" y="108"/>
                    <a:pt x="605" y="107"/>
                    <a:pt x="604" y="107"/>
                  </a:cubicBezTo>
                  <a:cubicBezTo>
                    <a:pt x="601" y="104"/>
                    <a:pt x="602" y="104"/>
                    <a:pt x="605" y="107"/>
                  </a:cubicBezTo>
                  <a:close/>
                  <a:moveTo>
                    <a:pt x="595" y="101"/>
                  </a:moveTo>
                  <a:cubicBezTo>
                    <a:pt x="597" y="102"/>
                    <a:pt x="600" y="104"/>
                    <a:pt x="601" y="105"/>
                  </a:cubicBezTo>
                  <a:cubicBezTo>
                    <a:pt x="603" y="107"/>
                    <a:pt x="602" y="107"/>
                    <a:pt x="604" y="109"/>
                  </a:cubicBezTo>
                  <a:cubicBezTo>
                    <a:pt x="603" y="108"/>
                    <a:pt x="602" y="107"/>
                    <a:pt x="601" y="106"/>
                  </a:cubicBezTo>
                  <a:cubicBezTo>
                    <a:pt x="600" y="105"/>
                    <a:pt x="599" y="105"/>
                    <a:pt x="598" y="104"/>
                  </a:cubicBezTo>
                  <a:cubicBezTo>
                    <a:pt x="601" y="106"/>
                    <a:pt x="602" y="107"/>
                    <a:pt x="605" y="110"/>
                  </a:cubicBezTo>
                  <a:cubicBezTo>
                    <a:pt x="605" y="110"/>
                    <a:pt x="604" y="110"/>
                    <a:pt x="604" y="109"/>
                  </a:cubicBezTo>
                  <a:cubicBezTo>
                    <a:pt x="602" y="108"/>
                    <a:pt x="602" y="108"/>
                    <a:pt x="601" y="106"/>
                  </a:cubicBezTo>
                  <a:cubicBezTo>
                    <a:pt x="603" y="109"/>
                    <a:pt x="595" y="102"/>
                    <a:pt x="593" y="100"/>
                  </a:cubicBezTo>
                  <a:cubicBezTo>
                    <a:pt x="594" y="100"/>
                    <a:pt x="595" y="101"/>
                    <a:pt x="597" y="103"/>
                  </a:cubicBezTo>
                  <a:cubicBezTo>
                    <a:pt x="597" y="103"/>
                    <a:pt x="597" y="103"/>
                    <a:pt x="598" y="103"/>
                  </a:cubicBezTo>
                  <a:cubicBezTo>
                    <a:pt x="598" y="103"/>
                    <a:pt x="595" y="101"/>
                    <a:pt x="594" y="100"/>
                  </a:cubicBezTo>
                  <a:cubicBezTo>
                    <a:pt x="593" y="98"/>
                    <a:pt x="595" y="100"/>
                    <a:pt x="592" y="98"/>
                  </a:cubicBezTo>
                  <a:cubicBezTo>
                    <a:pt x="593" y="98"/>
                    <a:pt x="595" y="100"/>
                    <a:pt x="595" y="101"/>
                  </a:cubicBezTo>
                  <a:close/>
                  <a:moveTo>
                    <a:pt x="591" y="128"/>
                  </a:moveTo>
                  <a:cubicBezTo>
                    <a:pt x="591" y="128"/>
                    <a:pt x="590" y="127"/>
                    <a:pt x="591" y="128"/>
                  </a:cubicBezTo>
                  <a:cubicBezTo>
                    <a:pt x="590" y="127"/>
                    <a:pt x="588" y="126"/>
                    <a:pt x="587" y="125"/>
                  </a:cubicBezTo>
                  <a:cubicBezTo>
                    <a:pt x="586" y="123"/>
                    <a:pt x="591" y="128"/>
                    <a:pt x="589" y="126"/>
                  </a:cubicBezTo>
                  <a:cubicBezTo>
                    <a:pt x="589" y="126"/>
                    <a:pt x="591" y="128"/>
                    <a:pt x="591" y="128"/>
                  </a:cubicBezTo>
                  <a:close/>
                  <a:moveTo>
                    <a:pt x="590" y="97"/>
                  </a:moveTo>
                  <a:cubicBezTo>
                    <a:pt x="590" y="98"/>
                    <a:pt x="590" y="98"/>
                    <a:pt x="591" y="98"/>
                  </a:cubicBezTo>
                  <a:cubicBezTo>
                    <a:pt x="591" y="98"/>
                    <a:pt x="589" y="96"/>
                    <a:pt x="590" y="97"/>
                  </a:cubicBezTo>
                  <a:cubicBezTo>
                    <a:pt x="593" y="100"/>
                    <a:pt x="592" y="99"/>
                    <a:pt x="595" y="102"/>
                  </a:cubicBezTo>
                  <a:cubicBezTo>
                    <a:pt x="592" y="100"/>
                    <a:pt x="589" y="97"/>
                    <a:pt x="586" y="94"/>
                  </a:cubicBezTo>
                  <a:cubicBezTo>
                    <a:pt x="583" y="91"/>
                    <a:pt x="579" y="88"/>
                    <a:pt x="575" y="85"/>
                  </a:cubicBezTo>
                  <a:cubicBezTo>
                    <a:pt x="575" y="85"/>
                    <a:pt x="575" y="85"/>
                    <a:pt x="574" y="84"/>
                  </a:cubicBezTo>
                  <a:cubicBezTo>
                    <a:pt x="575" y="85"/>
                    <a:pt x="577" y="86"/>
                    <a:pt x="577" y="86"/>
                  </a:cubicBezTo>
                  <a:cubicBezTo>
                    <a:pt x="578" y="87"/>
                    <a:pt x="578" y="87"/>
                    <a:pt x="578" y="87"/>
                  </a:cubicBezTo>
                  <a:cubicBezTo>
                    <a:pt x="579" y="88"/>
                    <a:pt x="580" y="88"/>
                    <a:pt x="582" y="90"/>
                  </a:cubicBezTo>
                  <a:cubicBezTo>
                    <a:pt x="584" y="92"/>
                    <a:pt x="589" y="95"/>
                    <a:pt x="590" y="97"/>
                  </a:cubicBezTo>
                  <a:close/>
                  <a:moveTo>
                    <a:pt x="591" y="96"/>
                  </a:moveTo>
                  <a:cubicBezTo>
                    <a:pt x="590" y="95"/>
                    <a:pt x="591" y="96"/>
                    <a:pt x="591" y="97"/>
                  </a:cubicBezTo>
                  <a:cubicBezTo>
                    <a:pt x="589" y="94"/>
                    <a:pt x="581" y="89"/>
                    <a:pt x="579" y="87"/>
                  </a:cubicBezTo>
                  <a:cubicBezTo>
                    <a:pt x="583" y="89"/>
                    <a:pt x="588" y="94"/>
                    <a:pt x="591" y="96"/>
                  </a:cubicBezTo>
                  <a:close/>
                  <a:moveTo>
                    <a:pt x="585" y="89"/>
                  </a:moveTo>
                  <a:cubicBezTo>
                    <a:pt x="586" y="90"/>
                    <a:pt x="583" y="87"/>
                    <a:pt x="581" y="85"/>
                  </a:cubicBezTo>
                  <a:cubicBezTo>
                    <a:pt x="581" y="85"/>
                    <a:pt x="584" y="88"/>
                    <a:pt x="585" y="89"/>
                  </a:cubicBezTo>
                  <a:close/>
                  <a:moveTo>
                    <a:pt x="586" y="91"/>
                  </a:moveTo>
                  <a:cubicBezTo>
                    <a:pt x="586" y="92"/>
                    <a:pt x="586" y="92"/>
                    <a:pt x="586" y="92"/>
                  </a:cubicBezTo>
                  <a:cubicBezTo>
                    <a:pt x="582" y="89"/>
                    <a:pt x="582" y="88"/>
                    <a:pt x="586" y="91"/>
                  </a:cubicBezTo>
                  <a:close/>
                  <a:moveTo>
                    <a:pt x="579" y="116"/>
                  </a:moveTo>
                  <a:cubicBezTo>
                    <a:pt x="578" y="115"/>
                    <a:pt x="577" y="115"/>
                    <a:pt x="576" y="113"/>
                  </a:cubicBezTo>
                  <a:cubicBezTo>
                    <a:pt x="574" y="112"/>
                    <a:pt x="575" y="113"/>
                    <a:pt x="576" y="113"/>
                  </a:cubicBezTo>
                  <a:cubicBezTo>
                    <a:pt x="577" y="114"/>
                    <a:pt x="578" y="115"/>
                    <a:pt x="579" y="116"/>
                  </a:cubicBezTo>
                  <a:close/>
                  <a:moveTo>
                    <a:pt x="579" y="87"/>
                  </a:moveTo>
                  <a:cubicBezTo>
                    <a:pt x="581" y="88"/>
                    <a:pt x="579" y="86"/>
                    <a:pt x="580" y="87"/>
                  </a:cubicBezTo>
                  <a:cubicBezTo>
                    <a:pt x="582" y="88"/>
                    <a:pt x="582" y="89"/>
                    <a:pt x="579" y="87"/>
                  </a:cubicBezTo>
                  <a:close/>
                  <a:moveTo>
                    <a:pt x="580" y="84"/>
                  </a:moveTo>
                  <a:cubicBezTo>
                    <a:pt x="580" y="84"/>
                    <a:pt x="576" y="81"/>
                    <a:pt x="576" y="81"/>
                  </a:cubicBezTo>
                  <a:cubicBezTo>
                    <a:pt x="578" y="82"/>
                    <a:pt x="580" y="83"/>
                    <a:pt x="580" y="84"/>
                  </a:cubicBezTo>
                  <a:close/>
                  <a:moveTo>
                    <a:pt x="573" y="110"/>
                  </a:moveTo>
                  <a:cubicBezTo>
                    <a:pt x="574" y="111"/>
                    <a:pt x="572" y="110"/>
                    <a:pt x="573" y="111"/>
                  </a:cubicBezTo>
                  <a:cubicBezTo>
                    <a:pt x="574" y="112"/>
                    <a:pt x="570" y="108"/>
                    <a:pt x="570" y="109"/>
                  </a:cubicBezTo>
                  <a:cubicBezTo>
                    <a:pt x="569" y="108"/>
                    <a:pt x="569" y="108"/>
                    <a:pt x="568" y="107"/>
                  </a:cubicBezTo>
                  <a:cubicBezTo>
                    <a:pt x="567" y="106"/>
                    <a:pt x="569" y="107"/>
                    <a:pt x="568" y="107"/>
                  </a:cubicBezTo>
                  <a:cubicBezTo>
                    <a:pt x="567" y="106"/>
                    <a:pt x="567" y="106"/>
                    <a:pt x="566" y="105"/>
                  </a:cubicBezTo>
                  <a:cubicBezTo>
                    <a:pt x="566" y="105"/>
                    <a:pt x="566" y="105"/>
                    <a:pt x="566" y="105"/>
                  </a:cubicBezTo>
                  <a:cubicBezTo>
                    <a:pt x="564" y="103"/>
                    <a:pt x="565" y="105"/>
                    <a:pt x="562" y="102"/>
                  </a:cubicBezTo>
                  <a:cubicBezTo>
                    <a:pt x="562" y="102"/>
                    <a:pt x="564" y="103"/>
                    <a:pt x="566" y="105"/>
                  </a:cubicBezTo>
                  <a:cubicBezTo>
                    <a:pt x="565" y="104"/>
                    <a:pt x="565" y="103"/>
                    <a:pt x="564" y="103"/>
                  </a:cubicBezTo>
                  <a:cubicBezTo>
                    <a:pt x="566" y="104"/>
                    <a:pt x="567" y="105"/>
                    <a:pt x="569" y="107"/>
                  </a:cubicBezTo>
                  <a:cubicBezTo>
                    <a:pt x="568" y="107"/>
                    <a:pt x="571" y="109"/>
                    <a:pt x="573" y="110"/>
                  </a:cubicBezTo>
                  <a:close/>
                  <a:moveTo>
                    <a:pt x="574" y="96"/>
                  </a:moveTo>
                  <a:cubicBezTo>
                    <a:pt x="573" y="97"/>
                    <a:pt x="572" y="95"/>
                    <a:pt x="570" y="94"/>
                  </a:cubicBezTo>
                  <a:cubicBezTo>
                    <a:pt x="569" y="93"/>
                    <a:pt x="572" y="95"/>
                    <a:pt x="574" y="96"/>
                  </a:cubicBezTo>
                  <a:close/>
                  <a:moveTo>
                    <a:pt x="574" y="83"/>
                  </a:moveTo>
                  <a:cubicBezTo>
                    <a:pt x="575" y="84"/>
                    <a:pt x="572" y="82"/>
                    <a:pt x="571" y="81"/>
                  </a:cubicBezTo>
                  <a:cubicBezTo>
                    <a:pt x="571" y="81"/>
                    <a:pt x="573" y="82"/>
                    <a:pt x="574" y="83"/>
                  </a:cubicBezTo>
                  <a:close/>
                  <a:moveTo>
                    <a:pt x="572" y="84"/>
                  </a:moveTo>
                  <a:cubicBezTo>
                    <a:pt x="571" y="82"/>
                    <a:pt x="570" y="82"/>
                    <a:pt x="568" y="80"/>
                  </a:cubicBezTo>
                  <a:cubicBezTo>
                    <a:pt x="568" y="80"/>
                    <a:pt x="573" y="84"/>
                    <a:pt x="572" y="84"/>
                  </a:cubicBezTo>
                  <a:close/>
                  <a:moveTo>
                    <a:pt x="571" y="99"/>
                  </a:moveTo>
                  <a:cubicBezTo>
                    <a:pt x="571" y="99"/>
                    <a:pt x="570" y="98"/>
                    <a:pt x="569" y="98"/>
                  </a:cubicBezTo>
                  <a:cubicBezTo>
                    <a:pt x="569" y="98"/>
                    <a:pt x="569" y="98"/>
                    <a:pt x="570" y="99"/>
                  </a:cubicBezTo>
                  <a:cubicBezTo>
                    <a:pt x="569" y="99"/>
                    <a:pt x="568" y="97"/>
                    <a:pt x="567" y="97"/>
                  </a:cubicBezTo>
                  <a:cubicBezTo>
                    <a:pt x="568" y="97"/>
                    <a:pt x="569" y="98"/>
                    <a:pt x="571" y="99"/>
                  </a:cubicBezTo>
                  <a:close/>
                  <a:moveTo>
                    <a:pt x="548" y="61"/>
                  </a:moveTo>
                  <a:cubicBezTo>
                    <a:pt x="550" y="62"/>
                    <a:pt x="541" y="57"/>
                    <a:pt x="546" y="59"/>
                  </a:cubicBezTo>
                  <a:cubicBezTo>
                    <a:pt x="545" y="58"/>
                    <a:pt x="544" y="58"/>
                    <a:pt x="543" y="58"/>
                  </a:cubicBezTo>
                  <a:cubicBezTo>
                    <a:pt x="543" y="58"/>
                    <a:pt x="544" y="58"/>
                    <a:pt x="544" y="58"/>
                  </a:cubicBezTo>
                  <a:cubicBezTo>
                    <a:pt x="541" y="57"/>
                    <a:pt x="538" y="55"/>
                    <a:pt x="538" y="55"/>
                  </a:cubicBezTo>
                  <a:cubicBezTo>
                    <a:pt x="536" y="54"/>
                    <a:pt x="536" y="54"/>
                    <a:pt x="533" y="52"/>
                  </a:cubicBezTo>
                  <a:cubicBezTo>
                    <a:pt x="533" y="52"/>
                    <a:pt x="534" y="52"/>
                    <a:pt x="535" y="53"/>
                  </a:cubicBezTo>
                  <a:cubicBezTo>
                    <a:pt x="536" y="54"/>
                    <a:pt x="537" y="54"/>
                    <a:pt x="537" y="54"/>
                  </a:cubicBezTo>
                  <a:cubicBezTo>
                    <a:pt x="535" y="53"/>
                    <a:pt x="533" y="52"/>
                    <a:pt x="532" y="51"/>
                  </a:cubicBezTo>
                  <a:cubicBezTo>
                    <a:pt x="531" y="51"/>
                    <a:pt x="534" y="52"/>
                    <a:pt x="533" y="52"/>
                  </a:cubicBezTo>
                  <a:cubicBezTo>
                    <a:pt x="530" y="51"/>
                    <a:pt x="530" y="50"/>
                    <a:pt x="527" y="49"/>
                  </a:cubicBezTo>
                  <a:cubicBezTo>
                    <a:pt x="526" y="48"/>
                    <a:pt x="530" y="50"/>
                    <a:pt x="529" y="50"/>
                  </a:cubicBezTo>
                  <a:cubicBezTo>
                    <a:pt x="529" y="49"/>
                    <a:pt x="527" y="48"/>
                    <a:pt x="526" y="48"/>
                  </a:cubicBezTo>
                  <a:cubicBezTo>
                    <a:pt x="524" y="47"/>
                    <a:pt x="528" y="49"/>
                    <a:pt x="526" y="48"/>
                  </a:cubicBezTo>
                  <a:cubicBezTo>
                    <a:pt x="523" y="47"/>
                    <a:pt x="524" y="47"/>
                    <a:pt x="520" y="45"/>
                  </a:cubicBezTo>
                  <a:cubicBezTo>
                    <a:pt x="520" y="45"/>
                    <a:pt x="521" y="45"/>
                    <a:pt x="521" y="45"/>
                  </a:cubicBezTo>
                  <a:cubicBezTo>
                    <a:pt x="518" y="43"/>
                    <a:pt x="519" y="45"/>
                    <a:pt x="518" y="44"/>
                  </a:cubicBezTo>
                  <a:cubicBezTo>
                    <a:pt x="511" y="40"/>
                    <a:pt x="503" y="37"/>
                    <a:pt x="496" y="34"/>
                  </a:cubicBezTo>
                  <a:cubicBezTo>
                    <a:pt x="495" y="34"/>
                    <a:pt x="489" y="31"/>
                    <a:pt x="489" y="31"/>
                  </a:cubicBezTo>
                  <a:cubicBezTo>
                    <a:pt x="487" y="31"/>
                    <a:pt x="488" y="31"/>
                    <a:pt x="484" y="30"/>
                  </a:cubicBezTo>
                  <a:cubicBezTo>
                    <a:pt x="483" y="29"/>
                    <a:pt x="478" y="27"/>
                    <a:pt x="474" y="26"/>
                  </a:cubicBezTo>
                  <a:cubicBezTo>
                    <a:pt x="473" y="26"/>
                    <a:pt x="471" y="25"/>
                    <a:pt x="470" y="25"/>
                  </a:cubicBezTo>
                  <a:cubicBezTo>
                    <a:pt x="469" y="24"/>
                    <a:pt x="468" y="24"/>
                    <a:pt x="467" y="24"/>
                  </a:cubicBezTo>
                  <a:cubicBezTo>
                    <a:pt x="464" y="23"/>
                    <a:pt x="462" y="23"/>
                    <a:pt x="461" y="22"/>
                  </a:cubicBezTo>
                  <a:cubicBezTo>
                    <a:pt x="461" y="22"/>
                    <a:pt x="462" y="22"/>
                    <a:pt x="463" y="23"/>
                  </a:cubicBezTo>
                  <a:cubicBezTo>
                    <a:pt x="463" y="22"/>
                    <a:pt x="463" y="22"/>
                    <a:pt x="462" y="22"/>
                  </a:cubicBezTo>
                  <a:cubicBezTo>
                    <a:pt x="460" y="22"/>
                    <a:pt x="452" y="20"/>
                    <a:pt x="449" y="19"/>
                  </a:cubicBezTo>
                  <a:cubicBezTo>
                    <a:pt x="445" y="18"/>
                    <a:pt x="441" y="17"/>
                    <a:pt x="436" y="16"/>
                  </a:cubicBezTo>
                  <a:cubicBezTo>
                    <a:pt x="436" y="16"/>
                    <a:pt x="438" y="16"/>
                    <a:pt x="438" y="16"/>
                  </a:cubicBezTo>
                  <a:cubicBezTo>
                    <a:pt x="439" y="16"/>
                    <a:pt x="442" y="17"/>
                    <a:pt x="443" y="17"/>
                  </a:cubicBezTo>
                  <a:cubicBezTo>
                    <a:pt x="443" y="17"/>
                    <a:pt x="442" y="17"/>
                    <a:pt x="440" y="16"/>
                  </a:cubicBezTo>
                  <a:cubicBezTo>
                    <a:pt x="443" y="17"/>
                    <a:pt x="448" y="18"/>
                    <a:pt x="453" y="19"/>
                  </a:cubicBezTo>
                  <a:cubicBezTo>
                    <a:pt x="452" y="19"/>
                    <a:pt x="452" y="19"/>
                    <a:pt x="453" y="19"/>
                  </a:cubicBezTo>
                  <a:cubicBezTo>
                    <a:pt x="454" y="20"/>
                    <a:pt x="456" y="20"/>
                    <a:pt x="457" y="21"/>
                  </a:cubicBezTo>
                  <a:cubicBezTo>
                    <a:pt x="459" y="21"/>
                    <a:pt x="464" y="22"/>
                    <a:pt x="468" y="23"/>
                  </a:cubicBezTo>
                  <a:cubicBezTo>
                    <a:pt x="472" y="24"/>
                    <a:pt x="475" y="25"/>
                    <a:pt x="474" y="25"/>
                  </a:cubicBezTo>
                  <a:cubicBezTo>
                    <a:pt x="480" y="27"/>
                    <a:pt x="482" y="27"/>
                    <a:pt x="488" y="29"/>
                  </a:cubicBezTo>
                  <a:cubicBezTo>
                    <a:pt x="489" y="29"/>
                    <a:pt x="491" y="30"/>
                    <a:pt x="492" y="31"/>
                  </a:cubicBezTo>
                  <a:cubicBezTo>
                    <a:pt x="493" y="31"/>
                    <a:pt x="502" y="34"/>
                    <a:pt x="506" y="36"/>
                  </a:cubicBezTo>
                  <a:cubicBezTo>
                    <a:pt x="508" y="37"/>
                    <a:pt x="508" y="37"/>
                    <a:pt x="509" y="37"/>
                  </a:cubicBezTo>
                  <a:cubicBezTo>
                    <a:pt x="512" y="39"/>
                    <a:pt x="516" y="41"/>
                    <a:pt x="520" y="43"/>
                  </a:cubicBezTo>
                  <a:cubicBezTo>
                    <a:pt x="524" y="45"/>
                    <a:pt x="527" y="46"/>
                    <a:pt x="531" y="48"/>
                  </a:cubicBezTo>
                  <a:cubicBezTo>
                    <a:pt x="531" y="49"/>
                    <a:pt x="535" y="51"/>
                    <a:pt x="539" y="53"/>
                  </a:cubicBezTo>
                  <a:cubicBezTo>
                    <a:pt x="540" y="54"/>
                    <a:pt x="543" y="56"/>
                    <a:pt x="546" y="58"/>
                  </a:cubicBezTo>
                  <a:cubicBezTo>
                    <a:pt x="548" y="59"/>
                    <a:pt x="549" y="59"/>
                    <a:pt x="551" y="60"/>
                  </a:cubicBezTo>
                  <a:cubicBezTo>
                    <a:pt x="552" y="61"/>
                    <a:pt x="553" y="62"/>
                    <a:pt x="554" y="62"/>
                  </a:cubicBezTo>
                  <a:cubicBezTo>
                    <a:pt x="557" y="64"/>
                    <a:pt x="554" y="62"/>
                    <a:pt x="555" y="63"/>
                  </a:cubicBezTo>
                  <a:cubicBezTo>
                    <a:pt x="557" y="65"/>
                    <a:pt x="563" y="68"/>
                    <a:pt x="565" y="70"/>
                  </a:cubicBezTo>
                  <a:cubicBezTo>
                    <a:pt x="562" y="68"/>
                    <a:pt x="569" y="73"/>
                    <a:pt x="571" y="75"/>
                  </a:cubicBezTo>
                  <a:cubicBezTo>
                    <a:pt x="569" y="74"/>
                    <a:pt x="565" y="71"/>
                    <a:pt x="563" y="69"/>
                  </a:cubicBezTo>
                  <a:cubicBezTo>
                    <a:pt x="562" y="69"/>
                    <a:pt x="562" y="69"/>
                    <a:pt x="560" y="67"/>
                  </a:cubicBezTo>
                  <a:cubicBezTo>
                    <a:pt x="560" y="67"/>
                    <a:pt x="560" y="68"/>
                    <a:pt x="560" y="67"/>
                  </a:cubicBezTo>
                  <a:cubicBezTo>
                    <a:pt x="550" y="61"/>
                    <a:pt x="541" y="55"/>
                    <a:pt x="533" y="51"/>
                  </a:cubicBezTo>
                  <a:cubicBezTo>
                    <a:pt x="531" y="50"/>
                    <a:pt x="526" y="47"/>
                    <a:pt x="526" y="47"/>
                  </a:cubicBezTo>
                  <a:cubicBezTo>
                    <a:pt x="529" y="49"/>
                    <a:pt x="533" y="51"/>
                    <a:pt x="536" y="53"/>
                  </a:cubicBezTo>
                  <a:cubicBezTo>
                    <a:pt x="540" y="55"/>
                    <a:pt x="544" y="57"/>
                    <a:pt x="547" y="59"/>
                  </a:cubicBezTo>
                  <a:cubicBezTo>
                    <a:pt x="546" y="59"/>
                    <a:pt x="546" y="59"/>
                    <a:pt x="546" y="59"/>
                  </a:cubicBezTo>
                  <a:cubicBezTo>
                    <a:pt x="546" y="59"/>
                    <a:pt x="548" y="60"/>
                    <a:pt x="549" y="61"/>
                  </a:cubicBezTo>
                  <a:cubicBezTo>
                    <a:pt x="551" y="62"/>
                    <a:pt x="552" y="63"/>
                    <a:pt x="552" y="63"/>
                  </a:cubicBezTo>
                  <a:cubicBezTo>
                    <a:pt x="554" y="64"/>
                    <a:pt x="556" y="66"/>
                    <a:pt x="558" y="66"/>
                  </a:cubicBezTo>
                  <a:cubicBezTo>
                    <a:pt x="561" y="68"/>
                    <a:pt x="564" y="70"/>
                    <a:pt x="564" y="71"/>
                  </a:cubicBezTo>
                  <a:cubicBezTo>
                    <a:pt x="562" y="69"/>
                    <a:pt x="561" y="69"/>
                    <a:pt x="560" y="68"/>
                  </a:cubicBezTo>
                  <a:cubicBezTo>
                    <a:pt x="562" y="69"/>
                    <a:pt x="563" y="70"/>
                    <a:pt x="565" y="72"/>
                  </a:cubicBezTo>
                  <a:cubicBezTo>
                    <a:pt x="565" y="72"/>
                    <a:pt x="564" y="71"/>
                    <a:pt x="566" y="72"/>
                  </a:cubicBezTo>
                  <a:cubicBezTo>
                    <a:pt x="569" y="74"/>
                    <a:pt x="570" y="75"/>
                    <a:pt x="572" y="77"/>
                  </a:cubicBezTo>
                  <a:cubicBezTo>
                    <a:pt x="570" y="76"/>
                    <a:pt x="568" y="74"/>
                    <a:pt x="567" y="74"/>
                  </a:cubicBezTo>
                  <a:cubicBezTo>
                    <a:pt x="565" y="73"/>
                    <a:pt x="565" y="72"/>
                    <a:pt x="565" y="72"/>
                  </a:cubicBezTo>
                  <a:cubicBezTo>
                    <a:pt x="561" y="70"/>
                    <a:pt x="561" y="70"/>
                    <a:pt x="556" y="66"/>
                  </a:cubicBezTo>
                  <a:cubicBezTo>
                    <a:pt x="556" y="67"/>
                    <a:pt x="557" y="68"/>
                    <a:pt x="556" y="67"/>
                  </a:cubicBezTo>
                  <a:cubicBezTo>
                    <a:pt x="552" y="64"/>
                    <a:pt x="553" y="65"/>
                    <a:pt x="551" y="63"/>
                  </a:cubicBezTo>
                  <a:cubicBezTo>
                    <a:pt x="553" y="64"/>
                    <a:pt x="552" y="64"/>
                    <a:pt x="554" y="65"/>
                  </a:cubicBezTo>
                  <a:cubicBezTo>
                    <a:pt x="555" y="66"/>
                    <a:pt x="554" y="65"/>
                    <a:pt x="555" y="66"/>
                  </a:cubicBezTo>
                  <a:cubicBezTo>
                    <a:pt x="552" y="63"/>
                    <a:pt x="549" y="62"/>
                    <a:pt x="545" y="59"/>
                  </a:cubicBezTo>
                  <a:cubicBezTo>
                    <a:pt x="545" y="59"/>
                    <a:pt x="549" y="61"/>
                    <a:pt x="548" y="61"/>
                  </a:cubicBezTo>
                  <a:close/>
                  <a:moveTo>
                    <a:pt x="568" y="76"/>
                  </a:moveTo>
                  <a:cubicBezTo>
                    <a:pt x="568" y="75"/>
                    <a:pt x="566" y="74"/>
                    <a:pt x="564" y="73"/>
                  </a:cubicBezTo>
                  <a:cubicBezTo>
                    <a:pt x="565" y="73"/>
                    <a:pt x="567" y="74"/>
                    <a:pt x="568" y="76"/>
                  </a:cubicBezTo>
                  <a:close/>
                  <a:moveTo>
                    <a:pt x="567" y="80"/>
                  </a:moveTo>
                  <a:cubicBezTo>
                    <a:pt x="566" y="79"/>
                    <a:pt x="565" y="79"/>
                    <a:pt x="566" y="79"/>
                  </a:cubicBezTo>
                  <a:cubicBezTo>
                    <a:pt x="564" y="78"/>
                    <a:pt x="564" y="78"/>
                    <a:pt x="564" y="78"/>
                  </a:cubicBezTo>
                  <a:cubicBezTo>
                    <a:pt x="563" y="77"/>
                    <a:pt x="565" y="78"/>
                    <a:pt x="564" y="78"/>
                  </a:cubicBezTo>
                  <a:cubicBezTo>
                    <a:pt x="563" y="77"/>
                    <a:pt x="563" y="77"/>
                    <a:pt x="561" y="75"/>
                  </a:cubicBezTo>
                  <a:cubicBezTo>
                    <a:pt x="561" y="75"/>
                    <a:pt x="562" y="76"/>
                    <a:pt x="562" y="76"/>
                  </a:cubicBezTo>
                  <a:cubicBezTo>
                    <a:pt x="562" y="75"/>
                    <a:pt x="560" y="75"/>
                    <a:pt x="558" y="73"/>
                  </a:cubicBezTo>
                  <a:cubicBezTo>
                    <a:pt x="561" y="74"/>
                    <a:pt x="565" y="77"/>
                    <a:pt x="567" y="79"/>
                  </a:cubicBezTo>
                  <a:cubicBezTo>
                    <a:pt x="565" y="78"/>
                    <a:pt x="568" y="81"/>
                    <a:pt x="567" y="80"/>
                  </a:cubicBezTo>
                  <a:close/>
                  <a:moveTo>
                    <a:pt x="566" y="78"/>
                  </a:moveTo>
                  <a:cubicBezTo>
                    <a:pt x="566" y="78"/>
                    <a:pt x="560" y="73"/>
                    <a:pt x="559" y="73"/>
                  </a:cubicBezTo>
                  <a:cubicBezTo>
                    <a:pt x="562" y="75"/>
                    <a:pt x="564" y="76"/>
                    <a:pt x="566" y="78"/>
                  </a:cubicBezTo>
                  <a:close/>
                  <a:moveTo>
                    <a:pt x="565" y="73"/>
                  </a:moveTo>
                  <a:cubicBezTo>
                    <a:pt x="565" y="73"/>
                    <a:pt x="564" y="73"/>
                    <a:pt x="563" y="72"/>
                  </a:cubicBezTo>
                  <a:cubicBezTo>
                    <a:pt x="562" y="71"/>
                    <a:pt x="561" y="70"/>
                    <a:pt x="562" y="70"/>
                  </a:cubicBezTo>
                  <a:cubicBezTo>
                    <a:pt x="564" y="72"/>
                    <a:pt x="563" y="72"/>
                    <a:pt x="565" y="73"/>
                  </a:cubicBezTo>
                  <a:close/>
                  <a:moveTo>
                    <a:pt x="560" y="100"/>
                  </a:moveTo>
                  <a:cubicBezTo>
                    <a:pt x="562" y="101"/>
                    <a:pt x="562" y="101"/>
                    <a:pt x="563" y="102"/>
                  </a:cubicBezTo>
                  <a:cubicBezTo>
                    <a:pt x="563" y="102"/>
                    <a:pt x="562" y="101"/>
                    <a:pt x="561" y="101"/>
                  </a:cubicBezTo>
                  <a:cubicBezTo>
                    <a:pt x="560" y="100"/>
                    <a:pt x="561" y="101"/>
                    <a:pt x="559" y="99"/>
                  </a:cubicBezTo>
                  <a:cubicBezTo>
                    <a:pt x="559" y="99"/>
                    <a:pt x="559" y="99"/>
                    <a:pt x="559" y="99"/>
                  </a:cubicBezTo>
                  <a:cubicBezTo>
                    <a:pt x="560" y="100"/>
                    <a:pt x="561" y="100"/>
                    <a:pt x="560" y="100"/>
                  </a:cubicBezTo>
                  <a:close/>
                  <a:moveTo>
                    <a:pt x="563" y="72"/>
                  </a:moveTo>
                  <a:cubicBezTo>
                    <a:pt x="563" y="72"/>
                    <a:pt x="560" y="70"/>
                    <a:pt x="559" y="69"/>
                  </a:cubicBezTo>
                  <a:cubicBezTo>
                    <a:pt x="559" y="69"/>
                    <a:pt x="560" y="69"/>
                    <a:pt x="560" y="69"/>
                  </a:cubicBezTo>
                  <a:cubicBezTo>
                    <a:pt x="561" y="70"/>
                    <a:pt x="560" y="70"/>
                    <a:pt x="563" y="72"/>
                  </a:cubicBezTo>
                  <a:close/>
                  <a:moveTo>
                    <a:pt x="553" y="81"/>
                  </a:moveTo>
                  <a:cubicBezTo>
                    <a:pt x="554" y="81"/>
                    <a:pt x="555" y="82"/>
                    <a:pt x="556" y="83"/>
                  </a:cubicBezTo>
                  <a:cubicBezTo>
                    <a:pt x="557" y="84"/>
                    <a:pt x="557" y="84"/>
                    <a:pt x="558" y="85"/>
                  </a:cubicBezTo>
                  <a:cubicBezTo>
                    <a:pt x="558" y="85"/>
                    <a:pt x="555" y="83"/>
                    <a:pt x="554" y="82"/>
                  </a:cubicBezTo>
                  <a:cubicBezTo>
                    <a:pt x="554" y="82"/>
                    <a:pt x="552" y="81"/>
                    <a:pt x="553" y="81"/>
                  </a:cubicBezTo>
                  <a:cubicBezTo>
                    <a:pt x="551" y="80"/>
                    <a:pt x="550" y="80"/>
                    <a:pt x="548" y="78"/>
                  </a:cubicBezTo>
                  <a:cubicBezTo>
                    <a:pt x="548" y="78"/>
                    <a:pt x="552" y="80"/>
                    <a:pt x="549" y="78"/>
                  </a:cubicBezTo>
                  <a:cubicBezTo>
                    <a:pt x="549" y="78"/>
                    <a:pt x="550" y="79"/>
                    <a:pt x="552" y="80"/>
                  </a:cubicBezTo>
                  <a:cubicBezTo>
                    <a:pt x="552" y="80"/>
                    <a:pt x="551" y="79"/>
                    <a:pt x="551" y="80"/>
                  </a:cubicBezTo>
                  <a:cubicBezTo>
                    <a:pt x="553" y="81"/>
                    <a:pt x="554" y="81"/>
                    <a:pt x="557" y="83"/>
                  </a:cubicBezTo>
                  <a:cubicBezTo>
                    <a:pt x="553" y="81"/>
                    <a:pt x="557" y="83"/>
                    <a:pt x="553" y="81"/>
                  </a:cubicBezTo>
                  <a:close/>
                  <a:moveTo>
                    <a:pt x="552" y="64"/>
                  </a:moveTo>
                  <a:cubicBezTo>
                    <a:pt x="553" y="65"/>
                    <a:pt x="549" y="62"/>
                    <a:pt x="547" y="61"/>
                  </a:cubicBezTo>
                  <a:cubicBezTo>
                    <a:pt x="547" y="61"/>
                    <a:pt x="548" y="62"/>
                    <a:pt x="549" y="62"/>
                  </a:cubicBezTo>
                  <a:cubicBezTo>
                    <a:pt x="550" y="63"/>
                    <a:pt x="551" y="64"/>
                    <a:pt x="552" y="64"/>
                  </a:cubicBezTo>
                  <a:close/>
                  <a:moveTo>
                    <a:pt x="548" y="78"/>
                  </a:moveTo>
                  <a:cubicBezTo>
                    <a:pt x="547" y="77"/>
                    <a:pt x="547" y="77"/>
                    <a:pt x="547" y="77"/>
                  </a:cubicBezTo>
                  <a:cubicBezTo>
                    <a:pt x="544" y="76"/>
                    <a:pt x="545" y="76"/>
                    <a:pt x="543" y="75"/>
                  </a:cubicBezTo>
                  <a:cubicBezTo>
                    <a:pt x="543" y="75"/>
                    <a:pt x="548" y="77"/>
                    <a:pt x="545" y="76"/>
                  </a:cubicBezTo>
                  <a:cubicBezTo>
                    <a:pt x="546" y="76"/>
                    <a:pt x="547" y="77"/>
                    <a:pt x="548" y="78"/>
                  </a:cubicBezTo>
                  <a:close/>
                  <a:moveTo>
                    <a:pt x="542" y="74"/>
                  </a:moveTo>
                  <a:cubicBezTo>
                    <a:pt x="542" y="74"/>
                    <a:pt x="539" y="72"/>
                    <a:pt x="540" y="73"/>
                  </a:cubicBezTo>
                  <a:cubicBezTo>
                    <a:pt x="539" y="72"/>
                    <a:pt x="540" y="73"/>
                    <a:pt x="537" y="71"/>
                  </a:cubicBezTo>
                  <a:cubicBezTo>
                    <a:pt x="540" y="73"/>
                    <a:pt x="537" y="71"/>
                    <a:pt x="536" y="70"/>
                  </a:cubicBezTo>
                  <a:cubicBezTo>
                    <a:pt x="537" y="71"/>
                    <a:pt x="540" y="72"/>
                    <a:pt x="542" y="74"/>
                  </a:cubicBezTo>
                  <a:close/>
                  <a:moveTo>
                    <a:pt x="537" y="70"/>
                  </a:moveTo>
                  <a:cubicBezTo>
                    <a:pt x="537" y="70"/>
                    <a:pt x="538" y="71"/>
                    <a:pt x="540" y="72"/>
                  </a:cubicBezTo>
                  <a:cubicBezTo>
                    <a:pt x="540" y="72"/>
                    <a:pt x="540" y="72"/>
                    <a:pt x="540" y="72"/>
                  </a:cubicBezTo>
                  <a:cubicBezTo>
                    <a:pt x="539" y="72"/>
                    <a:pt x="539" y="72"/>
                    <a:pt x="538" y="71"/>
                  </a:cubicBezTo>
                  <a:cubicBezTo>
                    <a:pt x="539" y="71"/>
                    <a:pt x="539" y="71"/>
                    <a:pt x="537" y="70"/>
                  </a:cubicBezTo>
                  <a:close/>
                  <a:moveTo>
                    <a:pt x="538" y="56"/>
                  </a:moveTo>
                  <a:cubicBezTo>
                    <a:pt x="539" y="56"/>
                    <a:pt x="535" y="54"/>
                    <a:pt x="534" y="53"/>
                  </a:cubicBezTo>
                  <a:cubicBezTo>
                    <a:pt x="534" y="53"/>
                    <a:pt x="536" y="54"/>
                    <a:pt x="538" y="56"/>
                  </a:cubicBezTo>
                  <a:close/>
                  <a:moveTo>
                    <a:pt x="537" y="85"/>
                  </a:moveTo>
                  <a:cubicBezTo>
                    <a:pt x="538" y="85"/>
                    <a:pt x="536" y="84"/>
                    <a:pt x="537" y="85"/>
                  </a:cubicBezTo>
                  <a:cubicBezTo>
                    <a:pt x="535" y="84"/>
                    <a:pt x="531" y="82"/>
                    <a:pt x="531" y="81"/>
                  </a:cubicBezTo>
                  <a:cubicBezTo>
                    <a:pt x="536" y="85"/>
                    <a:pt x="535" y="83"/>
                    <a:pt x="537" y="85"/>
                  </a:cubicBezTo>
                  <a:close/>
                  <a:moveTo>
                    <a:pt x="535" y="74"/>
                  </a:moveTo>
                  <a:cubicBezTo>
                    <a:pt x="535" y="73"/>
                    <a:pt x="534" y="73"/>
                    <a:pt x="535" y="74"/>
                  </a:cubicBezTo>
                  <a:cubicBezTo>
                    <a:pt x="533" y="73"/>
                    <a:pt x="533" y="73"/>
                    <a:pt x="532" y="72"/>
                  </a:cubicBezTo>
                  <a:cubicBezTo>
                    <a:pt x="532" y="72"/>
                    <a:pt x="533" y="72"/>
                    <a:pt x="535" y="74"/>
                  </a:cubicBezTo>
                  <a:close/>
                  <a:moveTo>
                    <a:pt x="531" y="67"/>
                  </a:moveTo>
                  <a:cubicBezTo>
                    <a:pt x="532" y="68"/>
                    <a:pt x="528" y="66"/>
                    <a:pt x="528" y="66"/>
                  </a:cubicBezTo>
                  <a:cubicBezTo>
                    <a:pt x="525" y="64"/>
                    <a:pt x="528" y="65"/>
                    <a:pt x="526" y="65"/>
                  </a:cubicBezTo>
                  <a:cubicBezTo>
                    <a:pt x="525" y="64"/>
                    <a:pt x="522" y="63"/>
                    <a:pt x="520" y="61"/>
                  </a:cubicBezTo>
                  <a:cubicBezTo>
                    <a:pt x="524" y="63"/>
                    <a:pt x="528" y="65"/>
                    <a:pt x="531" y="67"/>
                  </a:cubicBezTo>
                  <a:close/>
                  <a:moveTo>
                    <a:pt x="529" y="66"/>
                  </a:moveTo>
                  <a:cubicBezTo>
                    <a:pt x="526" y="65"/>
                    <a:pt x="522" y="62"/>
                    <a:pt x="519" y="61"/>
                  </a:cubicBezTo>
                  <a:cubicBezTo>
                    <a:pt x="521" y="62"/>
                    <a:pt x="526" y="65"/>
                    <a:pt x="529" y="66"/>
                  </a:cubicBezTo>
                  <a:close/>
                  <a:moveTo>
                    <a:pt x="528" y="80"/>
                  </a:moveTo>
                  <a:cubicBezTo>
                    <a:pt x="526" y="79"/>
                    <a:pt x="527" y="79"/>
                    <a:pt x="525" y="78"/>
                  </a:cubicBezTo>
                  <a:cubicBezTo>
                    <a:pt x="526" y="78"/>
                    <a:pt x="530" y="81"/>
                    <a:pt x="528" y="80"/>
                  </a:cubicBezTo>
                  <a:close/>
                  <a:moveTo>
                    <a:pt x="520" y="68"/>
                  </a:moveTo>
                  <a:cubicBezTo>
                    <a:pt x="516" y="66"/>
                    <a:pt x="518" y="67"/>
                    <a:pt x="514" y="64"/>
                  </a:cubicBezTo>
                  <a:cubicBezTo>
                    <a:pt x="518" y="66"/>
                    <a:pt x="521" y="68"/>
                    <a:pt x="520" y="68"/>
                  </a:cubicBezTo>
                  <a:close/>
                  <a:moveTo>
                    <a:pt x="517" y="59"/>
                  </a:moveTo>
                  <a:cubicBezTo>
                    <a:pt x="516" y="59"/>
                    <a:pt x="515" y="59"/>
                    <a:pt x="514" y="58"/>
                  </a:cubicBezTo>
                  <a:cubicBezTo>
                    <a:pt x="512" y="57"/>
                    <a:pt x="511" y="57"/>
                    <a:pt x="510" y="56"/>
                  </a:cubicBezTo>
                  <a:cubicBezTo>
                    <a:pt x="510" y="56"/>
                    <a:pt x="506" y="54"/>
                    <a:pt x="502" y="52"/>
                  </a:cubicBezTo>
                  <a:cubicBezTo>
                    <a:pt x="502" y="52"/>
                    <a:pt x="502" y="53"/>
                    <a:pt x="502" y="52"/>
                  </a:cubicBezTo>
                  <a:cubicBezTo>
                    <a:pt x="505" y="53"/>
                    <a:pt x="504" y="54"/>
                    <a:pt x="506" y="54"/>
                  </a:cubicBezTo>
                  <a:cubicBezTo>
                    <a:pt x="506" y="54"/>
                    <a:pt x="509" y="56"/>
                    <a:pt x="510" y="56"/>
                  </a:cubicBezTo>
                  <a:cubicBezTo>
                    <a:pt x="511" y="56"/>
                    <a:pt x="513" y="58"/>
                    <a:pt x="514" y="58"/>
                  </a:cubicBezTo>
                  <a:cubicBezTo>
                    <a:pt x="515" y="58"/>
                    <a:pt x="516" y="59"/>
                    <a:pt x="517" y="59"/>
                  </a:cubicBezTo>
                  <a:close/>
                  <a:moveTo>
                    <a:pt x="513" y="61"/>
                  </a:moveTo>
                  <a:cubicBezTo>
                    <a:pt x="513" y="61"/>
                    <a:pt x="512" y="60"/>
                    <a:pt x="511" y="60"/>
                  </a:cubicBezTo>
                  <a:cubicBezTo>
                    <a:pt x="510" y="59"/>
                    <a:pt x="514" y="61"/>
                    <a:pt x="513" y="61"/>
                  </a:cubicBezTo>
                  <a:close/>
                  <a:moveTo>
                    <a:pt x="509" y="60"/>
                  </a:moveTo>
                  <a:cubicBezTo>
                    <a:pt x="508" y="60"/>
                    <a:pt x="504" y="58"/>
                    <a:pt x="501" y="57"/>
                  </a:cubicBezTo>
                  <a:cubicBezTo>
                    <a:pt x="503" y="58"/>
                    <a:pt x="505" y="59"/>
                    <a:pt x="509" y="60"/>
                  </a:cubicBezTo>
                  <a:close/>
                  <a:moveTo>
                    <a:pt x="508" y="59"/>
                  </a:moveTo>
                  <a:cubicBezTo>
                    <a:pt x="509" y="59"/>
                    <a:pt x="505" y="58"/>
                    <a:pt x="504" y="57"/>
                  </a:cubicBezTo>
                  <a:cubicBezTo>
                    <a:pt x="504" y="57"/>
                    <a:pt x="506" y="58"/>
                    <a:pt x="508" y="59"/>
                  </a:cubicBezTo>
                  <a:close/>
                  <a:moveTo>
                    <a:pt x="498" y="51"/>
                  </a:moveTo>
                  <a:cubicBezTo>
                    <a:pt x="497" y="50"/>
                    <a:pt x="496" y="50"/>
                    <a:pt x="496" y="50"/>
                  </a:cubicBezTo>
                  <a:cubicBezTo>
                    <a:pt x="493" y="49"/>
                    <a:pt x="498" y="50"/>
                    <a:pt x="498" y="51"/>
                  </a:cubicBezTo>
                  <a:close/>
                  <a:moveTo>
                    <a:pt x="497" y="53"/>
                  </a:moveTo>
                  <a:cubicBezTo>
                    <a:pt x="496" y="52"/>
                    <a:pt x="494" y="51"/>
                    <a:pt x="493" y="51"/>
                  </a:cubicBezTo>
                  <a:cubicBezTo>
                    <a:pt x="495" y="52"/>
                    <a:pt x="495" y="52"/>
                    <a:pt x="497" y="53"/>
                  </a:cubicBezTo>
                  <a:close/>
                  <a:moveTo>
                    <a:pt x="497" y="56"/>
                  </a:moveTo>
                  <a:cubicBezTo>
                    <a:pt x="495" y="55"/>
                    <a:pt x="491" y="54"/>
                    <a:pt x="487" y="53"/>
                  </a:cubicBezTo>
                  <a:cubicBezTo>
                    <a:pt x="487" y="52"/>
                    <a:pt x="492" y="54"/>
                    <a:pt x="491" y="54"/>
                  </a:cubicBezTo>
                  <a:cubicBezTo>
                    <a:pt x="493" y="54"/>
                    <a:pt x="495" y="55"/>
                    <a:pt x="497" y="56"/>
                  </a:cubicBezTo>
                  <a:close/>
                  <a:moveTo>
                    <a:pt x="490" y="53"/>
                  </a:moveTo>
                  <a:cubicBezTo>
                    <a:pt x="488" y="53"/>
                    <a:pt x="483" y="51"/>
                    <a:pt x="483" y="51"/>
                  </a:cubicBezTo>
                  <a:cubicBezTo>
                    <a:pt x="486" y="52"/>
                    <a:pt x="487" y="52"/>
                    <a:pt x="490" y="53"/>
                  </a:cubicBezTo>
                  <a:close/>
                  <a:moveTo>
                    <a:pt x="480" y="47"/>
                  </a:moveTo>
                  <a:cubicBezTo>
                    <a:pt x="478" y="46"/>
                    <a:pt x="478" y="46"/>
                    <a:pt x="475" y="45"/>
                  </a:cubicBezTo>
                  <a:cubicBezTo>
                    <a:pt x="475" y="44"/>
                    <a:pt x="476" y="45"/>
                    <a:pt x="476" y="45"/>
                  </a:cubicBezTo>
                  <a:cubicBezTo>
                    <a:pt x="480" y="46"/>
                    <a:pt x="480" y="46"/>
                    <a:pt x="480" y="46"/>
                  </a:cubicBezTo>
                  <a:cubicBezTo>
                    <a:pt x="481" y="46"/>
                    <a:pt x="481" y="47"/>
                    <a:pt x="480" y="47"/>
                  </a:cubicBezTo>
                  <a:close/>
                  <a:moveTo>
                    <a:pt x="477" y="33"/>
                  </a:moveTo>
                  <a:cubicBezTo>
                    <a:pt x="478" y="34"/>
                    <a:pt x="475" y="32"/>
                    <a:pt x="476" y="33"/>
                  </a:cubicBezTo>
                  <a:cubicBezTo>
                    <a:pt x="474" y="32"/>
                    <a:pt x="475" y="32"/>
                    <a:pt x="477" y="33"/>
                  </a:cubicBezTo>
                  <a:close/>
                  <a:moveTo>
                    <a:pt x="473" y="32"/>
                  </a:moveTo>
                  <a:cubicBezTo>
                    <a:pt x="468" y="30"/>
                    <a:pt x="470" y="31"/>
                    <a:pt x="464" y="29"/>
                  </a:cubicBezTo>
                  <a:cubicBezTo>
                    <a:pt x="464" y="29"/>
                    <a:pt x="463" y="29"/>
                    <a:pt x="463" y="29"/>
                  </a:cubicBezTo>
                  <a:cubicBezTo>
                    <a:pt x="465" y="29"/>
                    <a:pt x="467" y="30"/>
                    <a:pt x="469" y="30"/>
                  </a:cubicBezTo>
                  <a:cubicBezTo>
                    <a:pt x="470" y="31"/>
                    <a:pt x="472" y="31"/>
                    <a:pt x="474" y="32"/>
                  </a:cubicBezTo>
                  <a:cubicBezTo>
                    <a:pt x="474" y="32"/>
                    <a:pt x="474" y="32"/>
                    <a:pt x="471" y="32"/>
                  </a:cubicBezTo>
                  <a:cubicBezTo>
                    <a:pt x="471" y="31"/>
                    <a:pt x="472" y="31"/>
                    <a:pt x="473" y="32"/>
                  </a:cubicBezTo>
                  <a:close/>
                  <a:moveTo>
                    <a:pt x="471" y="43"/>
                  </a:moveTo>
                  <a:cubicBezTo>
                    <a:pt x="472" y="44"/>
                    <a:pt x="472" y="44"/>
                    <a:pt x="472" y="44"/>
                  </a:cubicBezTo>
                  <a:cubicBezTo>
                    <a:pt x="470" y="43"/>
                    <a:pt x="469" y="43"/>
                    <a:pt x="468" y="43"/>
                  </a:cubicBezTo>
                  <a:cubicBezTo>
                    <a:pt x="468" y="42"/>
                    <a:pt x="471" y="44"/>
                    <a:pt x="471" y="43"/>
                  </a:cubicBezTo>
                  <a:close/>
                  <a:moveTo>
                    <a:pt x="470" y="40"/>
                  </a:moveTo>
                  <a:cubicBezTo>
                    <a:pt x="472" y="41"/>
                    <a:pt x="468" y="40"/>
                    <a:pt x="468" y="40"/>
                  </a:cubicBezTo>
                  <a:cubicBezTo>
                    <a:pt x="466" y="39"/>
                    <a:pt x="469" y="40"/>
                    <a:pt x="468" y="40"/>
                  </a:cubicBezTo>
                  <a:cubicBezTo>
                    <a:pt x="466" y="39"/>
                    <a:pt x="466" y="39"/>
                    <a:pt x="465" y="39"/>
                  </a:cubicBezTo>
                  <a:cubicBezTo>
                    <a:pt x="467" y="39"/>
                    <a:pt x="469" y="40"/>
                    <a:pt x="470" y="40"/>
                  </a:cubicBezTo>
                  <a:close/>
                  <a:moveTo>
                    <a:pt x="464" y="38"/>
                  </a:moveTo>
                  <a:cubicBezTo>
                    <a:pt x="466" y="39"/>
                    <a:pt x="462" y="38"/>
                    <a:pt x="462" y="38"/>
                  </a:cubicBezTo>
                  <a:cubicBezTo>
                    <a:pt x="461" y="38"/>
                    <a:pt x="462" y="38"/>
                    <a:pt x="463" y="38"/>
                  </a:cubicBezTo>
                  <a:cubicBezTo>
                    <a:pt x="462" y="38"/>
                    <a:pt x="461" y="37"/>
                    <a:pt x="460" y="37"/>
                  </a:cubicBezTo>
                  <a:cubicBezTo>
                    <a:pt x="460" y="37"/>
                    <a:pt x="460" y="37"/>
                    <a:pt x="461" y="38"/>
                  </a:cubicBezTo>
                  <a:cubicBezTo>
                    <a:pt x="461" y="38"/>
                    <a:pt x="454" y="35"/>
                    <a:pt x="458" y="37"/>
                  </a:cubicBezTo>
                  <a:cubicBezTo>
                    <a:pt x="457" y="36"/>
                    <a:pt x="454" y="35"/>
                    <a:pt x="455" y="36"/>
                  </a:cubicBezTo>
                  <a:cubicBezTo>
                    <a:pt x="454" y="36"/>
                    <a:pt x="453" y="36"/>
                    <a:pt x="452" y="35"/>
                  </a:cubicBezTo>
                  <a:cubicBezTo>
                    <a:pt x="452" y="35"/>
                    <a:pt x="454" y="35"/>
                    <a:pt x="454" y="35"/>
                  </a:cubicBezTo>
                  <a:cubicBezTo>
                    <a:pt x="457" y="36"/>
                    <a:pt x="460" y="37"/>
                    <a:pt x="464" y="38"/>
                  </a:cubicBezTo>
                  <a:cubicBezTo>
                    <a:pt x="465" y="38"/>
                    <a:pt x="462" y="38"/>
                    <a:pt x="464" y="38"/>
                  </a:cubicBezTo>
                  <a:close/>
                  <a:moveTo>
                    <a:pt x="456" y="20"/>
                  </a:moveTo>
                  <a:cubicBezTo>
                    <a:pt x="456" y="19"/>
                    <a:pt x="456" y="19"/>
                    <a:pt x="456" y="19"/>
                  </a:cubicBezTo>
                  <a:cubicBezTo>
                    <a:pt x="459" y="20"/>
                    <a:pt x="459" y="21"/>
                    <a:pt x="456" y="20"/>
                  </a:cubicBezTo>
                  <a:close/>
                  <a:moveTo>
                    <a:pt x="455" y="19"/>
                  </a:moveTo>
                  <a:cubicBezTo>
                    <a:pt x="453" y="18"/>
                    <a:pt x="452" y="19"/>
                    <a:pt x="449" y="18"/>
                  </a:cubicBezTo>
                  <a:cubicBezTo>
                    <a:pt x="451" y="18"/>
                    <a:pt x="449" y="18"/>
                    <a:pt x="449" y="17"/>
                  </a:cubicBezTo>
                  <a:cubicBezTo>
                    <a:pt x="452" y="18"/>
                    <a:pt x="455" y="19"/>
                    <a:pt x="455" y="19"/>
                  </a:cubicBezTo>
                  <a:close/>
                  <a:moveTo>
                    <a:pt x="456" y="35"/>
                  </a:moveTo>
                  <a:cubicBezTo>
                    <a:pt x="456" y="35"/>
                    <a:pt x="455" y="35"/>
                    <a:pt x="455" y="35"/>
                  </a:cubicBezTo>
                  <a:cubicBezTo>
                    <a:pt x="453" y="35"/>
                    <a:pt x="454" y="35"/>
                    <a:pt x="452" y="34"/>
                  </a:cubicBezTo>
                  <a:cubicBezTo>
                    <a:pt x="452" y="34"/>
                    <a:pt x="455" y="35"/>
                    <a:pt x="456" y="35"/>
                  </a:cubicBezTo>
                  <a:close/>
                  <a:moveTo>
                    <a:pt x="438" y="31"/>
                  </a:moveTo>
                  <a:cubicBezTo>
                    <a:pt x="437" y="31"/>
                    <a:pt x="433" y="30"/>
                    <a:pt x="434" y="30"/>
                  </a:cubicBezTo>
                  <a:cubicBezTo>
                    <a:pt x="436" y="31"/>
                    <a:pt x="436" y="31"/>
                    <a:pt x="438" y="31"/>
                  </a:cubicBezTo>
                  <a:close/>
                  <a:moveTo>
                    <a:pt x="431" y="29"/>
                  </a:moveTo>
                  <a:cubicBezTo>
                    <a:pt x="429" y="28"/>
                    <a:pt x="426" y="28"/>
                    <a:pt x="425" y="27"/>
                  </a:cubicBezTo>
                  <a:cubicBezTo>
                    <a:pt x="429" y="28"/>
                    <a:pt x="430" y="28"/>
                    <a:pt x="431" y="29"/>
                  </a:cubicBezTo>
                  <a:close/>
                  <a:moveTo>
                    <a:pt x="424" y="28"/>
                  </a:moveTo>
                  <a:cubicBezTo>
                    <a:pt x="422" y="27"/>
                    <a:pt x="422" y="27"/>
                    <a:pt x="420" y="27"/>
                  </a:cubicBezTo>
                  <a:cubicBezTo>
                    <a:pt x="421" y="27"/>
                    <a:pt x="422" y="27"/>
                    <a:pt x="424" y="27"/>
                  </a:cubicBezTo>
                  <a:cubicBezTo>
                    <a:pt x="425" y="28"/>
                    <a:pt x="423" y="27"/>
                    <a:pt x="424" y="28"/>
                  </a:cubicBezTo>
                  <a:close/>
                  <a:moveTo>
                    <a:pt x="408" y="4"/>
                  </a:moveTo>
                  <a:cubicBezTo>
                    <a:pt x="407" y="4"/>
                    <a:pt x="407" y="4"/>
                    <a:pt x="406" y="4"/>
                  </a:cubicBezTo>
                  <a:cubicBezTo>
                    <a:pt x="404" y="4"/>
                    <a:pt x="405" y="4"/>
                    <a:pt x="402" y="4"/>
                  </a:cubicBezTo>
                  <a:cubicBezTo>
                    <a:pt x="403" y="3"/>
                    <a:pt x="408" y="4"/>
                    <a:pt x="408" y="4"/>
                  </a:cubicBezTo>
                  <a:close/>
                  <a:moveTo>
                    <a:pt x="410" y="27"/>
                  </a:moveTo>
                  <a:cubicBezTo>
                    <a:pt x="410" y="27"/>
                    <a:pt x="406" y="26"/>
                    <a:pt x="407" y="26"/>
                  </a:cubicBezTo>
                  <a:cubicBezTo>
                    <a:pt x="409" y="27"/>
                    <a:pt x="407" y="27"/>
                    <a:pt x="410" y="27"/>
                  </a:cubicBezTo>
                  <a:close/>
                  <a:moveTo>
                    <a:pt x="409" y="25"/>
                  </a:moveTo>
                  <a:cubicBezTo>
                    <a:pt x="406" y="25"/>
                    <a:pt x="405" y="25"/>
                    <a:pt x="402" y="25"/>
                  </a:cubicBezTo>
                  <a:cubicBezTo>
                    <a:pt x="402" y="24"/>
                    <a:pt x="406" y="25"/>
                    <a:pt x="405" y="25"/>
                  </a:cubicBezTo>
                  <a:cubicBezTo>
                    <a:pt x="406" y="25"/>
                    <a:pt x="408" y="25"/>
                    <a:pt x="409" y="25"/>
                  </a:cubicBezTo>
                  <a:close/>
                  <a:moveTo>
                    <a:pt x="390" y="2"/>
                  </a:moveTo>
                  <a:cubicBezTo>
                    <a:pt x="391" y="2"/>
                    <a:pt x="385" y="2"/>
                    <a:pt x="386" y="2"/>
                  </a:cubicBezTo>
                  <a:cubicBezTo>
                    <a:pt x="388" y="2"/>
                    <a:pt x="388" y="2"/>
                    <a:pt x="390" y="2"/>
                  </a:cubicBezTo>
                  <a:close/>
                  <a:moveTo>
                    <a:pt x="402" y="24"/>
                  </a:moveTo>
                  <a:cubicBezTo>
                    <a:pt x="401" y="24"/>
                    <a:pt x="401" y="24"/>
                    <a:pt x="401" y="24"/>
                  </a:cubicBezTo>
                  <a:cubicBezTo>
                    <a:pt x="397" y="24"/>
                    <a:pt x="398" y="23"/>
                    <a:pt x="402" y="24"/>
                  </a:cubicBezTo>
                  <a:close/>
                  <a:moveTo>
                    <a:pt x="400" y="22"/>
                  </a:moveTo>
                  <a:cubicBezTo>
                    <a:pt x="399" y="23"/>
                    <a:pt x="397" y="22"/>
                    <a:pt x="396" y="22"/>
                  </a:cubicBezTo>
                  <a:cubicBezTo>
                    <a:pt x="396" y="22"/>
                    <a:pt x="399" y="22"/>
                    <a:pt x="400" y="22"/>
                  </a:cubicBezTo>
                  <a:close/>
                  <a:moveTo>
                    <a:pt x="392" y="19"/>
                  </a:moveTo>
                  <a:cubicBezTo>
                    <a:pt x="390" y="18"/>
                    <a:pt x="386" y="18"/>
                    <a:pt x="386" y="18"/>
                  </a:cubicBezTo>
                  <a:cubicBezTo>
                    <a:pt x="388" y="18"/>
                    <a:pt x="392" y="18"/>
                    <a:pt x="392" y="19"/>
                  </a:cubicBezTo>
                  <a:close/>
                  <a:moveTo>
                    <a:pt x="382" y="3"/>
                  </a:moveTo>
                  <a:cubicBezTo>
                    <a:pt x="380" y="2"/>
                    <a:pt x="376" y="3"/>
                    <a:pt x="377" y="2"/>
                  </a:cubicBezTo>
                  <a:cubicBezTo>
                    <a:pt x="380" y="2"/>
                    <a:pt x="382" y="2"/>
                    <a:pt x="382" y="3"/>
                  </a:cubicBezTo>
                  <a:close/>
                  <a:moveTo>
                    <a:pt x="392" y="23"/>
                  </a:moveTo>
                  <a:cubicBezTo>
                    <a:pt x="389" y="23"/>
                    <a:pt x="390" y="22"/>
                    <a:pt x="388" y="22"/>
                  </a:cubicBezTo>
                  <a:cubicBezTo>
                    <a:pt x="388" y="22"/>
                    <a:pt x="390" y="22"/>
                    <a:pt x="391" y="22"/>
                  </a:cubicBezTo>
                  <a:cubicBezTo>
                    <a:pt x="393" y="23"/>
                    <a:pt x="391" y="23"/>
                    <a:pt x="392" y="23"/>
                  </a:cubicBezTo>
                  <a:close/>
                  <a:moveTo>
                    <a:pt x="385" y="22"/>
                  </a:moveTo>
                  <a:cubicBezTo>
                    <a:pt x="385" y="22"/>
                    <a:pt x="381" y="22"/>
                    <a:pt x="379" y="22"/>
                  </a:cubicBezTo>
                  <a:cubicBezTo>
                    <a:pt x="380" y="22"/>
                    <a:pt x="384" y="22"/>
                    <a:pt x="385" y="22"/>
                  </a:cubicBezTo>
                  <a:close/>
                  <a:moveTo>
                    <a:pt x="380" y="18"/>
                  </a:moveTo>
                  <a:cubicBezTo>
                    <a:pt x="380" y="18"/>
                    <a:pt x="381" y="18"/>
                    <a:pt x="378" y="18"/>
                  </a:cubicBezTo>
                  <a:cubicBezTo>
                    <a:pt x="378" y="18"/>
                    <a:pt x="378" y="18"/>
                    <a:pt x="380" y="18"/>
                  </a:cubicBezTo>
                  <a:close/>
                  <a:moveTo>
                    <a:pt x="381" y="20"/>
                  </a:moveTo>
                  <a:cubicBezTo>
                    <a:pt x="381" y="20"/>
                    <a:pt x="377" y="20"/>
                    <a:pt x="377" y="20"/>
                  </a:cubicBezTo>
                  <a:cubicBezTo>
                    <a:pt x="377" y="20"/>
                    <a:pt x="377" y="19"/>
                    <a:pt x="380" y="20"/>
                  </a:cubicBezTo>
                  <a:cubicBezTo>
                    <a:pt x="379" y="20"/>
                    <a:pt x="379" y="20"/>
                    <a:pt x="381" y="20"/>
                  </a:cubicBezTo>
                  <a:close/>
                  <a:moveTo>
                    <a:pt x="362" y="19"/>
                  </a:moveTo>
                  <a:cubicBezTo>
                    <a:pt x="363" y="19"/>
                    <a:pt x="364" y="19"/>
                    <a:pt x="366" y="19"/>
                  </a:cubicBezTo>
                  <a:cubicBezTo>
                    <a:pt x="366" y="19"/>
                    <a:pt x="363" y="19"/>
                    <a:pt x="363" y="19"/>
                  </a:cubicBezTo>
                  <a:cubicBezTo>
                    <a:pt x="361" y="19"/>
                    <a:pt x="364" y="19"/>
                    <a:pt x="362" y="19"/>
                  </a:cubicBezTo>
                  <a:close/>
                  <a:moveTo>
                    <a:pt x="338" y="4"/>
                  </a:moveTo>
                  <a:cubicBezTo>
                    <a:pt x="337" y="4"/>
                    <a:pt x="336" y="4"/>
                    <a:pt x="334" y="4"/>
                  </a:cubicBezTo>
                  <a:cubicBezTo>
                    <a:pt x="332" y="4"/>
                    <a:pt x="337" y="4"/>
                    <a:pt x="338" y="4"/>
                  </a:cubicBezTo>
                  <a:close/>
                  <a:moveTo>
                    <a:pt x="333" y="21"/>
                  </a:moveTo>
                  <a:cubicBezTo>
                    <a:pt x="333" y="22"/>
                    <a:pt x="327" y="22"/>
                    <a:pt x="328" y="22"/>
                  </a:cubicBezTo>
                  <a:cubicBezTo>
                    <a:pt x="331" y="21"/>
                    <a:pt x="330" y="22"/>
                    <a:pt x="333" y="21"/>
                  </a:cubicBezTo>
                  <a:close/>
                  <a:moveTo>
                    <a:pt x="323" y="13"/>
                  </a:moveTo>
                  <a:cubicBezTo>
                    <a:pt x="323" y="13"/>
                    <a:pt x="322" y="13"/>
                    <a:pt x="322" y="13"/>
                  </a:cubicBezTo>
                  <a:cubicBezTo>
                    <a:pt x="321" y="13"/>
                    <a:pt x="319" y="13"/>
                    <a:pt x="317" y="13"/>
                  </a:cubicBezTo>
                  <a:cubicBezTo>
                    <a:pt x="318" y="13"/>
                    <a:pt x="321" y="13"/>
                    <a:pt x="323" y="13"/>
                  </a:cubicBezTo>
                  <a:close/>
                  <a:moveTo>
                    <a:pt x="286" y="20"/>
                  </a:moveTo>
                  <a:cubicBezTo>
                    <a:pt x="286" y="20"/>
                    <a:pt x="285" y="20"/>
                    <a:pt x="283" y="21"/>
                  </a:cubicBezTo>
                  <a:cubicBezTo>
                    <a:pt x="283" y="21"/>
                    <a:pt x="283" y="21"/>
                    <a:pt x="283" y="21"/>
                  </a:cubicBezTo>
                  <a:cubicBezTo>
                    <a:pt x="284" y="20"/>
                    <a:pt x="285" y="20"/>
                    <a:pt x="286" y="20"/>
                  </a:cubicBezTo>
                  <a:close/>
                  <a:moveTo>
                    <a:pt x="265" y="15"/>
                  </a:moveTo>
                  <a:cubicBezTo>
                    <a:pt x="261" y="17"/>
                    <a:pt x="258" y="17"/>
                    <a:pt x="253" y="19"/>
                  </a:cubicBezTo>
                  <a:cubicBezTo>
                    <a:pt x="253" y="19"/>
                    <a:pt x="257" y="18"/>
                    <a:pt x="258" y="17"/>
                  </a:cubicBezTo>
                  <a:cubicBezTo>
                    <a:pt x="258" y="17"/>
                    <a:pt x="256" y="18"/>
                    <a:pt x="255" y="18"/>
                  </a:cubicBezTo>
                  <a:cubicBezTo>
                    <a:pt x="259" y="17"/>
                    <a:pt x="263" y="15"/>
                    <a:pt x="265" y="15"/>
                  </a:cubicBezTo>
                  <a:close/>
                  <a:moveTo>
                    <a:pt x="206" y="36"/>
                  </a:moveTo>
                  <a:cubicBezTo>
                    <a:pt x="207" y="36"/>
                    <a:pt x="205" y="37"/>
                    <a:pt x="204" y="38"/>
                  </a:cubicBezTo>
                  <a:cubicBezTo>
                    <a:pt x="203" y="38"/>
                    <a:pt x="205" y="37"/>
                    <a:pt x="206" y="36"/>
                  </a:cubicBezTo>
                  <a:close/>
                  <a:moveTo>
                    <a:pt x="135" y="111"/>
                  </a:moveTo>
                  <a:cubicBezTo>
                    <a:pt x="134" y="111"/>
                    <a:pt x="136" y="110"/>
                    <a:pt x="135" y="110"/>
                  </a:cubicBezTo>
                  <a:cubicBezTo>
                    <a:pt x="137" y="109"/>
                    <a:pt x="137" y="109"/>
                    <a:pt x="135" y="111"/>
                  </a:cubicBezTo>
                  <a:close/>
                  <a:moveTo>
                    <a:pt x="101" y="112"/>
                  </a:moveTo>
                  <a:cubicBezTo>
                    <a:pt x="103" y="111"/>
                    <a:pt x="98" y="116"/>
                    <a:pt x="98" y="116"/>
                  </a:cubicBezTo>
                  <a:cubicBezTo>
                    <a:pt x="100" y="113"/>
                    <a:pt x="99" y="114"/>
                    <a:pt x="101" y="112"/>
                  </a:cubicBezTo>
                  <a:close/>
                  <a:moveTo>
                    <a:pt x="88" y="120"/>
                  </a:moveTo>
                  <a:cubicBezTo>
                    <a:pt x="87" y="121"/>
                    <a:pt x="88" y="120"/>
                    <a:pt x="86" y="123"/>
                  </a:cubicBezTo>
                  <a:cubicBezTo>
                    <a:pt x="85" y="123"/>
                    <a:pt x="86" y="122"/>
                    <a:pt x="88" y="120"/>
                  </a:cubicBezTo>
                  <a:close/>
                  <a:moveTo>
                    <a:pt x="41" y="192"/>
                  </a:moveTo>
                  <a:cubicBezTo>
                    <a:pt x="41" y="192"/>
                    <a:pt x="39" y="195"/>
                    <a:pt x="39" y="197"/>
                  </a:cubicBezTo>
                  <a:cubicBezTo>
                    <a:pt x="38" y="197"/>
                    <a:pt x="40" y="194"/>
                    <a:pt x="41" y="192"/>
                  </a:cubicBezTo>
                  <a:close/>
                  <a:moveTo>
                    <a:pt x="85" y="233"/>
                  </a:moveTo>
                  <a:cubicBezTo>
                    <a:pt x="86" y="230"/>
                    <a:pt x="88" y="228"/>
                    <a:pt x="88" y="226"/>
                  </a:cubicBezTo>
                  <a:cubicBezTo>
                    <a:pt x="91" y="222"/>
                    <a:pt x="87" y="230"/>
                    <a:pt x="86" y="232"/>
                  </a:cubicBezTo>
                  <a:cubicBezTo>
                    <a:pt x="87" y="231"/>
                    <a:pt x="86" y="231"/>
                    <a:pt x="86" y="232"/>
                  </a:cubicBezTo>
                  <a:cubicBezTo>
                    <a:pt x="85" y="233"/>
                    <a:pt x="86" y="232"/>
                    <a:pt x="85" y="233"/>
                  </a:cubicBezTo>
                  <a:close/>
                  <a:moveTo>
                    <a:pt x="27" y="236"/>
                  </a:moveTo>
                  <a:cubicBezTo>
                    <a:pt x="28" y="234"/>
                    <a:pt x="26" y="239"/>
                    <a:pt x="26" y="240"/>
                  </a:cubicBezTo>
                  <a:cubicBezTo>
                    <a:pt x="24" y="243"/>
                    <a:pt x="27" y="237"/>
                    <a:pt x="27" y="236"/>
                  </a:cubicBezTo>
                  <a:close/>
                  <a:moveTo>
                    <a:pt x="24" y="243"/>
                  </a:moveTo>
                  <a:cubicBezTo>
                    <a:pt x="24" y="243"/>
                    <a:pt x="25" y="241"/>
                    <a:pt x="25" y="242"/>
                  </a:cubicBezTo>
                  <a:cubicBezTo>
                    <a:pt x="24" y="246"/>
                    <a:pt x="22" y="250"/>
                    <a:pt x="21" y="253"/>
                  </a:cubicBezTo>
                  <a:cubicBezTo>
                    <a:pt x="20" y="256"/>
                    <a:pt x="19" y="259"/>
                    <a:pt x="18" y="263"/>
                  </a:cubicBezTo>
                  <a:cubicBezTo>
                    <a:pt x="19" y="260"/>
                    <a:pt x="18" y="266"/>
                    <a:pt x="19" y="263"/>
                  </a:cubicBezTo>
                  <a:cubicBezTo>
                    <a:pt x="19" y="261"/>
                    <a:pt x="20" y="259"/>
                    <a:pt x="20" y="258"/>
                  </a:cubicBezTo>
                  <a:cubicBezTo>
                    <a:pt x="21" y="256"/>
                    <a:pt x="21" y="258"/>
                    <a:pt x="22" y="254"/>
                  </a:cubicBezTo>
                  <a:cubicBezTo>
                    <a:pt x="22" y="255"/>
                    <a:pt x="22" y="256"/>
                    <a:pt x="22" y="256"/>
                  </a:cubicBezTo>
                  <a:cubicBezTo>
                    <a:pt x="21" y="260"/>
                    <a:pt x="22" y="256"/>
                    <a:pt x="21" y="259"/>
                  </a:cubicBezTo>
                  <a:cubicBezTo>
                    <a:pt x="20" y="259"/>
                    <a:pt x="21" y="258"/>
                    <a:pt x="20" y="258"/>
                  </a:cubicBezTo>
                  <a:cubicBezTo>
                    <a:pt x="21" y="259"/>
                    <a:pt x="20" y="260"/>
                    <a:pt x="20" y="261"/>
                  </a:cubicBezTo>
                  <a:cubicBezTo>
                    <a:pt x="19" y="263"/>
                    <a:pt x="19" y="264"/>
                    <a:pt x="19" y="265"/>
                  </a:cubicBezTo>
                  <a:cubicBezTo>
                    <a:pt x="19" y="264"/>
                    <a:pt x="17" y="269"/>
                    <a:pt x="18" y="266"/>
                  </a:cubicBezTo>
                  <a:cubicBezTo>
                    <a:pt x="17" y="266"/>
                    <a:pt x="17" y="269"/>
                    <a:pt x="16" y="271"/>
                  </a:cubicBezTo>
                  <a:cubicBezTo>
                    <a:pt x="16" y="271"/>
                    <a:pt x="16" y="270"/>
                    <a:pt x="16" y="270"/>
                  </a:cubicBezTo>
                  <a:cubicBezTo>
                    <a:pt x="17" y="268"/>
                    <a:pt x="17" y="266"/>
                    <a:pt x="18" y="265"/>
                  </a:cubicBezTo>
                  <a:cubicBezTo>
                    <a:pt x="17" y="266"/>
                    <a:pt x="16" y="269"/>
                    <a:pt x="16" y="269"/>
                  </a:cubicBezTo>
                  <a:cubicBezTo>
                    <a:pt x="17" y="267"/>
                    <a:pt x="17" y="265"/>
                    <a:pt x="18" y="262"/>
                  </a:cubicBezTo>
                  <a:cubicBezTo>
                    <a:pt x="17" y="264"/>
                    <a:pt x="17" y="264"/>
                    <a:pt x="16" y="269"/>
                  </a:cubicBezTo>
                  <a:cubicBezTo>
                    <a:pt x="15" y="270"/>
                    <a:pt x="16" y="267"/>
                    <a:pt x="17" y="265"/>
                  </a:cubicBezTo>
                  <a:cubicBezTo>
                    <a:pt x="16" y="265"/>
                    <a:pt x="16" y="267"/>
                    <a:pt x="16" y="266"/>
                  </a:cubicBezTo>
                  <a:cubicBezTo>
                    <a:pt x="15" y="268"/>
                    <a:pt x="15" y="270"/>
                    <a:pt x="14" y="272"/>
                  </a:cubicBezTo>
                  <a:cubicBezTo>
                    <a:pt x="14" y="272"/>
                    <a:pt x="15" y="267"/>
                    <a:pt x="14" y="270"/>
                  </a:cubicBezTo>
                  <a:cubicBezTo>
                    <a:pt x="15" y="267"/>
                    <a:pt x="15" y="267"/>
                    <a:pt x="16" y="266"/>
                  </a:cubicBezTo>
                  <a:cubicBezTo>
                    <a:pt x="16" y="265"/>
                    <a:pt x="16" y="266"/>
                    <a:pt x="15" y="266"/>
                  </a:cubicBezTo>
                  <a:cubicBezTo>
                    <a:pt x="16" y="264"/>
                    <a:pt x="16" y="264"/>
                    <a:pt x="16" y="265"/>
                  </a:cubicBezTo>
                  <a:cubicBezTo>
                    <a:pt x="16" y="263"/>
                    <a:pt x="16" y="262"/>
                    <a:pt x="17" y="261"/>
                  </a:cubicBezTo>
                  <a:cubicBezTo>
                    <a:pt x="17" y="260"/>
                    <a:pt x="17" y="261"/>
                    <a:pt x="17" y="261"/>
                  </a:cubicBezTo>
                  <a:cubicBezTo>
                    <a:pt x="19" y="257"/>
                    <a:pt x="20" y="252"/>
                    <a:pt x="22" y="246"/>
                  </a:cubicBezTo>
                  <a:cubicBezTo>
                    <a:pt x="22" y="247"/>
                    <a:pt x="21" y="248"/>
                    <a:pt x="21" y="248"/>
                  </a:cubicBezTo>
                  <a:cubicBezTo>
                    <a:pt x="22" y="246"/>
                    <a:pt x="22" y="246"/>
                    <a:pt x="23" y="243"/>
                  </a:cubicBezTo>
                  <a:cubicBezTo>
                    <a:pt x="23" y="244"/>
                    <a:pt x="25" y="240"/>
                    <a:pt x="26" y="238"/>
                  </a:cubicBezTo>
                  <a:cubicBezTo>
                    <a:pt x="26" y="238"/>
                    <a:pt x="26" y="240"/>
                    <a:pt x="24" y="243"/>
                  </a:cubicBezTo>
                  <a:close/>
                  <a:moveTo>
                    <a:pt x="24" y="249"/>
                  </a:moveTo>
                  <a:cubicBezTo>
                    <a:pt x="23" y="250"/>
                    <a:pt x="24" y="250"/>
                    <a:pt x="24" y="251"/>
                  </a:cubicBezTo>
                  <a:cubicBezTo>
                    <a:pt x="22" y="255"/>
                    <a:pt x="22" y="255"/>
                    <a:pt x="22" y="255"/>
                  </a:cubicBezTo>
                  <a:cubicBezTo>
                    <a:pt x="22" y="254"/>
                    <a:pt x="23" y="251"/>
                    <a:pt x="24" y="249"/>
                  </a:cubicBezTo>
                  <a:close/>
                  <a:moveTo>
                    <a:pt x="25" y="245"/>
                  </a:moveTo>
                  <a:cubicBezTo>
                    <a:pt x="25" y="245"/>
                    <a:pt x="25" y="247"/>
                    <a:pt x="24" y="249"/>
                  </a:cubicBezTo>
                  <a:cubicBezTo>
                    <a:pt x="24" y="249"/>
                    <a:pt x="24" y="249"/>
                    <a:pt x="24" y="249"/>
                  </a:cubicBezTo>
                  <a:cubicBezTo>
                    <a:pt x="25" y="247"/>
                    <a:pt x="25" y="247"/>
                    <a:pt x="25" y="245"/>
                  </a:cubicBezTo>
                  <a:close/>
                  <a:moveTo>
                    <a:pt x="15" y="251"/>
                  </a:moveTo>
                  <a:cubicBezTo>
                    <a:pt x="15" y="251"/>
                    <a:pt x="14" y="253"/>
                    <a:pt x="14" y="255"/>
                  </a:cubicBezTo>
                  <a:cubicBezTo>
                    <a:pt x="13" y="255"/>
                    <a:pt x="14" y="253"/>
                    <a:pt x="15" y="251"/>
                  </a:cubicBezTo>
                  <a:close/>
                  <a:moveTo>
                    <a:pt x="82" y="240"/>
                  </a:moveTo>
                  <a:cubicBezTo>
                    <a:pt x="81" y="242"/>
                    <a:pt x="80" y="245"/>
                    <a:pt x="79" y="247"/>
                  </a:cubicBezTo>
                  <a:cubicBezTo>
                    <a:pt x="78" y="249"/>
                    <a:pt x="77" y="251"/>
                    <a:pt x="77" y="253"/>
                  </a:cubicBezTo>
                  <a:cubicBezTo>
                    <a:pt x="77" y="252"/>
                    <a:pt x="78" y="249"/>
                    <a:pt x="79" y="247"/>
                  </a:cubicBezTo>
                  <a:cubicBezTo>
                    <a:pt x="80" y="244"/>
                    <a:pt x="81" y="242"/>
                    <a:pt x="82" y="240"/>
                  </a:cubicBezTo>
                  <a:close/>
                  <a:moveTo>
                    <a:pt x="19" y="254"/>
                  </a:moveTo>
                  <a:cubicBezTo>
                    <a:pt x="19" y="255"/>
                    <a:pt x="18" y="257"/>
                    <a:pt x="17" y="259"/>
                  </a:cubicBezTo>
                  <a:cubicBezTo>
                    <a:pt x="17" y="260"/>
                    <a:pt x="17" y="258"/>
                    <a:pt x="17" y="259"/>
                  </a:cubicBezTo>
                  <a:cubicBezTo>
                    <a:pt x="18" y="256"/>
                    <a:pt x="18" y="257"/>
                    <a:pt x="19" y="254"/>
                  </a:cubicBezTo>
                  <a:close/>
                  <a:moveTo>
                    <a:pt x="16" y="261"/>
                  </a:moveTo>
                  <a:cubicBezTo>
                    <a:pt x="16" y="261"/>
                    <a:pt x="16" y="262"/>
                    <a:pt x="16" y="262"/>
                  </a:cubicBezTo>
                  <a:cubicBezTo>
                    <a:pt x="15" y="264"/>
                    <a:pt x="15" y="266"/>
                    <a:pt x="14" y="268"/>
                  </a:cubicBezTo>
                  <a:cubicBezTo>
                    <a:pt x="15" y="265"/>
                    <a:pt x="15" y="263"/>
                    <a:pt x="16" y="261"/>
                  </a:cubicBezTo>
                  <a:close/>
                  <a:moveTo>
                    <a:pt x="17" y="269"/>
                  </a:moveTo>
                  <a:cubicBezTo>
                    <a:pt x="18" y="268"/>
                    <a:pt x="17" y="270"/>
                    <a:pt x="17" y="270"/>
                  </a:cubicBezTo>
                  <a:cubicBezTo>
                    <a:pt x="17" y="272"/>
                    <a:pt x="17" y="271"/>
                    <a:pt x="16" y="271"/>
                  </a:cubicBezTo>
                  <a:cubicBezTo>
                    <a:pt x="17" y="271"/>
                    <a:pt x="17" y="270"/>
                    <a:pt x="17" y="269"/>
                  </a:cubicBezTo>
                  <a:close/>
                  <a:moveTo>
                    <a:pt x="74" y="259"/>
                  </a:moveTo>
                  <a:cubicBezTo>
                    <a:pt x="75" y="259"/>
                    <a:pt x="74" y="262"/>
                    <a:pt x="73" y="263"/>
                  </a:cubicBezTo>
                  <a:cubicBezTo>
                    <a:pt x="73" y="262"/>
                    <a:pt x="74" y="260"/>
                    <a:pt x="74" y="259"/>
                  </a:cubicBezTo>
                  <a:close/>
                  <a:moveTo>
                    <a:pt x="60" y="299"/>
                  </a:moveTo>
                  <a:cubicBezTo>
                    <a:pt x="60" y="300"/>
                    <a:pt x="60" y="302"/>
                    <a:pt x="59" y="304"/>
                  </a:cubicBezTo>
                  <a:cubicBezTo>
                    <a:pt x="59" y="306"/>
                    <a:pt x="58" y="307"/>
                    <a:pt x="58" y="308"/>
                  </a:cubicBezTo>
                  <a:cubicBezTo>
                    <a:pt x="58" y="310"/>
                    <a:pt x="58" y="311"/>
                    <a:pt x="57" y="312"/>
                  </a:cubicBezTo>
                  <a:cubicBezTo>
                    <a:pt x="57" y="311"/>
                    <a:pt x="58" y="309"/>
                    <a:pt x="58" y="306"/>
                  </a:cubicBezTo>
                  <a:cubicBezTo>
                    <a:pt x="59" y="303"/>
                    <a:pt x="60" y="300"/>
                    <a:pt x="60" y="299"/>
                  </a:cubicBezTo>
                  <a:close/>
                  <a:moveTo>
                    <a:pt x="3" y="340"/>
                  </a:moveTo>
                  <a:cubicBezTo>
                    <a:pt x="3" y="343"/>
                    <a:pt x="3" y="349"/>
                    <a:pt x="2" y="350"/>
                  </a:cubicBezTo>
                  <a:cubicBezTo>
                    <a:pt x="2" y="348"/>
                    <a:pt x="2" y="345"/>
                    <a:pt x="2" y="346"/>
                  </a:cubicBezTo>
                  <a:cubicBezTo>
                    <a:pt x="2" y="344"/>
                    <a:pt x="2" y="343"/>
                    <a:pt x="2" y="341"/>
                  </a:cubicBezTo>
                  <a:cubicBezTo>
                    <a:pt x="3" y="341"/>
                    <a:pt x="3" y="340"/>
                    <a:pt x="3" y="340"/>
                  </a:cubicBezTo>
                  <a:close/>
                  <a:moveTo>
                    <a:pt x="57" y="317"/>
                  </a:moveTo>
                  <a:cubicBezTo>
                    <a:pt x="58" y="316"/>
                    <a:pt x="57" y="320"/>
                    <a:pt x="57" y="322"/>
                  </a:cubicBezTo>
                  <a:cubicBezTo>
                    <a:pt x="56" y="322"/>
                    <a:pt x="57" y="319"/>
                    <a:pt x="57" y="317"/>
                  </a:cubicBezTo>
                  <a:close/>
                  <a:moveTo>
                    <a:pt x="4" y="343"/>
                  </a:moveTo>
                  <a:cubicBezTo>
                    <a:pt x="4" y="343"/>
                    <a:pt x="3" y="346"/>
                    <a:pt x="3" y="348"/>
                  </a:cubicBezTo>
                  <a:cubicBezTo>
                    <a:pt x="3" y="347"/>
                    <a:pt x="3" y="344"/>
                    <a:pt x="4" y="343"/>
                  </a:cubicBezTo>
                  <a:close/>
                  <a:moveTo>
                    <a:pt x="56" y="323"/>
                  </a:moveTo>
                  <a:cubicBezTo>
                    <a:pt x="56" y="324"/>
                    <a:pt x="56" y="325"/>
                    <a:pt x="56" y="326"/>
                  </a:cubicBezTo>
                  <a:cubicBezTo>
                    <a:pt x="55" y="327"/>
                    <a:pt x="56" y="323"/>
                    <a:pt x="56" y="323"/>
                  </a:cubicBezTo>
                  <a:close/>
                  <a:moveTo>
                    <a:pt x="54" y="350"/>
                  </a:moveTo>
                  <a:cubicBezTo>
                    <a:pt x="54" y="349"/>
                    <a:pt x="53" y="354"/>
                    <a:pt x="53" y="353"/>
                  </a:cubicBezTo>
                  <a:cubicBezTo>
                    <a:pt x="53" y="352"/>
                    <a:pt x="53" y="352"/>
                    <a:pt x="54" y="350"/>
                  </a:cubicBezTo>
                  <a:close/>
                  <a:moveTo>
                    <a:pt x="51" y="356"/>
                  </a:moveTo>
                  <a:cubicBezTo>
                    <a:pt x="51" y="362"/>
                    <a:pt x="50" y="371"/>
                    <a:pt x="51" y="375"/>
                  </a:cubicBezTo>
                  <a:cubicBezTo>
                    <a:pt x="51" y="378"/>
                    <a:pt x="51" y="376"/>
                    <a:pt x="51" y="378"/>
                  </a:cubicBezTo>
                  <a:cubicBezTo>
                    <a:pt x="51" y="377"/>
                    <a:pt x="50" y="376"/>
                    <a:pt x="50" y="375"/>
                  </a:cubicBezTo>
                  <a:cubicBezTo>
                    <a:pt x="50" y="371"/>
                    <a:pt x="50" y="368"/>
                    <a:pt x="50" y="365"/>
                  </a:cubicBezTo>
                  <a:cubicBezTo>
                    <a:pt x="50" y="363"/>
                    <a:pt x="50" y="362"/>
                    <a:pt x="50" y="359"/>
                  </a:cubicBezTo>
                  <a:cubicBezTo>
                    <a:pt x="51" y="359"/>
                    <a:pt x="50" y="361"/>
                    <a:pt x="50" y="363"/>
                  </a:cubicBezTo>
                  <a:cubicBezTo>
                    <a:pt x="51" y="362"/>
                    <a:pt x="51" y="358"/>
                    <a:pt x="51" y="356"/>
                  </a:cubicBezTo>
                  <a:close/>
                  <a:moveTo>
                    <a:pt x="53" y="361"/>
                  </a:moveTo>
                  <a:cubicBezTo>
                    <a:pt x="53" y="361"/>
                    <a:pt x="53" y="362"/>
                    <a:pt x="53" y="361"/>
                  </a:cubicBezTo>
                  <a:cubicBezTo>
                    <a:pt x="53" y="363"/>
                    <a:pt x="53" y="363"/>
                    <a:pt x="53" y="363"/>
                  </a:cubicBezTo>
                  <a:cubicBezTo>
                    <a:pt x="52" y="364"/>
                    <a:pt x="53" y="355"/>
                    <a:pt x="53" y="361"/>
                  </a:cubicBezTo>
                  <a:close/>
                  <a:moveTo>
                    <a:pt x="52" y="362"/>
                  </a:moveTo>
                  <a:cubicBezTo>
                    <a:pt x="52" y="363"/>
                    <a:pt x="52" y="365"/>
                    <a:pt x="52" y="367"/>
                  </a:cubicBezTo>
                  <a:cubicBezTo>
                    <a:pt x="52" y="367"/>
                    <a:pt x="52" y="364"/>
                    <a:pt x="52" y="362"/>
                  </a:cubicBezTo>
                  <a:close/>
                  <a:moveTo>
                    <a:pt x="43" y="370"/>
                  </a:moveTo>
                  <a:cubicBezTo>
                    <a:pt x="43" y="368"/>
                    <a:pt x="43" y="372"/>
                    <a:pt x="43" y="371"/>
                  </a:cubicBezTo>
                  <a:cubicBezTo>
                    <a:pt x="43" y="372"/>
                    <a:pt x="43" y="374"/>
                    <a:pt x="43" y="374"/>
                  </a:cubicBezTo>
                  <a:cubicBezTo>
                    <a:pt x="43" y="372"/>
                    <a:pt x="43" y="371"/>
                    <a:pt x="43" y="370"/>
                  </a:cubicBezTo>
                  <a:close/>
                  <a:moveTo>
                    <a:pt x="42" y="376"/>
                  </a:moveTo>
                  <a:cubicBezTo>
                    <a:pt x="42" y="375"/>
                    <a:pt x="42" y="379"/>
                    <a:pt x="42" y="375"/>
                  </a:cubicBezTo>
                  <a:cubicBezTo>
                    <a:pt x="43" y="382"/>
                    <a:pt x="42" y="381"/>
                    <a:pt x="42" y="381"/>
                  </a:cubicBezTo>
                  <a:cubicBezTo>
                    <a:pt x="42" y="381"/>
                    <a:pt x="42" y="381"/>
                    <a:pt x="42" y="380"/>
                  </a:cubicBezTo>
                  <a:cubicBezTo>
                    <a:pt x="41" y="380"/>
                    <a:pt x="41" y="380"/>
                    <a:pt x="41" y="380"/>
                  </a:cubicBezTo>
                  <a:cubicBezTo>
                    <a:pt x="41" y="378"/>
                    <a:pt x="42" y="378"/>
                    <a:pt x="42" y="376"/>
                  </a:cubicBezTo>
                  <a:close/>
                  <a:moveTo>
                    <a:pt x="51" y="371"/>
                  </a:moveTo>
                  <a:cubicBezTo>
                    <a:pt x="52" y="371"/>
                    <a:pt x="52" y="376"/>
                    <a:pt x="52" y="376"/>
                  </a:cubicBezTo>
                  <a:cubicBezTo>
                    <a:pt x="52" y="378"/>
                    <a:pt x="51" y="374"/>
                    <a:pt x="51" y="371"/>
                  </a:cubicBezTo>
                  <a:close/>
                  <a:moveTo>
                    <a:pt x="44" y="377"/>
                  </a:moveTo>
                  <a:cubicBezTo>
                    <a:pt x="45" y="377"/>
                    <a:pt x="45" y="382"/>
                    <a:pt x="44" y="382"/>
                  </a:cubicBezTo>
                  <a:cubicBezTo>
                    <a:pt x="44" y="379"/>
                    <a:pt x="44" y="379"/>
                    <a:pt x="44" y="377"/>
                  </a:cubicBezTo>
                  <a:close/>
                  <a:moveTo>
                    <a:pt x="51" y="384"/>
                  </a:moveTo>
                  <a:cubicBezTo>
                    <a:pt x="51" y="384"/>
                    <a:pt x="50" y="384"/>
                    <a:pt x="50" y="381"/>
                  </a:cubicBezTo>
                  <a:cubicBezTo>
                    <a:pt x="51" y="384"/>
                    <a:pt x="51" y="379"/>
                    <a:pt x="51" y="384"/>
                  </a:cubicBezTo>
                  <a:close/>
                  <a:moveTo>
                    <a:pt x="53" y="380"/>
                  </a:moveTo>
                  <a:cubicBezTo>
                    <a:pt x="53" y="381"/>
                    <a:pt x="53" y="386"/>
                    <a:pt x="53" y="386"/>
                  </a:cubicBezTo>
                  <a:cubicBezTo>
                    <a:pt x="53" y="387"/>
                    <a:pt x="53" y="381"/>
                    <a:pt x="53" y="379"/>
                  </a:cubicBezTo>
                  <a:cubicBezTo>
                    <a:pt x="53" y="379"/>
                    <a:pt x="53" y="382"/>
                    <a:pt x="53" y="380"/>
                  </a:cubicBezTo>
                  <a:close/>
                  <a:moveTo>
                    <a:pt x="49" y="385"/>
                  </a:moveTo>
                  <a:cubicBezTo>
                    <a:pt x="49" y="385"/>
                    <a:pt x="49" y="386"/>
                    <a:pt x="50" y="387"/>
                  </a:cubicBezTo>
                  <a:cubicBezTo>
                    <a:pt x="49" y="388"/>
                    <a:pt x="49" y="388"/>
                    <a:pt x="49" y="388"/>
                  </a:cubicBezTo>
                  <a:cubicBezTo>
                    <a:pt x="49" y="385"/>
                    <a:pt x="49" y="387"/>
                    <a:pt x="49" y="385"/>
                  </a:cubicBezTo>
                  <a:close/>
                  <a:moveTo>
                    <a:pt x="51" y="394"/>
                  </a:moveTo>
                  <a:cubicBezTo>
                    <a:pt x="51" y="392"/>
                    <a:pt x="51" y="396"/>
                    <a:pt x="51" y="397"/>
                  </a:cubicBezTo>
                  <a:cubicBezTo>
                    <a:pt x="51" y="396"/>
                    <a:pt x="50" y="396"/>
                    <a:pt x="50" y="394"/>
                  </a:cubicBezTo>
                  <a:cubicBezTo>
                    <a:pt x="50" y="391"/>
                    <a:pt x="50" y="390"/>
                    <a:pt x="51" y="387"/>
                  </a:cubicBezTo>
                  <a:cubicBezTo>
                    <a:pt x="51" y="389"/>
                    <a:pt x="51" y="390"/>
                    <a:pt x="51" y="393"/>
                  </a:cubicBezTo>
                  <a:cubicBezTo>
                    <a:pt x="51" y="394"/>
                    <a:pt x="51" y="395"/>
                    <a:pt x="51" y="394"/>
                  </a:cubicBezTo>
                  <a:close/>
                  <a:moveTo>
                    <a:pt x="51" y="391"/>
                  </a:moveTo>
                  <a:cubicBezTo>
                    <a:pt x="51" y="390"/>
                    <a:pt x="52" y="392"/>
                    <a:pt x="52" y="392"/>
                  </a:cubicBezTo>
                  <a:cubicBezTo>
                    <a:pt x="52" y="394"/>
                    <a:pt x="52" y="394"/>
                    <a:pt x="52" y="396"/>
                  </a:cubicBezTo>
                  <a:cubicBezTo>
                    <a:pt x="52" y="395"/>
                    <a:pt x="52" y="392"/>
                    <a:pt x="51" y="391"/>
                  </a:cubicBezTo>
                  <a:close/>
                  <a:moveTo>
                    <a:pt x="47" y="395"/>
                  </a:moveTo>
                  <a:cubicBezTo>
                    <a:pt x="46" y="394"/>
                    <a:pt x="47" y="396"/>
                    <a:pt x="47" y="395"/>
                  </a:cubicBezTo>
                  <a:cubicBezTo>
                    <a:pt x="47" y="397"/>
                    <a:pt x="47" y="397"/>
                    <a:pt x="47" y="399"/>
                  </a:cubicBezTo>
                  <a:cubicBezTo>
                    <a:pt x="47" y="400"/>
                    <a:pt x="47" y="396"/>
                    <a:pt x="47" y="395"/>
                  </a:cubicBezTo>
                  <a:close/>
                  <a:moveTo>
                    <a:pt x="52" y="396"/>
                  </a:moveTo>
                  <a:cubicBezTo>
                    <a:pt x="53" y="397"/>
                    <a:pt x="53" y="396"/>
                    <a:pt x="53" y="396"/>
                  </a:cubicBezTo>
                  <a:cubicBezTo>
                    <a:pt x="53" y="398"/>
                    <a:pt x="53" y="398"/>
                    <a:pt x="53" y="398"/>
                  </a:cubicBezTo>
                  <a:cubicBezTo>
                    <a:pt x="53" y="398"/>
                    <a:pt x="53" y="396"/>
                    <a:pt x="53" y="399"/>
                  </a:cubicBezTo>
                  <a:cubicBezTo>
                    <a:pt x="53" y="399"/>
                    <a:pt x="53" y="397"/>
                    <a:pt x="52" y="396"/>
                  </a:cubicBezTo>
                  <a:close/>
                  <a:moveTo>
                    <a:pt x="9" y="431"/>
                  </a:moveTo>
                  <a:cubicBezTo>
                    <a:pt x="10" y="431"/>
                    <a:pt x="10" y="436"/>
                    <a:pt x="11" y="438"/>
                  </a:cubicBezTo>
                  <a:cubicBezTo>
                    <a:pt x="10" y="437"/>
                    <a:pt x="10" y="432"/>
                    <a:pt x="9" y="431"/>
                  </a:cubicBezTo>
                  <a:close/>
                  <a:moveTo>
                    <a:pt x="9" y="453"/>
                  </a:moveTo>
                  <a:cubicBezTo>
                    <a:pt x="10" y="453"/>
                    <a:pt x="10" y="453"/>
                    <a:pt x="10" y="453"/>
                  </a:cubicBezTo>
                  <a:cubicBezTo>
                    <a:pt x="11" y="457"/>
                    <a:pt x="11" y="457"/>
                    <a:pt x="11" y="460"/>
                  </a:cubicBezTo>
                  <a:cubicBezTo>
                    <a:pt x="11" y="460"/>
                    <a:pt x="11" y="459"/>
                    <a:pt x="10" y="458"/>
                  </a:cubicBezTo>
                  <a:cubicBezTo>
                    <a:pt x="10" y="456"/>
                    <a:pt x="10" y="455"/>
                    <a:pt x="9" y="453"/>
                  </a:cubicBezTo>
                  <a:close/>
                  <a:moveTo>
                    <a:pt x="9" y="462"/>
                  </a:moveTo>
                  <a:cubicBezTo>
                    <a:pt x="10" y="461"/>
                    <a:pt x="10" y="464"/>
                    <a:pt x="11" y="467"/>
                  </a:cubicBezTo>
                  <a:cubicBezTo>
                    <a:pt x="10" y="467"/>
                    <a:pt x="10" y="465"/>
                    <a:pt x="9" y="462"/>
                  </a:cubicBezTo>
                  <a:close/>
                  <a:moveTo>
                    <a:pt x="15" y="457"/>
                  </a:moveTo>
                  <a:cubicBezTo>
                    <a:pt x="16" y="461"/>
                    <a:pt x="16" y="461"/>
                    <a:pt x="16" y="461"/>
                  </a:cubicBezTo>
                  <a:cubicBezTo>
                    <a:pt x="16" y="461"/>
                    <a:pt x="16" y="462"/>
                    <a:pt x="16" y="463"/>
                  </a:cubicBezTo>
                  <a:cubicBezTo>
                    <a:pt x="15" y="460"/>
                    <a:pt x="15" y="460"/>
                    <a:pt x="15" y="460"/>
                  </a:cubicBezTo>
                  <a:cubicBezTo>
                    <a:pt x="16" y="462"/>
                    <a:pt x="15" y="459"/>
                    <a:pt x="15" y="457"/>
                  </a:cubicBezTo>
                  <a:close/>
                  <a:moveTo>
                    <a:pt x="40" y="438"/>
                  </a:moveTo>
                  <a:cubicBezTo>
                    <a:pt x="41" y="440"/>
                    <a:pt x="41" y="441"/>
                    <a:pt x="41" y="443"/>
                  </a:cubicBezTo>
                  <a:cubicBezTo>
                    <a:pt x="41" y="445"/>
                    <a:pt x="41" y="445"/>
                    <a:pt x="42" y="446"/>
                  </a:cubicBezTo>
                  <a:cubicBezTo>
                    <a:pt x="42" y="446"/>
                    <a:pt x="42" y="445"/>
                    <a:pt x="42" y="444"/>
                  </a:cubicBezTo>
                  <a:cubicBezTo>
                    <a:pt x="42" y="443"/>
                    <a:pt x="42" y="445"/>
                    <a:pt x="42" y="445"/>
                  </a:cubicBezTo>
                  <a:cubicBezTo>
                    <a:pt x="41" y="443"/>
                    <a:pt x="41" y="443"/>
                    <a:pt x="41" y="441"/>
                  </a:cubicBezTo>
                  <a:cubicBezTo>
                    <a:pt x="41" y="441"/>
                    <a:pt x="42" y="444"/>
                    <a:pt x="42" y="443"/>
                  </a:cubicBezTo>
                  <a:cubicBezTo>
                    <a:pt x="42" y="441"/>
                    <a:pt x="41" y="440"/>
                    <a:pt x="41" y="439"/>
                  </a:cubicBezTo>
                  <a:cubicBezTo>
                    <a:pt x="41" y="439"/>
                    <a:pt x="42" y="444"/>
                    <a:pt x="42" y="443"/>
                  </a:cubicBezTo>
                  <a:cubicBezTo>
                    <a:pt x="43" y="445"/>
                    <a:pt x="43" y="446"/>
                    <a:pt x="43" y="447"/>
                  </a:cubicBezTo>
                  <a:cubicBezTo>
                    <a:pt x="44" y="448"/>
                    <a:pt x="43" y="446"/>
                    <a:pt x="43" y="444"/>
                  </a:cubicBezTo>
                  <a:cubicBezTo>
                    <a:pt x="43" y="444"/>
                    <a:pt x="43" y="444"/>
                    <a:pt x="43" y="444"/>
                  </a:cubicBezTo>
                  <a:cubicBezTo>
                    <a:pt x="44" y="447"/>
                    <a:pt x="44" y="448"/>
                    <a:pt x="44" y="450"/>
                  </a:cubicBezTo>
                  <a:cubicBezTo>
                    <a:pt x="44" y="451"/>
                    <a:pt x="45" y="452"/>
                    <a:pt x="44" y="450"/>
                  </a:cubicBezTo>
                  <a:cubicBezTo>
                    <a:pt x="46" y="454"/>
                    <a:pt x="47" y="458"/>
                    <a:pt x="47" y="461"/>
                  </a:cubicBezTo>
                  <a:cubicBezTo>
                    <a:pt x="48" y="464"/>
                    <a:pt x="47" y="460"/>
                    <a:pt x="48" y="462"/>
                  </a:cubicBezTo>
                  <a:cubicBezTo>
                    <a:pt x="48" y="463"/>
                    <a:pt x="48" y="465"/>
                    <a:pt x="47" y="465"/>
                  </a:cubicBezTo>
                  <a:cubicBezTo>
                    <a:pt x="46" y="460"/>
                    <a:pt x="46" y="457"/>
                    <a:pt x="45" y="452"/>
                  </a:cubicBezTo>
                  <a:cubicBezTo>
                    <a:pt x="45" y="453"/>
                    <a:pt x="45" y="456"/>
                    <a:pt x="46" y="459"/>
                  </a:cubicBezTo>
                  <a:cubicBezTo>
                    <a:pt x="45" y="457"/>
                    <a:pt x="46" y="459"/>
                    <a:pt x="46" y="461"/>
                  </a:cubicBezTo>
                  <a:cubicBezTo>
                    <a:pt x="46" y="460"/>
                    <a:pt x="45" y="456"/>
                    <a:pt x="44" y="452"/>
                  </a:cubicBezTo>
                  <a:cubicBezTo>
                    <a:pt x="44" y="454"/>
                    <a:pt x="45" y="460"/>
                    <a:pt x="47" y="464"/>
                  </a:cubicBezTo>
                  <a:cubicBezTo>
                    <a:pt x="46" y="464"/>
                    <a:pt x="46" y="462"/>
                    <a:pt x="46" y="463"/>
                  </a:cubicBezTo>
                  <a:cubicBezTo>
                    <a:pt x="46" y="464"/>
                    <a:pt x="46" y="465"/>
                    <a:pt x="47" y="467"/>
                  </a:cubicBezTo>
                  <a:cubicBezTo>
                    <a:pt x="47" y="467"/>
                    <a:pt x="46" y="463"/>
                    <a:pt x="45" y="461"/>
                  </a:cubicBezTo>
                  <a:cubicBezTo>
                    <a:pt x="45" y="462"/>
                    <a:pt x="46" y="463"/>
                    <a:pt x="45" y="460"/>
                  </a:cubicBezTo>
                  <a:cubicBezTo>
                    <a:pt x="44" y="458"/>
                    <a:pt x="44" y="454"/>
                    <a:pt x="42" y="451"/>
                  </a:cubicBezTo>
                  <a:cubicBezTo>
                    <a:pt x="43" y="454"/>
                    <a:pt x="44" y="456"/>
                    <a:pt x="45" y="460"/>
                  </a:cubicBezTo>
                  <a:cubicBezTo>
                    <a:pt x="44" y="459"/>
                    <a:pt x="45" y="461"/>
                    <a:pt x="45" y="462"/>
                  </a:cubicBezTo>
                  <a:cubicBezTo>
                    <a:pt x="45" y="463"/>
                    <a:pt x="45" y="462"/>
                    <a:pt x="44" y="460"/>
                  </a:cubicBezTo>
                  <a:cubicBezTo>
                    <a:pt x="44" y="460"/>
                    <a:pt x="44" y="460"/>
                    <a:pt x="44" y="461"/>
                  </a:cubicBezTo>
                  <a:cubicBezTo>
                    <a:pt x="44" y="457"/>
                    <a:pt x="43" y="454"/>
                    <a:pt x="42" y="452"/>
                  </a:cubicBezTo>
                  <a:cubicBezTo>
                    <a:pt x="42" y="449"/>
                    <a:pt x="41" y="448"/>
                    <a:pt x="41" y="446"/>
                  </a:cubicBezTo>
                  <a:cubicBezTo>
                    <a:pt x="41" y="446"/>
                    <a:pt x="41" y="446"/>
                    <a:pt x="41" y="446"/>
                  </a:cubicBezTo>
                  <a:cubicBezTo>
                    <a:pt x="41" y="443"/>
                    <a:pt x="41" y="442"/>
                    <a:pt x="40" y="439"/>
                  </a:cubicBezTo>
                  <a:cubicBezTo>
                    <a:pt x="41" y="441"/>
                    <a:pt x="40" y="438"/>
                    <a:pt x="40" y="438"/>
                  </a:cubicBezTo>
                  <a:close/>
                  <a:moveTo>
                    <a:pt x="43" y="441"/>
                  </a:moveTo>
                  <a:cubicBezTo>
                    <a:pt x="44" y="445"/>
                    <a:pt x="44" y="446"/>
                    <a:pt x="44" y="444"/>
                  </a:cubicBezTo>
                  <a:cubicBezTo>
                    <a:pt x="44" y="446"/>
                    <a:pt x="44" y="447"/>
                    <a:pt x="45" y="449"/>
                  </a:cubicBezTo>
                  <a:cubicBezTo>
                    <a:pt x="45" y="451"/>
                    <a:pt x="45" y="451"/>
                    <a:pt x="45" y="453"/>
                  </a:cubicBezTo>
                  <a:cubicBezTo>
                    <a:pt x="45" y="451"/>
                    <a:pt x="44" y="449"/>
                    <a:pt x="44" y="447"/>
                  </a:cubicBezTo>
                  <a:cubicBezTo>
                    <a:pt x="45" y="448"/>
                    <a:pt x="43" y="442"/>
                    <a:pt x="43" y="441"/>
                  </a:cubicBezTo>
                  <a:close/>
                  <a:moveTo>
                    <a:pt x="39" y="440"/>
                  </a:moveTo>
                  <a:cubicBezTo>
                    <a:pt x="39" y="440"/>
                    <a:pt x="40" y="443"/>
                    <a:pt x="40" y="444"/>
                  </a:cubicBezTo>
                  <a:cubicBezTo>
                    <a:pt x="40" y="445"/>
                    <a:pt x="39" y="442"/>
                    <a:pt x="39" y="440"/>
                  </a:cubicBezTo>
                  <a:close/>
                  <a:moveTo>
                    <a:pt x="45" y="450"/>
                  </a:moveTo>
                  <a:cubicBezTo>
                    <a:pt x="46" y="452"/>
                    <a:pt x="47" y="455"/>
                    <a:pt x="47" y="456"/>
                  </a:cubicBezTo>
                  <a:cubicBezTo>
                    <a:pt x="48" y="459"/>
                    <a:pt x="47" y="456"/>
                    <a:pt x="47" y="457"/>
                  </a:cubicBezTo>
                  <a:cubicBezTo>
                    <a:pt x="48" y="460"/>
                    <a:pt x="49" y="464"/>
                    <a:pt x="49" y="465"/>
                  </a:cubicBezTo>
                  <a:cubicBezTo>
                    <a:pt x="49" y="466"/>
                    <a:pt x="49" y="464"/>
                    <a:pt x="49" y="463"/>
                  </a:cubicBezTo>
                  <a:cubicBezTo>
                    <a:pt x="48" y="463"/>
                    <a:pt x="49" y="464"/>
                    <a:pt x="49" y="465"/>
                  </a:cubicBezTo>
                  <a:cubicBezTo>
                    <a:pt x="49" y="467"/>
                    <a:pt x="50" y="468"/>
                    <a:pt x="50" y="470"/>
                  </a:cubicBezTo>
                  <a:cubicBezTo>
                    <a:pt x="50" y="470"/>
                    <a:pt x="49" y="468"/>
                    <a:pt x="49" y="469"/>
                  </a:cubicBezTo>
                  <a:cubicBezTo>
                    <a:pt x="49" y="466"/>
                    <a:pt x="49" y="468"/>
                    <a:pt x="48" y="464"/>
                  </a:cubicBezTo>
                  <a:cubicBezTo>
                    <a:pt x="48" y="464"/>
                    <a:pt x="49" y="466"/>
                    <a:pt x="49" y="466"/>
                  </a:cubicBezTo>
                  <a:cubicBezTo>
                    <a:pt x="48" y="463"/>
                    <a:pt x="47" y="459"/>
                    <a:pt x="46" y="454"/>
                  </a:cubicBezTo>
                  <a:cubicBezTo>
                    <a:pt x="47" y="458"/>
                    <a:pt x="48" y="460"/>
                    <a:pt x="48" y="463"/>
                  </a:cubicBezTo>
                  <a:cubicBezTo>
                    <a:pt x="48" y="460"/>
                    <a:pt x="45" y="452"/>
                    <a:pt x="45" y="450"/>
                  </a:cubicBezTo>
                  <a:close/>
                  <a:moveTo>
                    <a:pt x="52" y="449"/>
                  </a:moveTo>
                  <a:cubicBezTo>
                    <a:pt x="52" y="450"/>
                    <a:pt x="53" y="454"/>
                    <a:pt x="53" y="454"/>
                  </a:cubicBezTo>
                  <a:cubicBezTo>
                    <a:pt x="52" y="451"/>
                    <a:pt x="52" y="450"/>
                    <a:pt x="52" y="449"/>
                  </a:cubicBezTo>
                  <a:close/>
                  <a:moveTo>
                    <a:pt x="24" y="482"/>
                  </a:moveTo>
                  <a:cubicBezTo>
                    <a:pt x="25" y="484"/>
                    <a:pt x="25" y="484"/>
                    <a:pt x="25" y="484"/>
                  </a:cubicBezTo>
                  <a:cubicBezTo>
                    <a:pt x="25" y="485"/>
                    <a:pt x="25" y="485"/>
                    <a:pt x="25" y="485"/>
                  </a:cubicBezTo>
                  <a:cubicBezTo>
                    <a:pt x="24" y="483"/>
                    <a:pt x="24" y="482"/>
                    <a:pt x="24" y="482"/>
                  </a:cubicBezTo>
                  <a:close/>
                  <a:moveTo>
                    <a:pt x="53" y="456"/>
                  </a:moveTo>
                  <a:cubicBezTo>
                    <a:pt x="53" y="456"/>
                    <a:pt x="53" y="457"/>
                    <a:pt x="53" y="458"/>
                  </a:cubicBezTo>
                  <a:cubicBezTo>
                    <a:pt x="53" y="458"/>
                    <a:pt x="52" y="455"/>
                    <a:pt x="52" y="454"/>
                  </a:cubicBezTo>
                  <a:cubicBezTo>
                    <a:pt x="52" y="455"/>
                    <a:pt x="53" y="455"/>
                    <a:pt x="53" y="457"/>
                  </a:cubicBezTo>
                  <a:cubicBezTo>
                    <a:pt x="53" y="457"/>
                    <a:pt x="53" y="456"/>
                    <a:pt x="53" y="456"/>
                  </a:cubicBezTo>
                  <a:close/>
                  <a:moveTo>
                    <a:pt x="48" y="465"/>
                  </a:moveTo>
                  <a:cubicBezTo>
                    <a:pt x="48" y="466"/>
                    <a:pt x="49" y="467"/>
                    <a:pt x="49" y="468"/>
                  </a:cubicBezTo>
                  <a:cubicBezTo>
                    <a:pt x="49" y="468"/>
                    <a:pt x="49" y="468"/>
                    <a:pt x="49" y="468"/>
                  </a:cubicBezTo>
                  <a:cubicBezTo>
                    <a:pt x="48" y="466"/>
                    <a:pt x="48" y="465"/>
                    <a:pt x="48" y="465"/>
                  </a:cubicBezTo>
                  <a:close/>
                  <a:moveTo>
                    <a:pt x="54" y="459"/>
                  </a:moveTo>
                  <a:cubicBezTo>
                    <a:pt x="54" y="460"/>
                    <a:pt x="55" y="465"/>
                    <a:pt x="55" y="464"/>
                  </a:cubicBezTo>
                  <a:cubicBezTo>
                    <a:pt x="54" y="461"/>
                    <a:pt x="54" y="461"/>
                    <a:pt x="54" y="459"/>
                  </a:cubicBezTo>
                  <a:close/>
                  <a:moveTo>
                    <a:pt x="48" y="474"/>
                  </a:moveTo>
                  <a:cubicBezTo>
                    <a:pt x="48" y="474"/>
                    <a:pt x="48" y="474"/>
                    <a:pt x="48" y="474"/>
                  </a:cubicBezTo>
                  <a:cubicBezTo>
                    <a:pt x="48" y="475"/>
                    <a:pt x="48" y="475"/>
                    <a:pt x="49" y="475"/>
                  </a:cubicBezTo>
                  <a:cubicBezTo>
                    <a:pt x="49" y="477"/>
                    <a:pt x="48" y="476"/>
                    <a:pt x="48" y="474"/>
                  </a:cubicBezTo>
                  <a:close/>
                  <a:moveTo>
                    <a:pt x="53" y="474"/>
                  </a:moveTo>
                  <a:cubicBezTo>
                    <a:pt x="54" y="474"/>
                    <a:pt x="55" y="478"/>
                    <a:pt x="54" y="478"/>
                  </a:cubicBezTo>
                  <a:cubicBezTo>
                    <a:pt x="54" y="476"/>
                    <a:pt x="54" y="475"/>
                    <a:pt x="53" y="474"/>
                  </a:cubicBezTo>
                  <a:close/>
                  <a:moveTo>
                    <a:pt x="56" y="480"/>
                  </a:moveTo>
                  <a:cubicBezTo>
                    <a:pt x="56" y="482"/>
                    <a:pt x="57" y="483"/>
                    <a:pt x="57" y="484"/>
                  </a:cubicBezTo>
                  <a:cubicBezTo>
                    <a:pt x="57" y="484"/>
                    <a:pt x="56" y="482"/>
                    <a:pt x="56" y="482"/>
                  </a:cubicBezTo>
                  <a:cubicBezTo>
                    <a:pt x="56" y="480"/>
                    <a:pt x="56" y="480"/>
                    <a:pt x="56" y="480"/>
                  </a:cubicBezTo>
                  <a:close/>
                  <a:moveTo>
                    <a:pt x="58" y="537"/>
                  </a:moveTo>
                  <a:cubicBezTo>
                    <a:pt x="59" y="539"/>
                    <a:pt x="56" y="534"/>
                    <a:pt x="57" y="535"/>
                  </a:cubicBezTo>
                  <a:cubicBezTo>
                    <a:pt x="60" y="540"/>
                    <a:pt x="63" y="546"/>
                    <a:pt x="66" y="551"/>
                  </a:cubicBezTo>
                  <a:cubicBezTo>
                    <a:pt x="66" y="551"/>
                    <a:pt x="66" y="552"/>
                    <a:pt x="67" y="555"/>
                  </a:cubicBezTo>
                  <a:cubicBezTo>
                    <a:pt x="66" y="554"/>
                    <a:pt x="67" y="555"/>
                    <a:pt x="67" y="555"/>
                  </a:cubicBezTo>
                  <a:cubicBezTo>
                    <a:pt x="66" y="553"/>
                    <a:pt x="65" y="552"/>
                    <a:pt x="65" y="551"/>
                  </a:cubicBezTo>
                  <a:cubicBezTo>
                    <a:pt x="63" y="548"/>
                    <a:pt x="61" y="544"/>
                    <a:pt x="60" y="543"/>
                  </a:cubicBezTo>
                  <a:cubicBezTo>
                    <a:pt x="59" y="541"/>
                    <a:pt x="59" y="541"/>
                    <a:pt x="59" y="540"/>
                  </a:cubicBezTo>
                  <a:cubicBezTo>
                    <a:pt x="57" y="537"/>
                    <a:pt x="56" y="536"/>
                    <a:pt x="56" y="535"/>
                  </a:cubicBezTo>
                  <a:cubicBezTo>
                    <a:pt x="57" y="535"/>
                    <a:pt x="58" y="537"/>
                    <a:pt x="58" y="537"/>
                  </a:cubicBezTo>
                  <a:close/>
                  <a:moveTo>
                    <a:pt x="57" y="535"/>
                  </a:moveTo>
                  <a:cubicBezTo>
                    <a:pt x="55" y="534"/>
                    <a:pt x="57" y="538"/>
                    <a:pt x="57" y="539"/>
                  </a:cubicBezTo>
                  <a:cubicBezTo>
                    <a:pt x="56" y="536"/>
                    <a:pt x="55" y="534"/>
                    <a:pt x="54" y="531"/>
                  </a:cubicBezTo>
                  <a:cubicBezTo>
                    <a:pt x="52" y="529"/>
                    <a:pt x="51" y="526"/>
                    <a:pt x="50" y="524"/>
                  </a:cubicBezTo>
                  <a:cubicBezTo>
                    <a:pt x="49" y="521"/>
                    <a:pt x="48" y="519"/>
                    <a:pt x="47" y="517"/>
                  </a:cubicBezTo>
                  <a:cubicBezTo>
                    <a:pt x="46" y="515"/>
                    <a:pt x="46" y="513"/>
                    <a:pt x="45" y="512"/>
                  </a:cubicBezTo>
                  <a:cubicBezTo>
                    <a:pt x="44" y="510"/>
                    <a:pt x="44" y="509"/>
                    <a:pt x="43" y="507"/>
                  </a:cubicBezTo>
                  <a:cubicBezTo>
                    <a:pt x="42" y="505"/>
                    <a:pt x="43" y="508"/>
                    <a:pt x="43" y="507"/>
                  </a:cubicBezTo>
                  <a:cubicBezTo>
                    <a:pt x="42" y="505"/>
                    <a:pt x="41" y="502"/>
                    <a:pt x="41" y="501"/>
                  </a:cubicBezTo>
                  <a:cubicBezTo>
                    <a:pt x="44" y="509"/>
                    <a:pt x="45" y="511"/>
                    <a:pt x="47" y="516"/>
                  </a:cubicBezTo>
                  <a:cubicBezTo>
                    <a:pt x="47" y="516"/>
                    <a:pt x="47" y="515"/>
                    <a:pt x="47" y="514"/>
                  </a:cubicBezTo>
                  <a:cubicBezTo>
                    <a:pt x="48" y="516"/>
                    <a:pt x="49" y="519"/>
                    <a:pt x="50" y="521"/>
                  </a:cubicBezTo>
                  <a:cubicBezTo>
                    <a:pt x="51" y="524"/>
                    <a:pt x="53" y="527"/>
                    <a:pt x="55" y="531"/>
                  </a:cubicBezTo>
                  <a:cubicBezTo>
                    <a:pt x="55" y="532"/>
                    <a:pt x="55" y="533"/>
                    <a:pt x="55" y="534"/>
                  </a:cubicBezTo>
                  <a:cubicBezTo>
                    <a:pt x="56" y="534"/>
                    <a:pt x="56" y="534"/>
                    <a:pt x="57" y="535"/>
                  </a:cubicBezTo>
                  <a:close/>
                  <a:moveTo>
                    <a:pt x="45" y="527"/>
                  </a:moveTo>
                  <a:cubicBezTo>
                    <a:pt x="45" y="526"/>
                    <a:pt x="47" y="530"/>
                    <a:pt x="46" y="530"/>
                  </a:cubicBezTo>
                  <a:lnTo>
                    <a:pt x="45" y="527"/>
                  </a:lnTo>
                  <a:close/>
                  <a:moveTo>
                    <a:pt x="59" y="505"/>
                  </a:moveTo>
                  <a:cubicBezTo>
                    <a:pt x="60" y="505"/>
                    <a:pt x="62" y="511"/>
                    <a:pt x="59" y="505"/>
                  </a:cubicBezTo>
                  <a:close/>
                  <a:moveTo>
                    <a:pt x="59" y="506"/>
                  </a:moveTo>
                  <a:cubicBezTo>
                    <a:pt x="59" y="506"/>
                    <a:pt x="61" y="510"/>
                    <a:pt x="61" y="510"/>
                  </a:cubicBezTo>
                  <a:cubicBezTo>
                    <a:pt x="60" y="508"/>
                    <a:pt x="60" y="508"/>
                    <a:pt x="59" y="506"/>
                  </a:cubicBezTo>
                  <a:close/>
                  <a:moveTo>
                    <a:pt x="46" y="530"/>
                  </a:moveTo>
                  <a:cubicBezTo>
                    <a:pt x="47" y="533"/>
                    <a:pt x="47" y="534"/>
                    <a:pt x="48" y="536"/>
                  </a:cubicBezTo>
                  <a:cubicBezTo>
                    <a:pt x="48" y="535"/>
                    <a:pt x="47" y="533"/>
                    <a:pt x="46" y="532"/>
                  </a:cubicBezTo>
                  <a:cubicBezTo>
                    <a:pt x="46" y="531"/>
                    <a:pt x="46" y="530"/>
                    <a:pt x="46" y="530"/>
                  </a:cubicBezTo>
                  <a:close/>
                  <a:moveTo>
                    <a:pt x="55" y="547"/>
                  </a:moveTo>
                  <a:cubicBezTo>
                    <a:pt x="56" y="548"/>
                    <a:pt x="56" y="549"/>
                    <a:pt x="58" y="551"/>
                  </a:cubicBezTo>
                  <a:cubicBezTo>
                    <a:pt x="57" y="550"/>
                    <a:pt x="56" y="548"/>
                    <a:pt x="56" y="548"/>
                  </a:cubicBezTo>
                  <a:cubicBezTo>
                    <a:pt x="56" y="547"/>
                    <a:pt x="58" y="551"/>
                    <a:pt x="59" y="553"/>
                  </a:cubicBezTo>
                  <a:cubicBezTo>
                    <a:pt x="59" y="553"/>
                    <a:pt x="61" y="556"/>
                    <a:pt x="61" y="557"/>
                  </a:cubicBezTo>
                  <a:cubicBezTo>
                    <a:pt x="59" y="554"/>
                    <a:pt x="57" y="551"/>
                    <a:pt x="57" y="551"/>
                  </a:cubicBezTo>
                  <a:cubicBezTo>
                    <a:pt x="56" y="549"/>
                    <a:pt x="56" y="549"/>
                    <a:pt x="55" y="547"/>
                  </a:cubicBezTo>
                  <a:close/>
                  <a:moveTo>
                    <a:pt x="72" y="534"/>
                  </a:moveTo>
                  <a:cubicBezTo>
                    <a:pt x="72" y="533"/>
                    <a:pt x="74" y="537"/>
                    <a:pt x="73" y="537"/>
                  </a:cubicBezTo>
                  <a:cubicBezTo>
                    <a:pt x="73" y="536"/>
                    <a:pt x="72" y="535"/>
                    <a:pt x="72" y="534"/>
                  </a:cubicBezTo>
                  <a:close/>
                  <a:moveTo>
                    <a:pt x="75" y="544"/>
                  </a:moveTo>
                  <a:cubicBezTo>
                    <a:pt x="75" y="542"/>
                    <a:pt x="73" y="540"/>
                    <a:pt x="73" y="540"/>
                  </a:cubicBezTo>
                  <a:cubicBezTo>
                    <a:pt x="74" y="542"/>
                    <a:pt x="76" y="544"/>
                    <a:pt x="75" y="544"/>
                  </a:cubicBezTo>
                  <a:close/>
                  <a:moveTo>
                    <a:pt x="78" y="548"/>
                  </a:moveTo>
                  <a:cubicBezTo>
                    <a:pt x="79" y="548"/>
                    <a:pt x="80" y="551"/>
                    <a:pt x="78" y="549"/>
                  </a:cubicBezTo>
                  <a:cubicBezTo>
                    <a:pt x="80" y="552"/>
                    <a:pt x="83" y="556"/>
                    <a:pt x="83" y="557"/>
                  </a:cubicBezTo>
                  <a:cubicBezTo>
                    <a:pt x="80" y="552"/>
                    <a:pt x="77" y="547"/>
                    <a:pt x="75" y="544"/>
                  </a:cubicBezTo>
                  <a:cubicBezTo>
                    <a:pt x="76" y="544"/>
                    <a:pt x="77" y="546"/>
                    <a:pt x="78" y="547"/>
                  </a:cubicBezTo>
                  <a:cubicBezTo>
                    <a:pt x="76" y="544"/>
                    <a:pt x="74" y="540"/>
                    <a:pt x="72" y="538"/>
                  </a:cubicBezTo>
                  <a:cubicBezTo>
                    <a:pt x="72" y="537"/>
                    <a:pt x="73" y="538"/>
                    <a:pt x="74" y="540"/>
                  </a:cubicBezTo>
                  <a:cubicBezTo>
                    <a:pt x="75" y="542"/>
                    <a:pt x="77" y="545"/>
                    <a:pt x="77" y="546"/>
                  </a:cubicBezTo>
                  <a:cubicBezTo>
                    <a:pt x="78" y="547"/>
                    <a:pt x="79" y="548"/>
                    <a:pt x="78" y="547"/>
                  </a:cubicBezTo>
                  <a:cubicBezTo>
                    <a:pt x="79" y="548"/>
                    <a:pt x="81" y="551"/>
                    <a:pt x="82" y="553"/>
                  </a:cubicBezTo>
                  <a:cubicBezTo>
                    <a:pt x="81" y="553"/>
                    <a:pt x="79" y="548"/>
                    <a:pt x="78" y="548"/>
                  </a:cubicBezTo>
                  <a:close/>
                  <a:moveTo>
                    <a:pt x="66" y="556"/>
                  </a:moveTo>
                  <a:cubicBezTo>
                    <a:pt x="67" y="556"/>
                    <a:pt x="68" y="559"/>
                    <a:pt x="70" y="561"/>
                  </a:cubicBezTo>
                  <a:cubicBezTo>
                    <a:pt x="70" y="560"/>
                    <a:pt x="68" y="558"/>
                    <a:pt x="68" y="557"/>
                  </a:cubicBezTo>
                  <a:cubicBezTo>
                    <a:pt x="68" y="557"/>
                    <a:pt x="69" y="558"/>
                    <a:pt x="70" y="560"/>
                  </a:cubicBezTo>
                  <a:cubicBezTo>
                    <a:pt x="72" y="564"/>
                    <a:pt x="70" y="562"/>
                    <a:pt x="72" y="566"/>
                  </a:cubicBezTo>
                  <a:cubicBezTo>
                    <a:pt x="70" y="563"/>
                    <a:pt x="71" y="565"/>
                    <a:pt x="69" y="562"/>
                  </a:cubicBezTo>
                  <a:cubicBezTo>
                    <a:pt x="70" y="563"/>
                    <a:pt x="70" y="563"/>
                    <a:pt x="69" y="561"/>
                  </a:cubicBezTo>
                  <a:cubicBezTo>
                    <a:pt x="68" y="559"/>
                    <a:pt x="67" y="558"/>
                    <a:pt x="66" y="556"/>
                  </a:cubicBezTo>
                  <a:close/>
                  <a:moveTo>
                    <a:pt x="84" y="556"/>
                  </a:moveTo>
                  <a:cubicBezTo>
                    <a:pt x="85" y="557"/>
                    <a:pt x="85" y="559"/>
                    <a:pt x="87" y="561"/>
                  </a:cubicBezTo>
                  <a:cubicBezTo>
                    <a:pt x="86" y="560"/>
                    <a:pt x="85" y="558"/>
                    <a:pt x="84" y="556"/>
                  </a:cubicBezTo>
                  <a:close/>
                  <a:moveTo>
                    <a:pt x="579" y="111"/>
                  </a:moveTo>
                  <a:cubicBezTo>
                    <a:pt x="576" y="108"/>
                    <a:pt x="574" y="107"/>
                    <a:pt x="572" y="106"/>
                  </a:cubicBezTo>
                  <a:cubicBezTo>
                    <a:pt x="573" y="106"/>
                    <a:pt x="574" y="107"/>
                    <a:pt x="574" y="106"/>
                  </a:cubicBezTo>
                  <a:cubicBezTo>
                    <a:pt x="574" y="107"/>
                    <a:pt x="575" y="108"/>
                    <a:pt x="576" y="108"/>
                  </a:cubicBezTo>
                  <a:cubicBezTo>
                    <a:pt x="577" y="109"/>
                    <a:pt x="578" y="110"/>
                    <a:pt x="579" y="111"/>
                  </a:cubicBezTo>
                  <a:close/>
                  <a:moveTo>
                    <a:pt x="562" y="96"/>
                  </a:moveTo>
                  <a:cubicBezTo>
                    <a:pt x="563" y="96"/>
                    <a:pt x="564" y="98"/>
                    <a:pt x="564" y="97"/>
                  </a:cubicBezTo>
                  <a:cubicBezTo>
                    <a:pt x="567" y="99"/>
                    <a:pt x="567" y="100"/>
                    <a:pt x="569" y="101"/>
                  </a:cubicBezTo>
                  <a:cubicBezTo>
                    <a:pt x="568" y="101"/>
                    <a:pt x="565" y="98"/>
                    <a:pt x="562" y="96"/>
                  </a:cubicBezTo>
                  <a:close/>
                  <a:moveTo>
                    <a:pt x="566" y="99"/>
                  </a:moveTo>
                  <a:cubicBezTo>
                    <a:pt x="569" y="102"/>
                    <a:pt x="565" y="99"/>
                    <a:pt x="563" y="97"/>
                  </a:cubicBezTo>
                  <a:cubicBezTo>
                    <a:pt x="564" y="98"/>
                    <a:pt x="565" y="98"/>
                    <a:pt x="566" y="99"/>
                  </a:cubicBezTo>
                  <a:cubicBezTo>
                    <a:pt x="567" y="100"/>
                    <a:pt x="569" y="101"/>
                    <a:pt x="570" y="103"/>
                  </a:cubicBezTo>
                  <a:cubicBezTo>
                    <a:pt x="569" y="102"/>
                    <a:pt x="568" y="101"/>
                    <a:pt x="566" y="99"/>
                  </a:cubicBezTo>
                  <a:close/>
                </a:path>
              </a:pathLst>
            </a:custGeom>
            <a:solidFill>
              <a:srgbClr val="B26A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0" name="Freeform 985">
              <a:extLst>
                <a:ext uri="{FF2B5EF4-FFF2-40B4-BE49-F238E27FC236}">
                  <a16:creationId xmlns:a16="http://schemas.microsoft.com/office/drawing/2014/main" xmlns="" id="{DCCB3B9A-7432-456C-B40A-091231C77A78}"/>
                </a:ext>
              </a:extLst>
            </p:cNvPr>
            <p:cNvSpPr>
              <a:spLocks noEditPoints="1"/>
            </p:cNvSpPr>
            <p:nvPr>
              <p:custDataLst>
                <p:tags r:id="rId4"/>
              </p:custDataLst>
            </p:nvPr>
          </p:nvSpPr>
          <p:spPr bwMode="auto">
            <a:xfrm>
              <a:off x="1990725" y="2564130"/>
              <a:ext cx="1798320" cy="1314450"/>
            </a:xfrm>
            <a:custGeom>
              <a:avLst/>
              <a:gdLst>
                <a:gd name="T0" fmla="*/ 3 w 740"/>
                <a:gd name="T1" fmla="*/ 208 h 540"/>
                <a:gd name="T2" fmla="*/ 37 w 740"/>
                <a:gd name="T3" fmla="*/ 320 h 540"/>
                <a:gd name="T4" fmla="*/ 119 w 740"/>
                <a:gd name="T5" fmla="*/ 427 h 540"/>
                <a:gd name="T6" fmla="*/ 299 w 740"/>
                <a:gd name="T7" fmla="*/ 523 h 540"/>
                <a:gd name="T8" fmla="*/ 325 w 740"/>
                <a:gd name="T9" fmla="*/ 534 h 540"/>
                <a:gd name="T10" fmla="*/ 560 w 740"/>
                <a:gd name="T11" fmla="*/ 488 h 540"/>
                <a:gd name="T12" fmla="*/ 577 w 740"/>
                <a:gd name="T13" fmla="*/ 477 h 540"/>
                <a:gd name="T14" fmla="*/ 649 w 740"/>
                <a:gd name="T15" fmla="*/ 414 h 540"/>
                <a:gd name="T16" fmla="*/ 695 w 740"/>
                <a:gd name="T17" fmla="*/ 347 h 540"/>
                <a:gd name="T18" fmla="*/ 722 w 740"/>
                <a:gd name="T19" fmla="*/ 279 h 540"/>
                <a:gd name="T20" fmla="*/ 732 w 740"/>
                <a:gd name="T21" fmla="*/ 252 h 540"/>
                <a:gd name="T22" fmla="*/ 739 w 740"/>
                <a:gd name="T23" fmla="*/ 209 h 540"/>
                <a:gd name="T24" fmla="*/ 733 w 740"/>
                <a:gd name="T25" fmla="*/ 142 h 540"/>
                <a:gd name="T26" fmla="*/ 720 w 740"/>
                <a:gd name="T27" fmla="*/ 118 h 540"/>
                <a:gd name="T28" fmla="*/ 709 w 740"/>
                <a:gd name="T29" fmla="*/ 118 h 540"/>
                <a:gd name="T30" fmla="*/ 706 w 740"/>
                <a:gd name="T31" fmla="*/ 217 h 540"/>
                <a:gd name="T32" fmla="*/ 688 w 740"/>
                <a:gd name="T33" fmla="*/ 253 h 540"/>
                <a:gd name="T34" fmla="*/ 666 w 740"/>
                <a:gd name="T35" fmla="*/ 301 h 540"/>
                <a:gd name="T36" fmla="*/ 528 w 740"/>
                <a:gd name="T37" fmla="*/ 440 h 540"/>
                <a:gd name="T38" fmla="*/ 499 w 740"/>
                <a:gd name="T39" fmla="*/ 457 h 540"/>
                <a:gd name="T40" fmla="*/ 178 w 740"/>
                <a:gd name="T41" fmla="*/ 419 h 540"/>
                <a:gd name="T42" fmla="*/ 143 w 740"/>
                <a:gd name="T43" fmla="*/ 400 h 540"/>
                <a:gd name="T44" fmla="*/ 48 w 740"/>
                <a:gd name="T45" fmla="*/ 255 h 540"/>
                <a:gd name="T46" fmla="*/ 54 w 740"/>
                <a:gd name="T47" fmla="*/ 281 h 540"/>
                <a:gd name="T48" fmla="*/ 64 w 740"/>
                <a:gd name="T49" fmla="*/ 307 h 540"/>
                <a:gd name="T50" fmla="*/ 70 w 740"/>
                <a:gd name="T51" fmla="*/ 319 h 540"/>
                <a:gd name="T52" fmla="*/ 46 w 740"/>
                <a:gd name="T53" fmla="*/ 273 h 540"/>
                <a:gd name="T54" fmla="*/ 40 w 740"/>
                <a:gd name="T55" fmla="*/ 263 h 540"/>
                <a:gd name="T56" fmla="*/ 45 w 740"/>
                <a:gd name="T57" fmla="*/ 284 h 540"/>
                <a:gd name="T58" fmla="*/ 79 w 740"/>
                <a:gd name="T59" fmla="*/ 349 h 540"/>
                <a:gd name="T60" fmla="*/ 138 w 740"/>
                <a:gd name="T61" fmla="*/ 415 h 540"/>
                <a:gd name="T62" fmla="*/ 152 w 740"/>
                <a:gd name="T63" fmla="*/ 430 h 540"/>
                <a:gd name="T64" fmla="*/ 176 w 740"/>
                <a:gd name="T65" fmla="*/ 450 h 540"/>
                <a:gd name="T66" fmla="*/ 97 w 740"/>
                <a:gd name="T67" fmla="*/ 383 h 540"/>
                <a:gd name="T68" fmla="*/ 43 w 740"/>
                <a:gd name="T69" fmla="*/ 300 h 540"/>
                <a:gd name="T70" fmla="*/ 17 w 740"/>
                <a:gd name="T71" fmla="*/ 210 h 540"/>
                <a:gd name="T72" fmla="*/ 20 w 740"/>
                <a:gd name="T73" fmla="*/ 239 h 540"/>
                <a:gd name="T74" fmla="*/ 6 w 740"/>
                <a:gd name="T75" fmla="*/ 206 h 540"/>
                <a:gd name="T76" fmla="*/ 11 w 740"/>
                <a:gd name="T77" fmla="*/ 174 h 540"/>
                <a:gd name="T78" fmla="*/ 5 w 740"/>
                <a:gd name="T79" fmla="*/ 153 h 540"/>
                <a:gd name="T80" fmla="*/ 4 w 740"/>
                <a:gd name="T81" fmla="*/ 124 h 540"/>
                <a:gd name="T82" fmla="*/ 195 w 740"/>
                <a:gd name="T83" fmla="*/ 460 h 540"/>
                <a:gd name="T84" fmla="*/ 79 w 740"/>
                <a:gd name="T85" fmla="*/ 343 h 540"/>
                <a:gd name="T86" fmla="*/ 696 w 740"/>
                <a:gd name="T87" fmla="*/ 240 h 540"/>
                <a:gd name="T88" fmla="*/ 6 w 740"/>
                <a:gd name="T89" fmla="*/ 153 h 540"/>
                <a:gd name="T90" fmla="*/ 10 w 740"/>
                <a:gd name="T91" fmla="*/ 209 h 540"/>
                <a:gd name="T92" fmla="*/ 21 w 740"/>
                <a:gd name="T93" fmla="*/ 263 h 540"/>
                <a:gd name="T94" fmla="*/ 42 w 740"/>
                <a:gd name="T95" fmla="*/ 300 h 540"/>
                <a:gd name="T96" fmla="*/ 56 w 740"/>
                <a:gd name="T97" fmla="*/ 297 h 540"/>
                <a:gd name="T98" fmla="*/ 47 w 740"/>
                <a:gd name="T99" fmla="*/ 323 h 540"/>
                <a:gd name="T100" fmla="*/ 64 w 740"/>
                <a:gd name="T101" fmla="*/ 297 h 540"/>
                <a:gd name="T102" fmla="*/ 74 w 740"/>
                <a:gd name="T103" fmla="*/ 332 h 540"/>
                <a:gd name="T104" fmla="*/ 105 w 740"/>
                <a:gd name="T105" fmla="*/ 373 h 540"/>
                <a:gd name="T106" fmla="*/ 141 w 740"/>
                <a:gd name="T107" fmla="*/ 417 h 540"/>
                <a:gd name="T108" fmla="*/ 190 w 740"/>
                <a:gd name="T109" fmla="*/ 458 h 540"/>
                <a:gd name="T110" fmla="*/ 555 w 740"/>
                <a:gd name="T111" fmla="*/ 425 h 540"/>
                <a:gd name="T112" fmla="*/ 561 w 740"/>
                <a:gd name="T113" fmla="*/ 420 h 540"/>
                <a:gd name="T114" fmla="*/ 646 w 740"/>
                <a:gd name="T115" fmla="*/ 335 h 540"/>
                <a:gd name="T116" fmla="*/ 670 w 740"/>
                <a:gd name="T117" fmla="*/ 298 h 540"/>
                <a:gd name="T118" fmla="*/ 701 w 740"/>
                <a:gd name="T119" fmla="*/ 244 h 540"/>
                <a:gd name="T120" fmla="*/ 700 w 740"/>
                <a:gd name="T121" fmla="*/ 239 h 540"/>
                <a:gd name="T122" fmla="*/ 709 w 740"/>
                <a:gd name="T123" fmla="*/ 196 h 540"/>
                <a:gd name="T124" fmla="*/ 61 w 740"/>
                <a:gd name="T125" fmla="*/ 30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0" h="540">
                  <a:moveTo>
                    <a:pt x="40" y="3"/>
                  </a:moveTo>
                  <a:cubicBezTo>
                    <a:pt x="40" y="5"/>
                    <a:pt x="39" y="6"/>
                    <a:pt x="38" y="7"/>
                  </a:cubicBezTo>
                  <a:cubicBezTo>
                    <a:pt x="40" y="4"/>
                    <a:pt x="38" y="7"/>
                    <a:pt x="38" y="7"/>
                  </a:cubicBezTo>
                  <a:cubicBezTo>
                    <a:pt x="38" y="6"/>
                    <a:pt x="39" y="5"/>
                    <a:pt x="39" y="4"/>
                  </a:cubicBezTo>
                  <a:cubicBezTo>
                    <a:pt x="39" y="4"/>
                    <a:pt x="36" y="12"/>
                    <a:pt x="34" y="16"/>
                  </a:cubicBezTo>
                  <a:cubicBezTo>
                    <a:pt x="32" y="19"/>
                    <a:pt x="32" y="18"/>
                    <a:pt x="30" y="22"/>
                  </a:cubicBezTo>
                  <a:cubicBezTo>
                    <a:pt x="31" y="22"/>
                    <a:pt x="31" y="21"/>
                    <a:pt x="31" y="20"/>
                  </a:cubicBezTo>
                  <a:cubicBezTo>
                    <a:pt x="30" y="24"/>
                    <a:pt x="29" y="28"/>
                    <a:pt x="27" y="31"/>
                  </a:cubicBezTo>
                  <a:cubicBezTo>
                    <a:pt x="28" y="28"/>
                    <a:pt x="27" y="30"/>
                    <a:pt x="26" y="32"/>
                  </a:cubicBezTo>
                  <a:cubicBezTo>
                    <a:pt x="26" y="34"/>
                    <a:pt x="25" y="35"/>
                    <a:pt x="24" y="38"/>
                  </a:cubicBezTo>
                  <a:cubicBezTo>
                    <a:pt x="25" y="36"/>
                    <a:pt x="23" y="42"/>
                    <a:pt x="23" y="39"/>
                  </a:cubicBezTo>
                  <a:cubicBezTo>
                    <a:pt x="22" y="44"/>
                    <a:pt x="23" y="41"/>
                    <a:pt x="22" y="43"/>
                  </a:cubicBezTo>
                  <a:cubicBezTo>
                    <a:pt x="21" y="45"/>
                    <a:pt x="22" y="43"/>
                    <a:pt x="21" y="46"/>
                  </a:cubicBezTo>
                  <a:cubicBezTo>
                    <a:pt x="21" y="47"/>
                    <a:pt x="20" y="49"/>
                    <a:pt x="20" y="47"/>
                  </a:cubicBezTo>
                  <a:cubicBezTo>
                    <a:pt x="20" y="50"/>
                    <a:pt x="19" y="51"/>
                    <a:pt x="19" y="53"/>
                  </a:cubicBezTo>
                  <a:cubicBezTo>
                    <a:pt x="18" y="55"/>
                    <a:pt x="18" y="56"/>
                    <a:pt x="17" y="58"/>
                  </a:cubicBezTo>
                  <a:cubicBezTo>
                    <a:pt x="17" y="59"/>
                    <a:pt x="17" y="59"/>
                    <a:pt x="17" y="60"/>
                  </a:cubicBezTo>
                  <a:cubicBezTo>
                    <a:pt x="16" y="64"/>
                    <a:pt x="15" y="67"/>
                    <a:pt x="13" y="72"/>
                  </a:cubicBezTo>
                  <a:cubicBezTo>
                    <a:pt x="13" y="72"/>
                    <a:pt x="10" y="84"/>
                    <a:pt x="8" y="88"/>
                  </a:cubicBezTo>
                  <a:cubicBezTo>
                    <a:pt x="9" y="88"/>
                    <a:pt x="9" y="88"/>
                    <a:pt x="9" y="89"/>
                  </a:cubicBezTo>
                  <a:cubicBezTo>
                    <a:pt x="8" y="91"/>
                    <a:pt x="8" y="91"/>
                    <a:pt x="8" y="93"/>
                  </a:cubicBezTo>
                  <a:cubicBezTo>
                    <a:pt x="8" y="93"/>
                    <a:pt x="8" y="89"/>
                    <a:pt x="9" y="90"/>
                  </a:cubicBezTo>
                  <a:cubicBezTo>
                    <a:pt x="8" y="92"/>
                    <a:pt x="8" y="95"/>
                    <a:pt x="7" y="98"/>
                  </a:cubicBezTo>
                  <a:cubicBezTo>
                    <a:pt x="7" y="100"/>
                    <a:pt x="7" y="101"/>
                    <a:pt x="6" y="103"/>
                  </a:cubicBezTo>
                  <a:cubicBezTo>
                    <a:pt x="6" y="104"/>
                    <a:pt x="6" y="106"/>
                    <a:pt x="6" y="107"/>
                  </a:cubicBezTo>
                  <a:cubicBezTo>
                    <a:pt x="6" y="104"/>
                    <a:pt x="6" y="102"/>
                    <a:pt x="6" y="104"/>
                  </a:cubicBezTo>
                  <a:cubicBezTo>
                    <a:pt x="6" y="106"/>
                    <a:pt x="6" y="107"/>
                    <a:pt x="5" y="110"/>
                  </a:cubicBezTo>
                  <a:cubicBezTo>
                    <a:pt x="5" y="109"/>
                    <a:pt x="5" y="110"/>
                    <a:pt x="5" y="109"/>
                  </a:cubicBezTo>
                  <a:cubicBezTo>
                    <a:pt x="4" y="113"/>
                    <a:pt x="4" y="118"/>
                    <a:pt x="3" y="121"/>
                  </a:cubicBezTo>
                  <a:cubicBezTo>
                    <a:pt x="3" y="121"/>
                    <a:pt x="3" y="121"/>
                    <a:pt x="3" y="120"/>
                  </a:cubicBezTo>
                  <a:cubicBezTo>
                    <a:pt x="4" y="114"/>
                    <a:pt x="6" y="104"/>
                    <a:pt x="6" y="101"/>
                  </a:cubicBezTo>
                  <a:cubicBezTo>
                    <a:pt x="5" y="104"/>
                    <a:pt x="5" y="108"/>
                    <a:pt x="4" y="111"/>
                  </a:cubicBezTo>
                  <a:cubicBezTo>
                    <a:pt x="4" y="115"/>
                    <a:pt x="3" y="119"/>
                    <a:pt x="3" y="122"/>
                  </a:cubicBezTo>
                  <a:cubicBezTo>
                    <a:pt x="2" y="122"/>
                    <a:pt x="2" y="134"/>
                    <a:pt x="1" y="136"/>
                  </a:cubicBezTo>
                  <a:cubicBezTo>
                    <a:pt x="1" y="141"/>
                    <a:pt x="1" y="147"/>
                    <a:pt x="1" y="152"/>
                  </a:cubicBezTo>
                  <a:cubicBezTo>
                    <a:pt x="1" y="158"/>
                    <a:pt x="1" y="164"/>
                    <a:pt x="0" y="167"/>
                  </a:cubicBezTo>
                  <a:cubicBezTo>
                    <a:pt x="0" y="166"/>
                    <a:pt x="0" y="166"/>
                    <a:pt x="0" y="166"/>
                  </a:cubicBezTo>
                  <a:cubicBezTo>
                    <a:pt x="0" y="169"/>
                    <a:pt x="0" y="170"/>
                    <a:pt x="1" y="171"/>
                  </a:cubicBezTo>
                  <a:cubicBezTo>
                    <a:pt x="1" y="170"/>
                    <a:pt x="1" y="169"/>
                    <a:pt x="1" y="170"/>
                  </a:cubicBezTo>
                  <a:cubicBezTo>
                    <a:pt x="1" y="175"/>
                    <a:pt x="1" y="177"/>
                    <a:pt x="1" y="181"/>
                  </a:cubicBezTo>
                  <a:cubicBezTo>
                    <a:pt x="1" y="180"/>
                    <a:pt x="1" y="180"/>
                    <a:pt x="1" y="179"/>
                  </a:cubicBezTo>
                  <a:cubicBezTo>
                    <a:pt x="1" y="184"/>
                    <a:pt x="1" y="184"/>
                    <a:pt x="1" y="190"/>
                  </a:cubicBezTo>
                  <a:cubicBezTo>
                    <a:pt x="1" y="189"/>
                    <a:pt x="1" y="187"/>
                    <a:pt x="2" y="189"/>
                  </a:cubicBezTo>
                  <a:cubicBezTo>
                    <a:pt x="1" y="189"/>
                    <a:pt x="2" y="192"/>
                    <a:pt x="2" y="193"/>
                  </a:cubicBezTo>
                  <a:cubicBezTo>
                    <a:pt x="2" y="194"/>
                    <a:pt x="2" y="191"/>
                    <a:pt x="2" y="194"/>
                  </a:cubicBezTo>
                  <a:cubicBezTo>
                    <a:pt x="3" y="200"/>
                    <a:pt x="3" y="200"/>
                    <a:pt x="4" y="205"/>
                  </a:cubicBezTo>
                  <a:cubicBezTo>
                    <a:pt x="3" y="205"/>
                    <a:pt x="4" y="210"/>
                    <a:pt x="3" y="208"/>
                  </a:cubicBezTo>
                  <a:cubicBezTo>
                    <a:pt x="4" y="213"/>
                    <a:pt x="4" y="215"/>
                    <a:pt x="5" y="217"/>
                  </a:cubicBezTo>
                  <a:cubicBezTo>
                    <a:pt x="5" y="216"/>
                    <a:pt x="5" y="219"/>
                    <a:pt x="4" y="217"/>
                  </a:cubicBezTo>
                  <a:cubicBezTo>
                    <a:pt x="5" y="219"/>
                    <a:pt x="5" y="219"/>
                    <a:pt x="5" y="220"/>
                  </a:cubicBezTo>
                  <a:cubicBezTo>
                    <a:pt x="5" y="220"/>
                    <a:pt x="5" y="218"/>
                    <a:pt x="6" y="221"/>
                  </a:cubicBezTo>
                  <a:cubicBezTo>
                    <a:pt x="7" y="230"/>
                    <a:pt x="9" y="241"/>
                    <a:pt x="11" y="247"/>
                  </a:cubicBezTo>
                  <a:cubicBezTo>
                    <a:pt x="11" y="247"/>
                    <a:pt x="11" y="247"/>
                    <a:pt x="11" y="247"/>
                  </a:cubicBezTo>
                  <a:cubicBezTo>
                    <a:pt x="12" y="251"/>
                    <a:pt x="12" y="251"/>
                    <a:pt x="12" y="251"/>
                  </a:cubicBezTo>
                  <a:cubicBezTo>
                    <a:pt x="12" y="250"/>
                    <a:pt x="12" y="251"/>
                    <a:pt x="13" y="253"/>
                  </a:cubicBezTo>
                  <a:cubicBezTo>
                    <a:pt x="12" y="251"/>
                    <a:pt x="13" y="255"/>
                    <a:pt x="13" y="255"/>
                  </a:cubicBezTo>
                  <a:cubicBezTo>
                    <a:pt x="12" y="252"/>
                    <a:pt x="11" y="248"/>
                    <a:pt x="10" y="243"/>
                  </a:cubicBezTo>
                  <a:cubicBezTo>
                    <a:pt x="9" y="242"/>
                    <a:pt x="7" y="231"/>
                    <a:pt x="7" y="229"/>
                  </a:cubicBezTo>
                  <a:cubicBezTo>
                    <a:pt x="7" y="231"/>
                    <a:pt x="8" y="235"/>
                    <a:pt x="8" y="239"/>
                  </a:cubicBezTo>
                  <a:cubicBezTo>
                    <a:pt x="9" y="243"/>
                    <a:pt x="11" y="247"/>
                    <a:pt x="11" y="249"/>
                  </a:cubicBezTo>
                  <a:cubicBezTo>
                    <a:pt x="12" y="251"/>
                    <a:pt x="12" y="254"/>
                    <a:pt x="13" y="256"/>
                  </a:cubicBezTo>
                  <a:cubicBezTo>
                    <a:pt x="13" y="259"/>
                    <a:pt x="14" y="262"/>
                    <a:pt x="15" y="265"/>
                  </a:cubicBezTo>
                  <a:cubicBezTo>
                    <a:pt x="15" y="264"/>
                    <a:pt x="16" y="266"/>
                    <a:pt x="16" y="267"/>
                  </a:cubicBezTo>
                  <a:cubicBezTo>
                    <a:pt x="16" y="267"/>
                    <a:pt x="16" y="265"/>
                    <a:pt x="16" y="266"/>
                  </a:cubicBezTo>
                  <a:cubicBezTo>
                    <a:pt x="15" y="263"/>
                    <a:pt x="16" y="264"/>
                    <a:pt x="15" y="262"/>
                  </a:cubicBezTo>
                  <a:cubicBezTo>
                    <a:pt x="15" y="263"/>
                    <a:pt x="14" y="258"/>
                    <a:pt x="14" y="259"/>
                  </a:cubicBezTo>
                  <a:cubicBezTo>
                    <a:pt x="16" y="263"/>
                    <a:pt x="17" y="268"/>
                    <a:pt x="18" y="269"/>
                  </a:cubicBezTo>
                  <a:cubicBezTo>
                    <a:pt x="18" y="271"/>
                    <a:pt x="19" y="272"/>
                    <a:pt x="19" y="273"/>
                  </a:cubicBezTo>
                  <a:cubicBezTo>
                    <a:pt x="19" y="273"/>
                    <a:pt x="19" y="273"/>
                    <a:pt x="18" y="272"/>
                  </a:cubicBezTo>
                  <a:cubicBezTo>
                    <a:pt x="20" y="277"/>
                    <a:pt x="18" y="271"/>
                    <a:pt x="20" y="276"/>
                  </a:cubicBezTo>
                  <a:cubicBezTo>
                    <a:pt x="20" y="277"/>
                    <a:pt x="20" y="278"/>
                    <a:pt x="21" y="279"/>
                  </a:cubicBezTo>
                  <a:cubicBezTo>
                    <a:pt x="22" y="282"/>
                    <a:pt x="20" y="278"/>
                    <a:pt x="21" y="280"/>
                  </a:cubicBezTo>
                  <a:cubicBezTo>
                    <a:pt x="21" y="280"/>
                    <a:pt x="23" y="285"/>
                    <a:pt x="23" y="285"/>
                  </a:cubicBezTo>
                  <a:cubicBezTo>
                    <a:pt x="23" y="286"/>
                    <a:pt x="22" y="285"/>
                    <a:pt x="22" y="284"/>
                  </a:cubicBezTo>
                  <a:cubicBezTo>
                    <a:pt x="23" y="285"/>
                    <a:pt x="20" y="279"/>
                    <a:pt x="19" y="277"/>
                  </a:cubicBezTo>
                  <a:cubicBezTo>
                    <a:pt x="19" y="276"/>
                    <a:pt x="19" y="276"/>
                    <a:pt x="19" y="274"/>
                  </a:cubicBezTo>
                  <a:cubicBezTo>
                    <a:pt x="18" y="274"/>
                    <a:pt x="17" y="270"/>
                    <a:pt x="17" y="268"/>
                  </a:cubicBezTo>
                  <a:cubicBezTo>
                    <a:pt x="17" y="270"/>
                    <a:pt x="18" y="274"/>
                    <a:pt x="19" y="276"/>
                  </a:cubicBezTo>
                  <a:cubicBezTo>
                    <a:pt x="19" y="276"/>
                    <a:pt x="18" y="273"/>
                    <a:pt x="17" y="272"/>
                  </a:cubicBezTo>
                  <a:cubicBezTo>
                    <a:pt x="18" y="276"/>
                    <a:pt x="20" y="279"/>
                    <a:pt x="20" y="281"/>
                  </a:cubicBezTo>
                  <a:cubicBezTo>
                    <a:pt x="20" y="281"/>
                    <a:pt x="22" y="286"/>
                    <a:pt x="22" y="284"/>
                  </a:cubicBezTo>
                  <a:cubicBezTo>
                    <a:pt x="21" y="282"/>
                    <a:pt x="20" y="280"/>
                    <a:pt x="20" y="279"/>
                  </a:cubicBezTo>
                  <a:cubicBezTo>
                    <a:pt x="21" y="282"/>
                    <a:pt x="22" y="285"/>
                    <a:pt x="23" y="288"/>
                  </a:cubicBezTo>
                  <a:cubicBezTo>
                    <a:pt x="23" y="288"/>
                    <a:pt x="22" y="285"/>
                    <a:pt x="23" y="286"/>
                  </a:cubicBezTo>
                  <a:cubicBezTo>
                    <a:pt x="23" y="286"/>
                    <a:pt x="23" y="287"/>
                    <a:pt x="23" y="287"/>
                  </a:cubicBezTo>
                  <a:cubicBezTo>
                    <a:pt x="25" y="291"/>
                    <a:pt x="25" y="292"/>
                    <a:pt x="26" y="295"/>
                  </a:cubicBezTo>
                  <a:cubicBezTo>
                    <a:pt x="27" y="298"/>
                    <a:pt x="26" y="294"/>
                    <a:pt x="26" y="294"/>
                  </a:cubicBezTo>
                  <a:cubicBezTo>
                    <a:pt x="26" y="295"/>
                    <a:pt x="27" y="296"/>
                    <a:pt x="27" y="297"/>
                  </a:cubicBezTo>
                  <a:cubicBezTo>
                    <a:pt x="27" y="298"/>
                    <a:pt x="28" y="299"/>
                    <a:pt x="28" y="299"/>
                  </a:cubicBezTo>
                  <a:cubicBezTo>
                    <a:pt x="28" y="300"/>
                    <a:pt x="26" y="296"/>
                    <a:pt x="27" y="297"/>
                  </a:cubicBezTo>
                  <a:cubicBezTo>
                    <a:pt x="28" y="300"/>
                    <a:pt x="28" y="301"/>
                    <a:pt x="29" y="304"/>
                  </a:cubicBezTo>
                  <a:cubicBezTo>
                    <a:pt x="30" y="305"/>
                    <a:pt x="30" y="305"/>
                    <a:pt x="31" y="307"/>
                  </a:cubicBezTo>
                  <a:cubicBezTo>
                    <a:pt x="32" y="309"/>
                    <a:pt x="32" y="309"/>
                    <a:pt x="32" y="311"/>
                  </a:cubicBezTo>
                  <a:cubicBezTo>
                    <a:pt x="33" y="312"/>
                    <a:pt x="35" y="316"/>
                    <a:pt x="37" y="320"/>
                  </a:cubicBezTo>
                  <a:cubicBezTo>
                    <a:pt x="38" y="320"/>
                    <a:pt x="38" y="322"/>
                    <a:pt x="39" y="323"/>
                  </a:cubicBezTo>
                  <a:cubicBezTo>
                    <a:pt x="37" y="319"/>
                    <a:pt x="36" y="318"/>
                    <a:pt x="36" y="316"/>
                  </a:cubicBezTo>
                  <a:cubicBezTo>
                    <a:pt x="36" y="317"/>
                    <a:pt x="37" y="318"/>
                    <a:pt x="37" y="318"/>
                  </a:cubicBezTo>
                  <a:cubicBezTo>
                    <a:pt x="36" y="316"/>
                    <a:pt x="36" y="316"/>
                    <a:pt x="35" y="315"/>
                  </a:cubicBezTo>
                  <a:cubicBezTo>
                    <a:pt x="36" y="315"/>
                    <a:pt x="33" y="310"/>
                    <a:pt x="33" y="309"/>
                  </a:cubicBezTo>
                  <a:cubicBezTo>
                    <a:pt x="33" y="309"/>
                    <a:pt x="33" y="310"/>
                    <a:pt x="33" y="309"/>
                  </a:cubicBezTo>
                  <a:cubicBezTo>
                    <a:pt x="31" y="305"/>
                    <a:pt x="28" y="298"/>
                    <a:pt x="27" y="295"/>
                  </a:cubicBezTo>
                  <a:cubicBezTo>
                    <a:pt x="27" y="297"/>
                    <a:pt x="23" y="287"/>
                    <a:pt x="25" y="290"/>
                  </a:cubicBezTo>
                  <a:cubicBezTo>
                    <a:pt x="24" y="286"/>
                    <a:pt x="25" y="289"/>
                    <a:pt x="24" y="287"/>
                  </a:cubicBezTo>
                  <a:cubicBezTo>
                    <a:pt x="23" y="286"/>
                    <a:pt x="23" y="285"/>
                    <a:pt x="23" y="285"/>
                  </a:cubicBezTo>
                  <a:cubicBezTo>
                    <a:pt x="26" y="292"/>
                    <a:pt x="28" y="296"/>
                    <a:pt x="30" y="303"/>
                  </a:cubicBezTo>
                  <a:cubicBezTo>
                    <a:pt x="33" y="308"/>
                    <a:pt x="34" y="310"/>
                    <a:pt x="35" y="313"/>
                  </a:cubicBezTo>
                  <a:cubicBezTo>
                    <a:pt x="35" y="313"/>
                    <a:pt x="35" y="313"/>
                    <a:pt x="35" y="313"/>
                  </a:cubicBezTo>
                  <a:cubicBezTo>
                    <a:pt x="36" y="313"/>
                    <a:pt x="39" y="322"/>
                    <a:pt x="38" y="319"/>
                  </a:cubicBezTo>
                  <a:cubicBezTo>
                    <a:pt x="37" y="317"/>
                    <a:pt x="35" y="312"/>
                    <a:pt x="35" y="312"/>
                  </a:cubicBezTo>
                  <a:cubicBezTo>
                    <a:pt x="38" y="317"/>
                    <a:pt x="39" y="319"/>
                    <a:pt x="41" y="324"/>
                  </a:cubicBezTo>
                  <a:cubicBezTo>
                    <a:pt x="40" y="323"/>
                    <a:pt x="41" y="324"/>
                    <a:pt x="42" y="326"/>
                  </a:cubicBezTo>
                  <a:cubicBezTo>
                    <a:pt x="42" y="325"/>
                    <a:pt x="45" y="330"/>
                    <a:pt x="44" y="330"/>
                  </a:cubicBezTo>
                  <a:cubicBezTo>
                    <a:pt x="46" y="333"/>
                    <a:pt x="47" y="336"/>
                    <a:pt x="50" y="340"/>
                  </a:cubicBezTo>
                  <a:cubicBezTo>
                    <a:pt x="52" y="344"/>
                    <a:pt x="54" y="347"/>
                    <a:pt x="56" y="351"/>
                  </a:cubicBezTo>
                  <a:cubicBezTo>
                    <a:pt x="57" y="352"/>
                    <a:pt x="58" y="353"/>
                    <a:pt x="58" y="355"/>
                  </a:cubicBezTo>
                  <a:cubicBezTo>
                    <a:pt x="59" y="356"/>
                    <a:pt x="61" y="358"/>
                    <a:pt x="61" y="359"/>
                  </a:cubicBezTo>
                  <a:cubicBezTo>
                    <a:pt x="61" y="359"/>
                    <a:pt x="61" y="359"/>
                    <a:pt x="61" y="358"/>
                  </a:cubicBezTo>
                  <a:cubicBezTo>
                    <a:pt x="63" y="361"/>
                    <a:pt x="63" y="362"/>
                    <a:pt x="64" y="363"/>
                  </a:cubicBezTo>
                  <a:cubicBezTo>
                    <a:pt x="66" y="365"/>
                    <a:pt x="62" y="360"/>
                    <a:pt x="63" y="362"/>
                  </a:cubicBezTo>
                  <a:cubicBezTo>
                    <a:pt x="65" y="364"/>
                    <a:pt x="66" y="366"/>
                    <a:pt x="67" y="367"/>
                  </a:cubicBezTo>
                  <a:cubicBezTo>
                    <a:pt x="68" y="369"/>
                    <a:pt x="71" y="373"/>
                    <a:pt x="74" y="377"/>
                  </a:cubicBezTo>
                  <a:cubicBezTo>
                    <a:pt x="77" y="380"/>
                    <a:pt x="79" y="384"/>
                    <a:pt x="81" y="386"/>
                  </a:cubicBezTo>
                  <a:cubicBezTo>
                    <a:pt x="83" y="388"/>
                    <a:pt x="88" y="394"/>
                    <a:pt x="93" y="399"/>
                  </a:cubicBezTo>
                  <a:cubicBezTo>
                    <a:pt x="97" y="404"/>
                    <a:pt x="100" y="407"/>
                    <a:pt x="96" y="403"/>
                  </a:cubicBezTo>
                  <a:cubicBezTo>
                    <a:pt x="100" y="408"/>
                    <a:pt x="105" y="413"/>
                    <a:pt x="108" y="416"/>
                  </a:cubicBezTo>
                  <a:cubicBezTo>
                    <a:pt x="105" y="413"/>
                    <a:pt x="109" y="417"/>
                    <a:pt x="108" y="416"/>
                  </a:cubicBezTo>
                  <a:cubicBezTo>
                    <a:pt x="110" y="418"/>
                    <a:pt x="110" y="418"/>
                    <a:pt x="111" y="419"/>
                  </a:cubicBezTo>
                  <a:cubicBezTo>
                    <a:pt x="111" y="419"/>
                    <a:pt x="115" y="423"/>
                    <a:pt x="117" y="424"/>
                  </a:cubicBezTo>
                  <a:cubicBezTo>
                    <a:pt x="116" y="424"/>
                    <a:pt x="116" y="423"/>
                    <a:pt x="117" y="424"/>
                  </a:cubicBezTo>
                  <a:cubicBezTo>
                    <a:pt x="117" y="425"/>
                    <a:pt x="117" y="425"/>
                    <a:pt x="118" y="426"/>
                  </a:cubicBezTo>
                  <a:cubicBezTo>
                    <a:pt x="116" y="425"/>
                    <a:pt x="116" y="424"/>
                    <a:pt x="113" y="422"/>
                  </a:cubicBezTo>
                  <a:cubicBezTo>
                    <a:pt x="114" y="423"/>
                    <a:pt x="113" y="422"/>
                    <a:pt x="112" y="421"/>
                  </a:cubicBezTo>
                  <a:cubicBezTo>
                    <a:pt x="116" y="425"/>
                    <a:pt x="118" y="427"/>
                    <a:pt x="119" y="428"/>
                  </a:cubicBezTo>
                  <a:cubicBezTo>
                    <a:pt x="121" y="430"/>
                    <a:pt x="122" y="431"/>
                    <a:pt x="126" y="434"/>
                  </a:cubicBezTo>
                  <a:cubicBezTo>
                    <a:pt x="126" y="434"/>
                    <a:pt x="123" y="431"/>
                    <a:pt x="123" y="431"/>
                  </a:cubicBezTo>
                  <a:cubicBezTo>
                    <a:pt x="126" y="434"/>
                    <a:pt x="126" y="434"/>
                    <a:pt x="126" y="434"/>
                  </a:cubicBezTo>
                  <a:cubicBezTo>
                    <a:pt x="126" y="433"/>
                    <a:pt x="126" y="433"/>
                    <a:pt x="125" y="432"/>
                  </a:cubicBezTo>
                  <a:cubicBezTo>
                    <a:pt x="125" y="433"/>
                    <a:pt x="123" y="430"/>
                    <a:pt x="122" y="430"/>
                  </a:cubicBezTo>
                  <a:cubicBezTo>
                    <a:pt x="121" y="429"/>
                    <a:pt x="120" y="428"/>
                    <a:pt x="120" y="428"/>
                  </a:cubicBezTo>
                  <a:cubicBezTo>
                    <a:pt x="121" y="429"/>
                    <a:pt x="123" y="431"/>
                    <a:pt x="123" y="430"/>
                  </a:cubicBezTo>
                  <a:cubicBezTo>
                    <a:pt x="121" y="429"/>
                    <a:pt x="120" y="428"/>
                    <a:pt x="119" y="427"/>
                  </a:cubicBezTo>
                  <a:cubicBezTo>
                    <a:pt x="121" y="428"/>
                    <a:pt x="124" y="431"/>
                    <a:pt x="127" y="433"/>
                  </a:cubicBezTo>
                  <a:cubicBezTo>
                    <a:pt x="128" y="435"/>
                    <a:pt x="130" y="436"/>
                    <a:pt x="132" y="437"/>
                  </a:cubicBezTo>
                  <a:cubicBezTo>
                    <a:pt x="133" y="439"/>
                    <a:pt x="135" y="440"/>
                    <a:pt x="136" y="441"/>
                  </a:cubicBezTo>
                  <a:cubicBezTo>
                    <a:pt x="137" y="442"/>
                    <a:pt x="140" y="445"/>
                    <a:pt x="144" y="447"/>
                  </a:cubicBezTo>
                  <a:cubicBezTo>
                    <a:pt x="147" y="450"/>
                    <a:pt x="150" y="452"/>
                    <a:pt x="150" y="452"/>
                  </a:cubicBezTo>
                  <a:cubicBezTo>
                    <a:pt x="151" y="453"/>
                    <a:pt x="151" y="452"/>
                    <a:pt x="152" y="454"/>
                  </a:cubicBezTo>
                  <a:cubicBezTo>
                    <a:pt x="150" y="452"/>
                    <a:pt x="145" y="448"/>
                    <a:pt x="145" y="448"/>
                  </a:cubicBezTo>
                  <a:cubicBezTo>
                    <a:pt x="148" y="451"/>
                    <a:pt x="152" y="454"/>
                    <a:pt x="149" y="452"/>
                  </a:cubicBezTo>
                  <a:cubicBezTo>
                    <a:pt x="151" y="454"/>
                    <a:pt x="151" y="453"/>
                    <a:pt x="153" y="454"/>
                  </a:cubicBezTo>
                  <a:cubicBezTo>
                    <a:pt x="153" y="455"/>
                    <a:pt x="153" y="455"/>
                    <a:pt x="153" y="455"/>
                  </a:cubicBezTo>
                  <a:cubicBezTo>
                    <a:pt x="151" y="454"/>
                    <a:pt x="146" y="450"/>
                    <a:pt x="149" y="452"/>
                  </a:cubicBezTo>
                  <a:cubicBezTo>
                    <a:pt x="150" y="453"/>
                    <a:pt x="153" y="455"/>
                    <a:pt x="154" y="456"/>
                  </a:cubicBezTo>
                  <a:cubicBezTo>
                    <a:pt x="155" y="456"/>
                    <a:pt x="157" y="458"/>
                    <a:pt x="159" y="459"/>
                  </a:cubicBezTo>
                  <a:cubicBezTo>
                    <a:pt x="161" y="461"/>
                    <a:pt x="164" y="462"/>
                    <a:pt x="164" y="463"/>
                  </a:cubicBezTo>
                  <a:cubicBezTo>
                    <a:pt x="164" y="463"/>
                    <a:pt x="163" y="463"/>
                    <a:pt x="163" y="462"/>
                  </a:cubicBezTo>
                  <a:cubicBezTo>
                    <a:pt x="160" y="461"/>
                    <a:pt x="157" y="458"/>
                    <a:pt x="156" y="458"/>
                  </a:cubicBezTo>
                  <a:cubicBezTo>
                    <a:pt x="155" y="457"/>
                    <a:pt x="155" y="457"/>
                    <a:pt x="156" y="457"/>
                  </a:cubicBezTo>
                  <a:cubicBezTo>
                    <a:pt x="153" y="455"/>
                    <a:pt x="156" y="457"/>
                    <a:pt x="154" y="456"/>
                  </a:cubicBezTo>
                  <a:cubicBezTo>
                    <a:pt x="153" y="455"/>
                    <a:pt x="152" y="454"/>
                    <a:pt x="151" y="454"/>
                  </a:cubicBezTo>
                  <a:cubicBezTo>
                    <a:pt x="152" y="455"/>
                    <a:pt x="155" y="457"/>
                    <a:pt x="159" y="460"/>
                  </a:cubicBezTo>
                  <a:cubicBezTo>
                    <a:pt x="163" y="463"/>
                    <a:pt x="167" y="465"/>
                    <a:pt x="169" y="467"/>
                  </a:cubicBezTo>
                  <a:cubicBezTo>
                    <a:pt x="171" y="468"/>
                    <a:pt x="174" y="470"/>
                    <a:pt x="176" y="471"/>
                  </a:cubicBezTo>
                  <a:cubicBezTo>
                    <a:pt x="179" y="473"/>
                    <a:pt x="182" y="474"/>
                    <a:pt x="182" y="475"/>
                  </a:cubicBezTo>
                  <a:cubicBezTo>
                    <a:pt x="184" y="476"/>
                    <a:pt x="188" y="479"/>
                    <a:pt x="189" y="479"/>
                  </a:cubicBezTo>
                  <a:cubicBezTo>
                    <a:pt x="191" y="481"/>
                    <a:pt x="190" y="480"/>
                    <a:pt x="193" y="481"/>
                  </a:cubicBezTo>
                  <a:cubicBezTo>
                    <a:pt x="197" y="484"/>
                    <a:pt x="196" y="484"/>
                    <a:pt x="198" y="485"/>
                  </a:cubicBezTo>
                  <a:cubicBezTo>
                    <a:pt x="198" y="485"/>
                    <a:pt x="204" y="488"/>
                    <a:pt x="207" y="489"/>
                  </a:cubicBezTo>
                  <a:cubicBezTo>
                    <a:pt x="207" y="489"/>
                    <a:pt x="205" y="489"/>
                    <a:pt x="205" y="489"/>
                  </a:cubicBezTo>
                  <a:cubicBezTo>
                    <a:pt x="208" y="490"/>
                    <a:pt x="209" y="490"/>
                    <a:pt x="211" y="492"/>
                  </a:cubicBezTo>
                  <a:cubicBezTo>
                    <a:pt x="213" y="493"/>
                    <a:pt x="207" y="490"/>
                    <a:pt x="210" y="491"/>
                  </a:cubicBezTo>
                  <a:cubicBezTo>
                    <a:pt x="212" y="492"/>
                    <a:pt x="213" y="493"/>
                    <a:pt x="215" y="494"/>
                  </a:cubicBezTo>
                  <a:cubicBezTo>
                    <a:pt x="217" y="494"/>
                    <a:pt x="217" y="494"/>
                    <a:pt x="218" y="495"/>
                  </a:cubicBezTo>
                  <a:cubicBezTo>
                    <a:pt x="219" y="495"/>
                    <a:pt x="222" y="497"/>
                    <a:pt x="226" y="498"/>
                  </a:cubicBezTo>
                  <a:cubicBezTo>
                    <a:pt x="230" y="500"/>
                    <a:pt x="233" y="501"/>
                    <a:pt x="232" y="501"/>
                  </a:cubicBezTo>
                  <a:cubicBezTo>
                    <a:pt x="239" y="504"/>
                    <a:pt x="249" y="507"/>
                    <a:pt x="258" y="511"/>
                  </a:cubicBezTo>
                  <a:cubicBezTo>
                    <a:pt x="262" y="512"/>
                    <a:pt x="267" y="513"/>
                    <a:pt x="271" y="515"/>
                  </a:cubicBezTo>
                  <a:cubicBezTo>
                    <a:pt x="275" y="516"/>
                    <a:pt x="279" y="517"/>
                    <a:pt x="283" y="518"/>
                  </a:cubicBezTo>
                  <a:cubicBezTo>
                    <a:pt x="283" y="518"/>
                    <a:pt x="283" y="518"/>
                    <a:pt x="280" y="518"/>
                  </a:cubicBezTo>
                  <a:cubicBezTo>
                    <a:pt x="280" y="518"/>
                    <a:pt x="279" y="517"/>
                    <a:pt x="277" y="517"/>
                  </a:cubicBezTo>
                  <a:cubicBezTo>
                    <a:pt x="279" y="517"/>
                    <a:pt x="279" y="517"/>
                    <a:pt x="279" y="518"/>
                  </a:cubicBezTo>
                  <a:cubicBezTo>
                    <a:pt x="276" y="517"/>
                    <a:pt x="274" y="516"/>
                    <a:pt x="272" y="516"/>
                  </a:cubicBezTo>
                  <a:cubicBezTo>
                    <a:pt x="275" y="517"/>
                    <a:pt x="280" y="518"/>
                    <a:pt x="282" y="519"/>
                  </a:cubicBezTo>
                  <a:cubicBezTo>
                    <a:pt x="283" y="519"/>
                    <a:pt x="282" y="518"/>
                    <a:pt x="285" y="519"/>
                  </a:cubicBezTo>
                  <a:cubicBezTo>
                    <a:pt x="283" y="519"/>
                    <a:pt x="288" y="519"/>
                    <a:pt x="290" y="520"/>
                  </a:cubicBezTo>
                  <a:cubicBezTo>
                    <a:pt x="287" y="520"/>
                    <a:pt x="289" y="521"/>
                    <a:pt x="291" y="521"/>
                  </a:cubicBezTo>
                  <a:cubicBezTo>
                    <a:pt x="289" y="520"/>
                    <a:pt x="290" y="520"/>
                    <a:pt x="291" y="521"/>
                  </a:cubicBezTo>
                  <a:cubicBezTo>
                    <a:pt x="295" y="521"/>
                    <a:pt x="296" y="522"/>
                    <a:pt x="299" y="523"/>
                  </a:cubicBezTo>
                  <a:cubicBezTo>
                    <a:pt x="299" y="522"/>
                    <a:pt x="295" y="522"/>
                    <a:pt x="296" y="522"/>
                  </a:cubicBezTo>
                  <a:cubicBezTo>
                    <a:pt x="297" y="522"/>
                    <a:pt x="301" y="523"/>
                    <a:pt x="303" y="523"/>
                  </a:cubicBezTo>
                  <a:cubicBezTo>
                    <a:pt x="305" y="523"/>
                    <a:pt x="309" y="524"/>
                    <a:pt x="313" y="524"/>
                  </a:cubicBezTo>
                  <a:cubicBezTo>
                    <a:pt x="310" y="524"/>
                    <a:pt x="312" y="524"/>
                    <a:pt x="312" y="525"/>
                  </a:cubicBezTo>
                  <a:cubicBezTo>
                    <a:pt x="317" y="526"/>
                    <a:pt x="321" y="526"/>
                    <a:pt x="326" y="527"/>
                  </a:cubicBezTo>
                  <a:cubicBezTo>
                    <a:pt x="324" y="527"/>
                    <a:pt x="317" y="526"/>
                    <a:pt x="320" y="526"/>
                  </a:cubicBezTo>
                  <a:cubicBezTo>
                    <a:pt x="324" y="527"/>
                    <a:pt x="325" y="527"/>
                    <a:pt x="323" y="527"/>
                  </a:cubicBezTo>
                  <a:cubicBezTo>
                    <a:pt x="327" y="527"/>
                    <a:pt x="327" y="528"/>
                    <a:pt x="330" y="528"/>
                  </a:cubicBezTo>
                  <a:cubicBezTo>
                    <a:pt x="330" y="528"/>
                    <a:pt x="331" y="528"/>
                    <a:pt x="331" y="528"/>
                  </a:cubicBezTo>
                  <a:cubicBezTo>
                    <a:pt x="331" y="528"/>
                    <a:pt x="330" y="528"/>
                    <a:pt x="328" y="528"/>
                  </a:cubicBezTo>
                  <a:cubicBezTo>
                    <a:pt x="331" y="529"/>
                    <a:pt x="332" y="529"/>
                    <a:pt x="335" y="530"/>
                  </a:cubicBezTo>
                  <a:cubicBezTo>
                    <a:pt x="336" y="529"/>
                    <a:pt x="332" y="529"/>
                    <a:pt x="334" y="529"/>
                  </a:cubicBezTo>
                  <a:cubicBezTo>
                    <a:pt x="338" y="530"/>
                    <a:pt x="337" y="529"/>
                    <a:pt x="340" y="529"/>
                  </a:cubicBezTo>
                  <a:cubicBezTo>
                    <a:pt x="340" y="530"/>
                    <a:pt x="344" y="530"/>
                    <a:pt x="346" y="530"/>
                  </a:cubicBezTo>
                  <a:cubicBezTo>
                    <a:pt x="343" y="531"/>
                    <a:pt x="339" y="529"/>
                    <a:pt x="337" y="530"/>
                  </a:cubicBezTo>
                  <a:cubicBezTo>
                    <a:pt x="339" y="530"/>
                    <a:pt x="342" y="530"/>
                    <a:pt x="341" y="531"/>
                  </a:cubicBezTo>
                  <a:cubicBezTo>
                    <a:pt x="339" y="530"/>
                    <a:pt x="335" y="530"/>
                    <a:pt x="335" y="530"/>
                  </a:cubicBezTo>
                  <a:cubicBezTo>
                    <a:pt x="339" y="531"/>
                    <a:pt x="342" y="531"/>
                    <a:pt x="344" y="531"/>
                  </a:cubicBezTo>
                  <a:cubicBezTo>
                    <a:pt x="345" y="531"/>
                    <a:pt x="351" y="532"/>
                    <a:pt x="354" y="532"/>
                  </a:cubicBezTo>
                  <a:cubicBezTo>
                    <a:pt x="355" y="532"/>
                    <a:pt x="353" y="532"/>
                    <a:pt x="355" y="532"/>
                  </a:cubicBezTo>
                  <a:cubicBezTo>
                    <a:pt x="357" y="532"/>
                    <a:pt x="359" y="533"/>
                    <a:pt x="359" y="532"/>
                  </a:cubicBezTo>
                  <a:cubicBezTo>
                    <a:pt x="357" y="532"/>
                    <a:pt x="359" y="532"/>
                    <a:pt x="360" y="532"/>
                  </a:cubicBezTo>
                  <a:cubicBezTo>
                    <a:pt x="360" y="532"/>
                    <a:pt x="363" y="533"/>
                    <a:pt x="365" y="533"/>
                  </a:cubicBezTo>
                  <a:cubicBezTo>
                    <a:pt x="365" y="533"/>
                    <a:pt x="367" y="533"/>
                    <a:pt x="366" y="533"/>
                  </a:cubicBezTo>
                  <a:cubicBezTo>
                    <a:pt x="371" y="533"/>
                    <a:pt x="374" y="533"/>
                    <a:pt x="378" y="533"/>
                  </a:cubicBezTo>
                  <a:cubicBezTo>
                    <a:pt x="382" y="533"/>
                    <a:pt x="385" y="533"/>
                    <a:pt x="389" y="533"/>
                  </a:cubicBezTo>
                  <a:cubicBezTo>
                    <a:pt x="390" y="533"/>
                    <a:pt x="389" y="534"/>
                    <a:pt x="390" y="533"/>
                  </a:cubicBezTo>
                  <a:cubicBezTo>
                    <a:pt x="392" y="533"/>
                    <a:pt x="395" y="533"/>
                    <a:pt x="397" y="533"/>
                  </a:cubicBezTo>
                  <a:cubicBezTo>
                    <a:pt x="397" y="533"/>
                    <a:pt x="396" y="533"/>
                    <a:pt x="396" y="533"/>
                  </a:cubicBezTo>
                  <a:cubicBezTo>
                    <a:pt x="399" y="533"/>
                    <a:pt x="412" y="532"/>
                    <a:pt x="408" y="533"/>
                  </a:cubicBezTo>
                  <a:cubicBezTo>
                    <a:pt x="411" y="532"/>
                    <a:pt x="419" y="531"/>
                    <a:pt x="419" y="532"/>
                  </a:cubicBezTo>
                  <a:cubicBezTo>
                    <a:pt x="421" y="531"/>
                    <a:pt x="419" y="531"/>
                    <a:pt x="420" y="531"/>
                  </a:cubicBezTo>
                  <a:cubicBezTo>
                    <a:pt x="425" y="531"/>
                    <a:pt x="430" y="530"/>
                    <a:pt x="434" y="530"/>
                  </a:cubicBezTo>
                  <a:cubicBezTo>
                    <a:pt x="439" y="529"/>
                    <a:pt x="444" y="528"/>
                    <a:pt x="448" y="527"/>
                  </a:cubicBezTo>
                  <a:cubicBezTo>
                    <a:pt x="448" y="527"/>
                    <a:pt x="450" y="527"/>
                    <a:pt x="453" y="527"/>
                  </a:cubicBezTo>
                  <a:cubicBezTo>
                    <a:pt x="455" y="526"/>
                    <a:pt x="457" y="526"/>
                    <a:pt x="458" y="525"/>
                  </a:cubicBezTo>
                  <a:cubicBezTo>
                    <a:pt x="459" y="525"/>
                    <a:pt x="460" y="525"/>
                    <a:pt x="461" y="525"/>
                  </a:cubicBezTo>
                  <a:cubicBezTo>
                    <a:pt x="458" y="526"/>
                    <a:pt x="456" y="526"/>
                    <a:pt x="453" y="527"/>
                  </a:cubicBezTo>
                  <a:cubicBezTo>
                    <a:pt x="451" y="527"/>
                    <a:pt x="449" y="528"/>
                    <a:pt x="447" y="528"/>
                  </a:cubicBezTo>
                  <a:cubicBezTo>
                    <a:pt x="443" y="529"/>
                    <a:pt x="439" y="530"/>
                    <a:pt x="433" y="531"/>
                  </a:cubicBezTo>
                  <a:cubicBezTo>
                    <a:pt x="433" y="531"/>
                    <a:pt x="438" y="530"/>
                    <a:pt x="438" y="530"/>
                  </a:cubicBezTo>
                  <a:cubicBezTo>
                    <a:pt x="433" y="532"/>
                    <a:pt x="428" y="532"/>
                    <a:pt x="424" y="533"/>
                  </a:cubicBezTo>
                  <a:cubicBezTo>
                    <a:pt x="422" y="533"/>
                    <a:pt x="419" y="534"/>
                    <a:pt x="417" y="534"/>
                  </a:cubicBezTo>
                  <a:cubicBezTo>
                    <a:pt x="415" y="534"/>
                    <a:pt x="413" y="534"/>
                    <a:pt x="411" y="535"/>
                  </a:cubicBezTo>
                  <a:cubicBezTo>
                    <a:pt x="406" y="535"/>
                    <a:pt x="402" y="536"/>
                    <a:pt x="397" y="536"/>
                  </a:cubicBezTo>
                  <a:cubicBezTo>
                    <a:pt x="393" y="536"/>
                    <a:pt x="389" y="536"/>
                    <a:pt x="384" y="536"/>
                  </a:cubicBezTo>
                  <a:cubicBezTo>
                    <a:pt x="364" y="537"/>
                    <a:pt x="343" y="535"/>
                    <a:pt x="325" y="534"/>
                  </a:cubicBezTo>
                  <a:cubicBezTo>
                    <a:pt x="319" y="533"/>
                    <a:pt x="313" y="532"/>
                    <a:pt x="305" y="531"/>
                  </a:cubicBezTo>
                  <a:cubicBezTo>
                    <a:pt x="302" y="530"/>
                    <a:pt x="298" y="530"/>
                    <a:pt x="295" y="529"/>
                  </a:cubicBezTo>
                  <a:cubicBezTo>
                    <a:pt x="293" y="528"/>
                    <a:pt x="291" y="528"/>
                    <a:pt x="290" y="528"/>
                  </a:cubicBezTo>
                  <a:cubicBezTo>
                    <a:pt x="288" y="527"/>
                    <a:pt x="286" y="527"/>
                    <a:pt x="285" y="526"/>
                  </a:cubicBezTo>
                  <a:cubicBezTo>
                    <a:pt x="286" y="527"/>
                    <a:pt x="288" y="528"/>
                    <a:pt x="290" y="528"/>
                  </a:cubicBezTo>
                  <a:cubicBezTo>
                    <a:pt x="292" y="529"/>
                    <a:pt x="295" y="529"/>
                    <a:pt x="297" y="529"/>
                  </a:cubicBezTo>
                  <a:cubicBezTo>
                    <a:pt x="302" y="530"/>
                    <a:pt x="307" y="531"/>
                    <a:pt x="311" y="532"/>
                  </a:cubicBezTo>
                  <a:cubicBezTo>
                    <a:pt x="310" y="532"/>
                    <a:pt x="310" y="533"/>
                    <a:pt x="309" y="533"/>
                  </a:cubicBezTo>
                  <a:cubicBezTo>
                    <a:pt x="315" y="534"/>
                    <a:pt x="319" y="535"/>
                    <a:pt x="322" y="535"/>
                  </a:cubicBezTo>
                  <a:cubicBezTo>
                    <a:pt x="327" y="536"/>
                    <a:pt x="332" y="537"/>
                    <a:pt x="337" y="537"/>
                  </a:cubicBezTo>
                  <a:cubicBezTo>
                    <a:pt x="339" y="538"/>
                    <a:pt x="341" y="538"/>
                    <a:pt x="343" y="538"/>
                  </a:cubicBezTo>
                  <a:cubicBezTo>
                    <a:pt x="345" y="538"/>
                    <a:pt x="347" y="539"/>
                    <a:pt x="349" y="539"/>
                  </a:cubicBezTo>
                  <a:cubicBezTo>
                    <a:pt x="352" y="539"/>
                    <a:pt x="350" y="539"/>
                    <a:pt x="353" y="539"/>
                  </a:cubicBezTo>
                  <a:cubicBezTo>
                    <a:pt x="353" y="539"/>
                    <a:pt x="355" y="539"/>
                    <a:pt x="354" y="539"/>
                  </a:cubicBezTo>
                  <a:cubicBezTo>
                    <a:pt x="357" y="539"/>
                    <a:pt x="360" y="540"/>
                    <a:pt x="361" y="540"/>
                  </a:cubicBezTo>
                  <a:cubicBezTo>
                    <a:pt x="367" y="540"/>
                    <a:pt x="367" y="540"/>
                    <a:pt x="372" y="540"/>
                  </a:cubicBezTo>
                  <a:cubicBezTo>
                    <a:pt x="372" y="540"/>
                    <a:pt x="372" y="540"/>
                    <a:pt x="372" y="540"/>
                  </a:cubicBezTo>
                  <a:cubicBezTo>
                    <a:pt x="382" y="540"/>
                    <a:pt x="389" y="540"/>
                    <a:pt x="398" y="540"/>
                  </a:cubicBezTo>
                  <a:cubicBezTo>
                    <a:pt x="398" y="540"/>
                    <a:pt x="399" y="540"/>
                    <a:pt x="399" y="540"/>
                  </a:cubicBezTo>
                  <a:cubicBezTo>
                    <a:pt x="404" y="540"/>
                    <a:pt x="407" y="539"/>
                    <a:pt x="409" y="540"/>
                  </a:cubicBezTo>
                  <a:cubicBezTo>
                    <a:pt x="424" y="538"/>
                    <a:pt x="437" y="537"/>
                    <a:pt x="452" y="533"/>
                  </a:cubicBezTo>
                  <a:cubicBezTo>
                    <a:pt x="453" y="533"/>
                    <a:pt x="454" y="533"/>
                    <a:pt x="455" y="533"/>
                  </a:cubicBezTo>
                  <a:cubicBezTo>
                    <a:pt x="461" y="531"/>
                    <a:pt x="473" y="529"/>
                    <a:pt x="479" y="527"/>
                  </a:cubicBezTo>
                  <a:cubicBezTo>
                    <a:pt x="480" y="526"/>
                    <a:pt x="481" y="526"/>
                    <a:pt x="482" y="525"/>
                  </a:cubicBezTo>
                  <a:cubicBezTo>
                    <a:pt x="484" y="525"/>
                    <a:pt x="480" y="526"/>
                    <a:pt x="483" y="525"/>
                  </a:cubicBezTo>
                  <a:cubicBezTo>
                    <a:pt x="487" y="524"/>
                    <a:pt x="480" y="526"/>
                    <a:pt x="483" y="525"/>
                  </a:cubicBezTo>
                  <a:cubicBezTo>
                    <a:pt x="484" y="525"/>
                    <a:pt x="485" y="524"/>
                    <a:pt x="487" y="524"/>
                  </a:cubicBezTo>
                  <a:cubicBezTo>
                    <a:pt x="486" y="524"/>
                    <a:pt x="490" y="523"/>
                    <a:pt x="493" y="522"/>
                  </a:cubicBezTo>
                  <a:cubicBezTo>
                    <a:pt x="497" y="520"/>
                    <a:pt x="506" y="517"/>
                    <a:pt x="509" y="514"/>
                  </a:cubicBezTo>
                  <a:cubicBezTo>
                    <a:pt x="515" y="512"/>
                    <a:pt x="519" y="510"/>
                    <a:pt x="522" y="509"/>
                  </a:cubicBezTo>
                  <a:cubicBezTo>
                    <a:pt x="526" y="507"/>
                    <a:pt x="528" y="506"/>
                    <a:pt x="531" y="504"/>
                  </a:cubicBezTo>
                  <a:cubicBezTo>
                    <a:pt x="532" y="504"/>
                    <a:pt x="533" y="503"/>
                    <a:pt x="535" y="502"/>
                  </a:cubicBezTo>
                  <a:cubicBezTo>
                    <a:pt x="533" y="503"/>
                    <a:pt x="532" y="503"/>
                    <a:pt x="531" y="503"/>
                  </a:cubicBezTo>
                  <a:cubicBezTo>
                    <a:pt x="532" y="502"/>
                    <a:pt x="532" y="502"/>
                    <a:pt x="534" y="502"/>
                  </a:cubicBezTo>
                  <a:cubicBezTo>
                    <a:pt x="534" y="502"/>
                    <a:pt x="533" y="502"/>
                    <a:pt x="533" y="502"/>
                  </a:cubicBezTo>
                  <a:cubicBezTo>
                    <a:pt x="536" y="501"/>
                    <a:pt x="537" y="500"/>
                    <a:pt x="539" y="499"/>
                  </a:cubicBezTo>
                  <a:cubicBezTo>
                    <a:pt x="537" y="500"/>
                    <a:pt x="538" y="500"/>
                    <a:pt x="539" y="499"/>
                  </a:cubicBezTo>
                  <a:cubicBezTo>
                    <a:pt x="541" y="498"/>
                    <a:pt x="543" y="497"/>
                    <a:pt x="543" y="497"/>
                  </a:cubicBezTo>
                  <a:cubicBezTo>
                    <a:pt x="542" y="497"/>
                    <a:pt x="541" y="498"/>
                    <a:pt x="540" y="498"/>
                  </a:cubicBezTo>
                  <a:cubicBezTo>
                    <a:pt x="538" y="499"/>
                    <a:pt x="537" y="500"/>
                    <a:pt x="536" y="500"/>
                  </a:cubicBezTo>
                  <a:cubicBezTo>
                    <a:pt x="536" y="500"/>
                    <a:pt x="535" y="500"/>
                    <a:pt x="536" y="500"/>
                  </a:cubicBezTo>
                  <a:cubicBezTo>
                    <a:pt x="538" y="499"/>
                    <a:pt x="541" y="498"/>
                    <a:pt x="543" y="496"/>
                  </a:cubicBezTo>
                  <a:cubicBezTo>
                    <a:pt x="546" y="495"/>
                    <a:pt x="548" y="494"/>
                    <a:pt x="551" y="492"/>
                  </a:cubicBezTo>
                  <a:cubicBezTo>
                    <a:pt x="552" y="491"/>
                    <a:pt x="549" y="493"/>
                    <a:pt x="554" y="491"/>
                  </a:cubicBezTo>
                  <a:cubicBezTo>
                    <a:pt x="554" y="491"/>
                    <a:pt x="557" y="489"/>
                    <a:pt x="554" y="491"/>
                  </a:cubicBezTo>
                  <a:cubicBezTo>
                    <a:pt x="558" y="489"/>
                    <a:pt x="557" y="489"/>
                    <a:pt x="560" y="487"/>
                  </a:cubicBezTo>
                  <a:cubicBezTo>
                    <a:pt x="560" y="488"/>
                    <a:pt x="560" y="488"/>
                    <a:pt x="560" y="488"/>
                  </a:cubicBezTo>
                  <a:cubicBezTo>
                    <a:pt x="563" y="486"/>
                    <a:pt x="562" y="487"/>
                    <a:pt x="564" y="485"/>
                  </a:cubicBezTo>
                  <a:cubicBezTo>
                    <a:pt x="568" y="483"/>
                    <a:pt x="571" y="482"/>
                    <a:pt x="574" y="480"/>
                  </a:cubicBezTo>
                  <a:cubicBezTo>
                    <a:pt x="570" y="483"/>
                    <a:pt x="566" y="485"/>
                    <a:pt x="563" y="486"/>
                  </a:cubicBezTo>
                  <a:cubicBezTo>
                    <a:pt x="565" y="485"/>
                    <a:pt x="567" y="484"/>
                    <a:pt x="568" y="484"/>
                  </a:cubicBezTo>
                  <a:cubicBezTo>
                    <a:pt x="564" y="486"/>
                    <a:pt x="563" y="487"/>
                    <a:pt x="559" y="489"/>
                  </a:cubicBezTo>
                  <a:cubicBezTo>
                    <a:pt x="556" y="491"/>
                    <a:pt x="553" y="492"/>
                    <a:pt x="550" y="494"/>
                  </a:cubicBezTo>
                  <a:cubicBezTo>
                    <a:pt x="547" y="495"/>
                    <a:pt x="544" y="497"/>
                    <a:pt x="543" y="498"/>
                  </a:cubicBezTo>
                  <a:cubicBezTo>
                    <a:pt x="549" y="494"/>
                    <a:pt x="555" y="492"/>
                    <a:pt x="557" y="491"/>
                  </a:cubicBezTo>
                  <a:cubicBezTo>
                    <a:pt x="557" y="491"/>
                    <a:pt x="553" y="493"/>
                    <a:pt x="553" y="493"/>
                  </a:cubicBezTo>
                  <a:cubicBezTo>
                    <a:pt x="554" y="492"/>
                    <a:pt x="554" y="492"/>
                    <a:pt x="556" y="491"/>
                  </a:cubicBezTo>
                  <a:cubicBezTo>
                    <a:pt x="559" y="490"/>
                    <a:pt x="559" y="489"/>
                    <a:pt x="564" y="487"/>
                  </a:cubicBezTo>
                  <a:cubicBezTo>
                    <a:pt x="562" y="488"/>
                    <a:pt x="568" y="485"/>
                    <a:pt x="564" y="487"/>
                  </a:cubicBezTo>
                  <a:cubicBezTo>
                    <a:pt x="566" y="486"/>
                    <a:pt x="571" y="483"/>
                    <a:pt x="571" y="483"/>
                  </a:cubicBezTo>
                  <a:cubicBezTo>
                    <a:pt x="570" y="484"/>
                    <a:pt x="566" y="486"/>
                    <a:pt x="566" y="486"/>
                  </a:cubicBezTo>
                  <a:cubicBezTo>
                    <a:pt x="569" y="485"/>
                    <a:pt x="563" y="488"/>
                    <a:pt x="567" y="486"/>
                  </a:cubicBezTo>
                  <a:cubicBezTo>
                    <a:pt x="570" y="484"/>
                    <a:pt x="572" y="484"/>
                    <a:pt x="575" y="481"/>
                  </a:cubicBezTo>
                  <a:cubicBezTo>
                    <a:pt x="575" y="482"/>
                    <a:pt x="574" y="482"/>
                    <a:pt x="574" y="482"/>
                  </a:cubicBezTo>
                  <a:cubicBezTo>
                    <a:pt x="577" y="481"/>
                    <a:pt x="576" y="481"/>
                    <a:pt x="578" y="480"/>
                  </a:cubicBezTo>
                  <a:cubicBezTo>
                    <a:pt x="579" y="479"/>
                    <a:pt x="575" y="481"/>
                    <a:pt x="576" y="481"/>
                  </a:cubicBezTo>
                  <a:cubicBezTo>
                    <a:pt x="584" y="476"/>
                    <a:pt x="586" y="474"/>
                    <a:pt x="590" y="472"/>
                  </a:cubicBezTo>
                  <a:cubicBezTo>
                    <a:pt x="589" y="473"/>
                    <a:pt x="588" y="473"/>
                    <a:pt x="588" y="474"/>
                  </a:cubicBezTo>
                  <a:cubicBezTo>
                    <a:pt x="589" y="473"/>
                    <a:pt x="590" y="473"/>
                    <a:pt x="590" y="473"/>
                  </a:cubicBezTo>
                  <a:cubicBezTo>
                    <a:pt x="593" y="470"/>
                    <a:pt x="594" y="469"/>
                    <a:pt x="596" y="468"/>
                  </a:cubicBezTo>
                  <a:cubicBezTo>
                    <a:pt x="600" y="465"/>
                    <a:pt x="606" y="461"/>
                    <a:pt x="611" y="457"/>
                  </a:cubicBezTo>
                  <a:cubicBezTo>
                    <a:pt x="614" y="455"/>
                    <a:pt x="617" y="453"/>
                    <a:pt x="620" y="450"/>
                  </a:cubicBezTo>
                  <a:cubicBezTo>
                    <a:pt x="623" y="448"/>
                    <a:pt x="626" y="445"/>
                    <a:pt x="629" y="442"/>
                  </a:cubicBezTo>
                  <a:cubicBezTo>
                    <a:pt x="629" y="442"/>
                    <a:pt x="627" y="444"/>
                    <a:pt x="628" y="444"/>
                  </a:cubicBezTo>
                  <a:cubicBezTo>
                    <a:pt x="631" y="441"/>
                    <a:pt x="633" y="438"/>
                    <a:pt x="630" y="440"/>
                  </a:cubicBezTo>
                  <a:cubicBezTo>
                    <a:pt x="632" y="439"/>
                    <a:pt x="632" y="439"/>
                    <a:pt x="634" y="437"/>
                  </a:cubicBezTo>
                  <a:cubicBezTo>
                    <a:pt x="633" y="437"/>
                    <a:pt x="633" y="437"/>
                    <a:pt x="633" y="437"/>
                  </a:cubicBezTo>
                  <a:cubicBezTo>
                    <a:pt x="636" y="435"/>
                    <a:pt x="637" y="433"/>
                    <a:pt x="637" y="433"/>
                  </a:cubicBezTo>
                  <a:cubicBezTo>
                    <a:pt x="636" y="434"/>
                    <a:pt x="636" y="433"/>
                    <a:pt x="634" y="435"/>
                  </a:cubicBezTo>
                  <a:cubicBezTo>
                    <a:pt x="633" y="436"/>
                    <a:pt x="631" y="437"/>
                    <a:pt x="629" y="439"/>
                  </a:cubicBezTo>
                  <a:cubicBezTo>
                    <a:pt x="629" y="440"/>
                    <a:pt x="631" y="439"/>
                    <a:pt x="628" y="441"/>
                  </a:cubicBezTo>
                  <a:cubicBezTo>
                    <a:pt x="629" y="439"/>
                    <a:pt x="628" y="441"/>
                    <a:pt x="625" y="443"/>
                  </a:cubicBezTo>
                  <a:cubicBezTo>
                    <a:pt x="625" y="442"/>
                    <a:pt x="629" y="439"/>
                    <a:pt x="631" y="437"/>
                  </a:cubicBezTo>
                  <a:cubicBezTo>
                    <a:pt x="631" y="437"/>
                    <a:pt x="631" y="437"/>
                    <a:pt x="631" y="437"/>
                  </a:cubicBezTo>
                  <a:cubicBezTo>
                    <a:pt x="627" y="440"/>
                    <a:pt x="625" y="442"/>
                    <a:pt x="623" y="445"/>
                  </a:cubicBezTo>
                  <a:cubicBezTo>
                    <a:pt x="623" y="444"/>
                    <a:pt x="625" y="442"/>
                    <a:pt x="626" y="442"/>
                  </a:cubicBezTo>
                  <a:cubicBezTo>
                    <a:pt x="624" y="443"/>
                    <a:pt x="622" y="445"/>
                    <a:pt x="619" y="447"/>
                  </a:cubicBezTo>
                  <a:cubicBezTo>
                    <a:pt x="617" y="449"/>
                    <a:pt x="614" y="451"/>
                    <a:pt x="612" y="453"/>
                  </a:cubicBezTo>
                  <a:cubicBezTo>
                    <a:pt x="606" y="457"/>
                    <a:pt x="602" y="460"/>
                    <a:pt x="602" y="460"/>
                  </a:cubicBezTo>
                  <a:cubicBezTo>
                    <a:pt x="599" y="462"/>
                    <a:pt x="596" y="464"/>
                    <a:pt x="592" y="467"/>
                  </a:cubicBezTo>
                  <a:cubicBezTo>
                    <a:pt x="592" y="467"/>
                    <a:pt x="594" y="465"/>
                    <a:pt x="595" y="465"/>
                  </a:cubicBezTo>
                  <a:cubicBezTo>
                    <a:pt x="592" y="468"/>
                    <a:pt x="589" y="470"/>
                    <a:pt x="587" y="470"/>
                  </a:cubicBezTo>
                  <a:cubicBezTo>
                    <a:pt x="588" y="470"/>
                    <a:pt x="583" y="473"/>
                    <a:pt x="582" y="474"/>
                  </a:cubicBezTo>
                  <a:cubicBezTo>
                    <a:pt x="582" y="474"/>
                    <a:pt x="579" y="476"/>
                    <a:pt x="577" y="477"/>
                  </a:cubicBezTo>
                  <a:cubicBezTo>
                    <a:pt x="578" y="477"/>
                    <a:pt x="578" y="476"/>
                    <a:pt x="578" y="476"/>
                  </a:cubicBezTo>
                  <a:cubicBezTo>
                    <a:pt x="579" y="476"/>
                    <a:pt x="580" y="475"/>
                    <a:pt x="581" y="474"/>
                  </a:cubicBezTo>
                  <a:cubicBezTo>
                    <a:pt x="578" y="476"/>
                    <a:pt x="578" y="476"/>
                    <a:pt x="577" y="476"/>
                  </a:cubicBezTo>
                  <a:cubicBezTo>
                    <a:pt x="576" y="477"/>
                    <a:pt x="575" y="478"/>
                    <a:pt x="574" y="479"/>
                  </a:cubicBezTo>
                  <a:cubicBezTo>
                    <a:pt x="575" y="478"/>
                    <a:pt x="577" y="477"/>
                    <a:pt x="578" y="476"/>
                  </a:cubicBezTo>
                  <a:cubicBezTo>
                    <a:pt x="577" y="477"/>
                    <a:pt x="576" y="478"/>
                    <a:pt x="574" y="479"/>
                  </a:cubicBezTo>
                  <a:cubicBezTo>
                    <a:pt x="569" y="482"/>
                    <a:pt x="571" y="480"/>
                    <a:pt x="580" y="474"/>
                  </a:cubicBezTo>
                  <a:cubicBezTo>
                    <a:pt x="582" y="473"/>
                    <a:pt x="583" y="473"/>
                    <a:pt x="586" y="470"/>
                  </a:cubicBezTo>
                  <a:cubicBezTo>
                    <a:pt x="587" y="470"/>
                    <a:pt x="583" y="472"/>
                    <a:pt x="585" y="470"/>
                  </a:cubicBezTo>
                  <a:cubicBezTo>
                    <a:pt x="588" y="469"/>
                    <a:pt x="588" y="469"/>
                    <a:pt x="590" y="467"/>
                  </a:cubicBezTo>
                  <a:cubicBezTo>
                    <a:pt x="590" y="466"/>
                    <a:pt x="587" y="470"/>
                    <a:pt x="587" y="469"/>
                  </a:cubicBezTo>
                  <a:cubicBezTo>
                    <a:pt x="589" y="467"/>
                    <a:pt x="592" y="465"/>
                    <a:pt x="595" y="462"/>
                  </a:cubicBezTo>
                  <a:cubicBezTo>
                    <a:pt x="596" y="462"/>
                    <a:pt x="596" y="463"/>
                    <a:pt x="596" y="462"/>
                  </a:cubicBezTo>
                  <a:cubicBezTo>
                    <a:pt x="598" y="461"/>
                    <a:pt x="600" y="459"/>
                    <a:pt x="602" y="457"/>
                  </a:cubicBezTo>
                  <a:cubicBezTo>
                    <a:pt x="605" y="456"/>
                    <a:pt x="607" y="453"/>
                    <a:pt x="611" y="451"/>
                  </a:cubicBezTo>
                  <a:cubicBezTo>
                    <a:pt x="610" y="451"/>
                    <a:pt x="613" y="449"/>
                    <a:pt x="613" y="449"/>
                  </a:cubicBezTo>
                  <a:cubicBezTo>
                    <a:pt x="617" y="446"/>
                    <a:pt x="621" y="443"/>
                    <a:pt x="622" y="441"/>
                  </a:cubicBezTo>
                  <a:cubicBezTo>
                    <a:pt x="617" y="447"/>
                    <a:pt x="609" y="453"/>
                    <a:pt x="604" y="457"/>
                  </a:cubicBezTo>
                  <a:cubicBezTo>
                    <a:pt x="605" y="456"/>
                    <a:pt x="609" y="453"/>
                    <a:pt x="611" y="452"/>
                  </a:cubicBezTo>
                  <a:cubicBezTo>
                    <a:pt x="613" y="450"/>
                    <a:pt x="612" y="451"/>
                    <a:pt x="614" y="449"/>
                  </a:cubicBezTo>
                  <a:cubicBezTo>
                    <a:pt x="616" y="448"/>
                    <a:pt x="618" y="447"/>
                    <a:pt x="615" y="449"/>
                  </a:cubicBezTo>
                  <a:cubicBezTo>
                    <a:pt x="618" y="447"/>
                    <a:pt x="618" y="446"/>
                    <a:pt x="620" y="445"/>
                  </a:cubicBezTo>
                  <a:cubicBezTo>
                    <a:pt x="619" y="446"/>
                    <a:pt x="618" y="447"/>
                    <a:pt x="617" y="447"/>
                  </a:cubicBezTo>
                  <a:cubicBezTo>
                    <a:pt x="618" y="446"/>
                    <a:pt x="622" y="443"/>
                    <a:pt x="624" y="441"/>
                  </a:cubicBezTo>
                  <a:cubicBezTo>
                    <a:pt x="623" y="441"/>
                    <a:pt x="621" y="443"/>
                    <a:pt x="620" y="444"/>
                  </a:cubicBezTo>
                  <a:cubicBezTo>
                    <a:pt x="623" y="441"/>
                    <a:pt x="623" y="441"/>
                    <a:pt x="626" y="439"/>
                  </a:cubicBezTo>
                  <a:cubicBezTo>
                    <a:pt x="626" y="439"/>
                    <a:pt x="625" y="439"/>
                    <a:pt x="625" y="439"/>
                  </a:cubicBezTo>
                  <a:cubicBezTo>
                    <a:pt x="627" y="437"/>
                    <a:pt x="629" y="435"/>
                    <a:pt x="631" y="433"/>
                  </a:cubicBezTo>
                  <a:cubicBezTo>
                    <a:pt x="633" y="431"/>
                    <a:pt x="635" y="429"/>
                    <a:pt x="636" y="428"/>
                  </a:cubicBezTo>
                  <a:cubicBezTo>
                    <a:pt x="635" y="429"/>
                    <a:pt x="633" y="431"/>
                    <a:pt x="632" y="431"/>
                  </a:cubicBezTo>
                  <a:cubicBezTo>
                    <a:pt x="635" y="428"/>
                    <a:pt x="639" y="425"/>
                    <a:pt x="643" y="422"/>
                  </a:cubicBezTo>
                  <a:cubicBezTo>
                    <a:pt x="642" y="423"/>
                    <a:pt x="640" y="425"/>
                    <a:pt x="638" y="426"/>
                  </a:cubicBezTo>
                  <a:cubicBezTo>
                    <a:pt x="640" y="425"/>
                    <a:pt x="642" y="423"/>
                    <a:pt x="643" y="421"/>
                  </a:cubicBezTo>
                  <a:cubicBezTo>
                    <a:pt x="645" y="420"/>
                    <a:pt x="645" y="420"/>
                    <a:pt x="645" y="420"/>
                  </a:cubicBezTo>
                  <a:cubicBezTo>
                    <a:pt x="647" y="418"/>
                    <a:pt x="643" y="421"/>
                    <a:pt x="645" y="419"/>
                  </a:cubicBezTo>
                  <a:cubicBezTo>
                    <a:pt x="646" y="418"/>
                    <a:pt x="646" y="418"/>
                    <a:pt x="646" y="418"/>
                  </a:cubicBezTo>
                  <a:cubicBezTo>
                    <a:pt x="646" y="419"/>
                    <a:pt x="647" y="418"/>
                    <a:pt x="648" y="417"/>
                  </a:cubicBezTo>
                  <a:cubicBezTo>
                    <a:pt x="648" y="417"/>
                    <a:pt x="649" y="416"/>
                    <a:pt x="649" y="415"/>
                  </a:cubicBezTo>
                  <a:cubicBezTo>
                    <a:pt x="648" y="417"/>
                    <a:pt x="647" y="417"/>
                    <a:pt x="647" y="418"/>
                  </a:cubicBezTo>
                  <a:cubicBezTo>
                    <a:pt x="649" y="415"/>
                    <a:pt x="650" y="414"/>
                    <a:pt x="653" y="411"/>
                  </a:cubicBezTo>
                  <a:cubicBezTo>
                    <a:pt x="653" y="411"/>
                    <a:pt x="656" y="408"/>
                    <a:pt x="657" y="406"/>
                  </a:cubicBezTo>
                  <a:cubicBezTo>
                    <a:pt x="656" y="408"/>
                    <a:pt x="654" y="409"/>
                    <a:pt x="654" y="410"/>
                  </a:cubicBezTo>
                  <a:cubicBezTo>
                    <a:pt x="657" y="407"/>
                    <a:pt x="659" y="403"/>
                    <a:pt x="661" y="401"/>
                  </a:cubicBezTo>
                  <a:cubicBezTo>
                    <a:pt x="661" y="401"/>
                    <a:pt x="659" y="402"/>
                    <a:pt x="658" y="404"/>
                  </a:cubicBezTo>
                  <a:cubicBezTo>
                    <a:pt x="658" y="404"/>
                    <a:pt x="660" y="401"/>
                    <a:pt x="659" y="403"/>
                  </a:cubicBezTo>
                  <a:cubicBezTo>
                    <a:pt x="656" y="406"/>
                    <a:pt x="654" y="408"/>
                    <a:pt x="652" y="411"/>
                  </a:cubicBezTo>
                  <a:cubicBezTo>
                    <a:pt x="650" y="413"/>
                    <a:pt x="650" y="412"/>
                    <a:pt x="649" y="414"/>
                  </a:cubicBezTo>
                  <a:cubicBezTo>
                    <a:pt x="650" y="412"/>
                    <a:pt x="648" y="414"/>
                    <a:pt x="649" y="412"/>
                  </a:cubicBezTo>
                  <a:cubicBezTo>
                    <a:pt x="647" y="414"/>
                    <a:pt x="647" y="415"/>
                    <a:pt x="648" y="414"/>
                  </a:cubicBezTo>
                  <a:cubicBezTo>
                    <a:pt x="646" y="416"/>
                    <a:pt x="646" y="415"/>
                    <a:pt x="645" y="417"/>
                  </a:cubicBezTo>
                  <a:cubicBezTo>
                    <a:pt x="643" y="418"/>
                    <a:pt x="642" y="419"/>
                    <a:pt x="639" y="422"/>
                  </a:cubicBezTo>
                  <a:cubicBezTo>
                    <a:pt x="639" y="422"/>
                    <a:pt x="642" y="419"/>
                    <a:pt x="641" y="421"/>
                  </a:cubicBezTo>
                  <a:cubicBezTo>
                    <a:pt x="639" y="422"/>
                    <a:pt x="639" y="422"/>
                    <a:pt x="637" y="424"/>
                  </a:cubicBezTo>
                  <a:cubicBezTo>
                    <a:pt x="637" y="424"/>
                    <a:pt x="645" y="417"/>
                    <a:pt x="644" y="418"/>
                  </a:cubicBezTo>
                  <a:cubicBezTo>
                    <a:pt x="642" y="420"/>
                    <a:pt x="641" y="421"/>
                    <a:pt x="639" y="423"/>
                  </a:cubicBezTo>
                  <a:cubicBezTo>
                    <a:pt x="639" y="423"/>
                    <a:pt x="635" y="426"/>
                    <a:pt x="633" y="428"/>
                  </a:cubicBezTo>
                  <a:cubicBezTo>
                    <a:pt x="634" y="427"/>
                    <a:pt x="636" y="425"/>
                    <a:pt x="636" y="425"/>
                  </a:cubicBezTo>
                  <a:cubicBezTo>
                    <a:pt x="634" y="427"/>
                    <a:pt x="637" y="423"/>
                    <a:pt x="637" y="423"/>
                  </a:cubicBezTo>
                  <a:cubicBezTo>
                    <a:pt x="637" y="423"/>
                    <a:pt x="635" y="425"/>
                    <a:pt x="636" y="424"/>
                  </a:cubicBezTo>
                  <a:cubicBezTo>
                    <a:pt x="638" y="422"/>
                    <a:pt x="641" y="419"/>
                    <a:pt x="643" y="417"/>
                  </a:cubicBezTo>
                  <a:cubicBezTo>
                    <a:pt x="645" y="415"/>
                    <a:pt x="647" y="412"/>
                    <a:pt x="648" y="411"/>
                  </a:cubicBezTo>
                  <a:cubicBezTo>
                    <a:pt x="647" y="412"/>
                    <a:pt x="645" y="414"/>
                    <a:pt x="643" y="417"/>
                  </a:cubicBezTo>
                  <a:cubicBezTo>
                    <a:pt x="641" y="419"/>
                    <a:pt x="639" y="421"/>
                    <a:pt x="637" y="422"/>
                  </a:cubicBezTo>
                  <a:cubicBezTo>
                    <a:pt x="637" y="423"/>
                    <a:pt x="636" y="422"/>
                    <a:pt x="637" y="422"/>
                  </a:cubicBezTo>
                  <a:cubicBezTo>
                    <a:pt x="635" y="424"/>
                    <a:pt x="634" y="424"/>
                    <a:pt x="633" y="426"/>
                  </a:cubicBezTo>
                  <a:cubicBezTo>
                    <a:pt x="633" y="426"/>
                    <a:pt x="633" y="426"/>
                    <a:pt x="632" y="427"/>
                  </a:cubicBezTo>
                  <a:cubicBezTo>
                    <a:pt x="631" y="427"/>
                    <a:pt x="631" y="427"/>
                    <a:pt x="631" y="427"/>
                  </a:cubicBezTo>
                  <a:cubicBezTo>
                    <a:pt x="635" y="423"/>
                    <a:pt x="638" y="420"/>
                    <a:pt x="639" y="419"/>
                  </a:cubicBezTo>
                  <a:cubicBezTo>
                    <a:pt x="639" y="419"/>
                    <a:pt x="638" y="420"/>
                    <a:pt x="638" y="420"/>
                  </a:cubicBezTo>
                  <a:cubicBezTo>
                    <a:pt x="640" y="418"/>
                    <a:pt x="640" y="418"/>
                    <a:pt x="641" y="416"/>
                  </a:cubicBezTo>
                  <a:cubicBezTo>
                    <a:pt x="643" y="415"/>
                    <a:pt x="649" y="408"/>
                    <a:pt x="653" y="405"/>
                  </a:cubicBezTo>
                  <a:cubicBezTo>
                    <a:pt x="650" y="408"/>
                    <a:pt x="652" y="407"/>
                    <a:pt x="651" y="407"/>
                  </a:cubicBezTo>
                  <a:cubicBezTo>
                    <a:pt x="652" y="406"/>
                    <a:pt x="656" y="402"/>
                    <a:pt x="656" y="403"/>
                  </a:cubicBezTo>
                  <a:cubicBezTo>
                    <a:pt x="654" y="405"/>
                    <a:pt x="654" y="404"/>
                    <a:pt x="652" y="406"/>
                  </a:cubicBezTo>
                  <a:cubicBezTo>
                    <a:pt x="653" y="406"/>
                    <a:pt x="655" y="404"/>
                    <a:pt x="656" y="402"/>
                  </a:cubicBezTo>
                  <a:cubicBezTo>
                    <a:pt x="655" y="402"/>
                    <a:pt x="656" y="401"/>
                    <a:pt x="658" y="399"/>
                  </a:cubicBezTo>
                  <a:cubicBezTo>
                    <a:pt x="658" y="399"/>
                    <a:pt x="660" y="397"/>
                    <a:pt x="660" y="398"/>
                  </a:cubicBezTo>
                  <a:cubicBezTo>
                    <a:pt x="664" y="393"/>
                    <a:pt x="663" y="395"/>
                    <a:pt x="664" y="393"/>
                  </a:cubicBezTo>
                  <a:cubicBezTo>
                    <a:pt x="667" y="390"/>
                    <a:pt x="663" y="394"/>
                    <a:pt x="665" y="392"/>
                  </a:cubicBezTo>
                  <a:cubicBezTo>
                    <a:pt x="669" y="387"/>
                    <a:pt x="671" y="385"/>
                    <a:pt x="674" y="381"/>
                  </a:cubicBezTo>
                  <a:cubicBezTo>
                    <a:pt x="674" y="381"/>
                    <a:pt x="674" y="381"/>
                    <a:pt x="674" y="382"/>
                  </a:cubicBezTo>
                  <a:cubicBezTo>
                    <a:pt x="675" y="379"/>
                    <a:pt x="678" y="377"/>
                    <a:pt x="677" y="377"/>
                  </a:cubicBezTo>
                  <a:cubicBezTo>
                    <a:pt x="676" y="379"/>
                    <a:pt x="675" y="379"/>
                    <a:pt x="675" y="380"/>
                  </a:cubicBezTo>
                  <a:cubicBezTo>
                    <a:pt x="676" y="379"/>
                    <a:pt x="676" y="379"/>
                    <a:pt x="676" y="379"/>
                  </a:cubicBezTo>
                  <a:cubicBezTo>
                    <a:pt x="678" y="377"/>
                    <a:pt x="679" y="375"/>
                    <a:pt x="680" y="375"/>
                  </a:cubicBezTo>
                  <a:cubicBezTo>
                    <a:pt x="680" y="374"/>
                    <a:pt x="684" y="368"/>
                    <a:pt x="685" y="366"/>
                  </a:cubicBezTo>
                  <a:cubicBezTo>
                    <a:pt x="686" y="366"/>
                    <a:pt x="684" y="369"/>
                    <a:pt x="684" y="370"/>
                  </a:cubicBezTo>
                  <a:cubicBezTo>
                    <a:pt x="685" y="368"/>
                    <a:pt x="685" y="367"/>
                    <a:pt x="685" y="367"/>
                  </a:cubicBezTo>
                  <a:cubicBezTo>
                    <a:pt x="685" y="368"/>
                    <a:pt x="684" y="369"/>
                    <a:pt x="684" y="370"/>
                  </a:cubicBezTo>
                  <a:cubicBezTo>
                    <a:pt x="685" y="368"/>
                    <a:pt x="686" y="366"/>
                    <a:pt x="687" y="365"/>
                  </a:cubicBezTo>
                  <a:cubicBezTo>
                    <a:pt x="684" y="368"/>
                    <a:pt x="689" y="361"/>
                    <a:pt x="689" y="359"/>
                  </a:cubicBezTo>
                  <a:cubicBezTo>
                    <a:pt x="691" y="357"/>
                    <a:pt x="691" y="356"/>
                    <a:pt x="693" y="353"/>
                  </a:cubicBezTo>
                  <a:cubicBezTo>
                    <a:pt x="692" y="355"/>
                    <a:pt x="693" y="354"/>
                    <a:pt x="694" y="351"/>
                  </a:cubicBezTo>
                  <a:cubicBezTo>
                    <a:pt x="693" y="352"/>
                    <a:pt x="693" y="350"/>
                    <a:pt x="695" y="347"/>
                  </a:cubicBezTo>
                  <a:cubicBezTo>
                    <a:pt x="694" y="348"/>
                    <a:pt x="694" y="348"/>
                    <a:pt x="694" y="348"/>
                  </a:cubicBezTo>
                  <a:cubicBezTo>
                    <a:pt x="693" y="349"/>
                    <a:pt x="692" y="352"/>
                    <a:pt x="691" y="353"/>
                  </a:cubicBezTo>
                  <a:cubicBezTo>
                    <a:pt x="692" y="351"/>
                    <a:pt x="692" y="352"/>
                    <a:pt x="693" y="349"/>
                  </a:cubicBezTo>
                  <a:cubicBezTo>
                    <a:pt x="692" y="350"/>
                    <a:pt x="695" y="347"/>
                    <a:pt x="694" y="348"/>
                  </a:cubicBezTo>
                  <a:cubicBezTo>
                    <a:pt x="692" y="350"/>
                    <a:pt x="691" y="352"/>
                    <a:pt x="691" y="352"/>
                  </a:cubicBezTo>
                  <a:cubicBezTo>
                    <a:pt x="688" y="357"/>
                    <a:pt x="688" y="358"/>
                    <a:pt x="685" y="362"/>
                  </a:cubicBezTo>
                  <a:cubicBezTo>
                    <a:pt x="685" y="362"/>
                    <a:pt x="685" y="362"/>
                    <a:pt x="685" y="362"/>
                  </a:cubicBezTo>
                  <a:cubicBezTo>
                    <a:pt x="683" y="365"/>
                    <a:pt x="680" y="369"/>
                    <a:pt x="679" y="372"/>
                  </a:cubicBezTo>
                  <a:cubicBezTo>
                    <a:pt x="678" y="372"/>
                    <a:pt x="678" y="373"/>
                    <a:pt x="678" y="373"/>
                  </a:cubicBezTo>
                  <a:cubicBezTo>
                    <a:pt x="678" y="372"/>
                    <a:pt x="679" y="371"/>
                    <a:pt x="679" y="370"/>
                  </a:cubicBezTo>
                  <a:cubicBezTo>
                    <a:pt x="681" y="368"/>
                    <a:pt x="680" y="368"/>
                    <a:pt x="682" y="367"/>
                  </a:cubicBezTo>
                  <a:cubicBezTo>
                    <a:pt x="682" y="367"/>
                    <a:pt x="683" y="364"/>
                    <a:pt x="683" y="365"/>
                  </a:cubicBezTo>
                  <a:cubicBezTo>
                    <a:pt x="682" y="366"/>
                    <a:pt x="680" y="368"/>
                    <a:pt x="681" y="367"/>
                  </a:cubicBezTo>
                  <a:cubicBezTo>
                    <a:pt x="679" y="370"/>
                    <a:pt x="678" y="371"/>
                    <a:pt x="677" y="372"/>
                  </a:cubicBezTo>
                  <a:cubicBezTo>
                    <a:pt x="679" y="370"/>
                    <a:pt x="679" y="370"/>
                    <a:pt x="679" y="369"/>
                  </a:cubicBezTo>
                  <a:cubicBezTo>
                    <a:pt x="680" y="368"/>
                    <a:pt x="682" y="365"/>
                    <a:pt x="680" y="367"/>
                  </a:cubicBezTo>
                  <a:cubicBezTo>
                    <a:pt x="682" y="365"/>
                    <a:pt x="683" y="363"/>
                    <a:pt x="684" y="362"/>
                  </a:cubicBezTo>
                  <a:cubicBezTo>
                    <a:pt x="683" y="363"/>
                    <a:pt x="682" y="364"/>
                    <a:pt x="683" y="362"/>
                  </a:cubicBezTo>
                  <a:cubicBezTo>
                    <a:pt x="685" y="360"/>
                    <a:pt x="685" y="360"/>
                    <a:pt x="686" y="359"/>
                  </a:cubicBezTo>
                  <a:cubicBezTo>
                    <a:pt x="687" y="357"/>
                    <a:pt x="685" y="360"/>
                    <a:pt x="686" y="357"/>
                  </a:cubicBezTo>
                  <a:cubicBezTo>
                    <a:pt x="686" y="360"/>
                    <a:pt x="688" y="356"/>
                    <a:pt x="689" y="354"/>
                  </a:cubicBezTo>
                  <a:cubicBezTo>
                    <a:pt x="688" y="354"/>
                    <a:pt x="689" y="352"/>
                    <a:pt x="690" y="351"/>
                  </a:cubicBezTo>
                  <a:cubicBezTo>
                    <a:pt x="690" y="350"/>
                    <a:pt x="691" y="348"/>
                    <a:pt x="693" y="343"/>
                  </a:cubicBezTo>
                  <a:cubicBezTo>
                    <a:pt x="694" y="341"/>
                    <a:pt x="694" y="341"/>
                    <a:pt x="695" y="338"/>
                  </a:cubicBezTo>
                  <a:cubicBezTo>
                    <a:pt x="696" y="337"/>
                    <a:pt x="695" y="338"/>
                    <a:pt x="696" y="337"/>
                  </a:cubicBezTo>
                  <a:cubicBezTo>
                    <a:pt x="696" y="337"/>
                    <a:pt x="696" y="336"/>
                    <a:pt x="697" y="335"/>
                  </a:cubicBezTo>
                  <a:cubicBezTo>
                    <a:pt x="698" y="334"/>
                    <a:pt x="697" y="335"/>
                    <a:pt x="697" y="334"/>
                  </a:cubicBezTo>
                  <a:cubicBezTo>
                    <a:pt x="699" y="331"/>
                    <a:pt x="698" y="334"/>
                    <a:pt x="700" y="330"/>
                  </a:cubicBezTo>
                  <a:cubicBezTo>
                    <a:pt x="700" y="330"/>
                    <a:pt x="699" y="331"/>
                    <a:pt x="699" y="331"/>
                  </a:cubicBezTo>
                  <a:cubicBezTo>
                    <a:pt x="701" y="328"/>
                    <a:pt x="702" y="326"/>
                    <a:pt x="702" y="325"/>
                  </a:cubicBezTo>
                  <a:cubicBezTo>
                    <a:pt x="703" y="323"/>
                    <a:pt x="704" y="321"/>
                    <a:pt x="705" y="319"/>
                  </a:cubicBezTo>
                  <a:cubicBezTo>
                    <a:pt x="705" y="320"/>
                    <a:pt x="707" y="317"/>
                    <a:pt x="708" y="315"/>
                  </a:cubicBezTo>
                  <a:cubicBezTo>
                    <a:pt x="708" y="316"/>
                    <a:pt x="707" y="317"/>
                    <a:pt x="709" y="314"/>
                  </a:cubicBezTo>
                  <a:cubicBezTo>
                    <a:pt x="708" y="315"/>
                    <a:pt x="708" y="317"/>
                    <a:pt x="708" y="317"/>
                  </a:cubicBezTo>
                  <a:cubicBezTo>
                    <a:pt x="708" y="316"/>
                    <a:pt x="709" y="315"/>
                    <a:pt x="709" y="315"/>
                  </a:cubicBezTo>
                  <a:cubicBezTo>
                    <a:pt x="709" y="316"/>
                    <a:pt x="708" y="318"/>
                    <a:pt x="708" y="318"/>
                  </a:cubicBezTo>
                  <a:cubicBezTo>
                    <a:pt x="710" y="314"/>
                    <a:pt x="709" y="317"/>
                    <a:pt x="711" y="313"/>
                  </a:cubicBezTo>
                  <a:cubicBezTo>
                    <a:pt x="710" y="315"/>
                    <a:pt x="710" y="312"/>
                    <a:pt x="711" y="309"/>
                  </a:cubicBezTo>
                  <a:cubicBezTo>
                    <a:pt x="711" y="310"/>
                    <a:pt x="710" y="312"/>
                    <a:pt x="710" y="312"/>
                  </a:cubicBezTo>
                  <a:cubicBezTo>
                    <a:pt x="712" y="307"/>
                    <a:pt x="711" y="308"/>
                    <a:pt x="714" y="301"/>
                  </a:cubicBezTo>
                  <a:cubicBezTo>
                    <a:pt x="714" y="300"/>
                    <a:pt x="714" y="301"/>
                    <a:pt x="715" y="299"/>
                  </a:cubicBezTo>
                  <a:cubicBezTo>
                    <a:pt x="715" y="299"/>
                    <a:pt x="715" y="298"/>
                    <a:pt x="715" y="296"/>
                  </a:cubicBezTo>
                  <a:cubicBezTo>
                    <a:pt x="716" y="295"/>
                    <a:pt x="716" y="293"/>
                    <a:pt x="717" y="292"/>
                  </a:cubicBezTo>
                  <a:cubicBezTo>
                    <a:pt x="717" y="290"/>
                    <a:pt x="718" y="289"/>
                    <a:pt x="719" y="287"/>
                  </a:cubicBezTo>
                  <a:cubicBezTo>
                    <a:pt x="718" y="288"/>
                    <a:pt x="718" y="289"/>
                    <a:pt x="718" y="290"/>
                  </a:cubicBezTo>
                  <a:cubicBezTo>
                    <a:pt x="719" y="285"/>
                    <a:pt x="720" y="284"/>
                    <a:pt x="720" y="286"/>
                  </a:cubicBezTo>
                  <a:cubicBezTo>
                    <a:pt x="721" y="283"/>
                    <a:pt x="721" y="282"/>
                    <a:pt x="722" y="279"/>
                  </a:cubicBezTo>
                  <a:cubicBezTo>
                    <a:pt x="722" y="280"/>
                    <a:pt x="723" y="277"/>
                    <a:pt x="723" y="277"/>
                  </a:cubicBezTo>
                  <a:cubicBezTo>
                    <a:pt x="723" y="277"/>
                    <a:pt x="723" y="279"/>
                    <a:pt x="722" y="280"/>
                  </a:cubicBezTo>
                  <a:cubicBezTo>
                    <a:pt x="722" y="282"/>
                    <a:pt x="721" y="283"/>
                    <a:pt x="721" y="284"/>
                  </a:cubicBezTo>
                  <a:cubicBezTo>
                    <a:pt x="723" y="281"/>
                    <a:pt x="718" y="294"/>
                    <a:pt x="718" y="296"/>
                  </a:cubicBezTo>
                  <a:cubicBezTo>
                    <a:pt x="719" y="294"/>
                    <a:pt x="719" y="291"/>
                    <a:pt x="721" y="286"/>
                  </a:cubicBezTo>
                  <a:cubicBezTo>
                    <a:pt x="722" y="284"/>
                    <a:pt x="722" y="283"/>
                    <a:pt x="722" y="284"/>
                  </a:cubicBezTo>
                  <a:cubicBezTo>
                    <a:pt x="724" y="279"/>
                    <a:pt x="724" y="275"/>
                    <a:pt x="726" y="271"/>
                  </a:cubicBezTo>
                  <a:cubicBezTo>
                    <a:pt x="727" y="269"/>
                    <a:pt x="725" y="273"/>
                    <a:pt x="726" y="270"/>
                  </a:cubicBezTo>
                  <a:cubicBezTo>
                    <a:pt x="726" y="269"/>
                    <a:pt x="727" y="269"/>
                    <a:pt x="727" y="268"/>
                  </a:cubicBezTo>
                  <a:cubicBezTo>
                    <a:pt x="726" y="269"/>
                    <a:pt x="726" y="270"/>
                    <a:pt x="726" y="270"/>
                  </a:cubicBezTo>
                  <a:cubicBezTo>
                    <a:pt x="727" y="268"/>
                    <a:pt x="728" y="266"/>
                    <a:pt x="729" y="264"/>
                  </a:cubicBezTo>
                  <a:cubicBezTo>
                    <a:pt x="728" y="265"/>
                    <a:pt x="729" y="261"/>
                    <a:pt x="729" y="260"/>
                  </a:cubicBezTo>
                  <a:cubicBezTo>
                    <a:pt x="729" y="261"/>
                    <a:pt x="729" y="261"/>
                    <a:pt x="729" y="262"/>
                  </a:cubicBezTo>
                  <a:cubicBezTo>
                    <a:pt x="728" y="267"/>
                    <a:pt x="727" y="270"/>
                    <a:pt x="727" y="271"/>
                  </a:cubicBezTo>
                  <a:cubicBezTo>
                    <a:pt x="729" y="267"/>
                    <a:pt x="730" y="264"/>
                    <a:pt x="732" y="259"/>
                  </a:cubicBezTo>
                  <a:cubicBezTo>
                    <a:pt x="731" y="263"/>
                    <a:pt x="730" y="265"/>
                    <a:pt x="730" y="265"/>
                  </a:cubicBezTo>
                  <a:cubicBezTo>
                    <a:pt x="730" y="266"/>
                    <a:pt x="729" y="269"/>
                    <a:pt x="729" y="269"/>
                  </a:cubicBezTo>
                  <a:cubicBezTo>
                    <a:pt x="730" y="267"/>
                    <a:pt x="731" y="263"/>
                    <a:pt x="731" y="263"/>
                  </a:cubicBezTo>
                  <a:cubicBezTo>
                    <a:pt x="732" y="262"/>
                    <a:pt x="731" y="265"/>
                    <a:pt x="731" y="265"/>
                  </a:cubicBezTo>
                  <a:cubicBezTo>
                    <a:pt x="732" y="261"/>
                    <a:pt x="734" y="256"/>
                    <a:pt x="734" y="257"/>
                  </a:cubicBezTo>
                  <a:cubicBezTo>
                    <a:pt x="735" y="254"/>
                    <a:pt x="734" y="255"/>
                    <a:pt x="735" y="253"/>
                  </a:cubicBezTo>
                  <a:cubicBezTo>
                    <a:pt x="735" y="252"/>
                    <a:pt x="735" y="255"/>
                    <a:pt x="736" y="253"/>
                  </a:cubicBezTo>
                  <a:cubicBezTo>
                    <a:pt x="736" y="251"/>
                    <a:pt x="736" y="251"/>
                    <a:pt x="736" y="249"/>
                  </a:cubicBezTo>
                  <a:cubicBezTo>
                    <a:pt x="736" y="248"/>
                    <a:pt x="736" y="247"/>
                    <a:pt x="737" y="247"/>
                  </a:cubicBezTo>
                  <a:cubicBezTo>
                    <a:pt x="737" y="247"/>
                    <a:pt x="735" y="252"/>
                    <a:pt x="736" y="251"/>
                  </a:cubicBezTo>
                  <a:cubicBezTo>
                    <a:pt x="737" y="249"/>
                    <a:pt x="737" y="248"/>
                    <a:pt x="738" y="245"/>
                  </a:cubicBezTo>
                  <a:cubicBezTo>
                    <a:pt x="737" y="245"/>
                    <a:pt x="736" y="248"/>
                    <a:pt x="737" y="244"/>
                  </a:cubicBezTo>
                  <a:cubicBezTo>
                    <a:pt x="738" y="243"/>
                    <a:pt x="738" y="241"/>
                    <a:pt x="739" y="240"/>
                  </a:cubicBezTo>
                  <a:cubicBezTo>
                    <a:pt x="738" y="242"/>
                    <a:pt x="737" y="242"/>
                    <a:pt x="737" y="239"/>
                  </a:cubicBezTo>
                  <a:cubicBezTo>
                    <a:pt x="737" y="242"/>
                    <a:pt x="736" y="241"/>
                    <a:pt x="736" y="242"/>
                  </a:cubicBezTo>
                  <a:cubicBezTo>
                    <a:pt x="736" y="241"/>
                    <a:pt x="737" y="237"/>
                    <a:pt x="737" y="238"/>
                  </a:cubicBezTo>
                  <a:cubicBezTo>
                    <a:pt x="736" y="241"/>
                    <a:pt x="736" y="240"/>
                    <a:pt x="736" y="242"/>
                  </a:cubicBezTo>
                  <a:cubicBezTo>
                    <a:pt x="736" y="241"/>
                    <a:pt x="736" y="247"/>
                    <a:pt x="735" y="250"/>
                  </a:cubicBezTo>
                  <a:cubicBezTo>
                    <a:pt x="735" y="249"/>
                    <a:pt x="735" y="248"/>
                    <a:pt x="734" y="249"/>
                  </a:cubicBezTo>
                  <a:cubicBezTo>
                    <a:pt x="734" y="252"/>
                    <a:pt x="734" y="252"/>
                    <a:pt x="733" y="253"/>
                  </a:cubicBezTo>
                  <a:cubicBezTo>
                    <a:pt x="734" y="249"/>
                    <a:pt x="733" y="254"/>
                    <a:pt x="733" y="254"/>
                  </a:cubicBezTo>
                  <a:cubicBezTo>
                    <a:pt x="732" y="255"/>
                    <a:pt x="732" y="255"/>
                    <a:pt x="732" y="255"/>
                  </a:cubicBezTo>
                  <a:cubicBezTo>
                    <a:pt x="733" y="251"/>
                    <a:pt x="734" y="247"/>
                    <a:pt x="734" y="245"/>
                  </a:cubicBezTo>
                  <a:cubicBezTo>
                    <a:pt x="735" y="246"/>
                    <a:pt x="733" y="250"/>
                    <a:pt x="734" y="249"/>
                  </a:cubicBezTo>
                  <a:cubicBezTo>
                    <a:pt x="735" y="246"/>
                    <a:pt x="735" y="244"/>
                    <a:pt x="736" y="242"/>
                  </a:cubicBezTo>
                  <a:cubicBezTo>
                    <a:pt x="736" y="240"/>
                    <a:pt x="736" y="240"/>
                    <a:pt x="736" y="239"/>
                  </a:cubicBezTo>
                  <a:cubicBezTo>
                    <a:pt x="735" y="240"/>
                    <a:pt x="735" y="242"/>
                    <a:pt x="735" y="242"/>
                  </a:cubicBezTo>
                  <a:cubicBezTo>
                    <a:pt x="735" y="241"/>
                    <a:pt x="735" y="241"/>
                    <a:pt x="735" y="239"/>
                  </a:cubicBezTo>
                  <a:cubicBezTo>
                    <a:pt x="735" y="239"/>
                    <a:pt x="735" y="239"/>
                    <a:pt x="735" y="239"/>
                  </a:cubicBezTo>
                  <a:cubicBezTo>
                    <a:pt x="735" y="240"/>
                    <a:pt x="735" y="240"/>
                    <a:pt x="735" y="240"/>
                  </a:cubicBezTo>
                  <a:cubicBezTo>
                    <a:pt x="734" y="243"/>
                    <a:pt x="734" y="246"/>
                    <a:pt x="733" y="248"/>
                  </a:cubicBezTo>
                  <a:cubicBezTo>
                    <a:pt x="733" y="250"/>
                    <a:pt x="732" y="251"/>
                    <a:pt x="732" y="252"/>
                  </a:cubicBezTo>
                  <a:cubicBezTo>
                    <a:pt x="733" y="249"/>
                    <a:pt x="733" y="250"/>
                    <a:pt x="734" y="245"/>
                  </a:cubicBezTo>
                  <a:cubicBezTo>
                    <a:pt x="734" y="245"/>
                    <a:pt x="734" y="245"/>
                    <a:pt x="734" y="245"/>
                  </a:cubicBezTo>
                  <a:cubicBezTo>
                    <a:pt x="734" y="242"/>
                    <a:pt x="735" y="242"/>
                    <a:pt x="735" y="239"/>
                  </a:cubicBezTo>
                  <a:cubicBezTo>
                    <a:pt x="734" y="241"/>
                    <a:pt x="734" y="243"/>
                    <a:pt x="734" y="243"/>
                  </a:cubicBezTo>
                  <a:cubicBezTo>
                    <a:pt x="733" y="246"/>
                    <a:pt x="732" y="251"/>
                    <a:pt x="731" y="255"/>
                  </a:cubicBezTo>
                  <a:cubicBezTo>
                    <a:pt x="732" y="250"/>
                    <a:pt x="731" y="254"/>
                    <a:pt x="731" y="254"/>
                  </a:cubicBezTo>
                  <a:cubicBezTo>
                    <a:pt x="730" y="257"/>
                    <a:pt x="731" y="255"/>
                    <a:pt x="730" y="260"/>
                  </a:cubicBezTo>
                  <a:cubicBezTo>
                    <a:pt x="730" y="258"/>
                    <a:pt x="730" y="257"/>
                    <a:pt x="730" y="258"/>
                  </a:cubicBezTo>
                  <a:cubicBezTo>
                    <a:pt x="729" y="261"/>
                    <a:pt x="729" y="261"/>
                    <a:pt x="728" y="262"/>
                  </a:cubicBezTo>
                  <a:cubicBezTo>
                    <a:pt x="729" y="260"/>
                    <a:pt x="729" y="259"/>
                    <a:pt x="729" y="258"/>
                  </a:cubicBezTo>
                  <a:cubicBezTo>
                    <a:pt x="728" y="261"/>
                    <a:pt x="730" y="254"/>
                    <a:pt x="729" y="257"/>
                  </a:cubicBezTo>
                  <a:cubicBezTo>
                    <a:pt x="728" y="260"/>
                    <a:pt x="728" y="260"/>
                    <a:pt x="728" y="262"/>
                  </a:cubicBezTo>
                  <a:cubicBezTo>
                    <a:pt x="727" y="262"/>
                    <a:pt x="725" y="269"/>
                    <a:pt x="726" y="265"/>
                  </a:cubicBezTo>
                  <a:cubicBezTo>
                    <a:pt x="727" y="263"/>
                    <a:pt x="727" y="262"/>
                    <a:pt x="728" y="259"/>
                  </a:cubicBezTo>
                  <a:cubicBezTo>
                    <a:pt x="728" y="258"/>
                    <a:pt x="727" y="260"/>
                    <a:pt x="727" y="260"/>
                  </a:cubicBezTo>
                  <a:cubicBezTo>
                    <a:pt x="728" y="258"/>
                    <a:pt x="728" y="255"/>
                    <a:pt x="728" y="253"/>
                  </a:cubicBezTo>
                  <a:cubicBezTo>
                    <a:pt x="728" y="254"/>
                    <a:pt x="727" y="255"/>
                    <a:pt x="728" y="254"/>
                  </a:cubicBezTo>
                  <a:cubicBezTo>
                    <a:pt x="728" y="252"/>
                    <a:pt x="729" y="247"/>
                    <a:pt x="730" y="244"/>
                  </a:cubicBezTo>
                  <a:cubicBezTo>
                    <a:pt x="729" y="247"/>
                    <a:pt x="729" y="246"/>
                    <a:pt x="730" y="244"/>
                  </a:cubicBezTo>
                  <a:cubicBezTo>
                    <a:pt x="729" y="246"/>
                    <a:pt x="728" y="249"/>
                    <a:pt x="728" y="249"/>
                  </a:cubicBezTo>
                  <a:cubicBezTo>
                    <a:pt x="729" y="245"/>
                    <a:pt x="730" y="242"/>
                    <a:pt x="730" y="239"/>
                  </a:cubicBezTo>
                  <a:cubicBezTo>
                    <a:pt x="730" y="239"/>
                    <a:pt x="731" y="237"/>
                    <a:pt x="731" y="237"/>
                  </a:cubicBezTo>
                  <a:cubicBezTo>
                    <a:pt x="731" y="236"/>
                    <a:pt x="732" y="235"/>
                    <a:pt x="732" y="234"/>
                  </a:cubicBezTo>
                  <a:cubicBezTo>
                    <a:pt x="731" y="238"/>
                    <a:pt x="731" y="234"/>
                    <a:pt x="731" y="235"/>
                  </a:cubicBezTo>
                  <a:cubicBezTo>
                    <a:pt x="731" y="232"/>
                    <a:pt x="731" y="233"/>
                    <a:pt x="731" y="231"/>
                  </a:cubicBezTo>
                  <a:cubicBezTo>
                    <a:pt x="732" y="230"/>
                    <a:pt x="732" y="228"/>
                    <a:pt x="732" y="230"/>
                  </a:cubicBezTo>
                  <a:cubicBezTo>
                    <a:pt x="733" y="227"/>
                    <a:pt x="733" y="226"/>
                    <a:pt x="733" y="223"/>
                  </a:cubicBezTo>
                  <a:cubicBezTo>
                    <a:pt x="734" y="222"/>
                    <a:pt x="734" y="220"/>
                    <a:pt x="735" y="216"/>
                  </a:cubicBezTo>
                  <a:cubicBezTo>
                    <a:pt x="735" y="214"/>
                    <a:pt x="735" y="217"/>
                    <a:pt x="735" y="214"/>
                  </a:cubicBezTo>
                  <a:cubicBezTo>
                    <a:pt x="735" y="214"/>
                    <a:pt x="736" y="211"/>
                    <a:pt x="736" y="211"/>
                  </a:cubicBezTo>
                  <a:cubicBezTo>
                    <a:pt x="736" y="213"/>
                    <a:pt x="735" y="215"/>
                    <a:pt x="736" y="214"/>
                  </a:cubicBezTo>
                  <a:cubicBezTo>
                    <a:pt x="736" y="209"/>
                    <a:pt x="737" y="207"/>
                    <a:pt x="737" y="205"/>
                  </a:cubicBezTo>
                  <a:cubicBezTo>
                    <a:pt x="737" y="207"/>
                    <a:pt x="737" y="213"/>
                    <a:pt x="736" y="216"/>
                  </a:cubicBezTo>
                  <a:cubicBezTo>
                    <a:pt x="736" y="216"/>
                    <a:pt x="736" y="214"/>
                    <a:pt x="736" y="215"/>
                  </a:cubicBezTo>
                  <a:cubicBezTo>
                    <a:pt x="735" y="218"/>
                    <a:pt x="735" y="219"/>
                    <a:pt x="735" y="222"/>
                  </a:cubicBezTo>
                  <a:cubicBezTo>
                    <a:pt x="735" y="222"/>
                    <a:pt x="735" y="223"/>
                    <a:pt x="735" y="222"/>
                  </a:cubicBezTo>
                  <a:cubicBezTo>
                    <a:pt x="735" y="221"/>
                    <a:pt x="736" y="220"/>
                    <a:pt x="736" y="220"/>
                  </a:cubicBezTo>
                  <a:cubicBezTo>
                    <a:pt x="736" y="219"/>
                    <a:pt x="736" y="223"/>
                    <a:pt x="735" y="226"/>
                  </a:cubicBezTo>
                  <a:cubicBezTo>
                    <a:pt x="736" y="222"/>
                    <a:pt x="737" y="221"/>
                    <a:pt x="737" y="222"/>
                  </a:cubicBezTo>
                  <a:cubicBezTo>
                    <a:pt x="738" y="220"/>
                    <a:pt x="738" y="218"/>
                    <a:pt x="738" y="215"/>
                  </a:cubicBezTo>
                  <a:cubicBezTo>
                    <a:pt x="738" y="218"/>
                    <a:pt x="739" y="213"/>
                    <a:pt x="739" y="212"/>
                  </a:cubicBezTo>
                  <a:cubicBezTo>
                    <a:pt x="739" y="214"/>
                    <a:pt x="739" y="213"/>
                    <a:pt x="740" y="211"/>
                  </a:cubicBezTo>
                  <a:cubicBezTo>
                    <a:pt x="740" y="210"/>
                    <a:pt x="739" y="214"/>
                    <a:pt x="740" y="214"/>
                  </a:cubicBezTo>
                  <a:cubicBezTo>
                    <a:pt x="740" y="212"/>
                    <a:pt x="740" y="210"/>
                    <a:pt x="740" y="208"/>
                  </a:cubicBezTo>
                  <a:cubicBezTo>
                    <a:pt x="740" y="209"/>
                    <a:pt x="740" y="209"/>
                    <a:pt x="740" y="208"/>
                  </a:cubicBezTo>
                  <a:cubicBezTo>
                    <a:pt x="739" y="211"/>
                    <a:pt x="739" y="210"/>
                    <a:pt x="739" y="213"/>
                  </a:cubicBezTo>
                  <a:cubicBezTo>
                    <a:pt x="738" y="213"/>
                    <a:pt x="739" y="209"/>
                    <a:pt x="739" y="209"/>
                  </a:cubicBezTo>
                  <a:cubicBezTo>
                    <a:pt x="739" y="211"/>
                    <a:pt x="738" y="212"/>
                    <a:pt x="738" y="213"/>
                  </a:cubicBezTo>
                  <a:cubicBezTo>
                    <a:pt x="738" y="213"/>
                    <a:pt x="739" y="212"/>
                    <a:pt x="739" y="214"/>
                  </a:cubicBezTo>
                  <a:cubicBezTo>
                    <a:pt x="738" y="215"/>
                    <a:pt x="737" y="218"/>
                    <a:pt x="737" y="219"/>
                  </a:cubicBezTo>
                  <a:cubicBezTo>
                    <a:pt x="737" y="213"/>
                    <a:pt x="738" y="214"/>
                    <a:pt x="739" y="209"/>
                  </a:cubicBezTo>
                  <a:cubicBezTo>
                    <a:pt x="739" y="210"/>
                    <a:pt x="739" y="208"/>
                    <a:pt x="739" y="208"/>
                  </a:cubicBezTo>
                  <a:cubicBezTo>
                    <a:pt x="739" y="205"/>
                    <a:pt x="739" y="207"/>
                    <a:pt x="739" y="203"/>
                  </a:cubicBezTo>
                  <a:cubicBezTo>
                    <a:pt x="739" y="201"/>
                    <a:pt x="740" y="203"/>
                    <a:pt x="740" y="201"/>
                  </a:cubicBezTo>
                  <a:cubicBezTo>
                    <a:pt x="740" y="200"/>
                    <a:pt x="739" y="202"/>
                    <a:pt x="739" y="201"/>
                  </a:cubicBezTo>
                  <a:cubicBezTo>
                    <a:pt x="739" y="204"/>
                    <a:pt x="739" y="205"/>
                    <a:pt x="739" y="205"/>
                  </a:cubicBezTo>
                  <a:cubicBezTo>
                    <a:pt x="739" y="201"/>
                    <a:pt x="740" y="197"/>
                    <a:pt x="740" y="195"/>
                  </a:cubicBezTo>
                  <a:cubicBezTo>
                    <a:pt x="739" y="196"/>
                    <a:pt x="739" y="198"/>
                    <a:pt x="739" y="199"/>
                  </a:cubicBezTo>
                  <a:cubicBezTo>
                    <a:pt x="739" y="199"/>
                    <a:pt x="739" y="202"/>
                    <a:pt x="739" y="199"/>
                  </a:cubicBezTo>
                  <a:cubicBezTo>
                    <a:pt x="739" y="197"/>
                    <a:pt x="739" y="196"/>
                    <a:pt x="739" y="194"/>
                  </a:cubicBezTo>
                  <a:cubicBezTo>
                    <a:pt x="739" y="196"/>
                    <a:pt x="738" y="197"/>
                    <a:pt x="738" y="199"/>
                  </a:cubicBezTo>
                  <a:cubicBezTo>
                    <a:pt x="738" y="197"/>
                    <a:pt x="737" y="200"/>
                    <a:pt x="738" y="198"/>
                  </a:cubicBezTo>
                  <a:cubicBezTo>
                    <a:pt x="738" y="196"/>
                    <a:pt x="739" y="196"/>
                    <a:pt x="738" y="194"/>
                  </a:cubicBezTo>
                  <a:cubicBezTo>
                    <a:pt x="738" y="196"/>
                    <a:pt x="738" y="195"/>
                    <a:pt x="738" y="196"/>
                  </a:cubicBezTo>
                  <a:cubicBezTo>
                    <a:pt x="737" y="199"/>
                    <a:pt x="738" y="199"/>
                    <a:pt x="737" y="200"/>
                  </a:cubicBezTo>
                  <a:cubicBezTo>
                    <a:pt x="737" y="198"/>
                    <a:pt x="738" y="193"/>
                    <a:pt x="738" y="193"/>
                  </a:cubicBezTo>
                  <a:cubicBezTo>
                    <a:pt x="738" y="194"/>
                    <a:pt x="737" y="196"/>
                    <a:pt x="737" y="197"/>
                  </a:cubicBezTo>
                  <a:cubicBezTo>
                    <a:pt x="737" y="193"/>
                    <a:pt x="737" y="192"/>
                    <a:pt x="737" y="189"/>
                  </a:cubicBezTo>
                  <a:cubicBezTo>
                    <a:pt x="737" y="191"/>
                    <a:pt x="737" y="184"/>
                    <a:pt x="738" y="184"/>
                  </a:cubicBezTo>
                  <a:cubicBezTo>
                    <a:pt x="738" y="184"/>
                    <a:pt x="737" y="187"/>
                    <a:pt x="737" y="190"/>
                  </a:cubicBezTo>
                  <a:cubicBezTo>
                    <a:pt x="738" y="189"/>
                    <a:pt x="738" y="189"/>
                    <a:pt x="738" y="190"/>
                  </a:cubicBezTo>
                  <a:cubicBezTo>
                    <a:pt x="738" y="187"/>
                    <a:pt x="738" y="185"/>
                    <a:pt x="739" y="186"/>
                  </a:cubicBezTo>
                  <a:cubicBezTo>
                    <a:pt x="738" y="182"/>
                    <a:pt x="739" y="178"/>
                    <a:pt x="739" y="171"/>
                  </a:cubicBezTo>
                  <a:cubicBezTo>
                    <a:pt x="738" y="172"/>
                    <a:pt x="739" y="168"/>
                    <a:pt x="739" y="168"/>
                  </a:cubicBezTo>
                  <a:cubicBezTo>
                    <a:pt x="739" y="168"/>
                    <a:pt x="738" y="170"/>
                    <a:pt x="738" y="168"/>
                  </a:cubicBezTo>
                  <a:cubicBezTo>
                    <a:pt x="738" y="167"/>
                    <a:pt x="738" y="167"/>
                    <a:pt x="738" y="165"/>
                  </a:cubicBezTo>
                  <a:cubicBezTo>
                    <a:pt x="738" y="165"/>
                    <a:pt x="738" y="163"/>
                    <a:pt x="737" y="163"/>
                  </a:cubicBezTo>
                  <a:cubicBezTo>
                    <a:pt x="737" y="163"/>
                    <a:pt x="737" y="164"/>
                    <a:pt x="737" y="164"/>
                  </a:cubicBezTo>
                  <a:cubicBezTo>
                    <a:pt x="738" y="162"/>
                    <a:pt x="737" y="158"/>
                    <a:pt x="737" y="156"/>
                  </a:cubicBezTo>
                  <a:cubicBezTo>
                    <a:pt x="738" y="157"/>
                    <a:pt x="739" y="155"/>
                    <a:pt x="738" y="151"/>
                  </a:cubicBezTo>
                  <a:cubicBezTo>
                    <a:pt x="739" y="152"/>
                    <a:pt x="739" y="158"/>
                    <a:pt x="740" y="156"/>
                  </a:cubicBezTo>
                  <a:cubicBezTo>
                    <a:pt x="739" y="155"/>
                    <a:pt x="739" y="154"/>
                    <a:pt x="739" y="152"/>
                  </a:cubicBezTo>
                  <a:cubicBezTo>
                    <a:pt x="739" y="151"/>
                    <a:pt x="740" y="154"/>
                    <a:pt x="740" y="151"/>
                  </a:cubicBezTo>
                  <a:cubicBezTo>
                    <a:pt x="739" y="147"/>
                    <a:pt x="739" y="150"/>
                    <a:pt x="738" y="148"/>
                  </a:cubicBezTo>
                  <a:cubicBezTo>
                    <a:pt x="738" y="149"/>
                    <a:pt x="738" y="151"/>
                    <a:pt x="738" y="151"/>
                  </a:cubicBezTo>
                  <a:cubicBezTo>
                    <a:pt x="738" y="148"/>
                    <a:pt x="738" y="148"/>
                    <a:pt x="738" y="146"/>
                  </a:cubicBezTo>
                  <a:cubicBezTo>
                    <a:pt x="737" y="144"/>
                    <a:pt x="736" y="144"/>
                    <a:pt x="735" y="141"/>
                  </a:cubicBezTo>
                  <a:cubicBezTo>
                    <a:pt x="736" y="144"/>
                    <a:pt x="736" y="143"/>
                    <a:pt x="736" y="146"/>
                  </a:cubicBezTo>
                  <a:cubicBezTo>
                    <a:pt x="736" y="146"/>
                    <a:pt x="736" y="143"/>
                    <a:pt x="735" y="144"/>
                  </a:cubicBezTo>
                  <a:cubicBezTo>
                    <a:pt x="736" y="145"/>
                    <a:pt x="736" y="147"/>
                    <a:pt x="735" y="146"/>
                  </a:cubicBezTo>
                  <a:cubicBezTo>
                    <a:pt x="735" y="145"/>
                    <a:pt x="735" y="144"/>
                    <a:pt x="735" y="144"/>
                  </a:cubicBezTo>
                  <a:cubicBezTo>
                    <a:pt x="735" y="145"/>
                    <a:pt x="735" y="147"/>
                    <a:pt x="735" y="148"/>
                  </a:cubicBezTo>
                  <a:cubicBezTo>
                    <a:pt x="734" y="141"/>
                    <a:pt x="734" y="143"/>
                    <a:pt x="734" y="148"/>
                  </a:cubicBezTo>
                  <a:cubicBezTo>
                    <a:pt x="734" y="147"/>
                    <a:pt x="733" y="145"/>
                    <a:pt x="733" y="142"/>
                  </a:cubicBezTo>
                  <a:cubicBezTo>
                    <a:pt x="733" y="139"/>
                    <a:pt x="733" y="142"/>
                    <a:pt x="734" y="142"/>
                  </a:cubicBezTo>
                  <a:cubicBezTo>
                    <a:pt x="733" y="135"/>
                    <a:pt x="732" y="138"/>
                    <a:pt x="733" y="141"/>
                  </a:cubicBezTo>
                  <a:cubicBezTo>
                    <a:pt x="732" y="140"/>
                    <a:pt x="732" y="138"/>
                    <a:pt x="732" y="136"/>
                  </a:cubicBezTo>
                  <a:cubicBezTo>
                    <a:pt x="732" y="137"/>
                    <a:pt x="732" y="133"/>
                    <a:pt x="731" y="133"/>
                  </a:cubicBezTo>
                  <a:cubicBezTo>
                    <a:pt x="732" y="135"/>
                    <a:pt x="732" y="137"/>
                    <a:pt x="732" y="137"/>
                  </a:cubicBezTo>
                  <a:cubicBezTo>
                    <a:pt x="731" y="136"/>
                    <a:pt x="731" y="134"/>
                    <a:pt x="731" y="133"/>
                  </a:cubicBezTo>
                  <a:cubicBezTo>
                    <a:pt x="730" y="135"/>
                    <a:pt x="730" y="134"/>
                    <a:pt x="730" y="134"/>
                  </a:cubicBezTo>
                  <a:cubicBezTo>
                    <a:pt x="730" y="136"/>
                    <a:pt x="730" y="138"/>
                    <a:pt x="730" y="139"/>
                  </a:cubicBezTo>
                  <a:cubicBezTo>
                    <a:pt x="729" y="138"/>
                    <a:pt x="729" y="138"/>
                    <a:pt x="729" y="139"/>
                  </a:cubicBezTo>
                  <a:cubicBezTo>
                    <a:pt x="729" y="137"/>
                    <a:pt x="729" y="136"/>
                    <a:pt x="729" y="136"/>
                  </a:cubicBezTo>
                  <a:cubicBezTo>
                    <a:pt x="728" y="135"/>
                    <a:pt x="729" y="138"/>
                    <a:pt x="728" y="138"/>
                  </a:cubicBezTo>
                  <a:cubicBezTo>
                    <a:pt x="728" y="135"/>
                    <a:pt x="728" y="132"/>
                    <a:pt x="728" y="131"/>
                  </a:cubicBezTo>
                  <a:cubicBezTo>
                    <a:pt x="728" y="131"/>
                    <a:pt x="727" y="130"/>
                    <a:pt x="727" y="130"/>
                  </a:cubicBezTo>
                  <a:cubicBezTo>
                    <a:pt x="727" y="133"/>
                    <a:pt x="728" y="135"/>
                    <a:pt x="728" y="136"/>
                  </a:cubicBezTo>
                  <a:cubicBezTo>
                    <a:pt x="728" y="137"/>
                    <a:pt x="727" y="134"/>
                    <a:pt x="727" y="132"/>
                  </a:cubicBezTo>
                  <a:cubicBezTo>
                    <a:pt x="727" y="132"/>
                    <a:pt x="726" y="129"/>
                    <a:pt x="726" y="127"/>
                  </a:cubicBezTo>
                  <a:cubicBezTo>
                    <a:pt x="725" y="125"/>
                    <a:pt x="725" y="125"/>
                    <a:pt x="725" y="129"/>
                  </a:cubicBezTo>
                  <a:cubicBezTo>
                    <a:pt x="725" y="128"/>
                    <a:pt x="725" y="128"/>
                    <a:pt x="725" y="126"/>
                  </a:cubicBezTo>
                  <a:cubicBezTo>
                    <a:pt x="725" y="128"/>
                    <a:pt x="725" y="127"/>
                    <a:pt x="725" y="129"/>
                  </a:cubicBezTo>
                  <a:cubicBezTo>
                    <a:pt x="724" y="128"/>
                    <a:pt x="724" y="128"/>
                    <a:pt x="724" y="127"/>
                  </a:cubicBezTo>
                  <a:cubicBezTo>
                    <a:pt x="724" y="125"/>
                    <a:pt x="724" y="125"/>
                    <a:pt x="723" y="123"/>
                  </a:cubicBezTo>
                  <a:cubicBezTo>
                    <a:pt x="723" y="121"/>
                    <a:pt x="722" y="121"/>
                    <a:pt x="722" y="123"/>
                  </a:cubicBezTo>
                  <a:cubicBezTo>
                    <a:pt x="722" y="125"/>
                    <a:pt x="723" y="128"/>
                    <a:pt x="723" y="132"/>
                  </a:cubicBezTo>
                  <a:cubicBezTo>
                    <a:pt x="723" y="132"/>
                    <a:pt x="723" y="131"/>
                    <a:pt x="723" y="130"/>
                  </a:cubicBezTo>
                  <a:cubicBezTo>
                    <a:pt x="723" y="127"/>
                    <a:pt x="722" y="124"/>
                    <a:pt x="722" y="121"/>
                  </a:cubicBezTo>
                  <a:cubicBezTo>
                    <a:pt x="721" y="114"/>
                    <a:pt x="722" y="108"/>
                    <a:pt x="724" y="116"/>
                  </a:cubicBezTo>
                  <a:cubicBezTo>
                    <a:pt x="724" y="119"/>
                    <a:pt x="725" y="122"/>
                    <a:pt x="725" y="123"/>
                  </a:cubicBezTo>
                  <a:cubicBezTo>
                    <a:pt x="725" y="119"/>
                    <a:pt x="724" y="118"/>
                    <a:pt x="724" y="116"/>
                  </a:cubicBezTo>
                  <a:cubicBezTo>
                    <a:pt x="724" y="116"/>
                    <a:pt x="723" y="114"/>
                    <a:pt x="723" y="111"/>
                  </a:cubicBezTo>
                  <a:cubicBezTo>
                    <a:pt x="722" y="108"/>
                    <a:pt x="722" y="104"/>
                    <a:pt x="721" y="103"/>
                  </a:cubicBezTo>
                  <a:cubicBezTo>
                    <a:pt x="721" y="102"/>
                    <a:pt x="721" y="102"/>
                    <a:pt x="721" y="99"/>
                  </a:cubicBezTo>
                  <a:cubicBezTo>
                    <a:pt x="720" y="98"/>
                    <a:pt x="720" y="97"/>
                    <a:pt x="720" y="96"/>
                  </a:cubicBezTo>
                  <a:cubicBezTo>
                    <a:pt x="719" y="92"/>
                    <a:pt x="718" y="87"/>
                    <a:pt x="716" y="80"/>
                  </a:cubicBezTo>
                  <a:cubicBezTo>
                    <a:pt x="716" y="80"/>
                    <a:pt x="716" y="81"/>
                    <a:pt x="716" y="81"/>
                  </a:cubicBezTo>
                  <a:cubicBezTo>
                    <a:pt x="715" y="77"/>
                    <a:pt x="714" y="73"/>
                    <a:pt x="713" y="69"/>
                  </a:cubicBezTo>
                  <a:cubicBezTo>
                    <a:pt x="711" y="65"/>
                    <a:pt x="710" y="61"/>
                    <a:pt x="709" y="57"/>
                  </a:cubicBezTo>
                  <a:cubicBezTo>
                    <a:pt x="707" y="54"/>
                    <a:pt x="707" y="52"/>
                    <a:pt x="706" y="49"/>
                  </a:cubicBezTo>
                  <a:cubicBezTo>
                    <a:pt x="706" y="48"/>
                    <a:pt x="705" y="47"/>
                    <a:pt x="705" y="46"/>
                  </a:cubicBezTo>
                  <a:cubicBezTo>
                    <a:pt x="700" y="37"/>
                    <a:pt x="701" y="44"/>
                    <a:pt x="706" y="59"/>
                  </a:cubicBezTo>
                  <a:cubicBezTo>
                    <a:pt x="707" y="61"/>
                    <a:pt x="707" y="63"/>
                    <a:pt x="708" y="66"/>
                  </a:cubicBezTo>
                  <a:cubicBezTo>
                    <a:pt x="709" y="68"/>
                    <a:pt x="709" y="70"/>
                    <a:pt x="710" y="73"/>
                  </a:cubicBezTo>
                  <a:cubicBezTo>
                    <a:pt x="711" y="77"/>
                    <a:pt x="713" y="83"/>
                    <a:pt x="714" y="88"/>
                  </a:cubicBezTo>
                  <a:cubicBezTo>
                    <a:pt x="714" y="90"/>
                    <a:pt x="714" y="88"/>
                    <a:pt x="714" y="90"/>
                  </a:cubicBezTo>
                  <a:cubicBezTo>
                    <a:pt x="716" y="95"/>
                    <a:pt x="716" y="99"/>
                    <a:pt x="716" y="101"/>
                  </a:cubicBezTo>
                  <a:cubicBezTo>
                    <a:pt x="716" y="102"/>
                    <a:pt x="716" y="103"/>
                    <a:pt x="717" y="104"/>
                  </a:cubicBezTo>
                  <a:cubicBezTo>
                    <a:pt x="717" y="103"/>
                    <a:pt x="716" y="101"/>
                    <a:pt x="717" y="100"/>
                  </a:cubicBezTo>
                  <a:cubicBezTo>
                    <a:pt x="718" y="108"/>
                    <a:pt x="719" y="110"/>
                    <a:pt x="720" y="118"/>
                  </a:cubicBezTo>
                  <a:cubicBezTo>
                    <a:pt x="719" y="117"/>
                    <a:pt x="718" y="110"/>
                    <a:pt x="717" y="111"/>
                  </a:cubicBezTo>
                  <a:cubicBezTo>
                    <a:pt x="717" y="112"/>
                    <a:pt x="718" y="115"/>
                    <a:pt x="717" y="115"/>
                  </a:cubicBezTo>
                  <a:cubicBezTo>
                    <a:pt x="717" y="117"/>
                    <a:pt x="718" y="118"/>
                    <a:pt x="718" y="119"/>
                  </a:cubicBezTo>
                  <a:cubicBezTo>
                    <a:pt x="718" y="121"/>
                    <a:pt x="719" y="127"/>
                    <a:pt x="720" y="133"/>
                  </a:cubicBezTo>
                  <a:cubicBezTo>
                    <a:pt x="719" y="134"/>
                    <a:pt x="719" y="134"/>
                    <a:pt x="719" y="136"/>
                  </a:cubicBezTo>
                  <a:cubicBezTo>
                    <a:pt x="719" y="137"/>
                    <a:pt x="719" y="134"/>
                    <a:pt x="719" y="135"/>
                  </a:cubicBezTo>
                  <a:cubicBezTo>
                    <a:pt x="719" y="135"/>
                    <a:pt x="719" y="136"/>
                    <a:pt x="719" y="136"/>
                  </a:cubicBezTo>
                  <a:cubicBezTo>
                    <a:pt x="719" y="137"/>
                    <a:pt x="719" y="138"/>
                    <a:pt x="719" y="139"/>
                  </a:cubicBezTo>
                  <a:cubicBezTo>
                    <a:pt x="719" y="142"/>
                    <a:pt x="720" y="161"/>
                    <a:pt x="718" y="152"/>
                  </a:cubicBezTo>
                  <a:cubicBezTo>
                    <a:pt x="718" y="150"/>
                    <a:pt x="718" y="146"/>
                    <a:pt x="718" y="145"/>
                  </a:cubicBezTo>
                  <a:cubicBezTo>
                    <a:pt x="717" y="144"/>
                    <a:pt x="717" y="138"/>
                    <a:pt x="717" y="136"/>
                  </a:cubicBezTo>
                  <a:cubicBezTo>
                    <a:pt x="717" y="141"/>
                    <a:pt x="717" y="143"/>
                    <a:pt x="718" y="147"/>
                  </a:cubicBezTo>
                  <a:cubicBezTo>
                    <a:pt x="717" y="146"/>
                    <a:pt x="717" y="151"/>
                    <a:pt x="717" y="147"/>
                  </a:cubicBezTo>
                  <a:cubicBezTo>
                    <a:pt x="717" y="151"/>
                    <a:pt x="717" y="152"/>
                    <a:pt x="717" y="154"/>
                  </a:cubicBezTo>
                  <a:cubicBezTo>
                    <a:pt x="717" y="152"/>
                    <a:pt x="717" y="155"/>
                    <a:pt x="717" y="154"/>
                  </a:cubicBezTo>
                  <a:cubicBezTo>
                    <a:pt x="717" y="150"/>
                    <a:pt x="716" y="150"/>
                    <a:pt x="716" y="148"/>
                  </a:cubicBezTo>
                  <a:cubicBezTo>
                    <a:pt x="716" y="146"/>
                    <a:pt x="716" y="142"/>
                    <a:pt x="716" y="138"/>
                  </a:cubicBezTo>
                  <a:cubicBezTo>
                    <a:pt x="715" y="138"/>
                    <a:pt x="715" y="139"/>
                    <a:pt x="715" y="138"/>
                  </a:cubicBezTo>
                  <a:cubicBezTo>
                    <a:pt x="715" y="136"/>
                    <a:pt x="715" y="134"/>
                    <a:pt x="715" y="130"/>
                  </a:cubicBezTo>
                  <a:cubicBezTo>
                    <a:pt x="714" y="130"/>
                    <a:pt x="714" y="128"/>
                    <a:pt x="714" y="130"/>
                  </a:cubicBezTo>
                  <a:cubicBezTo>
                    <a:pt x="712" y="123"/>
                    <a:pt x="713" y="132"/>
                    <a:pt x="711" y="125"/>
                  </a:cubicBezTo>
                  <a:cubicBezTo>
                    <a:pt x="713" y="128"/>
                    <a:pt x="712" y="134"/>
                    <a:pt x="713" y="137"/>
                  </a:cubicBezTo>
                  <a:cubicBezTo>
                    <a:pt x="713" y="138"/>
                    <a:pt x="713" y="140"/>
                    <a:pt x="713" y="143"/>
                  </a:cubicBezTo>
                  <a:cubicBezTo>
                    <a:pt x="714" y="143"/>
                    <a:pt x="714" y="152"/>
                    <a:pt x="714" y="153"/>
                  </a:cubicBezTo>
                  <a:cubicBezTo>
                    <a:pt x="714" y="156"/>
                    <a:pt x="714" y="158"/>
                    <a:pt x="715" y="160"/>
                  </a:cubicBezTo>
                  <a:cubicBezTo>
                    <a:pt x="715" y="160"/>
                    <a:pt x="715" y="161"/>
                    <a:pt x="715" y="161"/>
                  </a:cubicBezTo>
                  <a:cubicBezTo>
                    <a:pt x="714" y="160"/>
                    <a:pt x="714" y="158"/>
                    <a:pt x="714" y="156"/>
                  </a:cubicBezTo>
                  <a:cubicBezTo>
                    <a:pt x="714" y="157"/>
                    <a:pt x="714" y="158"/>
                    <a:pt x="714" y="157"/>
                  </a:cubicBezTo>
                  <a:cubicBezTo>
                    <a:pt x="714" y="159"/>
                    <a:pt x="714" y="162"/>
                    <a:pt x="714" y="163"/>
                  </a:cubicBezTo>
                  <a:cubicBezTo>
                    <a:pt x="714" y="161"/>
                    <a:pt x="713" y="157"/>
                    <a:pt x="713" y="158"/>
                  </a:cubicBezTo>
                  <a:cubicBezTo>
                    <a:pt x="714" y="163"/>
                    <a:pt x="713" y="158"/>
                    <a:pt x="713" y="161"/>
                  </a:cubicBezTo>
                  <a:cubicBezTo>
                    <a:pt x="713" y="159"/>
                    <a:pt x="713" y="156"/>
                    <a:pt x="713" y="154"/>
                  </a:cubicBezTo>
                  <a:cubicBezTo>
                    <a:pt x="712" y="153"/>
                    <a:pt x="712" y="155"/>
                    <a:pt x="712" y="153"/>
                  </a:cubicBezTo>
                  <a:cubicBezTo>
                    <a:pt x="712" y="145"/>
                    <a:pt x="711" y="140"/>
                    <a:pt x="711" y="135"/>
                  </a:cubicBezTo>
                  <a:cubicBezTo>
                    <a:pt x="711" y="138"/>
                    <a:pt x="710" y="136"/>
                    <a:pt x="710" y="133"/>
                  </a:cubicBezTo>
                  <a:cubicBezTo>
                    <a:pt x="710" y="132"/>
                    <a:pt x="709" y="129"/>
                    <a:pt x="709" y="128"/>
                  </a:cubicBezTo>
                  <a:cubicBezTo>
                    <a:pt x="710" y="129"/>
                    <a:pt x="710" y="130"/>
                    <a:pt x="710" y="133"/>
                  </a:cubicBezTo>
                  <a:cubicBezTo>
                    <a:pt x="710" y="134"/>
                    <a:pt x="710" y="132"/>
                    <a:pt x="711" y="134"/>
                  </a:cubicBezTo>
                  <a:cubicBezTo>
                    <a:pt x="710" y="130"/>
                    <a:pt x="710" y="134"/>
                    <a:pt x="710" y="131"/>
                  </a:cubicBezTo>
                  <a:cubicBezTo>
                    <a:pt x="710" y="130"/>
                    <a:pt x="710" y="129"/>
                    <a:pt x="710" y="128"/>
                  </a:cubicBezTo>
                  <a:cubicBezTo>
                    <a:pt x="710" y="128"/>
                    <a:pt x="710" y="130"/>
                    <a:pt x="710" y="130"/>
                  </a:cubicBezTo>
                  <a:cubicBezTo>
                    <a:pt x="710" y="126"/>
                    <a:pt x="710" y="126"/>
                    <a:pt x="710" y="126"/>
                  </a:cubicBezTo>
                  <a:cubicBezTo>
                    <a:pt x="710" y="124"/>
                    <a:pt x="710" y="124"/>
                    <a:pt x="710" y="122"/>
                  </a:cubicBezTo>
                  <a:cubicBezTo>
                    <a:pt x="710" y="122"/>
                    <a:pt x="710" y="123"/>
                    <a:pt x="710" y="123"/>
                  </a:cubicBezTo>
                  <a:cubicBezTo>
                    <a:pt x="709" y="122"/>
                    <a:pt x="709" y="120"/>
                    <a:pt x="709" y="119"/>
                  </a:cubicBezTo>
                  <a:cubicBezTo>
                    <a:pt x="709" y="121"/>
                    <a:pt x="709" y="116"/>
                    <a:pt x="708" y="115"/>
                  </a:cubicBezTo>
                  <a:cubicBezTo>
                    <a:pt x="708" y="116"/>
                    <a:pt x="709" y="117"/>
                    <a:pt x="709" y="118"/>
                  </a:cubicBezTo>
                  <a:cubicBezTo>
                    <a:pt x="708" y="113"/>
                    <a:pt x="708" y="112"/>
                    <a:pt x="707" y="110"/>
                  </a:cubicBezTo>
                  <a:cubicBezTo>
                    <a:pt x="707" y="111"/>
                    <a:pt x="707" y="111"/>
                    <a:pt x="707" y="112"/>
                  </a:cubicBezTo>
                  <a:cubicBezTo>
                    <a:pt x="707" y="110"/>
                    <a:pt x="706" y="107"/>
                    <a:pt x="706" y="106"/>
                  </a:cubicBezTo>
                  <a:cubicBezTo>
                    <a:pt x="706" y="108"/>
                    <a:pt x="707" y="109"/>
                    <a:pt x="707" y="110"/>
                  </a:cubicBezTo>
                  <a:cubicBezTo>
                    <a:pt x="706" y="107"/>
                    <a:pt x="706" y="112"/>
                    <a:pt x="707" y="114"/>
                  </a:cubicBezTo>
                  <a:cubicBezTo>
                    <a:pt x="706" y="108"/>
                    <a:pt x="708" y="113"/>
                    <a:pt x="707" y="112"/>
                  </a:cubicBezTo>
                  <a:cubicBezTo>
                    <a:pt x="707" y="115"/>
                    <a:pt x="707" y="113"/>
                    <a:pt x="708" y="115"/>
                  </a:cubicBezTo>
                  <a:cubicBezTo>
                    <a:pt x="707" y="116"/>
                    <a:pt x="707" y="115"/>
                    <a:pt x="707" y="114"/>
                  </a:cubicBezTo>
                  <a:cubicBezTo>
                    <a:pt x="706" y="112"/>
                    <a:pt x="706" y="110"/>
                    <a:pt x="705" y="109"/>
                  </a:cubicBezTo>
                  <a:cubicBezTo>
                    <a:pt x="706" y="111"/>
                    <a:pt x="706" y="113"/>
                    <a:pt x="707" y="115"/>
                  </a:cubicBezTo>
                  <a:cubicBezTo>
                    <a:pt x="706" y="117"/>
                    <a:pt x="706" y="123"/>
                    <a:pt x="707" y="129"/>
                  </a:cubicBezTo>
                  <a:cubicBezTo>
                    <a:pt x="707" y="126"/>
                    <a:pt x="707" y="126"/>
                    <a:pt x="706" y="126"/>
                  </a:cubicBezTo>
                  <a:cubicBezTo>
                    <a:pt x="707" y="129"/>
                    <a:pt x="707" y="129"/>
                    <a:pt x="706" y="130"/>
                  </a:cubicBezTo>
                  <a:cubicBezTo>
                    <a:pt x="707" y="132"/>
                    <a:pt x="707" y="133"/>
                    <a:pt x="707" y="136"/>
                  </a:cubicBezTo>
                  <a:cubicBezTo>
                    <a:pt x="707" y="137"/>
                    <a:pt x="707" y="136"/>
                    <a:pt x="708" y="138"/>
                  </a:cubicBezTo>
                  <a:cubicBezTo>
                    <a:pt x="708" y="140"/>
                    <a:pt x="708" y="144"/>
                    <a:pt x="708" y="142"/>
                  </a:cubicBezTo>
                  <a:cubicBezTo>
                    <a:pt x="708" y="145"/>
                    <a:pt x="708" y="149"/>
                    <a:pt x="709" y="150"/>
                  </a:cubicBezTo>
                  <a:cubicBezTo>
                    <a:pt x="709" y="149"/>
                    <a:pt x="709" y="148"/>
                    <a:pt x="709" y="148"/>
                  </a:cubicBezTo>
                  <a:cubicBezTo>
                    <a:pt x="709" y="148"/>
                    <a:pt x="709" y="149"/>
                    <a:pt x="709" y="150"/>
                  </a:cubicBezTo>
                  <a:cubicBezTo>
                    <a:pt x="709" y="145"/>
                    <a:pt x="711" y="156"/>
                    <a:pt x="710" y="159"/>
                  </a:cubicBezTo>
                  <a:cubicBezTo>
                    <a:pt x="710" y="158"/>
                    <a:pt x="710" y="153"/>
                    <a:pt x="710" y="156"/>
                  </a:cubicBezTo>
                  <a:cubicBezTo>
                    <a:pt x="710" y="158"/>
                    <a:pt x="710" y="159"/>
                    <a:pt x="710" y="158"/>
                  </a:cubicBezTo>
                  <a:cubicBezTo>
                    <a:pt x="710" y="157"/>
                    <a:pt x="709" y="155"/>
                    <a:pt x="709" y="155"/>
                  </a:cubicBezTo>
                  <a:cubicBezTo>
                    <a:pt x="709" y="158"/>
                    <a:pt x="709" y="158"/>
                    <a:pt x="709" y="160"/>
                  </a:cubicBezTo>
                  <a:cubicBezTo>
                    <a:pt x="710" y="163"/>
                    <a:pt x="710" y="171"/>
                    <a:pt x="710" y="176"/>
                  </a:cubicBezTo>
                  <a:cubicBezTo>
                    <a:pt x="710" y="176"/>
                    <a:pt x="710" y="177"/>
                    <a:pt x="710" y="177"/>
                  </a:cubicBezTo>
                  <a:cubicBezTo>
                    <a:pt x="710" y="176"/>
                    <a:pt x="710" y="175"/>
                    <a:pt x="710" y="175"/>
                  </a:cubicBezTo>
                  <a:cubicBezTo>
                    <a:pt x="710" y="180"/>
                    <a:pt x="710" y="180"/>
                    <a:pt x="710" y="184"/>
                  </a:cubicBezTo>
                  <a:cubicBezTo>
                    <a:pt x="709" y="184"/>
                    <a:pt x="709" y="187"/>
                    <a:pt x="710" y="185"/>
                  </a:cubicBezTo>
                  <a:cubicBezTo>
                    <a:pt x="710" y="189"/>
                    <a:pt x="709" y="191"/>
                    <a:pt x="709" y="190"/>
                  </a:cubicBezTo>
                  <a:cubicBezTo>
                    <a:pt x="709" y="186"/>
                    <a:pt x="709" y="188"/>
                    <a:pt x="709" y="185"/>
                  </a:cubicBezTo>
                  <a:cubicBezTo>
                    <a:pt x="709" y="187"/>
                    <a:pt x="709" y="188"/>
                    <a:pt x="708" y="190"/>
                  </a:cubicBezTo>
                  <a:cubicBezTo>
                    <a:pt x="708" y="190"/>
                    <a:pt x="708" y="188"/>
                    <a:pt x="708" y="187"/>
                  </a:cubicBezTo>
                  <a:cubicBezTo>
                    <a:pt x="708" y="191"/>
                    <a:pt x="708" y="191"/>
                    <a:pt x="708" y="193"/>
                  </a:cubicBezTo>
                  <a:cubicBezTo>
                    <a:pt x="708" y="194"/>
                    <a:pt x="708" y="195"/>
                    <a:pt x="708" y="197"/>
                  </a:cubicBezTo>
                  <a:cubicBezTo>
                    <a:pt x="708" y="197"/>
                    <a:pt x="708" y="197"/>
                    <a:pt x="708" y="198"/>
                  </a:cubicBezTo>
                  <a:cubicBezTo>
                    <a:pt x="708" y="198"/>
                    <a:pt x="708" y="198"/>
                    <a:pt x="708" y="199"/>
                  </a:cubicBezTo>
                  <a:cubicBezTo>
                    <a:pt x="708" y="201"/>
                    <a:pt x="708" y="200"/>
                    <a:pt x="708" y="201"/>
                  </a:cubicBezTo>
                  <a:cubicBezTo>
                    <a:pt x="708" y="201"/>
                    <a:pt x="708" y="202"/>
                    <a:pt x="708" y="204"/>
                  </a:cubicBezTo>
                  <a:cubicBezTo>
                    <a:pt x="708" y="204"/>
                    <a:pt x="708" y="206"/>
                    <a:pt x="708" y="203"/>
                  </a:cubicBezTo>
                  <a:cubicBezTo>
                    <a:pt x="708" y="202"/>
                    <a:pt x="708" y="205"/>
                    <a:pt x="708" y="203"/>
                  </a:cubicBezTo>
                  <a:cubicBezTo>
                    <a:pt x="708" y="200"/>
                    <a:pt x="708" y="200"/>
                    <a:pt x="709" y="199"/>
                  </a:cubicBezTo>
                  <a:cubicBezTo>
                    <a:pt x="709" y="201"/>
                    <a:pt x="708" y="207"/>
                    <a:pt x="708" y="209"/>
                  </a:cubicBezTo>
                  <a:cubicBezTo>
                    <a:pt x="708" y="208"/>
                    <a:pt x="708" y="208"/>
                    <a:pt x="708" y="209"/>
                  </a:cubicBezTo>
                  <a:cubicBezTo>
                    <a:pt x="708" y="210"/>
                    <a:pt x="708" y="208"/>
                    <a:pt x="707" y="209"/>
                  </a:cubicBezTo>
                  <a:cubicBezTo>
                    <a:pt x="707" y="213"/>
                    <a:pt x="707" y="213"/>
                    <a:pt x="707" y="216"/>
                  </a:cubicBezTo>
                  <a:cubicBezTo>
                    <a:pt x="707" y="216"/>
                    <a:pt x="706" y="217"/>
                    <a:pt x="706" y="217"/>
                  </a:cubicBezTo>
                  <a:cubicBezTo>
                    <a:pt x="706" y="214"/>
                    <a:pt x="706" y="225"/>
                    <a:pt x="705" y="227"/>
                  </a:cubicBezTo>
                  <a:cubicBezTo>
                    <a:pt x="705" y="227"/>
                    <a:pt x="705" y="228"/>
                    <a:pt x="705" y="228"/>
                  </a:cubicBezTo>
                  <a:cubicBezTo>
                    <a:pt x="705" y="227"/>
                    <a:pt x="705" y="227"/>
                    <a:pt x="705" y="225"/>
                  </a:cubicBezTo>
                  <a:cubicBezTo>
                    <a:pt x="705" y="223"/>
                    <a:pt x="706" y="221"/>
                    <a:pt x="706" y="220"/>
                  </a:cubicBezTo>
                  <a:cubicBezTo>
                    <a:pt x="705" y="223"/>
                    <a:pt x="705" y="225"/>
                    <a:pt x="704" y="226"/>
                  </a:cubicBezTo>
                  <a:cubicBezTo>
                    <a:pt x="705" y="223"/>
                    <a:pt x="704" y="225"/>
                    <a:pt x="704" y="222"/>
                  </a:cubicBezTo>
                  <a:cubicBezTo>
                    <a:pt x="705" y="220"/>
                    <a:pt x="706" y="216"/>
                    <a:pt x="706" y="216"/>
                  </a:cubicBezTo>
                  <a:cubicBezTo>
                    <a:pt x="705" y="217"/>
                    <a:pt x="705" y="217"/>
                    <a:pt x="705" y="217"/>
                  </a:cubicBezTo>
                  <a:cubicBezTo>
                    <a:pt x="706" y="213"/>
                    <a:pt x="707" y="210"/>
                    <a:pt x="706" y="207"/>
                  </a:cubicBezTo>
                  <a:cubicBezTo>
                    <a:pt x="706" y="210"/>
                    <a:pt x="706" y="213"/>
                    <a:pt x="705" y="216"/>
                  </a:cubicBezTo>
                  <a:cubicBezTo>
                    <a:pt x="705" y="215"/>
                    <a:pt x="705" y="214"/>
                    <a:pt x="706" y="211"/>
                  </a:cubicBezTo>
                  <a:cubicBezTo>
                    <a:pt x="706" y="210"/>
                    <a:pt x="706" y="208"/>
                    <a:pt x="706" y="206"/>
                  </a:cubicBezTo>
                  <a:cubicBezTo>
                    <a:pt x="706" y="205"/>
                    <a:pt x="705" y="208"/>
                    <a:pt x="705" y="205"/>
                  </a:cubicBezTo>
                  <a:cubicBezTo>
                    <a:pt x="705" y="207"/>
                    <a:pt x="705" y="212"/>
                    <a:pt x="704" y="213"/>
                  </a:cubicBezTo>
                  <a:cubicBezTo>
                    <a:pt x="705" y="211"/>
                    <a:pt x="705" y="210"/>
                    <a:pt x="705" y="209"/>
                  </a:cubicBezTo>
                  <a:cubicBezTo>
                    <a:pt x="705" y="216"/>
                    <a:pt x="703" y="218"/>
                    <a:pt x="703" y="218"/>
                  </a:cubicBezTo>
                  <a:cubicBezTo>
                    <a:pt x="703" y="220"/>
                    <a:pt x="702" y="222"/>
                    <a:pt x="702" y="223"/>
                  </a:cubicBezTo>
                  <a:cubicBezTo>
                    <a:pt x="702" y="223"/>
                    <a:pt x="703" y="217"/>
                    <a:pt x="702" y="218"/>
                  </a:cubicBezTo>
                  <a:cubicBezTo>
                    <a:pt x="702" y="220"/>
                    <a:pt x="702" y="220"/>
                    <a:pt x="702" y="221"/>
                  </a:cubicBezTo>
                  <a:cubicBezTo>
                    <a:pt x="702" y="218"/>
                    <a:pt x="701" y="222"/>
                    <a:pt x="702" y="218"/>
                  </a:cubicBezTo>
                  <a:cubicBezTo>
                    <a:pt x="702" y="218"/>
                    <a:pt x="702" y="218"/>
                    <a:pt x="702" y="218"/>
                  </a:cubicBezTo>
                  <a:cubicBezTo>
                    <a:pt x="703" y="214"/>
                    <a:pt x="701" y="217"/>
                    <a:pt x="702" y="214"/>
                  </a:cubicBezTo>
                  <a:cubicBezTo>
                    <a:pt x="702" y="214"/>
                    <a:pt x="702" y="211"/>
                    <a:pt x="702" y="211"/>
                  </a:cubicBezTo>
                  <a:cubicBezTo>
                    <a:pt x="702" y="211"/>
                    <a:pt x="702" y="215"/>
                    <a:pt x="701" y="214"/>
                  </a:cubicBezTo>
                  <a:cubicBezTo>
                    <a:pt x="701" y="214"/>
                    <a:pt x="702" y="212"/>
                    <a:pt x="701" y="212"/>
                  </a:cubicBezTo>
                  <a:cubicBezTo>
                    <a:pt x="701" y="214"/>
                    <a:pt x="701" y="211"/>
                    <a:pt x="701" y="212"/>
                  </a:cubicBezTo>
                  <a:cubicBezTo>
                    <a:pt x="701" y="214"/>
                    <a:pt x="700" y="217"/>
                    <a:pt x="700" y="217"/>
                  </a:cubicBezTo>
                  <a:cubicBezTo>
                    <a:pt x="700" y="217"/>
                    <a:pt x="700" y="219"/>
                    <a:pt x="701" y="217"/>
                  </a:cubicBezTo>
                  <a:cubicBezTo>
                    <a:pt x="700" y="218"/>
                    <a:pt x="700" y="221"/>
                    <a:pt x="700" y="220"/>
                  </a:cubicBezTo>
                  <a:cubicBezTo>
                    <a:pt x="699" y="223"/>
                    <a:pt x="699" y="226"/>
                    <a:pt x="698" y="230"/>
                  </a:cubicBezTo>
                  <a:cubicBezTo>
                    <a:pt x="697" y="233"/>
                    <a:pt x="697" y="236"/>
                    <a:pt x="696" y="239"/>
                  </a:cubicBezTo>
                  <a:cubicBezTo>
                    <a:pt x="696" y="240"/>
                    <a:pt x="695" y="242"/>
                    <a:pt x="695" y="243"/>
                  </a:cubicBezTo>
                  <a:cubicBezTo>
                    <a:pt x="694" y="243"/>
                    <a:pt x="695" y="240"/>
                    <a:pt x="695" y="240"/>
                  </a:cubicBezTo>
                  <a:cubicBezTo>
                    <a:pt x="695" y="241"/>
                    <a:pt x="695" y="240"/>
                    <a:pt x="695" y="240"/>
                  </a:cubicBezTo>
                  <a:cubicBezTo>
                    <a:pt x="694" y="242"/>
                    <a:pt x="694" y="244"/>
                    <a:pt x="693" y="246"/>
                  </a:cubicBezTo>
                  <a:cubicBezTo>
                    <a:pt x="694" y="241"/>
                    <a:pt x="693" y="243"/>
                    <a:pt x="694" y="239"/>
                  </a:cubicBezTo>
                  <a:cubicBezTo>
                    <a:pt x="694" y="240"/>
                    <a:pt x="696" y="234"/>
                    <a:pt x="696" y="233"/>
                  </a:cubicBezTo>
                  <a:cubicBezTo>
                    <a:pt x="695" y="235"/>
                    <a:pt x="694" y="239"/>
                    <a:pt x="694" y="239"/>
                  </a:cubicBezTo>
                  <a:cubicBezTo>
                    <a:pt x="694" y="237"/>
                    <a:pt x="695" y="234"/>
                    <a:pt x="695" y="234"/>
                  </a:cubicBezTo>
                  <a:cubicBezTo>
                    <a:pt x="694" y="237"/>
                    <a:pt x="693" y="239"/>
                    <a:pt x="693" y="241"/>
                  </a:cubicBezTo>
                  <a:cubicBezTo>
                    <a:pt x="693" y="240"/>
                    <a:pt x="695" y="230"/>
                    <a:pt x="695" y="228"/>
                  </a:cubicBezTo>
                  <a:cubicBezTo>
                    <a:pt x="694" y="234"/>
                    <a:pt x="693" y="236"/>
                    <a:pt x="693" y="237"/>
                  </a:cubicBezTo>
                  <a:cubicBezTo>
                    <a:pt x="692" y="239"/>
                    <a:pt x="692" y="241"/>
                    <a:pt x="692" y="242"/>
                  </a:cubicBezTo>
                  <a:cubicBezTo>
                    <a:pt x="692" y="238"/>
                    <a:pt x="690" y="244"/>
                    <a:pt x="691" y="245"/>
                  </a:cubicBezTo>
                  <a:cubicBezTo>
                    <a:pt x="691" y="242"/>
                    <a:pt x="691" y="243"/>
                    <a:pt x="691" y="245"/>
                  </a:cubicBezTo>
                  <a:cubicBezTo>
                    <a:pt x="691" y="244"/>
                    <a:pt x="690" y="245"/>
                    <a:pt x="690" y="246"/>
                  </a:cubicBezTo>
                  <a:cubicBezTo>
                    <a:pt x="690" y="249"/>
                    <a:pt x="689" y="251"/>
                    <a:pt x="688" y="253"/>
                  </a:cubicBezTo>
                  <a:cubicBezTo>
                    <a:pt x="688" y="255"/>
                    <a:pt x="687" y="257"/>
                    <a:pt x="687" y="258"/>
                  </a:cubicBezTo>
                  <a:cubicBezTo>
                    <a:pt x="688" y="256"/>
                    <a:pt x="688" y="256"/>
                    <a:pt x="688" y="254"/>
                  </a:cubicBezTo>
                  <a:cubicBezTo>
                    <a:pt x="689" y="252"/>
                    <a:pt x="689" y="253"/>
                    <a:pt x="691" y="249"/>
                  </a:cubicBezTo>
                  <a:cubicBezTo>
                    <a:pt x="690" y="253"/>
                    <a:pt x="690" y="252"/>
                    <a:pt x="689" y="254"/>
                  </a:cubicBezTo>
                  <a:cubicBezTo>
                    <a:pt x="689" y="255"/>
                    <a:pt x="690" y="252"/>
                    <a:pt x="689" y="255"/>
                  </a:cubicBezTo>
                  <a:cubicBezTo>
                    <a:pt x="689" y="257"/>
                    <a:pt x="687" y="262"/>
                    <a:pt x="686" y="264"/>
                  </a:cubicBezTo>
                  <a:cubicBezTo>
                    <a:pt x="686" y="265"/>
                    <a:pt x="686" y="267"/>
                    <a:pt x="685" y="268"/>
                  </a:cubicBezTo>
                  <a:cubicBezTo>
                    <a:pt x="685" y="270"/>
                    <a:pt x="684" y="272"/>
                    <a:pt x="684" y="274"/>
                  </a:cubicBezTo>
                  <a:cubicBezTo>
                    <a:pt x="682" y="277"/>
                    <a:pt x="681" y="280"/>
                    <a:pt x="681" y="281"/>
                  </a:cubicBezTo>
                  <a:cubicBezTo>
                    <a:pt x="680" y="282"/>
                    <a:pt x="680" y="282"/>
                    <a:pt x="680" y="283"/>
                  </a:cubicBezTo>
                  <a:cubicBezTo>
                    <a:pt x="679" y="285"/>
                    <a:pt x="681" y="281"/>
                    <a:pt x="681" y="282"/>
                  </a:cubicBezTo>
                  <a:cubicBezTo>
                    <a:pt x="680" y="283"/>
                    <a:pt x="680" y="283"/>
                    <a:pt x="680" y="283"/>
                  </a:cubicBezTo>
                  <a:cubicBezTo>
                    <a:pt x="680" y="284"/>
                    <a:pt x="679" y="286"/>
                    <a:pt x="678" y="287"/>
                  </a:cubicBezTo>
                  <a:cubicBezTo>
                    <a:pt x="678" y="288"/>
                    <a:pt x="677" y="291"/>
                    <a:pt x="676" y="294"/>
                  </a:cubicBezTo>
                  <a:cubicBezTo>
                    <a:pt x="675" y="298"/>
                    <a:pt x="673" y="302"/>
                    <a:pt x="672" y="304"/>
                  </a:cubicBezTo>
                  <a:cubicBezTo>
                    <a:pt x="672" y="304"/>
                    <a:pt x="670" y="309"/>
                    <a:pt x="669" y="309"/>
                  </a:cubicBezTo>
                  <a:cubicBezTo>
                    <a:pt x="670" y="309"/>
                    <a:pt x="671" y="307"/>
                    <a:pt x="670" y="309"/>
                  </a:cubicBezTo>
                  <a:cubicBezTo>
                    <a:pt x="669" y="310"/>
                    <a:pt x="668" y="311"/>
                    <a:pt x="668" y="312"/>
                  </a:cubicBezTo>
                  <a:cubicBezTo>
                    <a:pt x="668" y="312"/>
                    <a:pt x="669" y="311"/>
                    <a:pt x="668" y="312"/>
                  </a:cubicBezTo>
                  <a:cubicBezTo>
                    <a:pt x="667" y="315"/>
                    <a:pt x="666" y="315"/>
                    <a:pt x="665" y="316"/>
                  </a:cubicBezTo>
                  <a:cubicBezTo>
                    <a:pt x="665" y="316"/>
                    <a:pt x="667" y="313"/>
                    <a:pt x="665" y="315"/>
                  </a:cubicBezTo>
                  <a:cubicBezTo>
                    <a:pt x="665" y="316"/>
                    <a:pt x="661" y="323"/>
                    <a:pt x="660" y="324"/>
                  </a:cubicBezTo>
                  <a:cubicBezTo>
                    <a:pt x="661" y="322"/>
                    <a:pt x="662" y="319"/>
                    <a:pt x="664" y="316"/>
                  </a:cubicBezTo>
                  <a:cubicBezTo>
                    <a:pt x="664" y="315"/>
                    <a:pt x="664" y="314"/>
                    <a:pt x="666" y="312"/>
                  </a:cubicBezTo>
                  <a:cubicBezTo>
                    <a:pt x="665" y="313"/>
                    <a:pt x="666" y="311"/>
                    <a:pt x="667" y="310"/>
                  </a:cubicBezTo>
                  <a:cubicBezTo>
                    <a:pt x="666" y="311"/>
                    <a:pt x="666" y="310"/>
                    <a:pt x="667" y="310"/>
                  </a:cubicBezTo>
                  <a:cubicBezTo>
                    <a:pt x="666" y="310"/>
                    <a:pt x="668" y="307"/>
                    <a:pt x="668" y="307"/>
                  </a:cubicBezTo>
                  <a:cubicBezTo>
                    <a:pt x="666" y="310"/>
                    <a:pt x="666" y="311"/>
                    <a:pt x="664" y="314"/>
                  </a:cubicBezTo>
                  <a:cubicBezTo>
                    <a:pt x="666" y="310"/>
                    <a:pt x="668" y="305"/>
                    <a:pt x="668" y="303"/>
                  </a:cubicBezTo>
                  <a:cubicBezTo>
                    <a:pt x="670" y="299"/>
                    <a:pt x="671" y="298"/>
                    <a:pt x="672" y="296"/>
                  </a:cubicBezTo>
                  <a:cubicBezTo>
                    <a:pt x="671" y="298"/>
                    <a:pt x="673" y="292"/>
                    <a:pt x="673" y="292"/>
                  </a:cubicBezTo>
                  <a:cubicBezTo>
                    <a:pt x="673" y="291"/>
                    <a:pt x="672" y="294"/>
                    <a:pt x="672" y="293"/>
                  </a:cubicBezTo>
                  <a:cubicBezTo>
                    <a:pt x="671" y="295"/>
                    <a:pt x="671" y="297"/>
                    <a:pt x="670" y="297"/>
                  </a:cubicBezTo>
                  <a:cubicBezTo>
                    <a:pt x="672" y="294"/>
                    <a:pt x="673" y="291"/>
                    <a:pt x="674" y="288"/>
                  </a:cubicBezTo>
                  <a:cubicBezTo>
                    <a:pt x="673" y="289"/>
                    <a:pt x="675" y="285"/>
                    <a:pt x="675" y="284"/>
                  </a:cubicBezTo>
                  <a:cubicBezTo>
                    <a:pt x="675" y="285"/>
                    <a:pt x="675" y="285"/>
                    <a:pt x="675" y="284"/>
                  </a:cubicBezTo>
                  <a:cubicBezTo>
                    <a:pt x="674" y="286"/>
                    <a:pt x="674" y="287"/>
                    <a:pt x="673" y="288"/>
                  </a:cubicBezTo>
                  <a:cubicBezTo>
                    <a:pt x="674" y="285"/>
                    <a:pt x="672" y="289"/>
                    <a:pt x="672" y="289"/>
                  </a:cubicBezTo>
                  <a:cubicBezTo>
                    <a:pt x="672" y="288"/>
                    <a:pt x="674" y="285"/>
                    <a:pt x="673" y="286"/>
                  </a:cubicBezTo>
                  <a:cubicBezTo>
                    <a:pt x="672" y="287"/>
                    <a:pt x="671" y="291"/>
                    <a:pt x="671" y="291"/>
                  </a:cubicBezTo>
                  <a:cubicBezTo>
                    <a:pt x="672" y="288"/>
                    <a:pt x="672" y="291"/>
                    <a:pt x="671" y="293"/>
                  </a:cubicBezTo>
                  <a:cubicBezTo>
                    <a:pt x="670" y="295"/>
                    <a:pt x="668" y="301"/>
                    <a:pt x="666" y="302"/>
                  </a:cubicBezTo>
                  <a:cubicBezTo>
                    <a:pt x="666" y="302"/>
                    <a:pt x="666" y="303"/>
                    <a:pt x="666" y="304"/>
                  </a:cubicBezTo>
                  <a:cubicBezTo>
                    <a:pt x="664" y="307"/>
                    <a:pt x="663" y="309"/>
                    <a:pt x="663" y="307"/>
                  </a:cubicBezTo>
                  <a:cubicBezTo>
                    <a:pt x="663" y="309"/>
                    <a:pt x="662" y="309"/>
                    <a:pt x="662" y="310"/>
                  </a:cubicBezTo>
                  <a:cubicBezTo>
                    <a:pt x="662" y="309"/>
                    <a:pt x="664" y="305"/>
                    <a:pt x="665" y="304"/>
                  </a:cubicBezTo>
                  <a:cubicBezTo>
                    <a:pt x="665" y="303"/>
                    <a:pt x="665" y="302"/>
                    <a:pt x="666" y="301"/>
                  </a:cubicBezTo>
                  <a:cubicBezTo>
                    <a:pt x="666" y="300"/>
                    <a:pt x="667" y="299"/>
                    <a:pt x="667" y="298"/>
                  </a:cubicBezTo>
                  <a:cubicBezTo>
                    <a:pt x="669" y="295"/>
                    <a:pt x="668" y="295"/>
                    <a:pt x="669" y="292"/>
                  </a:cubicBezTo>
                  <a:cubicBezTo>
                    <a:pt x="669" y="292"/>
                    <a:pt x="669" y="292"/>
                    <a:pt x="669" y="292"/>
                  </a:cubicBezTo>
                  <a:cubicBezTo>
                    <a:pt x="668" y="294"/>
                    <a:pt x="668" y="295"/>
                    <a:pt x="667" y="296"/>
                  </a:cubicBezTo>
                  <a:cubicBezTo>
                    <a:pt x="668" y="294"/>
                    <a:pt x="668" y="292"/>
                    <a:pt x="667" y="294"/>
                  </a:cubicBezTo>
                  <a:cubicBezTo>
                    <a:pt x="668" y="293"/>
                    <a:pt x="668" y="292"/>
                    <a:pt x="668" y="291"/>
                  </a:cubicBezTo>
                  <a:cubicBezTo>
                    <a:pt x="668" y="292"/>
                    <a:pt x="667" y="293"/>
                    <a:pt x="668" y="291"/>
                  </a:cubicBezTo>
                  <a:cubicBezTo>
                    <a:pt x="667" y="293"/>
                    <a:pt x="666" y="294"/>
                    <a:pt x="666" y="294"/>
                  </a:cubicBezTo>
                  <a:cubicBezTo>
                    <a:pt x="666" y="295"/>
                    <a:pt x="666" y="295"/>
                    <a:pt x="665" y="297"/>
                  </a:cubicBezTo>
                  <a:cubicBezTo>
                    <a:pt x="665" y="297"/>
                    <a:pt x="665" y="297"/>
                    <a:pt x="664" y="297"/>
                  </a:cubicBezTo>
                  <a:cubicBezTo>
                    <a:pt x="665" y="295"/>
                    <a:pt x="665" y="295"/>
                    <a:pt x="665" y="293"/>
                  </a:cubicBezTo>
                  <a:cubicBezTo>
                    <a:pt x="665" y="294"/>
                    <a:pt x="665" y="294"/>
                    <a:pt x="665" y="294"/>
                  </a:cubicBezTo>
                  <a:cubicBezTo>
                    <a:pt x="664" y="297"/>
                    <a:pt x="663" y="297"/>
                    <a:pt x="663" y="299"/>
                  </a:cubicBezTo>
                  <a:cubicBezTo>
                    <a:pt x="662" y="300"/>
                    <a:pt x="662" y="299"/>
                    <a:pt x="662" y="299"/>
                  </a:cubicBezTo>
                  <a:cubicBezTo>
                    <a:pt x="662" y="298"/>
                    <a:pt x="663" y="296"/>
                    <a:pt x="663" y="296"/>
                  </a:cubicBezTo>
                  <a:cubicBezTo>
                    <a:pt x="662" y="299"/>
                    <a:pt x="661" y="301"/>
                    <a:pt x="660" y="303"/>
                  </a:cubicBezTo>
                  <a:cubicBezTo>
                    <a:pt x="660" y="304"/>
                    <a:pt x="658" y="307"/>
                    <a:pt x="659" y="305"/>
                  </a:cubicBezTo>
                  <a:cubicBezTo>
                    <a:pt x="659" y="305"/>
                    <a:pt x="659" y="305"/>
                    <a:pt x="659" y="304"/>
                  </a:cubicBezTo>
                  <a:cubicBezTo>
                    <a:pt x="659" y="305"/>
                    <a:pt x="657" y="308"/>
                    <a:pt x="657" y="310"/>
                  </a:cubicBezTo>
                  <a:cubicBezTo>
                    <a:pt x="656" y="309"/>
                    <a:pt x="654" y="314"/>
                    <a:pt x="655" y="312"/>
                  </a:cubicBezTo>
                  <a:cubicBezTo>
                    <a:pt x="654" y="314"/>
                    <a:pt x="655" y="312"/>
                    <a:pt x="654" y="314"/>
                  </a:cubicBezTo>
                  <a:cubicBezTo>
                    <a:pt x="652" y="318"/>
                    <a:pt x="647" y="327"/>
                    <a:pt x="643" y="333"/>
                  </a:cubicBezTo>
                  <a:cubicBezTo>
                    <a:pt x="643" y="333"/>
                    <a:pt x="644" y="332"/>
                    <a:pt x="644" y="332"/>
                  </a:cubicBezTo>
                  <a:cubicBezTo>
                    <a:pt x="642" y="335"/>
                    <a:pt x="640" y="338"/>
                    <a:pt x="638" y="341"/>
                  </a:cubicBezTo>
                  <a:cubicBezTo>
                    <a:pt x="636" y="343"/>
                    <a:pt x="634" y="346"/>
                    <a:pt x="633" y="348"/>
                  </a:cubicBezTo>
                  <a:cubicBezTo>
                    <a:pt x="632" y="349"/>
                    <a:pt x="634" y="347"/>
                    <a:pt x="633" y="348"/>
                  </a:cubicBezTo>
                  <a:cubicBezTo>
                    <a:pt x="633" y="348"/>
                    <a:pt x="632" y="349"/>
                    <a:pt x="632" y="350"/>
                  </a:cubicBezTo>
                  <a:cubicBezTo>
                    <a:pt x="632" y="349"/>
                    <a:pt x="632" y="349"/>
                    <a:pt x="632" y="349"/>
                  </a:cubicBezTo>
                  <a:cubicBezTo>
                    <a:pt x="633" y="347"/>
                    <a:pt x="634" y="347"/>
                    <a:pt x="633" y="347"/>
                  </a:cubicBezTo>
                  <a:cubicBezTo>
                    <a:pt x="630" y="351"/>
                    <a:pt x="627" y="355"/>
                    <a:pt x="624" y="359"/>
                  </a:cubicBezTo>
                  <a:cubicBezTo>
                    <a:pt x="620" y="363"/>
                    <a:pt x="617" y="368"/>
                    <a:pt x="614" y="371"/>
                  </a:cubicBezTo>
                  <a:cubicBezTo>
                    <a:pt x="613" y="372"/>
                    <a:pt x="612" y="374"/>
                    <a:pt x="611" y="375"/>
                  </a:cubicBezTo>
                  <a:cubicBezTo>
                    <a:pt x="611" y="375"/>
                    <a:pt x="611" y="374"/>
                    <a:pt x="612" y="374"/>
                  </a:cubicBezTo>
                  <a:cubicBezTo>
                    <a:pt x="611" y="375"/>
                    <a:pt x="611" y="375"/>
                    <a:pt x="610" y="376"/>
                  </a:cubicBezTo>
                  <a:cubicBezTo>
                    <a:pt x="608" y="377"/>
                    <a:pt x="605" y="381"/>
                    <a:pt x="603" y="384"/>
                  </a:cubicBezTo>
                  <a:cubicBezTo>
                    <a:pt x="599" y="387"/>
                    <a:pt x="597" y="390"/>
                    <a:pt x="594" y="392"/>
                  </a:cubicBezTo>
                  <a:cubicBezTo>
                    <a:pt x="592" y="395"/>
                    <a:pt x="589" y="397"/>
                    <a:pt x="587" y="399"/>
                  </a:cubicBezTo>
                  <a:cubicBezTo>
                    <a:pt x="583" y="403"/>
                    <a:pt x="572" y="411"/>
                    <a:pt x="568" y="415"/>
                  </a:cubicBezTo>
                  <a:cubicBezTo>
                    <a:pt x="567" y="415"/>
                    <a:pt x="566" y="416"/>
                    <a:pt x="566" y="415"/>
                  </a:cubicBezTo>
                  <a:cubicBezTo>
                    <a:pt x="564" y="417"/>
                    <a:pt x="566" y="416"/>
                    <a:pt x="563" y="418"/>
                  </a:cubicBezTo>
                  <a:cubicBezTo>
                    <a:pt x="562" y="419"/>
                    <a:pt x="562" y="419"/>
                    <a:pt x="561" y="419"/>
                  </a:cubicBezTo>
                  <a:cubicBezTo>
                    <a:pt x="560" y="421"/>
                    <a:pt x="558" y="422"/>
                    <a:pt x="559" y="421"/>
                  </a:cubicBezTo>
                  <a:cubicBezTo>
                    <a:pt x="557" y="422"/>
                    <a:pt x="557" y="423"/>
                    <a:pt x="555" y="424"/>
                  </a:cubicBezTo>
                  <a:cubicBezTo>
                    <a:pt x="554" y="425"/>
                    <a:pt x="551" y="426"/>
                    <a:pt x="550" y="427"/>
                  </a:cubicBezTo>
                  <a:cubicBezTo>
                    <a:pt x="548" y="428"/>
                    <a:pt x="546" y="430"/>
                    <a:pt x="544" y="431"/>
                  </a:cubicBezTo>
                  <a:cubicBezTo>
                    <a:pt x="541" y="433"/>
                    <a:pt x="539" y="434"/>
                    <a:pt x="536" y="436"/>
                  </a:cubicBezTo>
                  <a:cubicBezTo>
                    <a:pt x="534" y="437"/>
                    <a:pt x="531" y="439"/>
                    <a:pt x="528" y="440"/>
                  </a:cubicBezTo>
                  <a:cubicBezTo>
                    <a:pt x="526" y="442"/>
                    <a:pt x="523" y="443"/>
                    <a:pt x="521" y="445"/>
                  </a:cubicBezTo>
                  <a:cubicBezTo>
                    <a:pt x="523" y="444"/>
                    <a:pt x="527" y="441"/>
                    <a:pt x="524" y="443"/>
                  </a:cubicBezTo>
                  <a:cubicBezTo>
                    <a:pt x="526" y="442"/>
                    <a:pt x="530" y="440"/>
                    <a:pt x="532" y="438"/>
                  </a:cubicBezTo>
                  <a:cubicBezTo>
                    <a:pt x="534" y="437"/>
                    <a:pt x="538" y="435"/>
                    <a:pt x="540" y="433"/>
                  </a:cubicBezTo>
                  <a:cubicBezTo>
                    <a:pt x="542" y="432"/>
                    <a:pt x="542" y="432"/>
                    <a:pt x="545" y="431"/>
                  </a:cubicBezTo>
                  <a:cubicBezTo>
                    <a:pt x="545" y="431"/>
                    <a:pt x="546" y="430"/>
                    <a:pt x="546" y="430"/>
                  </a:cubicBezTo>
                  <a:cubicBezTo>
                    <a:pt x="543" y="433"/>
                    <a:pt x="538" y="435"/>
                    <a:pt x="532" y="439"/>
                  </a:cubicBezTo>
                  <a:cubicBezTo>
                    <a:pt x="539" y="435"/>
                    <a:pt x="543" y="433"/>
                    <a:pt x="550" y="428"/>
                  </a:cubicBezTo>
                  <a:cubicBezTo>
                    <a:pt x="550" y="428"/>
                    <a:pt x="550" y="428"/>
                    <a:pt x="552" y="428"/>
                  </a:cubicBezTo>
                  <a:cubicBezTo>
                    <a:pt x="554" y="426"/>
                    <a:pt x="565" y="418"/>
                    <a:pt x="568" y="416"/>
                  </a:cubicBezTo>
                  <a:cubicBezTo>
                    <a:pt x="572" y="413"/>
                    <a:pt x="576" y="409"/>
                    <a:pt x="579" y="407"/>
                  </a:cubicBezTo>
                  <a:cubicBezTo>
                    <a:pt x="578" y="408"/>
                    <a:pt x="580" y="406"/>
                    <a:pt x="582" y="404"/>
                  </a:cubicBezTo>
                  <a:cubicBezTo>
                    <a:pt x="584" y="403"/>
                    <a:pt x="586" y="401"/>
                    <a:pt x="586" y="401"/>
                  </a:cubicBezTo>
                  <a:cubicBezTo>
                    <a:pt x="586" y="401"/>
                    <a:pt x="585" y="402"/>
                    <a:pt x="585" y="403"/>
                  </a:cubicBezTo>
                  <a:cubicBezTo>
                    <a:pt x="586" y="401"/>
                    <a:pt x="589" y="399"/>
                    <a:pt x="590" y="398"/>
                  </a:cubicBezTo>
                  <a:cubicBezTo>
                    <a:pt x="591" y="397"/>
                    <a:pt x="593" y="395"/>
                    <a:pt x="596" y="392"/>
                  </a:cubicBezTo>
                  <a:cubicBezTo>
                    <a:pt x="598" y="390"/>
                    <a:pt x="601" y="387"/>
                    <a:pt x="602" y="386"/>
                  </a:cubicBezTo>
                  <a:cubicBezTo>
                    <a:pt x="604" y="384"/>
                    <a:pt x="604" y="384"/>
                    <a:pt x="604" y="385"/>
                  </a:cubicBezTo>
                  <a:cubicBezTo>
                    <a:pt x="606" y="383"/>
                    <a:pt x="606" y="382"/>
                    <a:pt x="609" y="378"/>
                  </a:cubicBezTo>
                  <a:cubicBezTo>
                    <a:pt x="611" y="377"/>
                    <a:pt x="614" y="374"/>
                    <a:pt x="617" y="371"/>
                  </a:cubicBezTo>
                  <a:cubicBezTo>
                    <a:pt x="620" y="367"/>
                    <a:pt x="623" y="363"/>
                    <a:pt x="624" y="362"/>
                  </a:cubicBezTo>
                  <a:cubicBezTo>
                    <a:pt x="621" y="366"/>
                    <a:pt x="618" y="371"/>
                    <a:pt x="613" y="376"/>
                  </a:cubicBezTo>
                  <a:cubicBezTo>
                    <a:pt x="611" y="378"/>
                    <a:pt x="609" y="381"/>
                    <a:pt x="606" y="383"/>
                  </a:cubicBezTo>
                  <a:cubicBezTo>
                    <a:pt x="604" y="385"/>
                    <a:pt x="602" y="388"/>
                    <a:pt x="600" y="390"/>
                  </a:cubicBezTo>
                  <a:cubicBezTo>
                    <a:pt x="603" y="387"/>
                    <a:pt x="607" y="384"/>
                    <a:pt x="608" y="381"/>
                  </a:cubicBezTo>
                  <a:cubicBezTo>
                    <a:pt x="608" y="382"/>
                    <a:pt x="612" y="377"/>
                    <a:pt x="613" y="377"/>
                  </a:cubicBezTo>
                  <a:cubicBezTo>
                    <a:pt x="611" y="379"/>
                    <a:pt x="608" y="383"/>
                    <a:pt x="606" y="385"/>
                  </a:cubicBezTo>
                  <a:cubicBezTo>
                    <a:pt x="603" y="388"/>
                    <a:pt x="600" y="390"/>
                    <a:pt x="599" y="391"/>
                  </a:cubicBezTo>
                  <a:cubicBezTo>
                    <a:pt x="599" y="391"/>
                    <a:pt x="601" y="389"/>
                    <a:pt x="602" y="389"/>
                  </a:cubicBezTo>
                  <a:cubicBezTo>
                    <a:pt x="600" y="391"/>
                    <a:pt x="598" y="393"/>
                    <a:pt x="596" y="394"/>
                  </a:cubicBezTo>
                  <a:cubicBezTo>
                    <a:pt x="595" y="396"/>
                    <a:pt x="593" y="397"/>
                    <a:pt x="591" y="399"/>
                  </a:cubicBezTo>
                  <a:cubicBezTo>
                    <a:pt x="591" y="399"/>
                    <a:pt x="591" y="399"/>
                    <a:pt x="590" y="400"/>
                  </a:cubicBezTo>
                  <a:cubicBezTo>
                    <a:pt x="588" y="402"/>
                    <a:pt x="585" y="404"/>
                    <a:pt x="583" y="406"/>
                  </a:cubicBezTo>
                  <a:cubicBezTo>
                    <a:pt x="581" y="408"/>
                    <a:pt x="578" y="410"/>
                    <a:pt x="577" y="411"/>
                  </a:cubicBezTo>
                  <a:cubicBezTo>
                    <a:pt x="575" y="412"/>
                    <a:pt x="573" y="414"/>
                    <a:pt x="571" y="415"/>
                  </a:cubicBezTo>
                  <a:cubicBezTo>
                    <a:pt x="569" y="417"/>
                    <a:pt x="568" y="418"/>
                    <a:pt x="566" y="419"/>
                  </a:cubicBezTo>
                  <a:cubicBezTo>
                    <a:pt x="565" y="420"/>
                    <a:pt x="560" y="423"/>
                    <a:pt x="562" y="422"/>
                  </a:cubicBezTo>
                  <a:cubicBezTo>
                    <a:pt x="560" y="423"/>
                    <a:pt x="559" y="424"/>
                    <a:pt x="557" y="425"/>
                  </a:cubicBezTo>
                  <a:cubicBezTo>
                    <a:pt x="556" y="426"/>
                    <a:pt x="554" y="427"/>
                    <a:pt x="553" y="428"/>
                  </a:cubicBezTo>
                  <a:cubicBezTo>
                    <a:pt x="553" y="427"/>
                    <a:pt x="548" y="431"/>
                    <a:pt x="548" y="431"/>
                  </a:cubicBezTo>
                  <a:cubicBezTo>
                    <a:pt x="546" y="432"/>
                    <a:pt x="546" y="433"/>
                    <a:pt x="542" y="435"/>
                  </a:cubicBezTo>
                  <a:cubicBezTo>
                    <a:pt x="542" y="435"/>
                    <a:pt x="540" y="435"/>
                    <a:pt x="538" y="437"/>
                  </a:cubicBezTo>
                  <a:cubicBezTo>
                    <a:pt x="536" y="438"/>
                    <a:pt x="533" y="440"/>
                    <a:pt x="531" y="441"/>
                  </a:cubicBezTo>
                  <a:cubicBezTo>
                    <a:pt x="528" y="443"/>
                    <a:pt x="525" y="444"/>
                    <a:pt x="521" y="446"/>
                  </a:cubicBezTo>
                  <a:cubicBezTo>
                    <a:pt x="521" y="446"/>
                    <a:pt x="521" y="446"/>
                    <a:pt x="520" y="447"/>
                  </a:cubicBezTo>
                  <a:cubicBezTo>
                    <a:pt x="515" y="450"/>
                    <a:pt x="510" y="452"/>
                    <a:pt x="507" y="453"/>
                  </a:cubicBezTo>
                  <a:cubicBezTo>
                    <a:pt x="505" y="455"/>
                    <a:pt x="501" y="456"/>
                    <a:pt x="499" y="457"/>
                  </a:cubicBezTo>
                  <a:cubicBezTo>
                    <a:pt x="495" y="458"/>
                    <a:pt x="488" y="462"/>
                    <a:pt x="487" y="461"/>
                  </a:cubicBezTo>
                  <a:cubicBezTo>
                    <a:pt x="486" y="462"/>
                    <a:pt x="487" y="462"/>
                    <a:pt x="485" y="462"/>
                  </a:cubicBezTo>
                  <a:cubicBezTo>
                    <a:pt x="485" y="462"/>
                    <a:pt x="483" y="463"/>
                    <a:pt x="482" y="463"/>
                  </a:cubicBezTo>
                  <a:cubicBezTo>
                    <a:pt x="480" y="464"/>
                    <a:pt x="472" y="466"/>
                    <a:pt x="470" y="467"/>
                  </a:cubicBezTo>
                  <a:cubicBezTo>
                    <a:pt x="463" y="469"/>
                    <a:pt x="456" y="472"/>
                    <a:pt x="449" y="473"/>
                  </a:cubicBezTo>
                  <a:cubicBezTo>
                    <a:pt x="449" y="473"/>
                    <a:pt x="449" y="473"/>
                    <a:pt x="447" y="473"/>
                  </a:cubicBezTo>
                  <a:cubicBezTo>
                    <a:pt x="448" y="473"/>
                    <a:pt x="449" y="473"/>
                    <a:pt x="447" y="474"/>
                  </a:cubicBezTo>
                  <a:cubicBezTo>
                    <a:pt x="444" y="474"/>
                    <a:pt x="442" y="475"/>
                    <a:pt x="440" y="475"/>
                  </a:cubicBezTo>
                  <a:cubicBezTo>
                    <a:pt x="440" y="475"/>
                    <a:pt x="442" y="475"/>
                    <a:pt x="440" y="475"/>
                  </a:cubicBezTo>
                  <a:cubicBezTo>
                    <a:pt x="438" y="476"/>
                    <a:pt x="430" y="477"/>
                    <a:pt x="429" y="477"/>
                  </a:cubicBezTo>
                  <a:cubicBezTo>
                    <a:pt x="427" y="478"/>
                    <a:pt x="425" y="478"/>
                    <a:pt x="423" y="478"/>
                  </a:cubicBezTo>
                  <a:cubicBezTo>
                    <a:pt x="420" y="479"/>
                    <a:pt x="418" y="479"/>
                    <a:pt x="416" y="479"/>
                  </a:cubicBezTo>
                  <a:cubicBezTo>
                    <a:pt x="415" y="479"/>
                    <a:pt x="413" y="480"/>
                    <a:pt x="411" y="480"/>
                  </a:cubicBezTo>
                  <a:cubicBezTo>
                    <a:pt x="409" y="480"/>
                    <a:pt x="407" y="480"/>
                    <a:pt x="405" y="480"/>
                  </a:cubicBezTo>
                  <a:cubicBezTo>
                    <a:pt x="404" y="480"/>
                    <a:pt x="397" y="481"/>
                    <a:pt x="393" y="481"/>
                  </a:cubicBezTo>
                  <a:cubicBezTo>
                    <a:pt x="391" y="481"/>
                    <a:pt x="390" y="481"/>
                    <a:pt x="388" y="481"/>
                  </a:cubicBezTo>
                  <a:cubicBezTo>
                    <a:pt x="386" y="481"/>
                    <a:pt x="381" y="482"/>
                    <a:pt x="377" y="481"/>
                  </a:cubicBezTo>
                  <a:cubicBezTo>
                    <a:pt x="373" y="481"/>
                    <a:pt x="371" y="481"/>
                    <a:pt x="368" y="481"/>
                  </a:cubicBezTo>
                  <a:cubicBezTo>
                    <a:pt x="366" y="481"/>
                    <a:pt x="363" y="481"/>
                    <a:pt x="359" y="481"/>
                  </a:cubicBezTo>
                  <a:cubicBezTo>
                    <a:pt x="359" y="481"/>
                    <a:pt x="362" y="481"/>
                    <a:pt x="361" y="481"/>
                  </a:cubicBezTo>
                  <a:cubicBezTo>
                    <a:pt x="359" y="481"/>
                    <a:pt x="359" y="481"/>
                    <a:pt x="356" y="481"/>
                  </a:cubicBezTo>
                  <a:cubicBezTo>
                    <a:pt x="355" y="481"/>
                    <a:pt x="347" y="481"/>
                    <a:pt x="349" y="480"/>
                  </a:cubicBezTo>
                  <a:cubicBezTo>
                    <a:pt x="345" y="480"/>
                    <a:pt x="346" y="480"/>
                    <a:pt x="342" y="480"/>
                  </a:cubicBezTo>
                  <a:cubicBezTo>
                    <a:pt x="340" y="480"/>
                    <a:pt x="340" y="480"/>
                    <a:pt x="338" y="480"/>
                  </a:cubicBezTo>
                  <a:cubicBezTo>
                    <a:pt x="338" y="480"/>
                    <a:pt x="336" y="480"/>
                    <a:pt x="334" y="479"/>
                  </a:cubicBezTo>
                  <a:cubicBezTo>
                    <a:pt x="333" y="479"/>
                    <a:pt x="333" y="479"/>
                    <a:pt x="334" y="479"/>
                  </a:cubicBezTo>
                  <a:cubicBezTo>
                    <a:pt x="329" y="479"/>
                    <a:pt x="326" y="478"/>
                    <a:pt x="323" y="478"/>
                  </a:cubicBezTo>
                  <a:cubicBezTo>
                    <a:pt x="321" y="477"/>
                    <a:pt x="318" y="477"/>
                    <a:pt x="313" y="476"/>
                  </a:cubicBezTo>
                  <a:cubicBezTo>
                    <a:pt x="314" y="476"/>
                    <a:pt x="314" y="476"/>
                    <a:pt x="311" y="476"/>
                  </a:cubicBezTo>
                  <a:cubicBezTo>
                    <a:pt x="312" y="476"/>
                    <a:pt x="306" y="474"/>
                    <a:pt x="303" y="474"/>
                  </a:cubicBezTo>
                  <a:cubicBezTo>
                    <a:pt x="303" y="474"/>
                    <a:pt x="307" y="474"/>
                    <a:pt x="306" y="475"/>
                  </a:cubicBezTo>
                  <a:cubicBezTo>
                    <a:pt x="304" y="474"/>
                    <a:pt x="303" y="474"/>
                    <a:pt x="302" y="474"/>
                  </a:cubicBezTo>
                  <a:cubicBezTo>
                    <a:pt x="301" y="474"/>
                    <a:pt x="302" y="474"/>
                    <a:pt x="299" y="473"/>
                  </a:cubicBezTo>
                  <a:cubicBezTo>
                    <a:pt x="300" y="473"/>
                    <a:pt x="300" y="473"/>
                    <a:pt x="297" y="473"/>
                  </a:cubicBezTo>
                  <a:cubicBezTo>
                    <a:pt x="298" y="473"/>
                    <a:pt x="296" y="472"/>
                    <a:pt x="297" y="472"/>
                  </a:cubicBezTo>
                  <a:cubicBezTo>
                    <a:pt x="294" y="472"/>
                    <a:pt x="291" y="471"/>
                    <a:pt x="288" y="470"/>
                  </a:cubicBezTo>
                  <a:cubicBezTo>
                    <a:pt x="284" y="470"/>
                    <a:pt x="281" y="468"/>
                    <a:pt x="278" y="467"/>
                  </a:cubicBezTo>
                  <a:cubicBezTo>
                    <a:pt x="271" y="466"/>
                    <a:pt x="264" y="463"/>
                    <a:pt x="256" y="461"/>
                  </a:cubicBezTo>
                  <a:cubicBezTo>
                    <a:pt x="250" y="458"/>
                    <a:pt x="240" y="454"/>
                    <a:pt x="235" y="452"/>
                  </a:cubicBezTo>
                  <a:cubicBezTo>
                    <a:pt x="227" y="448"/>
                    <a:pt x="221" y="445"/>
                    <a:pt x="213" y="441"/>
                  </a:cubicBezTo>
                  <a:cubicBezTo>
                    <a:pt x="212" y="440"/>
                    <a:pt x="210" y="439"/>
                    <a:pt x="208" y="438"/>
                  </a:cubicBezTo>
                  <a:cubicBezTo>
                    <a:pt x="209" y="439"/>
                    <a:pt x="208" y="439"/>
                    <a:pt x="208" y="438"/>
                  </a:cubicBezTo>
                  <a:cubicBezTo>
                    <a:pt x="207" y="437"/>
                    <a:pt x="206" y="437"/>
                    <a:pt x="204" y="436"/>
                  </a:cubicBezTo>
                  <a:cubicBezTo>
                    <a:pt x="204" y="436"/>
                    <a:pt x="203" y="435"/>
                    <a:pt x="202" y="435"/>
                  </a:cubicBezTo>
                  <a:cubicBezTo>
                    <a:pt x="200" y="433"/>
                    <a:pt x="195" y="431"/>
                    <a:pt x="191" y="428"/>
                  </a:cubicBezTo>
                  <a:cubicBezTo>
                    <a:pt x="189" y="427"/>
                    <a:pt x="187" y="426"/>
                    <a:pt x="185" y="424"/>
                  </a:cubicBezTo>
                  <a:cubicBezTo>
                    <a:pt x="182" y="423"/>
                    <a:pt x="180" y="421"/>
                    <a:pt x="178" y="419"/>
                  </a:cubicBezTo>
                  <a:cubicBezTo>
                    <a:pt x="175" y="417"/>
                    <a:pt x="173" y="416"/>
                    <a:pt x="171" y="414"/>
                  </a:cubicBezTo>
                  <a:cubicBezTo>
                    <a:pt x="169" y="413"/>
                    <a:pt x="167" y="411"/>
                    <a:pt x="166" y="411"/>
                  </a:cubicBezTo>
                  <a:cubicBezTo>
                    <a:pt x="168" y="413"/>
                    <a:pt x="169" y="412"/>
                    <a:pt x="170" y="414"/>
                  </a:cubicBezTo>
                  <a:cubicBezTo>
                    <a:pt x="168" y="413"/>
                    <a:pt x="166" y="411"/>
                    <a:pt x="163" y="409"/>
                  </a:cubicBezTo>
                  <a:cubicBezTo>
                    <a:pt x="162" y="408"/>
                    <a:pt x="160" y="407"/>
                    <a:pt x="159" y="406"/>
                  </a:cubicBezTo>
                  <a:cubicBezTo>
                    <a:pt x="157" y="405"/>
                    <a:pt x="156" y="403"/>
                    <a:pt x="154" y="402"/>
                  </a:cubicBezTo>
                  <a:cubicBezTo>
                    <a:pt x="154" y="402"/>
                    <a:pt x="154" y="402"/>
                    <a:pt x="154" y="403"/>
                  </a:cubicBezTo>
                  <a:cubicBezTo>
                    <a:pt x="152" y="401"/>
                    <a:pt x="147" y="396"/>
                    <a:pt x="145" y="395"/>
                  </a:cubicBezTo>
                  <a:cubicBezTo>
                    <a:pt x="144" y="393"/>
                    <a:pt x="141" y="391"/>
                    <a:pt x="138" y="388"/>
                  </a:cubicBezTo>
                  <a:cubicBezTo>
                    <a:pt x="136" y="386"/>
                    <a:pt x="135" y="385"/>
                    <a:pt x="134" y="383"/>
                  </a:cubicBezTo>
                  <a:cubicBezTo>
                    <a:pt x="132" y="382"/>
                    <a:pt x="131" y="380"/>
                    <a:pt x="130" y="379"/>
                  </a:cubicBezTo>
                  <a:cubicBezTo>
                    <a:pt x="130" y="379"/>
                    <a:pt x="128" y="378"/>
                    <a:pt x="128" y="378"/>
                  </a:cubicBezTo>
                  <a:cubicBezTo>
                    <a:pt x="128" y="377"/>
                    <a:pt x="128" y="377"/>
                    <a:pt x="127" y="376"/>
                  </a:cubicBezTo>
                  <a:cubicBezTo>
                    <a:pt x="126" y="375"/>
                    <a:pt x="125" y="374"/>
                    <a:pt x="123" y="372"/>
                  </a:cubicBezTo>
                  <a:cubicBezTo>
                    <a:pt x="121" y="370"/>
                    <a:pt x="119" y="368"/>
                    <a:pt x="118" y="367"/>
                  </a:cubicBezTo>
                  <a:cubicBezTo>
                    <a:pt x="117" y="365"/>
                    <a:pt x="116" y="363"/>
                    <a:pt x="114" y="361"/>
                  </a:cubicBezTo>
                  <a:cubicBezTo>
                    <a:pt x="113" y="360"/>
                    <a:pt x="113" y="360"/>
                    <a:pt x="112" y="359"/>
                  </a:cubicBezTo>
                  <a:cubicBezTo>
                    <a:pt x="111" y="358"/>
                    <a:pt x="110" y="357"/>
                    <a:pt x="110" y="356"/>
                  </a:cubicBezTo>
                  <a:cubicBezTo>
                    <a:pt x="109" y="355"/>
                    <a:pt x="105" y="350"/>
                    <a:pt x="103" y="347"/>
                  </a:cubicBezTo>
                  <a:cubicBezTo>
                    <a:pt x="103" y="347"/>
                    <a:pt x="103" y="348"/>
                    <a:pt x="103" y="348"/>
                  </a:cubicBezTo>
                  <a:cubicBezTo>
                    <a:pt x="102" y="346"/>
                    <a:pt x="102" y="347"/>
                    <a:pt x="101" y="346"/>
                  </a:cubicBezTo>
                  <a:cubicBezTo>
                    <a:pt x="99" y="343"/>
                    <a:pt x="99" y="342"/>
                    <a:pt x="97" y="340"/>
                  </a:cubicBezTo>
                  <a:cubicBezTo>
                    <a:pt x="97" y="341"/>
                    <a:pt x="98" y="340"/>
                    <a:pt x="97" y="340"/>
                  </a:cubicBezTo>
                  <a:cubicBezTo>
                    <a:pt x="97" y="340"/>
                    <a:pt x="92" y="335"/>
                    <a:pt x="90" y="331"/>
                  </a:cubicBezTo>
                  <a:cubicBezTo>
                    <a:pt x="90" y="332"/>
                    <a:pt x="89" y="328"/>
                    <a:pt x="88" y="328"/>
                  </a:cubicBezTo>
                  <a:cubicBezTo>
                    <a:pt x="88" y="328"/>
                    <a:pt x="89" y="330"/>
                    <a:pt x="90" y="331"/>
                  </a:cubicBezTo>
                  <a:cubicBezTo>
                    <a:pt x="90" y="331"/>
                    <a:pt x="90" y="331"/>
                    <a:pt x="91" y="332"/>
                  </a:cubicBezTo>
                  <a:cubicBezTo>
                    <a:pt x="92" y="334"/>
                    <a:pt x="93" y="336"/>
                    <a:pt x="95" y="339"/>
                  </a:cubicBezTo>
                  <a:cubicBezTo>
                    <a:pt x="93" y="337"/>
                    <a:pt x="92" y="335"/>
                    <a:pt x="92" y="335"/>
                  </a:cubicBezTo>
                  <a:cubicBezTo>
                    <a:pt x="96" y="341"/>
                    <a:pt x="97" y="342"/>
                    <a:pt x="101" y="347"/>
                  </a:cubicBezTo>
                  <a:cubicBezTo>
                    <a:pt x="100" y="348"/>
                    <a:pt x="102" y="349"/>
                    <a:pt x="102" y="350"/>
                  </a:cubicBezTo>
                  <a:cubicBezTo>
                    <a:pt x="103" y="352"/>
                    <a:pt x="104" y="352"/>
                    <a:pt x="106" y="354"/>
                  </a:cubicBezTo>
                  <a:cubicBezTo>
                    <a:pt x="106" y="356"/>
                    <a:pt x="108" y="358"/>
                    <a:pt x="110" y="360"/>
                  </a:cubicBezTo>
                  <a:cubicBezTo>
                    <a:pt x="112" y="362"/>
                    <a:pt x="114" y="365"/>
                    <a:pt x="115" y="367"/>
                  </a:cubicBezTo>
                  <a:cubicBezTo>
                    <a:pt x="117" y="369"/>
                    <a:pt x="120" y="371"/>
                    <a:pt x="121" y="373"/>
                  </a:cubicBezTo>
                  <a:cubicBezTo>
                    <a:pt x="122" y="375"/>
                    <a:pt x="122" y="374"/>
                    <a:pt x="123" y="375"/>
                  </a:cubicBezTo>
                  <a:cubicBezTo>
                    <a:pt x="124" y="377"/>
                    <a:pt x="123" y="376"/>
                    <a:pt x="124" y="377"/>
                  </a:cubicBezTo>
                  <a:cubicBezTo>
                    <a:pt x="124" y="377"/>
                    <a:pt x="126" y="379"/>
                    <a:pt x="127" y="379"/>
                  </a:cubicBezTo>
                  <a:cubicBezTo>
                    <a:pt x="128" y="381"/>
                    <a:pt x="130" y="384"/>
                    <a:pt x="131" y="385"/>
                  </a:cubicBezTo>
                  <a:cubicBezTo>
                    <a:pt x="129" y="383"/>
                    <a:pt x="125" y="379"/>
                    <a:pt x="127" y="382"/>
                  </a:cubicBezTo>
                  <a:cubicBezTo>
                    <a:pt x="130" y="384"/>
                    <a:pt x="139" y="392"/>
                    <a:pt x="140" y="395"/>
                  </a:cubicBezTo>
                  <a:cubicBezTo>
                    <a:pt x="142" y="396"/>
                    <a:pt x="139" y="393"/>
                    <a:pt x="141" y="395"/>
                  </a:cubicBezTo>
                  <a:cubicBezTo>
                    <a:pt x="142" y="397"/>
                    <a:pt x="143" y="398"/>
                    <a:pt x="143" y="398"/>
                  </a:cubicBezTo>
                  <a:cubicBezTo>
                    <a:pt x="142" y="398"/>
                    <a:pt x="142" y="397"/>
                    <a:pt x="141" y="396"/>
                  </a:cubicBezTo>
                  <a:cubicBezTo>
                    <a:pt x="141" y="396"/>
                    <a:pt x="141" y="397"/>
                    <a:pt x="143" y="399"/>
                  </a:cubicBezTo>
                  <a:cubicBezTo>
                    <a:pt x="144" y="400"/>
                    <a:pt x="146" y="402"/>
                    <a:pt x="148" y="403"/>
                  </a:cubicBezTo>
                  <a:cubicBezTo>
                    <a:pt x="147" y="403"/>
                    <a:pt x="145" y="401"/>
                    <a:pt x="143" y="400"/>
                  </a:cubicBezTo>
                  <a:cubicBezTo>
                    <a:pt x="141" y="398"/>
                    <a:pt x="138" y="395"/>
                    <a:pt x="136" y="393"/>
                  </a:cubicBezTo>
                  <a:cubicBezTo>
                    <a:pt x="135" y="392"/>
                    <a:pt x="136" y="393"/>
                    <a:pt x="137" y="394"/>
                  </a:cubicBezTo>
                  <a:cubicBezTo>
                    <a:pt x="135" y="393"/>
                    <a:pt x="132" y="390"/>
                    <a:pt x="130" y="388"/>
                  </a:cubicBezTo>
                  <a:cubicBezTo>
                    <a:pt x="128" y="386"/>
                    <a:pt x="126" y="383"/>
                    <a:pt x="124" y="382"/>
                  </a:cubicBezTo>
                  <a:cubicBezTo>
                    <a:pt x="126" y="383"/>
                    <a:pt x="127" y="385"/>
                    <a:pt x="129" y="387"/>
                  </a:cubicBezTo>
                  <a:cubicBezTo>
                    <a:pt x="124" y="382"/>
                    <a:pt x="121" y="378"/>
                    <a:pt x="117" y="375"/>
                  </a:cubicBezTo>
                  <a:cubicBezTo>
                    <a:pt x="114" y="371"/>
                    <a:pt x="111" y="367"/>
                    <a:pt x="106" y="362"/>
                  </a:cubicBezTo>
                  <a:cubicBezTo>
                    <a:pt x="106" y="362"/>
                    <a:pt x="107" y="363"/>
                    <a:pt x="107" y="363"/>
                  </a:cubicBezTo>
                  <a:cubicBezTo>
                    <a:pt x="105" y="360"/>
                    <a:pt x="105" y="360"/>
                    <a:pt x="103" y="357"/>
                  </a:cubicBezTo>
                  <a:cubicBezTo>
                    <a:pt x="102" y="357"/>
                    <a:pt x="103" y="357"/>
                    <a:pt x="102" y="356"/>
                  </a:cubicBezTo>
                  <a:cubicBezTo>
                    <a:pt x="102" y="356"/>
                    <a:pt x="101" y="355"/>
                    <a:pt x="101" y="354"/>
                  </a:cubicBezTo>
                  <a:cubicBezTo>
                    <a:pt x="100" y="354"/>
                    <a:pt x="102" y="356"/>
                    <a:pt x="102" y="356"/>
                  </a:cubicBezTo>
                  <a:cubicBezTo>
                    <a:pt x="100" y="355"/>
                    <a:pt x="99" y="353"/>
                    <a:pt x="97" y="350"/>
                  </a:cubicBezTo>
                  <a:cubicBezTo>
                    <a:pt x="95" y="348"/>
                    <a:pt x="94" y="346"/>
                    <a:pt x="92" y="343"/>
                  </a:cubicBezTo>
                  <a:cubicBezTo>
                    <a:pt x="91" y="342"/>
                    <a:pt x="89" y="339"/>
                    <a:pt x="88" y="337"/>
                  </a:cubicBezTo>
                  <a:cubicBezTo>
                    <a:pt x="87" y="337"/>
                    <a:pt x="88" y="338"/>
                    <a:pt x="86" y="336"/>
                  </a:cubicBezTo>
                  <a:cubicBezTo>
                    <a:pt x="86" y="334"/>
                    <a:pt x="84" y="331"/>
                    <a:pt x="87" y="335"/>
                  </a:cubicBezTo>
                  <a:cubicBezTo>
                    <a:pt x="86" y="334"/>
                    <a:pt x="87" y="334"/>
                    <a:pt x="86" y="333"/>
                  </a:cubicBezTo>
                  <a:cubicBezTo>
                    <a:pt x="86" y="334"/>
                    <a:pt x="84" y="330"/>
                    <a:pt x="82" y="326"/>
                  </a:cubicBezTo>
                  <a:cubicBezTo>
                    <a:pt x="82" y="327"/>
                    <a:pt x="79" y="323"/>
                    <a:pt x="79" y="322"/>
                  </a:cubicBezTo>
                  <a:cubicBezTo>
                    <a:pt x="78" y="322"/>
                    <a:pt x="78" y="321"/>
                    <a:pt x="76" y="318"/>
                  </a:cubicBezTo>
                  <a:cubicBezTo>
                    <a:pt x="75" y="315"/>
                    <a:pt x="77" y="320"/>
                    <a:pt x="78" y="320"/>
                  </a:cubicBezTo>
                  <a:cubicBezTo>
                    <a:pt x="77" y="318"/>
                    <a:pt x="75" y="314"/>
                    <a:pt x="74" y="314"/>
                  </a:cubicBezTo>
                  <a:cubicBezTo>
                    <a:pt x="76" y="318"/>
                    <a:pt x="72" y="310"/>
                    <a:pt x="74" y="314"/>
                  </a:cubicBezTo>
                  <a:cubicBezTo>
                    <a:pt x="75" y="316"/>
                    <a:pt x="74" y="315"/>
                    <a:pt x="76" y="317"/>
                  </a:cubicBezTo>
                  <a:cubicBezTo>
                    <a:pt x="76" y="317"/>
                    <a:pt x="75" y="316"/>
                    <a:pt x="74" y="314"/>
                  </a:cubicBezTo>
                  <a:cubicBezTo>
                    <a:pt x="73" y="312"/>
                    <a:pt x="73" y="311"/>
                    <a:pt x="73" y="311"/>
                  </a:cubicBezTo>
                  <a:cubicBezTo>
                    <a:pt x="72" y="309"/>
                    <a:pt x="70" y="306"/>
                    <a:pt x="69" y="304"/>
                  </a:cubicBezTo>
                  <a:cubicBezTo>
                    <a:pt x="71" y="308"/>
                    <a:pt x="73" y="312"/>
                    <a:pt x="72" y="311"/>
                  </a:cubicBezTo>
                  <a:cubicBezTo>
                    <a:pt x="70" y="308"/>
                    <a:pt x="72" y="310"/>
                    <a:pt x="71" y="309"/>
                  </a:cubicBezTo>
                  <a:cubicBezTo>
                    <a:pt x="70" y="307"/>
                    <a:pt x="68" y="303"/>
                    <a:pt x="69" y="304"/>
                  </a:cubicBezTo>
                  <a:cubicBezTo>
                    <a:pt x="67" y="301"/>
                    <a:pt x="67" y="301"/>
                    <a:pt x="68" y="303"/>
                  </a:cubicBezTo>
                  <a:cubicBezTo>
                    <a:pt x="66" y="300"/>
                    <a:pt x="66" y="300"/>
                    <a:pt x="67" y="301"/>
                  </a:cubicBezTo>
                  <a:cubicBezTo>
                    <a:pt x="66" y="299"/>
                    <a:pt x="67" y="299"/>
                    <a:pt x="66" y="298"/>
                  </a:cubicBezTo>
                  <a:cubicBezTo>
                    <a:pt x="65" y="297"/>
                    <a:pt x="66" y="300"/>
                    <a:pt x="66" y="299"/>
                  </a:cubicBezTo>
                  <a:cubicBezTo>
                    <a:pt x="65" y="297"/>
                    <a:pt x="65" y="297"/>
                    <a:pt x="65" y="296"/>
                  </a:cubicBezTo>
                  <a:cubicBezTo>
                    <a:pt x="64" y="294"/>
                    <a:pt x="63" y="293"/>
                    <a:pt x="61" y="290"/>
                  </a:cubicBezTo>
                  <a:cubicBezTo>
                    <a:pt x="61" y="288"/>
                    <a:pt x="59" y="285"/>
                    <a:pt x="59" y="282"/>
                  </a:cubicBezTo>
                  <a:cubicBezTo>
                    <a:pt x="59" y="282"/>
                    <a:pt x="59" y="284"/>
                    <a:pt x="58" y="282"/>
                  </a:cubicBezTo>
                  <a:cubicBezTo>
                    <a:pt x="57" y="280"/>
                    <a:pt x="58" y="281"/>
                    <a:pt x="57" y="279"/>
                  </a:cubicBezTo>
                  <a:cubicBezTo>
                    <a:pt x="57" y="280"/>
                    <a:pt x="57" y="280"/>
                    <a:pt x="57" y="278"/>
                  </a:cubicBezTo>
                  <a:cubicBezTo>
                    <a:pt x="57" y="278"/>
                    <a:pt x="57" y="278"/>
                    <a:pt x="56" y="277"/>
                  </a:cubicBezTo>
                  <a:cubicBezTo>
                    <a:pt x="56" y="277"/>
                    <a:pt x="57" y="279"/>
                    <a:pt x="57" y="279"/>
                  </a:cubicBezTo>
                  <a:cubicBezTo>
                    <a:pt x="53" y="270"/>
                    <a:pt x="53" y="268"/>
                    <a:pt x="51" y="262"/>
                  </a:cubicBezTo>
                  <a:cubicBezTo>
                    <a:pt x="50" y="261"/>
                    <a:pt x="49" y="257"/>
                    <a:pt x="49" y="255"/>
                  </a:cubicBezTo>
                  <a:cubicBezTo>
                    <a:pt x="49" y="255"/>
                    <a:pt x="48" y="254"/>
                    <a:pt x="48" y="253"/>
                  </a:cubicBezTo>
                  <a:cubicBezTo>
                    <a:pt x="49" y="257"/>
                    <a:pt x="48" y="255"/>
                    <a:pt x="48" y="255"/>
                  </a:cubicBezTo>
                  <a:cubicBezTo>
                    <a:pt x="49" y="258"/>
                    <a:pt x="49" y="259"/>
                    <a:pt x="50" y="262"/>
                  </a:cubicBezTo>
                  <a:cubicBezTo>
                    <a:pt x="50" y="262"/>
                    <a:pt x="51" y="265"/>
                    <a:pt x="52" y="265"/>
                  </a:cubicBezTo>
                  <a:cubicBezTo>
                    <a:pt x="52" y="266"/>
                    <a:pt x="52" y="268"/>
                    <a:pt x="52" y="269"/>
                  </a:cubicBezTo>
                  <a:cubicBezTo>
                    <a:pt x="53" y="269"/>
                    <a:pt x="55" y="274"/>
                    <a:pt x="55" y="274"/>
                  </a:cubicBezTo>
                  <a:cubicBezTo>
                    <a:pt x="54" y="274"/>
                    <a:pt x="53" y="269"/>
                    <a:pt x="53" y="270"/>
                  </a:cubicBezTo>
                  <a:cubicBezTo>
                    <a:pt x="54" y="273"/>
                    <a:pt x="54" y="273"/>
                    <a:pt x="53" y="271"/>
                  </a:cubicBezTo>
                  <a:cubicBezTo>
                    <a:pt x="56" y="281"/>
                    <a:pt x="56" y="280"/>
                    <a:pt x="60" y="288"/>
                  </a:cubicBezTo>
                  <a:cubicBezTo>
                    <a:pt x="60" y="288"/>
                    <a:pt x="59" y="286"/>
                    <a:pt x="59" y="288"/>
                  </a:cubicBezTo>
                  <a:cubicBezTo>
                    <a:pt x="60" y="288"/>
                    <a:pt x="61" y="294"/>
                    <a:pt x="63" y="297"/>
                  </a:cubicBezTo>
                  <a:cubicBezTo>
                    <a:pt x="62" y="296"/>
                    <a:pt x="62" y="294"/>
                    <a:pt x="61" y="294"/>
                  </a:cubicBezTo>
                  <a:cubicBezTo>
                    <a:pt x="62" y="295"/>
                    <a:pt x="62" y="296"/>
                    <a:pt x="63" y="297"/>
                  </a:cubicBezTo>
                  <a:cubicBezTo>
                    <a:pt x="62" y="296"/>
                    <a:pt x="63" y="297"/>
                    <a:pt x="63" y="298"/>
                  </a:cubicBezTo>
                  <a:cubicBezTo>
                    <a:pt x="64" y="299"/>
                    <a:pt x="63" y="298"/>
                    <a:pt x="64" y="299"/>
                  </a:cubicBezTo>
                  <a:cubicBezTo>
                    <a:pt x="65" y="302"/>
                    <a:pt x="67" y="306"/>
                    <a:pt x="69" y="309"/>
                  </a:cubicBezTo>
                  <a:cubicBezTo>
                    <a:pt x="71" y="313"/>
                    <a:pt x="72" y="316"/>
                    <a:pt x="72" y="317"/>
                  </a:cubicBezTo>
                  <a:cubicBezTo>
                    <a:pt x="71" y="314"/>
                    <a:pt x="69" y="312"/>
                    <a:pt x="67" y="308"/>
                  </a:cubicBezTo>
                  <a:cubicBezTo>
                    <a:pt x="67" y="309"/>
                    <a:pt x="67" y="307"/>
                    <a:pt x="67" y="308"/>
                  </a:cubicBezTo>
                  <a:cubicBezTo>
                    <a:pt x="69" y="312"/>
                    <a:pt x="71" y="315"/>
                    <a:pt x="73" y="320"/>
                  </a:cubicBezTo>
                  <a:cubicBezTo>
                    <a:pt x="73" y="319"/>
                    <a:pt x="72" y="319"/>
                    <a:pt x="73" y="321"/>
                  </a:cubicBezTo>
                  <a:cubicBezTo>
                    <a:pt x="73" y="321"/>
                    <a:pt x="73" y="321"/>
                    <a:pt x="74" y="322"/>
                  </a:cubicBezTo>
                  <a:cubicBezTo>
                    <a:pt x="74" y="321"/>
                    <a:pt x="74" y="322"/>
                    <a:pt x="74" y="323"/>
                  </a:cubicBezTo>
                  <a:cubicBezTo>
                    <a:pt x="74" y="323"/>
                    <a:pt x="76" y="326"/>
                    <a:pt x="76" y="326"/>
                  </a:cubicBezTo>
                  <a:cubicBezTo>
                    <a:pt x="74" y="322"/>
                    <a:pt x="76" y="326"/>
                    <a:pt x="74" y="324"/>
                  </a:cubicBezTo>
                  <a:cubicBezTo>
                    <a:pt x="72" y="320"/>
                    <a:pt x="73" y="321"/>
                    <a:pt x="72" y="320"/>
                  </a:cubicBezTo>
                  <a:cubicBezTo>
                    <a:pt x="73" y="321"/>
                    <a:pt x="72" y="320"/>
                    <a:pt x="73" y="322"/>
                  </a:cubicBezTo>
                  <a:cubicBezTo>
                    <a:pt x="72" y="321"/>
                    <a:pt x="71" y="318"/>
                    <a:pt x="70" y="317"/>
                  </a:cubicBezTo>
                  <a:cubicBezTo>
                    <a:pt x="71" y="318"/>
                    <a:pt x="71" y="317"/>
                    <a:pt x="70" y="315"/>
                  </a:cubicBezTo>
                  <a:cubicBezTo>
                    <a:pt x="70" y="317"/>
                    <a:pt x="70" y="316"/>
                    <a:pt x="69" y="316"/>
                  </a:cubicBezTo>
                  <a:cubicBezTo>
                    <a:pt x="68" y="313"/>
                    <a:pt x="65" y="309"/>
                    <a:pt x="65" y="308"/>
                  </a:cubicBezTo>
                  <a:cubicBezTo>
                    <a:pt x="66" y="309"/>
                    <a:pt x="66" y="309"/>
                    <a:pt x="66" y="309"/>
                  </a:cubicBezTo>
                  <a:cubicBezTo>
                    <a:pt x="65" y="306"/>
                    <a:pt x="66" y="309"/>
                    <a:pt x="65" y="307"/>
                  </a:cubicBezTo>
                  <a:cubicBezTo>
                    <a:pt x="64" y="306"/>
                    <a:pt x="64" y="305"/>
                    <a:pt x="64" y="304"/>
                  </a:cubicBezTo>
                  <a:cubicBezTo>
                    <a:pt x="64" y="306"/>
                    <a:pt x="65" y="307"/>
                    <a:pt x="65" y="308"/>
                  </a:cubicBezTo>
                  <a:cubicBezTo>
                    <a:pt x="64" y="306"/>
                    <a:pt x="64" y="306"/>
                    <a:pt x="63" y="303"/>
                  </a:cubicBezTo>
                  <a:cubicBezTo>
                    <a:pt x="63" y="303"/>
                    <a:pt x="62" y="301"/>
                    <a:pt x="62" y="301"/>
                  </a:cubicBezTo>
                  <a:cubicBezTo>
                    <a:pt x="63" y="304"/>
                    <a:pt x="63" y="302"/>
                    <a:pt x="63" y="302"/>
                  </a:cubicBezTo>
                  <a:cubicBezTo>
                    <a:pt x="63" y="302"/>
                    <a:pt x="60" y="297"/>
                    <a:pt x="62" y="300"/>
                  </a:cubicBezTo>
                  <a:cubicBezTo>
                    <a:pt x="62" y="300"/>
                    <a:pt x="62" y="301"/>
                    <a:pt x="62" y="301"/>
                  </a:cubicBezTo>
                  <a:cubicBezTo>
                    <a:pt x="62" y="300"/>
                    <a:pt x="62" y="301"/>
                    <a:pt x="62" y="300"/>
                  </a:cubicBezTo>
                  <a:cubicBezTo>
                    <a:pt x="61" y="299"/>
                    <a:pt x="60" y="297"/>
                    <a:pt x="60" y="296"/>
                  </a:cubicBezTo>
                  <a:cubicBezTo>
                    <a:pt x="60" y="296"/>
                    <a:pt x="61" y="298"/>
                    <a:pt x="61" y="298"/>
                  </a:cubicBezTo>
                  <a:cubicBezTo>
                    <a:pt x="61" y="297"/>
                    <a:pt x="60" y="296"/>
                    <a:pt x="59" y="295"/>
                  </a:cubicBezTo>
                  <a:cubicBezTo>
                    <a:pt x="58" y="293"/>
                    <a:pt x="58" y="292"/>
                    <a:pt x="58" y="291"/>
                  </a:cubicBezTo>
                  <a:cubicBezTo>
                    <a:pt x="58" y="292"/>
                    <a:pt x="59" y="295"/>
                    <a:pt x="60" y="295"/>
                  </a:cubicBezTo>
                  <a:cubicBezTo>
                    <a:pt x="59" y="292"/>
                    <a:pt x="57" y="290"/>
                    <a:pt x="56" y="287"/>
                  </a:cubicBezTo>
                  <a:cubicBezTo>
                    <a:pt x="56" y="287"/>
                    <a:pt x="56" y="287"/>
                    <a:pt x="55" y="285"/>
                  </a:cubicBezTo>
                  <a:cubicBezTo>
                    <a:pt x="56" y="285"/>
                    <a:pt x="54" y="282"/>
                    <a:pt x="54" y="281"/>
                  </a:cubicBezTo>
                  <a:cubicBezTo>
                    <a:pt x="53" y="279"/>
                    <a:pt x="54" y="281"/>
                    <a:pt x="54" y="280"/>
                  </a:cubicBezTo>
                  <a:cubicBezTo>
                    <a:pt x="53" y="280"/>
                    <a:pt x="52" y="276"/>
                    <a:pt x="52" y="276"/>
                  </a:cubicBezTo>
                  <a:cubicBezTo>
                    <a:pt x="52" y="277"/>
                    <a:pt x="52" y="278"/>
                    <a:pt x="52" y="277"/>
                  </a:cubicBezTo>
                  <a:cubicBezTo>
                    <a:pt x="52" y="276"/>
                    <a:pt x="52" y="275"/>
                    <a:pt x="51" y="273"/>
                  </a:cubicBezTo>
                  <a:cubicBezTo>
                    <a:pt x="50" y="273"/>
                    <a:pt x="52" y="276"/>
                    <a:pt x="52" y="277"/>
                  </a:cubicBezTo>
                  <a:cubicBezTo>
                    <a:pt x="50" y="273"/>
                    <a:pt x="51" y="277"/>
                    <a:pt x="51" y="277"/>
                  </a:cubicBezTo>
                  <a:cubicBezTo>
                    <a:pt x="50" y="275"/>
                    <a:pt x="50" y="272"/>
                    <a:pt x="50" y="272"/>
                  </a:cubicBezTo>
                  <a:cubicBezTo>
                    <a:pt x="50" y="273"/>
                    <a:pt x="49" y="270"/>
                    <a:pt x="50" y="273"/>
                  </a:cubicBezTo>
                  <a:cubicBezTo>
                    <a:pt x="50" y="274"/>
                    <a:pt x="51" y="276"/>
                    <a:pt x="52" y="278"/>
                  </a:cubicBezTo>
                  <a:cubicBezTo>
                    <a:pt x="51" y="278"/>
                    <a:pt x="51" y="279"/>
                    <a:pt x="52" y="280"/>
                  </a:cubicBezTo>
                  <a:cubicBezTo>
                    <a:pt x="53" y="282"/>
                    <a:pt x="52" y="278"/>
                    <a:pt x="53" y="281"/>
                  </a:cubicBezTo>
                  <a:cubicBezTo>
                    <a:pt x="55" y="287"/>
                    <a:pt x="53" y="284"/>
                    <a:pt x="51" y="279"/>
                  </a:cubicBezTo>
                  <a:cubicBezTo>
                    <a:pt x="52" y="281"/>
                    <a:pt x="52" y="281"/>
                    <a:pt x="53" y="283"/>
                  </a:cubicBezTo>
                  <a:cubicBezTo>
                    <a:pt x="52" y="281"/>
                    <a:pt x="53" y="285"/>
                    <a:pt x="54" y="286"/>
                  </a:cubicBezTo>
                  <a:cubicBezTo>
                    <a:pt x="53" y="284"/>
                    <a:pt x="50" y="278"/>
                    <a:pt x="50" y="278"/>
                  </a:cubicBezTo>
                  <a:cubicBezTo>
                    <a:pt x="52" y="283"/>
                    <a:pt x="54" y="287"/>
                    <a:pt x="55" y="289"/>
                  </a:cubicBezTo>
                  <a:cubicBezTo>
                    <a:pt x="53" y="287"/>
                    <a:pt x="51" y="281"/>
                    <a:pt x="49" y="276"/>
                  </a:cubicBezTo>
                  <a:cubicBezTo>
                    <a:pt x="49" y="276"/>
                    <a:pt x="49" y="275"/>
                    <a:pt x="48" y="274"/>
                  </a:cubicBezTo>
                  <a:cubicBezTo>
                    <a:pt x="48" y="272"/>
                    <a:pt x="46" y="268"/>
                    <a:pt x="45" y="267"/>
                  </a:cubicBezTo>
                  <a:cubicBezTo>
                    <a:pt x="45" y="266"/>
                    <a:pt x="44" y="262"/>
                    <a:pt x="43" y="261"/>
                  </a:cubicBezTo>
                  <a:cubicBezTo>
                    <a:pt x="44" y="261"/>
                    <a:pt x="43" y="261"/>
                    <a:pt x="44" y="263"/>
                  </a:cubicBezTo>
                  <a:cubicBezTo>
                    <a:pt x="43" y="262"/>
                    <a:pt x="44" y="263"/>
                    <a:pt x="44" y="264"/>
                  </a:cubicBezTo>
                  <a:cubicBezTo>
                    <a:pt x="45" y="265"/>
                    <a:pt x="45" y="265"/>
                    <a:pt x="45" y="266"/>
                  </a:cubicBezTo>
                  <a:cubicBezTo>
                    <a:pt x="45" y="267"/>
                    <a:pt x="47" y="270"/>
                    <a:pt x="47" y="271"/>
                  </a:cubicBezTo>
                  <a:cubicBezTo>
                    <a:pt x="47" y="271"/>
                    <a:pt x="47" y="270"/>
                    <a:pt x="47" y="270"/>
                  </a:cubicBezTo>
                  <a:cubicBezTo>
                    <a:pt x="49" y="278"/>
                    <a:pt x="50" y="280"/>
                    <a:pt x="52" y="285"/>
                  </a:cubicBezTo>
                  <a:cubicBezTo>
                    <a:pt x="54" y="289"/>
                    <a:pt x="57" y="297"/>
                    <a:pt x="59" y="300"/>
                  </a:cubicBezTo>
                  <a:cubicBezTo>
                    <a:pt x="59" y="300"/>
                    <a:pt x="59" y="299"/>
                    <a:pt x="59" y="300"/>
                  </a:cubicBezTo>
                  <a:cubicBezTo>
                    <a:pt x="60" y="302"/>
                    <a:pt x="61" y="304"/>
                    <a:pt x="62" y="307"/>
                  </a:cubicBezTo>
                  <a:cubicBezTo>
                    <a:pt x="62" y="307"/>
                    <a:pt x="62" y="307"/>
                    <a:pt x="63" y="309"/>
                  </a:cubicBezTo>
                  <a:cubicBezTo>
                    <a:pt x="63" y="308"/>
                    <a:pt x="65" y="312"/>
                    <a:pt x="65" y="312"/>
                  </a:cubicBezTo>
                  <a:cubicBezTo>
                    <a:pt x="65" y="312"/>
                    <a:pt x="65" y="312"/>
                    <a:pt x="65" y="313"/>
                  </a:cubicBezTo>
                  <a:cubicBezTo>
                    <a:pt x="66" y="314"/>
                    <a:pt x="63" y="310"/>
                    <a:pt x="64" y="312"/>
                  </a:cubicBezTo>
                  <a:cubicBezTo>
                    <a:pt x="65" y="312"/>
                    <a:pt x="66" y="315"/>
                    <a:pt x="66" y="314"/>
                  </a:cubicBezTo>
                  <a:cubicBezTo>
                    <a:pt x="66" y="313"/>
                    <a:pt x="66" y="313"/>
                    <a:pt x="66" y="313"/>
                  </a:cubicBezTo>
                  <a:cubicBezTo>
                    <a:pt x="67" y="315"/>
                    <a:pt x="68" y="316"/>
                    <a:pt x="69" y="318"/>
                  </a:cubicBezTo>
                  <a:cubicBezTo>
                    <a:pt x="68" y="317"/>
                    <a:pt x="69" y="318"/>
                    <a:pt x="68" y="315"/>
                  </a:cubicBezTo>
                  <a:cubicBezTo>
                    <a:pt x="68" y="315"/>
                    <a:pt x="68" y="317"/>
                    <a:pt x="68" y="317"/>
                  </a:cubicBezTo>
                  <a:cubicBezTo>
                    <a:pt x="67" y="315"/>
                    <a:pt x="65" y="311"/>
                    <a:pt x="65" y="311"/>
                  </a:cubicBezTo>
                  <a:cubicBezTo>
                    <a:pt x="65" y="311"/>
                    <a:pt x="61" y="303"/>
                    <a:pt x="63" y="306"/>
                  </a:cubicBezTo>
                  <a:cubicBezTo>
                    <a:pt x="62" y="305"/>
                    <a:pt x="61" y="304"/>
                    <a:pt x="61" y="303"/>
                  </a:cubicBezTo>
                  <a:cubicBezTo>
                    <a:pt x="61" y="302"/>
                    <a:pt x="62" y="303"/>
                    <a:pt x="62" y="303"/>
                  </a:cubicBezTo>
                  <a:cubicBezTo>
                    <a:pt x="61" y="301"/>
                    <a:pt x="61" y="300"/>
                    <a:pt x="60" y="299"/>
                  </a:cubicBezTo>
                  <a:cubicBezTo>
                    <a:pt x="61" y="300"/>
                    <a:pt x="60" y="299"/>
                    <a:pt x="61" y="300"/>
                  </a:cubicBezTo>
                  <a:cubicBezTo>
                    <a:pt x="62" y="302"/>
                    <a:pt x="63" y="303"/>
                    <a:pt x="63" y="303"/>
                  </a:cubicBezTo>
                  <a:cubicBezTo>
                    <a:pt x="63" y="304"/>
                    <a:pt x="61" y="301"/>
                    <a:pt x="61" y="302"/>
                  </a:cubicBezTo>
                  <a:cubicBezTo>
                    <a:pt x="63" y="304"/>
                    <a:pt x="62" y="304"/>
                    <a:pt x="64" y="307"/>
                  </a:cubicBezTo>
                  <a:cubicBezTo>
                    <a:pt x="65" y="308"/>
                    <a:pt x="70" y="317"/>
                    <a:pt x="69" y="316"/>
                  </a:cubicBezTo>
                  <a:cubicBezTo>
                    <a:pt x="71" y="319"/>
                    <a:pt x="72" y="321"/>
                    <a:pt x="70" y="318"/>
                  </a:cubicBezTo>
                  <a:cubicBezTo>
                    <a:pt x="72" y="321"/>
                    <a:pt x="74" y="325"/>
                    <a:pt x="74" y="324"/>
                  </a:cubicBezTo>
                  <a:cubicBezTo>
                    <a:pt x="74" y="324"/>
                    <a:pt x="75" y="326"/>
                    <a:pt x="75" y="326"/>
                  </a:cubicBezTo>
                  <a:cubicBezTo>
                    <a:pt x="75" y="326"/>
                    <a:pt x="74" y="325"/>
                    <a:pt x="74" y="324"/>
                  </a:cubicBezTo>
                  <a:cubicBezTo>
                    <a:pt x="73" y="323"/>
                    <a:pt x="73" y="323"/>
                    <a:pt x="73" y="323"/>
                  </a:cubicBezTo>
                  <a:cubicBezTo>
                    <a:pt x="73" y="323"/>
                    <a:pt x="76" y="328"/>
                    <a:pt x="76" y="328"/>
                  </a:cubicBezTo>
                  <a:cubicBezTo>
                    <a:pt x="74" y="326"/>
                    <a:pt x="75" y="328"/>
                    <a:pt x="74" y="326"/>
                  </a:cubicBezTo>
                  <a:cubicBezTo>
                    <a:pt x="75" y="327"/>
                    <a:pt x="73" y="324"/>
                    <a:pt x="72" y="323"/>
                  </a:cubicBezTo>
                  <a:cubicBezTo>
                    <a:pt x="73" y="324"/>
                    <a:pt x="72" y="322"/>
                    <a:pt x="71" y="320"/>
                  </a:cubicBezTo>
                  <a:cubicBezTo>
                    <a:pt x="72" y="322"/>
                    <a:pt x="72" y="322"/>
                    <a:pt x="70" y="319"/>
                  </a:cubicBezTo>
                  <a:cubicBezTo>
                    <a:pt x="71" y="322"/>
                    <a:pt x="72" y="324"/>
                    <a:pt x="74" y="326"/>
                  </a:cubicBezTo>
                  <a:cubicBezTo>
                    <a:pt x="75" y="327"/>
                    <a:pt x="76" y="329"/>
                    <a:pt x="77" y="331"/>
                  </a:cubicBezTo>
                  <a:cubicBezTo>
                    <a:pt x="76" y="330"/>
                    <a:pt x="78" y="333"/>
                    <a:pt x="78" y="333"/>
                  </a:cubicBezTo>
                  <a:cubicBezTo>
                    <a:pt x="80" y="335"/>
                    <a:pt x="81" y="337"/>
                    <a:pt x="82" y="338"/>
                  </a:cubicBezTo>
                  <a:cubicBezTo>
                    <a:pt x="83" y="340"/>
                    <a:pt x="84" y="342"/>
                    <a:pt x="86" y="344"/>
                  </a:cubicBezTo>
                  <a:cubicBezTo>
                    <a:pt x="84" y="342"/>
                    <a:pt x="86" y="346"/>
                    <a:pt x="85" y="344"/>
                  </a:cubicBezTo>
                  <a:cubicBezTo>
                    <a:pt x="85" y="344"/>
                    <a:pt x="82" y="339"/>
                    <a:pt x="81" y="339"/>
                  </a:cubicBezTo>
                  <a:cubicBezTo>
                    <a:pt x="82" y="339"/>
                    <a:pt x="82" y="339"/>
                    <a:pt x="81" y="339"/>
                  </a:cubicBezTo>
                  <a:cubicBezTo>
                    <a:pt x="86" y="345"/>
                    <a:pt x="86" y="347"/>
                    <a:pt x="82" y="341"/>
                  </a:cubicBezTo>
                  <a:cubicBezTo>
                    <a:pt x="82" y="341"/>
                    <a:pt x="82" y="340"/>
                    <a:pt x="82" y="340"/>
                  </a:cubicBezTo>
                  <a:cubicBezTo>
                    <a:pt x="81" y="338"/>
                    <a:pt x="79" y="335"/>
                    <a:pt x="79" y="336"/>
                  </a:cubicBezTo>
                  <a:cubicBezTo>
                    <a:pt x="82" y="341"/>
                    <a:pt x="80" y="338"/>
                    <a:pt x="82" y="342"/>
                  </a:cubicBezTo>
                  <a:cubicBezTo>
                    <a:pt x="83" y="343"/>
                    <a:pt x="82" y="341"/>
                    <a:pt x="84" y="343"/>
                  </a:cubicBezTo>
                  <a:cubicBezTo>
                    <a:pt x="85" y="345"/>
                    <a:pt x="83" y="343"/>
                    <a:pt x="84" y="345"/>
                  </a:cubicBezTo>
                  <a:cubicBezTo>
                    <a:pt x="86" y="347"/>
                    <a:pt x="85" y="345"/>
                    <a:pt x="85" y="346"/>
                  </a:cubicBezTo>
                  <a:cubicBezTo>
                    <a:pt x="87" y="349"/>
                    <a:pt x="88" y="351"/>
                    <a:pt x="86" y="348"/>
                  </a:cubicBezTo>
                  <a:cubicBezTo>
                    <a:pt x="87" y="349"/>
                    <a:pt x="88" y="351"/>
                    <a:pt x="88" y="351"/>
                  </a:cubicBezTo>
                  <a:cubicBezTo>
                    <a:pt x="88" y="350"/>
                    <a:pt x="88" y="351"/>
                    <a:pt x="87" y="350"/>
                  </a:cubicBezTo>
                  <a:cubicBezTo>
                    <a:pt x="85" y="347"/>
                    <a:pt x="83" y="344"/>
                    <a:pt x="81" y="341"/>
                  </a:cubicBezTo>
                  <a:cubicBezTo>
                    <a:pt x="80" y="339"/>
                    <a:pt x="78" y="336"/>
                    <a:pt x="77" y="334"/>
                  </a:cubicBezTo>
                  <a:cubicBezTo>
                    <a:pt x="78" y="335"/>
                    <a:pt x="79" y="337"/>
                    <a:pt x="78" y="336"/>
                  </a:cubicBezTo>
                  <a:cubicBezTo>
                    <a:pt x="77" y="334"/>
                    <a:pt x="76" y="332"/>
                    <a:pt x="75" y="331"/>
                  </a:cubicBezTo>
                  <a:cubicBezTo>
                    <a:pt x="75" y="332"/>
                    <a:pt x="75" y="331"/>
                    <a:pt x="74" y="330"/>
                  </a:cubicBezTo>
                  <a:cubicBezTo>
                    <a:pt x="74" y="330"/>
                    <a:pt x="74" y="331"/>
                    <a:pt x="74" y="331"/>
                  </a:cubicBezTo>
                  <a:cubicBezTo>
                    <a:pt x="73" y="329"/>
                    <a:pt x="72" y="327"/>
                    <a:pt x="71" y="325"/>
                  </a:cubicBezTo>
                  <a:cubicBezTo>
                    <a:pt x="70" y="324"/>
                    <a:pt x="69" y="322"/>
                    <a:pt x="69" y="321"/>
                  </a:cubicBezTo>
                  <a:cubicBezTo>
                    <a:pt x="70" y="323"/>
                    <a:pt x="69" y="320"/>
                    <a:pt x="68" y="319"/>
                  </a:cubicBezTo>
                  <a:cubicBezTo>
                    <a:pt x="70" y="321"/>
                    <a:pt x="71" y="324"/>
                    <a:pt x="73" y="327"/>
                  </a:cubicBezTo>
                  <a:cubicBezTo>
                    <a:pt x="74" y="329"/>
                    <a:pt x="76" y="332"/>
                    <a:pt x="77" y="333"/>
                  </a:cubicBezTo>
                  <a:cubicBezTo>
                    <a:pt x="76" y="332"/>
                    <a:pt x="74" y="329"/>
                    <a:pt x="74" y="327"/>
                  </a:cubicBezTo>
                  <a:cubicBezTo>
                    <a:pt x="77" y="332"/>
                    <a:pt x="77" y="334"/>
                    <a:pt x="79" y="337"/>
                  </a:cubicBezTo>
                  <a:cubicBezTo>
                    <a:pt x="79" y="337"/>
                    <a:pt x="77" y="333"/>
                    <a:pt x="76" y="331"/>
                  </a:cubicBezTo>
                  <a:cubicBezTo>
                    <a:pt x="76" y="330"/>
                    <a:pt x="80" y="337"/>
                    <a:pt x="81" y="338"/>
                  </a:cubicBezTo>
                  <a:cubicBezTo>
                    <a:pt x="79" y="334"/>
                    <a:pt x="76" y="331"/>
                    <a:pt x="75" y="328"/>
                  </a:cubicBezTo>
                  <a:cubicBezTo>
                    <a:pt x="74" y="327"/>
                    <a:pt x="73" y="326"/>
                    <a:pt x="72" y="324"/>
                  </a:cubicBezTo>
                  <a:cubicBezTo>
                    <a:pt x="72" y="323"/>
                    <a:pt x="71" y="321"/>
                    <a:pt x="70" y="319"/>
                  </a:cubicBezTo>
                  <a:cubicBezTo>
                    <a:pt x="70" y="321"/>
                    <a:pt x="71" y="321"/>
                    <a:pt x="70" y="320"/>
                  </a:cubicBezTo>
                  <a:cubicBezTo>
                    <a:pt x="71" y="322"/>
                    <a:pt x="71" y="323"/>
                    <a:pt x="71" y="323"/>
                  </a:cubicBezTo>
                  <a:cubicBezTo>
                    <a:pt x="71" y="323"/>
                    <a:pt x="69" y="320"/>
                    <a:pt x="69" y="319"/>
                  </a:cubicBezTo>
                  <a:cubicBezTo>
                    <a:pt x="68" y="318"/>
                    <a:pt x="68" y="317"/>
                    <a:pt x="67" y="315"/>
                  </a:cubicBezTo>
                  <a:cubicBezTo>
                    <a:pt x="66" y="315"/>
                    <a:pt x="69" y="319"/>
                    <a:pt x="67" y="317"/>
                  </a:cubicBezTo>
                  <a:cubicBezTo>
                    <a:pt x="66" y="314"/>
                    <a:pt x="66" y="316"/>
                    <a:pt x="65" y="313"/>
                  </a:cubicBezTo>
                  <a:cubicBezTo>
                    <a:pt x="63" y="311"/>
                    <a:pt x="65" y="313"/>
                    <a:pt x="63" y="310"/>
                  </a:cubicBezTo>
                  <a:cubicBezTo>
                    <a:pt x="63" y="311"/>
                    <a:pt x="61" y="307"/>
                    <a:pt x="61" y="305"/>
                  </a:cubicBezTo>
                  <a:cubicBezTo>
                    <a:pt x="61" y="306"/>
                    <a:pt x="62" y="307"/>
                    <a:pt x="61" y="306"/>
                  </a:cubicBezTo>
                  <a:cubicBezTo>
                    <a:pt x="60" y="304"/>
                    <a:pt x="59" y="301"/>
                    <a:pt x="59" y="301"/>
                  </a:cubicBezTo>
                  <a:cubicBezTo>
                    <a:pt x="57" y="298"/>
                    <a:pt x="56" y="297"/>
                    <a:pt x="55" y="293"/>
                  </a:cubicBezTo>
                  <a:cubicBezTo>
                    <a:pt x="54" y="292"/>
                    <a:pt x="55" y="294"/>
                    <a:pt x="54" y="293"/>
                  </a:cubicBezTo>
                  <a:cubicBezTo>
                    <a:pt x="54" y="291"/>
                    <a:pt x="52" y="289"/>
                    <a:pt x="52" y="287"/>
                  </a:cubicBezTo>
                  <a:cubicBezTo>
                    <a:pt x="52" y="288"/>
                    <a:pt x="53" y="289"/>
                    <a:pt x="53" y="289"/>
                  </a:cubicBezTo>
                  <a:cubicBezTo>
                    <a:pt x="51" y="285"/>
                    <a:pt x="53" y="289"/>
                    <a:pt x="52" y="286"/>
                  </a:cubicBezTo>
                  <a:cubicBezTo>
                    <a:pt x="51" y="285"/>
                    <a:pt x="50" y="282"/>
                    <a:pt x="49" y="280"/>
                  </a:cubicBezTo>
                  <a:cubicBezTo>
                    <a:pt x="48" y="277"/>
                    <a:pt x="47" y="275"/>
                    <a:pt x="48" y="276"/>
                  </a:cubicBezTo>
                  <a:cubicBezTo>
                    <a:pt x="49" y="278"/>
                    <a:pt x="50" y="281"/>
                    <a:pt x="49" y="278"/>
                  </a:cubicBezTo>
                  <a:cubicBezTo>
                    <a:pt x="49" y="278"/>
                    <a:pt x="48" y="276"/>
                    <a:pt x="48" y="275"/>
                  </a:cubicBezTo>
                  <a:cubicBezTo>
                    <a:pt x="47" y="274"/>
                    <a:pt x="46" y="273"/>
                    <a:pt x="45" y="270"/>
                  </a:cubicBezTo>
                  <a:cubicBezTo>
                    <a:pt x="46" y="270"/>
                    <a:pt x="47" y="272"/>
                    <a:pt x="46" y="270"/>
                  </a:cubicBezTo>
                  <a:cubicBezTo>
                    <a:pt x="46" y="270"/>
                    <a:pt x="45" y="267"/>
                    <a:pt x="45" y="266"/>
                  </a:cubicBezTo>
                  <a:cubicBezTo>
                    <a:pt x="45" y="267"/>
                    <a:pt x="44" y="265"/>
                    <a:pt x="43" y="264"/>
                  </a:cubicBezTo>
                  <a:cubicBezTo>
                    <a:pt x="43" y="264"/>
                    <a:pt x="44" y="268"/>
                    <a:pt x="44" y="266"/>
                  </a:cubicBezTo>
                  <a:cubicBezTo>
                    <a:pt x="43" y="265"/>
                    <a:pt x="43" y="264"/>
                    <a:pt x="43" y="263"/>
                  </a:cubicBezTo>
                  <a:cubicBezTo>
                    <a:pt x="43" y="262"/>
                    <a:pt x="43" y="262"/>
                    <a:pt x="43" y="262"/>
                  </a:cubicBezTo>
                  <a:cubicBezTo>
                    <a:pt x="42" y="260"/>
                    <a:pt x="41" y="257"/>
                    <a:pt x="40" y="255"/>
                  </a:cubicBezTo>
                  <a:cubicBezTo>
                    <a:pt x="39" y="252"/>
                    <a:pt x="39" y="250"/>
                    <a:pt x="38" y="247"/>
                  </a:cubicBezTo>
                  <a:cubicBezTo>
                    <a:pt x="37" y="246"/>
                    <a:pt x="37" y="244"/>
                    <a:pt x="37" y="243"/>
                  </a:cubicBezTo>
                  <a:cubicBezTo>
                    <a:pt x="37" y="244"/>
                    <a:pt x="37" y="247"/>
                    <a:pt x="37" y="245"/>
                  </a:cubicBezTo>
                  <a:cubicBezTo>
                    <a:pt x="36" y="241"/>
                    <a:pt x="36" y="240"/>
                    <a:pt x="35" y="238"/>
                  </a:cubicBezTo>
                  <a:cubicBezTo>
                    <a:pt x="36" y="238"/>
                    <a:pt x="36" y="237"/>
                    <a:pt x="35" y="236"/>
                  </a:cubicBezTo>
                  <a:cubicBezTo>
                    <a:pt x="35" y="236"/>
                    <a:pt x="34" y="232"/>
                    <a:pt x="34" y="235"/>
                  </a:cubicBezTo>
                  <a:cubicBezTo>
                    <a:pt x="34" y="233"/>
                    <a:pt x="34" y="232"/>
                    <a:pt x="33" y="230"/>
                  </a:cubicBezTo>
                  <a:cubicBezTo>
                    <a:pt x="33" y="228"/>
                    <a:pt x="34" y="231"/>
                    <a:pt x="34" y="229"/>
                  </a:cubicBezTo>
                  <a:cubicBezTo>
                    <a:pt x="33" y="228"/>
                    <a:pt x="32" y="221"/>
                    <a:pt x="31" y="219"/>
                  </a:cubicBezTo>
                  <a:cubicBezTo>
                    <a:pt x="31" y="218"/>
                    <a:pt x="31" y="220"/>
                    <a:pt x="31" y="218"/>
                  </a:cubicBezTo>
                  <a:cubicBezTo>
                    <a:pt x="30" y="216"/>
                    <a:pt x="30" y="210"/>
                    <a:pt x="29" y="205"/>
                  </a:cubicBezTo>
                  <a:cubicBezTo>
                    <a:pt x="29" y="208"/>
                    <a:pt x="30" y="212"/>
                    <a:pt x="30" y="216"/>
                  </a:cubicBezTo>
                  <a:cubicBezTo>
                    <a:pt x="31" y="220"/>
                    <a:pt x="32" y="223"/>
                    <a:pt x="33" y="226"/>
                  </a:cubicBezTo>
                  <a:cubicBezTo>
                    <a:pt x="33" y="229"/>
                    <a:pt x="34" y="233"/>
                    <a:pt x="34" y="236"/>
                  </a:cubicBezTo>
                  <a:cubicBezTo>
                    <a:pt x="35" y="239"/>
                    <a:pt x="36" y="242"/>
                    <a:pt x="37" y="245"/>
                  </a:cubicBezTo>
                  <a:cubicBezTo>
                    <a:pt x="37" y="247"/>
                    <a:pt x="38" y="248"/>
                    <a:pt x="38" y="250"/>
                  </a:cubicBezTo>
                  <a:cubicBezTo>
                    <a:pt x="39" y="252"/>
                    <a:pt x="39" y="253"/>
                    <a:pt x="40" y="255"/>
                  </a:cubicBezTo>
                  <a:cubicBezTo>
                    <a:pt x="41" y="258"/>
                    <a:pt x="42" y="261"/>
                    <a:pt x="43" y="265"/>
                  </a:cubicBezTo>
                  <a:cubicBezTo>
                    <a:pt x="43" y="265"/>
                    <a:pt x="42" y="263"/>
                    <a:pt x="43" y="265"/>
                  </a:cubicBezTo>
                  <a:cubicBezTo>
                    <a:pt x="44" y="268"/>
                    <a:pt x="44" y="270"/>
                    <a:pt x="46" y="273"/>
                  </a:cubicBezTo>
                  <a:cubicBezTo>
                    <a:pt x="46" y="273"/>
                    <a:pt x="45" y="271"/>
                    <a:pt x="45" y="270"/>
                  </a:cubicBezTo>
                  <a:cubicBezTo>
                    <a:pt x="46" y="273"/>
                    <a:pt x="47" y="276"/>
                    <a:pt x="48" y="279"/>
                  </a:cubicBezTo>
                  <a:cubicBezTo>
                    <a:pt x="48" y="279"/>
                    <a:pt x="48" y="280"/>
                    <a:pt x="49" y="281"/>
                  </a:cubicBezTo>
                  <a:cubicBezTo>
                    <a:pt x="49" y="282"/>
                    <a:pt x="50" y="283"/>
                    <a:pt x="50" y="284"/>
                  </a:cubicBezTo>
                  <a:cubicBezTo>
                    <a:pt x="49" y="282"/>
                    <a:pt x="50" y="284"/>
                    <a:pt x="50" y="284"/>
                  </a:cubicBezTo>
                  <a:cubicBezTo>
                    <a:pt x="51" y="287"/>
                    <a:pt x="52" y="288"/>
                    <a:pt x="52" y="290"/>
                  </a:cubicBezTo>
                  <a:cubicBezTo>
                    <a:pt x="51" y="287"/>
                    <a:pt x="50" y="284"/>
                    <a:pt x="50" y="285"/>
                  </a:cubicBezTo>
                  <a:cubicBezTo>
                    <a:pt x="52" y="289"/>
                    <a:pt x="53" y="292"/>
                    <a:pt x="54" y="294"/>
                  </a:cubicBezTo>
                  <a:cubicBezTo>
                    <a:pt x="54" y="293"/>
                    <a:pt x="54" y="294"/>
                    <a:pt x="55" y="296"/>
                  </a:cubicBezTo>
                  <a:cubicBezTo>
                    <a:pt x="56" y="299"/>
                    <a:pt x="59" y="303"/>
                    <a:pt x="60" y="305"/>
                  </a:cubicBezTo>
                  <a:cubicBezTo>
                    <a:pt x="60" y="307"/>
                    <a:pt x="61" y="308"/>
                    <a:pt x="62" y="310"/>
                  </a:cubicBezTo>
                  <a:cubicBezTo>
                    <a:pt x="62" y="310"/>
                    <a:pt x="61" y="309"/>
                    <a:pt x="62" y="310"/>
                  </a:cubicBezTo>
                  <a:cubicBezTo>
                    <a:pt x="63" y="312"/>
                    <a:pt x="63" y="313"/>
                    <a:pt x="64" y="314"/>
                  </a:cubicBezTo>
                  <a:cubicBezTo>
                    <a:pt x="64" y="314"/>
                    <a:pt x="65" y="317"/>
                    <a:pt x="67" y="320"/>
                  </a:cubicBezTo>
                  <a:cubicBezTo>
                    <a:pt x="67" y="320"/>
                    <a:pt x="66" y="319"/>
                    <a:pt x="66" y="319"/>
                  </a:cubicBezTo>
                  <a:cubicBezTo>
                    <a:pt x="67" y="321"/>
                    <a:pt x="70" y="325"/>
                    <a:pt x="70" y="326"/>
                  </a:cubicBezTo>
                  <a:cubicBezTo>
                    <a:pt x="70" y="327"/>
                    <a:pt x="70" y="325"/>
                    <a:pt x="69" y="325"/>
                  </a:cubicBezTo>
                  <a:cubicBezTo>
                    <a:pt x="70" y="326"/>
                    <a:pt x="71" y="328"/>
                    <a:pt x="71" y="327"/>
                  </a:cubicBezTo>
                  <a:cubicBezTo>
                    <a:pt x="71" y="329"/>
                    <a:pt x="73" y="331"/>
                    <a:pt x="73" y="331"/>
                  </a:cubicBezTo>
                  <a:cubicBezTo>
                    <a:pt x="72" y="330"/>
                    <a:pt x="71" y="327"/>
                    <a:pt x="71" y="327"/>
                  </a:cubicBezTo>
                  <a:cubicBezTo>
                    <a:pt x="72" y="329"/>
                    <a:pt x="72" y="328"/>
                    <a:pt x="73" y="329"/>
                  </a:cubicBezTo>
                  <a:cubicBezTo>
                    <a:pt x="73" y="330"/>
                    <a:pt x="75" y="333"/>
                    <a:pt x="73" y="330"/>
                  </a:cubicBezTo>
                  <a:cubicBezTo>
                    <a:pt x="74" y="332"/>
                    <a:pt x="75" y="334"/>
                    <a:pt x="75" y="335"/>
                  </a:cubicBezTo>
                  <a:cubicBezTo>
                    <a:pt x="74" y="333"/>
                    <a:pt x="73" y="332"/>
                    <a:pt x="72" y="330"/>
                  </a:cubicBezTo>
                  <a:cubicBezTo>
                    <a:pt x="73" y="332"/>
                    <a:pt x="72" y="330"/>
                    <a:pt x="71" y="329"/>
                  </a:cubicBezTo>
                  <a:cubicBezTo>
                    <a:pt x="72" y="331"/>
                    <a:pt x="73" y="332"/>
                    <a:pt x="74" y="333"/>
                  </a:cubicBezTo>
                  <a:cubicBezTo>
                    <a:pt x="73" y="332"/>
                    <a:pt x="73" y="332"/>
                    <a:pt x="73" y="332"/>
                  </a:cubicBezTo>
                  <a:cubicBezTo>
                    <a:pt x="74" y="334"/>
                    <a:pt x="75" y="334"/>
                    <a:pt x="75" y="336"/>
                  </a:cubicBezTo>
                  <a:cubicBezTo>
                    <a:pt x="76" y="336"/>
                    <a:pt x="75" y="335"/>
                    <a:pt x="76" y="336"/>
                  </a:cubicBezTo>
                  <a:cubicBezTo>
                    <a:pt x="76" y="337"/>
                    <a:pt x="77" y="338"/>
                    <a:pt x="77" y="338"/>
                  </a:cubicBezTo>
                  <a:cubicBezTo>
                    <a:pt x="76" y="337"/>
                    <a:pt x="74" y="334"/>
                    <a:pt x="71" y="330"/>
                  </a:cubicBezTo>
                  <a:cubicBezTo>
                    <a:pt x="71" y="329"/>
                    <a:pt x="71" y="331"/>
                    <a:pt x="70" y="329"/>
                  </a:cubicBezTo>
                  <a:cubicBezTo>
                    <a:pt x="70" y="329"/>
                    <a:pt x="70" y="328"/>
                    <a:pt x="70" y="328"/>
                  </a:cubicBezTo>
                  <a:cubicBezTo>
                    <a:pt x="69" y="327"/>
                    <a:pt x="71" y="329"/>
                    <a:pt x="69" y="327"/>
                  </a:cubicBezTo>
                  <a:cubicBezTo>
                    <a:pt x="68" y="327"/>
                    <a:pt x="63" y="317"/>
                    <a:pt x="62" y="314"/>
                  </a:cubicBezTo>
                  <a:cubicBezTo>
                    <a:pt x="61" y="312"/>
                    <a:pt x="63" y="316"/>
                    <a:pt x="61" y="313"/>
                  </a:cubicBezTo>
                  <a:cubicBezTo>
                    <a:pt x="60" y="310"/>
                    <a:pt x="58" y="307"/>
                    <a:pt x="57" y="305"/>
                  </a:cubicBezTo>
                  <a:cubicBezTo>
                    <a:pt x="57" y="305"/>
                    <a:pt x="57" y="305"/>
                    <a:pt x="57" y="304"/>
                  </a:cubicBezTo>
                  <a:cubicBezTo>
                    <a:pt x="56" y="303"/>
                    <a:pt x="55" y="300"/>
                    <a:pt x="53" y="297"/>
                  </a:cubicBezTo>
                  <a:cubicBezTo>
                    <a:pt x="52" y="293"/>
                    <a:pt x="51" y="290"/>
                    <a:pt x="50" y="289"/>
                  </a:cubicBezTo>
                  <a:cubicBezTo>
                    <a:pt x="50" y="289"/>
                    <a:pt x="51" y="291"/>
                    <a:pt x="50" y="290"/>
                  </a:cubicBezTo>
                  <a:cubicBezTo>
                    <a:pt x="49" y="287"/>
                    <a:pt x="50" y="288"/>
                    <a:pt x="49" y="285"/>
                  </a:cubicBezTo>
                  <a:cubicBezTo>
                    <a:pt x="48" y="285"/>
                    <a:pt x="50" y="288"/>
                    <a:pt x="49" y="287"/>
                  </a:cubicBezTo>
                  <a:cubicBezTo>
                    <a:pt x="48" y="285"/>
                    <a:pt x="48" y="286"/>
                    <a:pt x="48" y="284"/>
                  </a:cubicBezTo>
                  <a:cubicBezTo>
                    <a:pt x="47" y="282"/>
                    <a:pt x="46" y="280"/>
                    <a:pt x="46" y="280"/>
                  </a:cubicBezTo>
                  <a:cubicBezTo>
                    <a:pt x="45" y="277"/>
                    <a:pt x="44" y="274"/>
                    <a:pt x="43" y="271"/>
                  </a:cubicBezTo>
                  <a:cubicBezTo>
                    <a:pt x="42" y="268"/>
                    <a:pt x="41" y="266"/>
                    <a:pt x="40" y="263"/>
                  </a:cubicBezTo>
                  <a:cubicBezTo>
                    <a:pt x="41" y="263"/>
                    <a:pt x="40" y="260"/>
                    <a:pt x="39" y="258"/>
                  </a:cubicBezTo>
                  <a:cubicBezTo>
                    <a:pt x="39" y="258"/>
                    <a:pt x="40" y="261"/>
                    <a:pt x="40" y="262"/>
                  </a:cubicBezTo>
                  <a:cubicBezTo>
                    <a:pt x="39" y="258"/>
                    <a:pt x="37" y="254"/>
                    <a:pt x="36" y="250"/>
                  </a:cubicBezTo>
                  <a:cubicBezTo>
                    <a:pt x="35" y="246"/>
                    <a:pt x="34" y="242"/>
                    <a:pt x="33" y="239"/>
                  </a:cubicBezTo>
                  <a:cubicBezTo>
                    <a:pt x="33" y="238"/>
                    <a:pt x="33" y="240"/>
                    <a:pt x="33" y="240"/>
                  </a:cubicBezTo>
                  <a:cubicBezTo>
                    <a:pt x="33" y="237"/>
                    <a:pt x="33" y="238"/>
                    <a:pt x="32" y="236"/>
                  </a:cubicBezTo>
                  <a:cubicBezTo>
                    <a:pt x="31" y="232"/>
                    <a:pt x="31" y="227"/>
                    <a:pt x="30" y="224"/>
                  </a:cubicBezTo>
                  <a:cubicBezTo>
                    <a:pt x="30" y="225"/>
                    <a:pt x="30" y="226"/>
                    <a:pt x="30" y="227"/>
                  </a:cubicBezTo>
                  <a:cubicBezTo>
                    <a:pt x="30" y="225"/>
                    <a:pt x="28" y="219"/>
                    <a:pt x="28" y="216"/>
                  </a:cubicBezTo>
                  <a:cubicBezTo>
                    <a:pt x="28" y="216"/>
                    <a:pt x="28" y="216"/>
                    <a:pt x="29" y="218"/>
                  </a:cubicBezTo>
                  <a:cubicBezTo>
                    <a:pt x="29" y="218"/>
                    <a:pt x="29" y="220"/>
                    <a:pt x="29" y="221"/>
                  </a:cubicBezTo>
                  <a:cubicBezTo>
                    <a:pt x="29" y="220"/>
                    <a:pt x="30" y="223"/>
                    <a:pt x="30" y="223"/>
                  </a:cubicBezTo>
                  <a:cubicBezTo>
                    <a:pt x="30" y="220"/>
                    <a:pt x="30" y="222"/>
                    <a:pt x="29" y="219"/>
                  </a:cubicBezTo>
                  <a:cubicBezTo>
                    <a:pt x="29" y="219"/>
                    <a:pt x="29" y="220"/>
                    <a:pt x="29" y="219"/>
                  </a:cubicBezTo>
                  <a:cubicBezTo>
                    <a:pt x="29" y="218"/>
                    <a:pt x="28" y="213"/>
                    <a:pt x="28" y="215"/>
                  </a:cubicBezTo>
                  <a:cubicBezTo>
                    <a:pt x="28" y="212"/>
                    <a:pt x="27" y="207"/>
                    <a:pt x="27" y="204"/>
                  </a:cubicBezTo>
                  <a:cubicBezTo>
                    <a:pt x="27" y="204"/>
                    <a:pt x="27" y="208"/>
                    <a:pt x="27" y="207"/>
                  </a:cubicBezTo>
                  <a:cubicBezTo>
                    <a:pt x="27" y="206"/>
                    <a:pt x="27" y="203"/>
                    <a:pt x="27" y="201"/>
                  </a:cubicBezTo>
                  <a:cubicBezTo>
                    <a:pt x="26" y="201"/>
                    <a:pt x="27" y="203"/>
                    <a:pt x="27" y="203"/>
                  </a:cubicBezTo>
                  <a:cubicBezTo>
                    <a:pt x="26" y="204"/>
                    <a:pt x="25" y="195"/>
                    <a:pt x="25" y="198"/>
                  </a:cubicBezTo>
                  <a:cubicBezTo>
                    <a:pt x="26" y="202"/>
                    <a:pt x="27" y="209"/>
                    <a:pt x="27" y="209"/>
                  </a:cubicBezTo>
                  <a:cubicBezTo>
                    <a:pt x="27" y="211"/>
                    <a:pt x="28" y="215"/>
                    <a:pt x="28" y="216"/>
                  </a:cubicBezTo>
                  <a:cubicBezTo>
                    <a:pt x="27" y="213"/>
                    <a:pt x="27" y="214"/>
                    <a:pt x="27" y="209"/>
                  </a:cubicBezTo>
                  <a:cubicBezTo>
                    <a:pt x="27" y="208"/>
                    <a:pt x="26" y="202"/>
                    <a:pt x="26" y="203"/>
                  </a:cubicBezTo>
                  <a:cubicBezTo>
                    <a:pt x="26" y="205"/>
                    <a:pt x="26" y="206"/>
                    <a:pt x="26" y="207"/>
                  </a:cubicBezTo>
                  <a:cubicBezTo>
                    <a:pt x="26" y="204"/>
                    <a:pt x="25" y="203"/>
                    <a:pt x="25" y="200"/>
                  </a:cubicBezTo>
                  <a:cubicBezTo>
                    <a:pt x="25" y="201"/>
                    <a:pt x="26" y="207"/>
                    <a:pt x="26" y="208"/>
                  </a:cubicBezTo>
                  <a:cubicBezTo>
                    <a:pt x="26" y="208"/>
                    <a:pt x="26" y="207"/>
                    <a:pt x="26" y="208"/>
                  </a:cubicBezTo>
                  <a:cubicBezTo>
                    <a:pt x="27" y="213"/>
                    <a:pt x="27" y="217"/>
                    <a:pt x="28" y="221"/>
                  </a:cubicBezTo>
                  <a:cubicBezTo>
                    <a:pt x="29" y="224"/>
                    <a:pt x="29" y="228"/>
                    <a:pt x="30" y="232"/>
                  </a:cubicBezTo>
                  <a:cubicBezTo>
                    <a:pt x="31" y="232"/>
                    <a:pt x="29" y="227"/>
                    <a:pt x="30" y="226"/>
                  </a:cubicBezTo>
                  <a:cubicBezTo>
                    <a:pt x="30" y="227"/>
                    <a:pt x="30" y="227"/>
                    <a:pt x="30" y="228"/>
                  </a:cubicBezTo>
                  <a:cubicBezTo>
                    <a:pt x="30" y="228"/>
                    <a:pt x="30" y="231"/>
                    <a:pt x="31" y="233"/>
                  </a:cubicBezTo>
                  <a:cubicBezTo>
                    <a:pt x="31" y="233"/>
                    <a:pt x="31" y="235"/>
                    <a:pt x="31" y="236"/>
                  </a:cubicBezTo>
                  <a:cubicBezTo>
                    <a:pt x="32" y="239"/>
                    <a:pt x="34" y="246"/>
                    <a:pt x="35" y="251"/>
                  </a:cubicBezTo>
                  <a:cubicBezTo>
                    <a:pt x="35" y="251"/>
                    <a:pt x="34" y="250"/>
                    <a:pt x="34" y="250"/>
                  </a:cubicBezTo>
                  <a:cubicBezTo>
                    <a:pt x="36" y="254"/>
                    <a:pt x="37" y="257"/>
                    <a:pt x="37" y="258"/>
                  </a:cubicBezTo>
                  <a:cubicBezTo>
                    <a:pt x="37" y="258"/>
                    <a:pt x="39" y="262"/>
                    <a:pt x="39" y="263"/>
                  </a:cubicBezTo>
                  <a:cubicBezTo>
                    <a:pt x="39" y="263"/>
                    <a:pt x="38" y="260"/>
                    <a:pt x="38" y="263"/>
                  </a:cubicBezTo>
                  <a:cubicBezTo>
                    <a:pt x="39" y="264"/>
                    <a:pt x="40" y="267"/>
                    <a:pt x="41" y="271"/>
                  </a:cubicBezTo>
                  <a:cubicBezTo>
                    <a:pt x="41" y="271"/>
                    <a:pt x="41" y="272"/>
                    <a:pt x="42" y="273"/>
                  </a:cubicBezTo>
                  <a:cubicBezTo>
                    <a:pt x="43" y="275"/>
                    <a:pt x="42" y="271"/>
                    <a:pt x="42" y="274"/>
                  </a:cubicBezTo>
                  <a:cubicBezTo>
                    <a:pt x="43" y="276"/>
                    <a:pt x="45" y="280"/>
                    <a:pt x="46" y="283"/>
                  </a:cubicBezTo>
                  <a:cubicBezTo>
                    <a:pt x="45" y="282"/>
                    <a:pt x="46" y="283"/>
                    <a:pt x="47" y="285"/>
                  </a:cubicBezTo>
                  <a:cubicBezTo>
                    <a:pt x="46" y="285"/>
                    <a:pt x="46" y="284"/>
                    <a:pt x="46" y="285"/>
                  </a:cubicBezTo>
                  <a:cubicBezTo>
                    <a:pt x="46" y="284"/>
                    <a:pt x="49" y="291"/>
                    <a:pt x="49" y="291"/>
                  </a:cubicBezTo>
                  <a:cubicBezTo>
                    <a:pt x="46" y="285"/>
                    <a:pt x="47" y="289"/>
                    <a:pt x="45" y="284"/>
                  </a:cubicBezTo>
                  <a:cubicBezTo>
                    <a:pt x="45" y="284"/>
                    <a:pt x="45" y="283"/>
                    <a:pt x="45" y="283"/>
                  </a:cubicBezTo>
                  <a:cubicBezTo>
                    <a:pt x="45" y="283"/>
                    <a:pt x="46" y="285"/>
                    <a:pt x="46" y="284"/>
                  </a:cubicBezTo>
                  <a:cubicBezTo>
                    <a:pt x="44" y="281"/>
                    <a:pt x="45" y="280"/>
                    <a:pt x="43" y="278"/>
                  </a:cubicBezTo>
                  <a:cubicBezTo>
                    <a:pt x="43" y="277"/>
                    <a:pt x="43" y="275"/>
                    <a:pt x="43" y="276"/>
                  </a:cubicBezTo>
                  <a:cubicBezTo>
                    <a:pt x="42" y="273"/>
                    <a:pt x="42" y="275"/>
                    <a:pt x="41" y="273"/>
                  </a:cubicBezTo>
                  <a:cubicBezTo>
                    <a:pt x="41" y="271"/>
                    <a:pt x="41" y="270"/>
                    <a:pt x="40" y="268"/>
                  </a:cubicBezTo>
                  <a:cubicBezTo>
                    <a:pt x="40" y="268"/>
                    <a:pt x="40" y="268"/>
                    <a:pt x="40" y="268"/>
                  </a:cubicBezTo>
                  <a:cubicBezTo>
                    <a:pt x="38" y="264"/>
                    <a:pt x="39" y="266"/>
                    <a:pt x="38" y="263"/>
                  </a:cubicBezTo>
                  <a:cubicBezTo>
                    <a:pt x="37" y="260"/>
                    <a:pt x="37" y="259"/>
                    <a:pt x="37" y="259"/>
                  </a:cubicBezTo>
                  <a:cubicBezTo>
                    <a:pt x="37" y="257"/>
                    <a:pt x="37" y="259"/>
                    <a:pt x="36" y="258"/>
                  </a:cubicBezTo>
                  <a:cubicBezTo>
                    <a:pt x="35" y="253"/>
                    <a:pt x="34" y="252"/>
                    <a:pt x="34" y="248"/>
                  </a:cubicBezTo>
                  <a:cubicBezTo>
                    <a:pt x="34" y="248"/>
                    <a:pt x="34" y="250"/>
                    <a:pt x="34" y="250"/>
                  </a:cubicBezTo>
                  <a:cubicBezTo>
                    <a:pt x="34" y="249"/>
                    <a:pt x="34" y="248"/>
                    <a:pt x="34" y="247"/>
                  </a:cubicBezTo>
                  <a:cubicBezTo>
                    <a:pt x="33" y="247"/>
                    <a:pt x="34" y="249"/>
                    <a:pt x="33" y="248"/>
                  </a:cubicBezTo>
                  <a:cubicBezTo>
                    <a:pt x="34" y="252"/>
                    <a:pt x="36" y="256"/>
                    <a:pt x="37" y="259"/>
                  </a:cubicBezTo>
                  <a:cubicBezTo>
                    <a:pt x="38" y="263"/>
                    <a:pt x="39" y="266"/>
                    <a:pt x="40" y="270"/>
                  </a:cubicBezTo>
                  <a:cubicBezTo>
                    <a:pt x="40" y="271"/>
                    <a:pt x="40" y="271"/>
                    <a:pt x="40" y="271"/>
                  </a:cubicBezTo>
                  <a:cubicBezTo>
                    <a:pt x="42" y="275"/>
                    <a:pt x="43" y="278"/>
                    <a:pt x="41" y="273"/>
                  </a:cubicBezTo>
                  <a:cubicBezTo>
                    <a:pt x="42" y="274"/>
                    <a:pt x="42" y="275"/>
                    <a:pt x="43" y="276"/>
                  </a:cubicBezTo>
                  <a:cubicBezTo>
                    <a:pt x="42" y="276"/>
                    <a:pt x="44" y="280"/>
                    <a:pt x="44" y="280"/>
                  </a:cubicBezTo>
                  <a:cubicBezTo>
                    <a:pt x="44" y="280"/>
                    <a:pt x="45" y="282"/>
                    <a:pt x="45" y="282"/>
                  </a:cubicBezTo>
                  <a:cubicBezTo>
                    <a:pt x="45" y="283"/>
                    <a:pt x="43" y="278"/>
                    <a:pt x="42" y="276"/>
                  </a:cubicBezTo>
                  <a:cubicBezTo>
                    <a:pt x="42" y="278"/>
                    <a:pt x="43" y="280"/>
                    <a:pt x="44" y="282"/>
                  </a:cubicBezTo>
                  <a:cubicBezTo>
                    <a:pt x="45" y="284"/>
                    <a:pt x="46" y="286"/>
                    <a:pt x="47" y="287"/>
                  </a:cubicBezTo>
                  <a:cubicBezTo>
                    <a:pt x="45" y="285"/>
                    <a:pt x="49" y="293"/>
                    <a:pt x="49" y="294"/>
                  </a:cubicBezTo>
                  <a:cubicBezTo>
                    <a:pt x="49" y="294"/>
                    <a:pt x="47" y="289"/>
                    <a:pt x="48" y="292"/>
                  </a:cubicBezTo>
                  <a:cubicBezTo>
                    <a:pt x="49" y="294"/>
                    <a:pt x="51" y="298"/>
                    <a:pt x="52" y="300"/>
                  </a:cubicBezTo>
                  <a:cubicBezTo>
                    <a:pt x="53" y="302"/>
                    <a:pt x="55" y="305"/>
                    <a:pt x="56" y="309"/>
                  </a:cubicBezTo>
                  <a:cubicBezTo>
                    <a:pt x="57" y="310"/>
                    <a:pt x="58" y="312"/>
                    <a:pt x="59" y="313"/>
                  </a:cubicBezTo>
                  <a:cubicBezTo>
                    <a:pt x="60" y="315"/>
                    <a:pt x="60" y="317"/>
                    <a:pt x="61" y="318"/>
                  </a:cubicBezTo>
                  <a:cubicBezTo>
                    <a:pt x="62" y="319"/>
                    <a:pt x="64" y="323"/>
                    <a:pt x="65" y="324"/>
                  </a:cubicBezTo>
                  <a:cubicBezTo>
                    <a:pt x="64" y="324"/>
                    <a:pt x="62" y="320"/>
                    <a:pt x="63" y="322"/>
                  </a:cubicBezTo>
                  <a:cubicBezTo>
                    <a:pt x="64" y="324"/>
                    <a:pt x="65" y="326"/>
                    <a:pt x="66" y="326"/>
                  </a:cubicBezTo>
                  <a:cubicBezTo>
                    <a:pt x="66" y="328"/>
                    <a:pt x="66" y="328"/>
                    <a:pt x="67" y="330"/>
                  </a:cubicBezTo>
                  <a:cubicBezTo>
                    <a:pt x="67" y="329"/>
                    <a:pt x="69" y="333"/>
                    <a:pt x="69" y="333"/>
                  </a:cubicBezTo>
                  <a:cubicBezTo>
                    <a:pt x="69" y="333"/>
                    <a:pt x="69" y="332"/>
                    <a:pt x="68" y="331"/>
                  </a:cubicBezTo>
                  <a:cubicBezTo>
                    <a:pt x="68" y="331"/>
                    <a:pt x="69" y="332"/>
                    <a:pt x="69" y="333"/>
                  </a:cubicBezTo>
                  <a:cubicBezTo>
                    <a:pt x="69" y="333"/>
                    <a:pt x="69" y="333"/>
                    <a:pt x="70" y="333"/>
                  </a:cubicBezTo>
                  <a:cubicBezTo>
                    <a:pt x="70" y="335"/>
                    <a:pt x="73" y="339"/>
                    <a:pt x="75" y="343"/>
                  </a:cubicBezTo>
                  <a:cubicBezTo>
                    <a:pt x="75" y="343"/>
                    <a:pt x="77" y="347"/>
                    <a:pt x="77" y="346"/>
                  </a:cubicBezTo>
                  <a:cubicBezTo>
                    <a:pt x="76" y="344"/>
                    <a:pt x="73" y="340"/>
                    <a:pt x="75" y="343"/>
                  </a:cubicBezTo>
                  <a:cubicBezTo>
                    <a:pt x="74" y="341"/>
                    <a:pt x="72" y="339"/>
                    <a:pt x="72" y="337"/>
                  </a:cubicBezTo>
                  <a:cubicBezTo>
                    <a:pt x="72" y="337"/>
                    <a:pt x="72" y="337"/>
                    <a:pt x="72" y="337"/>
                  </a:cubicBezTo>
                  <a:cubicBezTo>
                    <a:pt x="74" y="341"/>
                    <a:pt x="75" y="344"/>
                    <a:pt x="78" y="347"/>
                  </a:cubicBezTo>
                  <a:cubicBezTo>
                    <a:pt x="77" y="346"/>
                    <a:pt x="77" y="345"/>
                    <a:pt x="76" y="345"/>
                  </a:cubicBezTo>
                  <a:cubicBezTo>
                    <a:pt x="77" y="345"/>
                    <a:pt x="77" y="345"/>
                    <a:pt x="77" y="346"/>
                  </a:cubicBezTo>
                  <a:cubicBezTo>
                    <a:pt x="78" y="347"/>
                    <a:pt x="78" y="347"/>
                    <a:pt x="79" y="349"/>
                  </a:cubicBezTo>
                  <a:cubicBezTo>
                    <a:pt x="78" y="346"/>
                    <a:pt x="84" y="356"/>
                    <a:pt x="84" y="355"/>
                  </a:cubicBezTo>
                  <a:cubicBezTo>
                    <a:pt x="85" y="356"/>
                    <a:pt x="85" y="356"/>
                    <a:pt x="87" y="358"/>
                  </a:cubicBezTo>
                  <a:cubicBezTo>
                    <a:pt x="87" y="359"/>
                    <a:pt x="87" y="359"/>
                    <a:pt x="87" y="359"/>
                  </a:cubicBezTo>
                  <a:cubicBezTo>
                    <a:pt x="87" y="360"/>
                    <a:pt x="85" y="356"/>
                    <a:pt x="86" y="359"/>
                  </a:cubicBezTo>
                  <a:cubicBezTo>
                    <a:pt x="86" y="359"/>
                    <a:pt x="89" y="363"/>
                    <a:pt x="89" y="362"/>
                  </a:cubicBezTo>
                  <a:cubicBezTo>
                    <a:pt x="88" y="361"/>
                    <a:pt x="87" y="359"/>
                    <a:pt x="88" y="361"/>
                  </a:cubicBezTo>
                  <a:cubicBezTo>
                    <a:pt x="90" y="363"/>
                    <a:pt x="90" y="364"/>
                    <a:pt x="92" y="366"/>
                  </a:cubicBezTo>
                  <a:cubicBezTo>
                    <a:pt x="92" y="365"/>
                    <a:pt x="91" y="364"/>
                    <a:pt x="92" y="365"/>
                  </a:cubicBezTo>
                  <a:cubicBezTo>
                    <a:pt x="94" y="368"/>
                    <a:pt x="95" y="370"/>
                    <a:pt x="98" y="373"/>
                  </a:cubicBezTo>
                  <a:cubicBezTo>
                    <a:pt x="97" y="372"/>
                    <a:pt x="95" y="369"/>
                    <a:pt x="94" y="369"/>
                  </a:cubicBezTo>
                  <a:cubicBezTo>
                    <a:pt x="96" y="371"/>
                    <a:pt x="97" y="373"/>
                    <a:pt x="98" y="374"/>
                  </a:cubicBezTo>
                  <a:cubicBezTo>
                    <a:pt x="98" y="374"/>
                    <a:pt x="97" y="372"/>
                    <a:pt x="99" y="374"/>
                  </a:cubicBezTo>
                  <a:cubicBezTo>
                    <a:pt x="99" y="375"/>
                    <a:pt x="101" y="377"/>
                    <a:pt x="102" y="378"/>
                  </a:cubicBezTo>
                  <a:cubicBezTo>
                    <a:pt x="101" y="377"/>
                    <a:pt x="104" y="380"/>
                    <a:pt x="102" y="378"/>
                  </a:cubicBezTo>
                  <a:cubicBezTo>
                    <a:pt x="101" y="377"/>
                    <a:pt x="102" y="377"/>
                    <a:pt x="101" y="377"/>
                  </a:cubicBezTo>
                  <a:cubicBezTo>
                    <a:pt x="102" y="377"/>
                    <a:pt x="98" y="374"/>
                    <a:pt x="99" y="374"/>
                  </a:cubicBezTo>
                  <a:cubicBezTo>
                    <a:pt x="100" y="375"/>
                    <a:pt x="103" y="378"/>
                    <a:pt x="101" y="376"/>
                  </a:cubicBezTo>
                  <a:cubicBezTo>
                    <a:pt x="101" y="377"/>
                    <a:pt x="100" y="374"/>
                    <a:pt x="100" y="374"/>
                  </a:cubicBezTo>
                  <a:cubicBezTo>
                    <a:pt x="101" y="375"/>
                    <a:pt x="101" y="376"/>
                    <a:pt x="103" y="378"/>
                  </a:cubicBezTo>
                  <a:cubicBezTo>
                    <a:pt x="104" y="378"/>
                    <a:pt x="102" y="376"/>
                    <a:pt x="103" y="378"/>
                  </a:cubicBezTo>
                  <a:cubicBezTo>
                    <a:pt x="106" y="381"/>
                    <a:pt x="108" y="384"/>
                    <a:pt x="113" y="389"/>
                  </a:cubicBezTo>
                  <a:cubicBezTo>
                    <a:pt x="111" y="387"/>
                    <a:pt x="115" y="392"/>
                    <a:pt x="114" y="390"/>
                  </a:cubicBezTo>
                  <a:cubicBezTo>
                    <a:pt x="112" y="389"/>
                    <a:pt x="109" y="385"/>
                    <a:pt x="108" y="385"/>
                  </a:cubicBezTo>
                  <a:cubicBezTo>
                    <a:pt x="111" y="387"/>
                    <a:pt x="116" y="392"/>
                    <a:pt x="117" y="395"/>
                  </a:cubicBezTo>
                  <a:cubicBezTo>
                    <a:pt x="114" y="391"/>
                    <a:pt x="113" y="390"/>
                    <a:pt x="111" y="388"/>
                  </a:cubicBezTo>
                  <a:cubicBezTo>
                    <a:pt x="111" y="388"/>
                    <a:pt x="110" y="387"/>
                    <a:pt x="109" y="387"/>
                  </a:cubicBezTo>
                  <a:cubicBezTo>
                    <a:pt x="111" y="389"/>
                    <a:pt x="113" y="391"/>
                    <a:pt x="112" y="390"/>
                  </a:cubicBezTo>
                  <a:cubicBezTo>
                    <a:pt x="111" y="389"/>
                    <a:pt x="110" y="389"/>
                    <a:pt x="110" y="388"/>
                  </a:cubicBezTo>
                  <a:cubicBezTo>
                    <a:pt x="110" y="388"/>
                    <a:pt x="111" y="389"/>
                    <a:pt x="113" y="390"/>
                  </a:cubicBezTo>
                  <a:cubicBezTo>
                    <a:pt x="114" y="392"/>
                    <a:pt x="115" y="393"/>
                    <a:pt x="117" y="395"/>
                  </a:cubicBezTo>
                  <a:cubicBezTo>
                    <a:pt x="116" y="395"/>
                    <a:pt x="119" y="397"/>
                    <a:pt x="119" y="397"/>
                  </a:cubicBezTo>
                  <a:cubicBezTo>
                    <a:pt x="118" y="396"/>
                    <a:pt x="117" y="396"/>
                    <a:pt x="116" y="394"/>
                  </a:cubicBezTo>
                  <a:cubicBezTo>
                    <a:pt x="116" y="396"/>
                    <a:pt x="118" y="397"/>
                    <a:pt x="120" y="399"/>
                  </a:cubicBezTo>
                  <a:cubicBezTo>
                    <a:pt x="120" y="399"/>
                    <a:pt x="120" y="399"/>
                    <a:pt x="119" y="398"/>
                  </a:cubicBezTo>
                  <a:cubicBezTo>
                    <a:pt x="120" y="399"/>
                    <a:pt x="121" y="400"/>
                    <a:pt x="122" y="400"/>
                  </a:cubicBezTo>
                  <a:cubicBezTo>
                    <a:pt x="119" y="398"/>
                    <a:pt x="122" y="400"/>
                    <a:pt x="125" y="403"/>
                  </a:cubicBezTo>
                  <a:cubicBezTo>
                    <a:pt x="126" y="404"/>
                    <a:pt x="126" y="404"/>
                    <a:pt x="126" y="404"/>
                  </a:cubicBezTo>
                  <a:cubicBezTo>
                    <a:pt x="127" y="405"/>
                    <a:pt x="127" y="405"/>
                    <a:pt x="128" y="406"/>
                  </a:cubicBezTo>
                  <a:cubicBezTo>
                    <a:pt x="128" y="406"/>
                    <a:pt x="130" y="409"/>
                    <a:pt x="130" y="409"/>
                  </a:cubicBezTo>
                  <a:cubicBezTo>
                    <a:pt x="133" y="411"/>
                    <a:pt x="133" y="412"/>
                    <a:pt x="134" y="412"/>
                  </a:cubicBezTo>
                  <a:cubicBezTo>
                    <a:pt x="133" y="411"/>
                    <a:pt x="132" y="410"/>
                    <a:pt x="132" y="410"/>
                  </a:cubicBezTo>
                  <a:cubicBezTo>
                    <a:pt x="132" y="410"/>
                    <a:pt x="135" y="412"/>
                    <a:pt x="135" y="413"/>
                  </a:cubicBezTo>
                  <a:cubicBezTo>
                    <a:pt x="135" y="413"/>
                    <a:pt x="134" y="412"/>
                    <a:pt x="136" y="414"/>
                  </a:cubicBezTo>
                  <a:cubicBezTo>
                    <a:pt x="135" y="413"/>
                    <a:pt x="137" y="415"/>
                    <a:pt x="138" y="416"/>
                  </a:cubicBezTo>
                  <a:cubicBezTo>
                    <a:pt x="137" y="415"/>
                    <a:pt x="136" y="413"/>
                    <a:pt x="137" y="413"/>
                  </a:cubicBezTo>
                  <a:cubicBezTo>
                    <a:pt x="140" y="416"/>
                    <a:pt x="141" y="418"/>
                    <a:pt x="143" y="419"/>
                  </a:cubicBezTo>
                  <a:cubicBezTo>
                    <a:pt x="142" y="418"/>
                    <a:pt x="139" y="416"/>
                    <a:pt x="138" y="415"/>
                  </a:cubicBezTo>
                  <a:cubicBezTo>
                    <a:pt x="141" y="418"/>
                    <a:pt x="145" y="421"/>
                    <a:pt x="147" y="423"/>
                  </a:cubicBezTo>
                  <a:cubicBezTo>
                    <a:pt x="145" y="421"/>
                    <a:pt x="145" y="422"/>
                    <a:pt x="143" y="420"/>
                  </a:cubicBezTo>
                  <a:cubicBezTo>
                    <a:pt x="142" y="420"/>
                    <a:pt x="142" y="419"/>
                    <a:pt x="141" y="418"/>
                  </a:cubicBezTo>
                  <a:cubicBezTo>
                    <a:pt x="140" y="418"/>
                    <a:pt x="140" y="417"/>
                    <a:pt x="138" y="416"/>
                  </a:cubicBezTo>
                  <a:cubicBezTo>
                    <a:pt x="138" y="416"/>
                    <a:pt x="138" y="416"/>
                    <a:pt x="136" y="415"/>
                  </a:cubicBezTo>
                  <a:cubicBezTo>
                    <a:pt x="135" y="413"/>
                    <a:pt x="135" y="414"/>
                    <a:pt x="133" y="412"/>
                  </a:cubicBezTo>
                  <a:cubicBezTo>
                    <a:pt x="134" y="412"/>
                    <a:pt x="136" y="414"/>
                    <a:pt x="137" y="416"/>
                  </a:cubicBezTo>
                  <a:cubicBezTo>
                    <a:pt x="136" y="415"/>
                    <a:pt x="138" y="416"/>
                    <a:pt x="139" y="417"/>
                  </a:cubicBezTo>
                  <a:cubicBezTo>
                    <a:pt x="140" y="418"/>
                    <a:pt x="140" y="418"/>
                    <a:pt x="141" y="419"/>
                  </a:cubicBezTo>
                  <a:cubicBezTo>
                    <a:pt x="141" y="419"/>
                    <a:pt x="141" y="419"/>
                    <a:pt x="143" y="420"/>
                  </a:cubicBezTo>
                  <a:cubicBezTo>
                    <a:pt x="144" y="422"/>
                    <a:pt x="142" y="420"/>
                    <a:pt x="144" y="421"/>
                  </a:cubicBezTo>
                  <a:cubicBezTo>
                    <a:pt x="143" y="421"/>
                    <a:pt x="145" y="422"/>
                    <a:pt x="145" y="422"/>
                  </a:cubicBezTo>
                  <a:cubicBezTo>
                    <a:pt x="146" y="423"/>
                    <a:pt x="149" y="426"/>
                    <a:pt x="148" y="425"/>
                  </a:cubicBezTo>
                  <a:cubicBezTo>
                    <a:pt x="151" y="427"/>
                    <a:pt x="155" y="430"/>
                    <a:pt x="158" y="433"/>
                  </a:cubicBezTo>
                  <a:cubicBezTo>
                    <a:pt x="157" y="432"/>
                    <a:pt x="156" y="431"/>
                    <a:pt x="155" y="431"/>
                  </a:cubicBezTo>
                  <a:cubicBezTo>
                    <a:pt x="156" y="431"/>
                    <a:pt x="156" y="432"/>
                    <a:pt x="155" y="431"/>
                  </a:cubicBezTo>
                  <a:cubicBezTo>
                    <a:pt x="154" y="430"/>
                    <a:pt x="156" y="431"/>
                    <a:pt x="154" y="429"/>
                  </a:cubicBezTo>
                  <a:cubicBezTo>
                    <a:pt x="153" y="429"/>
                    <a:pt x="148" y="425"/>
                    <a:pt x="145" y="424"/>
                  </a:cubicBezTo>
                  <a:cubicBezTo>
                    <a:pt x="146" y="424"/>
                    <a:pt x="144" y="422"/>
                    <a:pt x="143" y="422"/>
                  </a:cubicBezTo>
                  <a:cubicBezTo>
                    <a:pt x="144" y="423"/>
                    <a:pt x="141" y="420"/>
                    <a:pt x="143" y="422"/>
                  </a:cubicBezTo>
                  <a:cubicBezTo>
                    <a:pt x="144" y="422"/>
                    <a:pt x="144" y="423"/>
                    <a:pt x="146" y="424"/>
                  </a:cubicBezTo>
                  <a:cubicBezTo>
                    <a:pt x="147" y="424"/>
                    <a:pt x="150" y="428"/>
                    <a:pt x="153" y="430"/>
                  </a:cubicBezTo>
                  <a:cubicBezTo>
                    <a:pt x="153" y="430"/>
                    <a:pt x="153" y="430"/>
                    <a:pt x="152" y="429"/>
                  </a:cubicBezTo>
                  <a:cubicBezTo>
                    <a:pt x="152" y="429"/>
                    <a:pt x="150" y="427"/>
                    <a:pt x="150" y="427"/>
                  </a:cubicBezTo>
                  <a:cubicBezTo>
                    <a:pt x="151" y="429"/>
                    <a:pt x="152" y="430"/>
                    <a:pt x="154" y="431"/>
                  </a:cubicBezTo>
                  <a:cubicBezTo>
                    <a:pt x="154" y="431"/>
                    <a:pt x="155" y="431"/>
                    <a:pt x="156" y="432"/>
                  </a:cubicBezTo>
                  <a:cubicBezTo>
                    <a:pt x="155" y="431"/>
                    <a:pt x="156" y="432"/>
                    <a:pt x="157" y="433"/>
                  </a:cubicBezTo>
                  <a:cubicBezTo>
                    <a:pt x="158" y="433"/>
                    <a:pt x="156" y="432"/>
                    <a:pt x="158" y="434"/>
                  </a:cubicBezTo>
                  <a:cubicBezTo>
                    <a:pt x="159" y="434"/>
                    <a:pt x="161" y="435"/>
                    <a:pt x="163" y="436"/>
                  </a:cubicBezTo>
                  <a:cubicBezTo>
                    <a:pt x="162" y="436"/>
                    <a:pt x="164" y="437"/>
                    <a:pt x="164" y="437"/>
                  </a:cubicBezTo>
                  <a:cubicBezTo>
                    <a:pt x="163" y="437"/>
                    <a:pt x="163" y="436"/>
                    <a:pt x="163" y="437"/>
                  </a:cubicBezTo>
                  <a:cubicBezTo>
                    <a:pt x="166" y="439"/>
                    <a:pt x="162" y="436"/>
                    <a:pt x="164" y="438"/>
                  </a:cubicBezTo>
                  <a:cubicBezTo>
                    <a:pt x="165" y="438"/>
                    <a:pt x="166" y="439"/>
                    <a:pt x="169" y="440"/>
                  </a:cubicBezTo>
                  <a:cubicBezTo>
                    <a:pt x="168" y="440"/>
                    <a:pt x="168" y="440"/>
                    <a:pt x="169" y="441"/>
                  </a:cubicBezTo>
                  <a:cubicBezTo>
                    <a:pt x="166" y="439"/>
                    <a:pt x="169" y="441"/>
                    <a:pt x="169" y="441"/>
                  </a:cubicBezTo>
                  <a:cubicBezTo>
                    <a:pt x="168" y="441"/>
                    <a:pt x="168" y="441"/>
                    <a:pt x="167" y="440"/>
                  </a:cubicBezTo>
                  <a:cubicBezTo>
                    <a:pt x="168" y="441"/>
                    <a:pt x="164" y="438"/>
                    <a:pt x="165" y="438"/>
                  </a:cubicBezTo>
                  <a:cubicBezTo>
                    <a:pt x="166" y="440"/>
                    <a:pt x="165" y="439"/>
                    <a:pt x="165" y="439"/>
                  </a:cubicBezTo>
                  <a:cubicBezTo>
                    <a:pt x="167" y="441"/>
                    <a:pt x="169" y="442"/>
                    <a:pt x="170" y="443"/>
                  </a:cubicBezTo>
                  <a:cubicBezTo>
                    <a:pt x="173" y="445"/>
                    <a:pt x="176" y="447"/>
                    <a:pt x="175" y="446"/>
                  </a:cubicBezTo>
                  <a:cubicBezTo>
                    <a:pt x="173" y="445"/>
                    <a:pt x="174" y="445"/>
                    <a:pt x="172" y="444"/>
                  </a:cubicBezTo>
                  <a:cubicBezTo>
                    <a:pt x="170" y="443"/>
                    <a:pt x="167" y="441"/>
                    <a:pt x="165" y="440"/>
                  </a:cubicBezTo>
                  <a:cubicBezTo>
                    <a:pt x="167" y="441"/>
                    <a:pt x="167" y="442"/>
                    <a:pt x="166" y="441"/>
                  </a:cubicBezTo>
                  <a:cubicBezTo>
                    <a:pt x="164" y="439"/>
                    <a:pt x="161" y="437"/>
                    <a:pt x="161" y="437"/>
                  </a:cubicBezTo>
                  <a:cubicBezTo>
                    <a:pt x="161" y="437"/>
                    <a:pt x="159" y="436"/>
                    <a:pt x="158" y="435"/>
                  </a:cubicBezTo>
                  <a:cubicBezTo>
                    <a:pt x="157" y="434"/>
                    <a:pt x="156" y="433"/>
                    <a:pt x="155" y="432"/>
                  </a:cubicBezTo>
                  <a:cubicBezTo>
                    <a:pt x="153" y="430"/>
                    <a:pt x="153" y="431"/>
                    <a:pt x="152" y="430"/>
                  </a:cubicBezTo>
                  <a:cubicBezTo>
                    <a:pt x="152" y="430"/>
                    <a:pt x="150" y="428"/>
                    <a:pt x="149" y="427"/>
                  </a:cubicBezTo>
                  <a:cubicBezTo>
                    <a:pt x="150" y="428"/>
                    <a:pt x="149" y="427"/>
                    <a:pt x="148" y="426"/>
                  </a:cubicBezTo>
                  <a:cubicBezTo>
                    <a:pt x="148" y="426"/>
                    <a:pt x="143" y="422"/>
                    <a:pt x="145" y="424"/>
                  </a:cubicBezTo>
                  <a:cubicBezTo>
                    <a:pt x="146" y="425"/>
                    <a:pt x="147" y="425"/>
                    <a:pt x="147" y="426"/>
                  </a:cubicBezTo>
                  <a:cubicBezTo>
                    <a:pt x="145" y="424"/>
                    <a:pt x="145" y="424"/>
                    <a:pt x="143" y="423"/>
                  </a:cubicBezTo>
                  <a:cubicBezTo>
                    <a:pt x="143" y="423"/>
                    <a:pt x="146" y="425"/>
                    <a:pt x="145" y="425"/>
                  </a:cubicBezTo>
                  <a:cubicBezTo>
                    <a:pt x="144" y="424"/>
                    <a:pt x="143" y="423"/>
                    <a:pt x="142" y="422"/>
                  </a:cubicBezTo>
                  <a:cubicBezTo>
                    <a:pt x="144" y="424"/>
                    <a:pt x="140" y="421"/>
                    <a:pt x="141" y="421"/>
                  </a:cubicBezTo>
                  <a:cubicBezTo>
                    <a:pt x="138" y="419"/>
                    <a:pt x="138" y="418"/>
                    <a:pt x="135" y="416"/>
                  </a:cubicBezTo>
                  <a:cubicBezTo>
                    <a:pt x="135" y="416"/>
                    <a:pt x="137" y="418"/>
                    <a:pt x="140" y="421"/>
                  </a:cubicBezTo>
                  <a:cubicBezTo>
                    <a:pt x="140" y="421"/>
                    <a:pt x="141" y="422"/>
                    <a:pt x="143" y="424"/>
                  </a:cubicBezTo>
                  <a:cubicBezTo>
                    <a:pt x="144" y="425"/>
                    <a:pt x="146" y="426"/>
                    <a:pt x="146" y="427"/>
                  </a:cubicBezTo>
                  <a:cubicBezTo>
                    <a:pt x="148" y="429"/>
                    <a:pt x="148" y="428"/>
                    <a:pt x="150" y="430"/>
                  </a:cubicBezTo>
                  <a:cubicBezTo>
                    <a:pt x="150" y="429"/>
                    <a:pt x="150" y="429"/>
                    <a:pt x="150" y="429"/>
                  </a:cubicBezTo>
                  <a:cubicBezTo>
                    <a:pt x="148" y="428"/>
                    <a:pt x="149" y="429"/>
                    <a:pt x="146" y="427"/>
                  </a:cubicBezTo>
                  <a:cubicBezTo>
                    <a:pt x="146" y="426"/>
                    <a:pt x="144" y="425"/>
                    <a:pt x="144" y="424"/>
                  </a:cubicBezTo>
                  <a:cubicBezTo>
                    <a:pt x="146" y="426"/>
                    <a:pt x="146" y="426"/>
                    <a:pt x="149" y="428"/>
                  </a:cubicBezTo>
                  <a:cubicBezTo>
                    <a:pt x="149" y="428"/>
                    <a:pt x="152" y="431"/>
                    <a:pt x="152" y="431"/>
                  </a:cubicBezTo>
                  <a:cubicBezTo>
                    <a:pt x="151" y="430"/>
                    <a:pt x="147" y="426"/>
                    <a:pt x="145" y="424"/>
                  </a:cubicBezTo>
                  <a:cubicBezTo>
                    <a:pt x="148" y="427"/>
                    <a:pt x="152" y="430"/>
                    <a:pt x="155" y="433"/>
                  </a:cubicBezTo>
                  <a:cubicBezTo>
                    <a:pt x="156" y="434"/>
                    <a:pt x="155" y="433"/>
                    <a:pt x="156" y="434"/>
                  </a:cubicBezTo>
                  <a:cubicBezTo>
                    <a:pt x="156" y="434"/>
                    <a:pt x="157" y="435"/>
                    <a:pt x="157" y="435"/>
                  </a:cubicBezTo>
                  <a:cubicBezTo>
                    <a:pt x="156" y="434"/>
                    <a:pt x="154" y="432"/>
                    <a:pt x="155" y="433"/>
                  </a:cubicBezTo>
                  <a:cubicBezTo>
                    <a:pt x="157" y="434"/>
                    <a:pt x="159" y="436"/>
                    <a:pt x="161" y="437"/>
                  </a:cubicBezTo>
                  <a:cubicBezTo>
                    <a:pt x="160" y="437"/>
                    <a:pt x="158" y="436"/>
                    <a:pt x="158" y="436"/>
                  </a:cubicBezTo>
                  <a:cubicBezTo>
                    <a:pt x="159" y="436"/>
                    <a:pt x="160" y="437"/>
                    <a:pt x="160" y="438"/>
                  </a:cubicBezTo>
                  <a:cubicBezTo>
                    <a:pt x="161" y="438"/>
                    <a:pt x="162" y="438"/>
                    <a:pt x="164" y="440"/>
                  </a:cubicBezTo>
                  <a:cubicBezTo>
                    <a:pt x="160" y="437"/>
                    <a:pt x="170" y="444"/>
                    <a:pt x="168" y="443"/>
                  </a:cubicBezTo>
                  <a:cubicBezTo>
                    <a:pt x="169" y="444"/>
                    <a:pt x="170" y="444"/>
                    <a:pt x="172" y="446"/>
                  </a:cubicBezTo>
                  <a:cubicBezTo>
                    <a:pt x="171" y="446"/>
                    <a:pt x="173" y="447"/>
                    <a:pt x="174" y="448"/>
                  </a:cubicBezTo>
                  <a:cubicBezTo>
                    <a:pt x="171" y="446"/>
                    <a:pt x="166" y="443"/>
                    <a:pt x="163" y="440"/>
                  </a:cubicBezTo>
                  <a:cubicBezTo>
                    <a:pt x="159" y="437"/>
                    <a:pt x="156" y="435"/>
                    <a:pt x="155" y="434"/>
                  </a:cubicBezTo>
                  <a:cubicBezTo>
                    <a:pt x="150" y="430"/>
                    <a:pt x="149" y="429"/>
                    <a:pt x="146" y="427"/>
                  </a:cubicBezTo>
                  <a:cubicBezTo>
                    <a:pt x="146" y="427"/>
                    <a:pt x="146" y="427"/>
                    <a:pt x="146" y="427"/>
                  </a:cubicBezTo>
                  <a:cubicBezTo>
                    <a:pt x="148" y="429"/>
                    <a:pt x="147" y="429"/>
                    <a:pt x="149" y="430"/>
                  </a:cubicBezTo>
                  <a:cubicBezTo>
                    <a:pt x="148" y="429"/>
                    <a:pt x="148" y="429"/>
                    <a:pt x="149" y="429"/>
                  </a:cubicBezTo>
                  <a:cubicBezTo>
                    <a:pt x="150" y="431"/>
                    <a:pt x="152" y="432"/>
                    <a:pt x="153" y="433"/>
                  </a:cubicBezTo>
                  <a:cubicBezTo>
                    <a:pt x="153" y="432"/>
                    <a:pt x="151" y="431"/>
                    <a:pt x="149" y="430"/>
                  </a:cubicBezTo>
                  <a:cubicBezTo>
                    <a:pt x="150" y="431"/>
                    <a:pt x="154" y="434"/>
                    <a:pt x="156" y="436"/>
                  </a:cubicBezTo>
                  <a:cubicBezTo>
                    <a:pt x="155" y="435"/>
                    <a:pt x="153" y="434"/>
                    <a:pt x="153" y="433"/>
                  </a:cubicBezTo>
                  <a:cubicBezTo>
                    <a:pt x="154" y="434"/>
                    <a:pt x="155" y="435"/>
                    <a:pt x="156" y="436"/>
                  </a:cubicBezTo>
                  <a:cubicBezTo>
                    <a:pt x="158" y="437"/>
                    <a:pt x="159" y="437"/>
                    <a:pt x="160" y="438"/>
                  </a:cubicBezTo>
                  <a:cubicBezTo>
                    <a:pt x="162" y="440"/>
                    <a:pt x="164" y="441"/>
                    <a:pt x="166" y="443"/>
                  </a:cubicBezTo>
                  <a:cubicBezTo>
                    <a:pt x="168" y="444"/>
                    <a:pt x="170" y="445"/>
                    <a:pt x="171" y="446"/>
                  </a:cubicBezTo>
                  <a:cubicBezTo>
                    <a:pt x="172" y="447"/>
                    <a:pt x="173" y="448"/>
                    <a:pt x="173" y="448"/>
                  </a:cubicBezTo>
                  <a:cubicBezTo>
                    <a:pt x="174" y="449"/>
                    <a:pt x="176" y="451"/>
                    <a:pt x="178" y="451"/>
                  </a:cubicBezTo>
                  <a:cubicBezTo>
                    <a:pt x="177" y="451"/>
                    <a:pt x="175" y="450"/>
                    <a:pt x="176" y="450"/>
                  </a:cubicBezTo>
                  <a:cubicBezTo>
                    <a:pt x="179" y="452"/>
                    <a:pt x="175" y="449"/>
                    <a:pt x="176" y="450"/>
                  </a:cubicBezTo>
                  <a:cubicBezTo>
                    <a:pt x="180" y="452"/>
                    <a:pt x="180" y="452"/>
                    <a:pt x="180" y="452"/>
                  </a:cubicBezTo>
                  <a:cubicBezTo>
                    <a:pt x="180" y="452"/>
                    <a:pt x="177" y="450"/>
                    <a:pt x="177" y="449"/>
                  </a:cubicBezTo>
                  <a:cubicBezTo>
                    <a:pt x="179" y="451"/>
                    <a:pt x="182" y="453"/>
                    <a:pt x="185" y="455"/>
                  </a:cubicBezTo>
                  <a:cubicBezTo>
                    <a:pt x="188" y="457"/>
                    <a:pt x="190" y="458"/>
                    <a:pt x="190" y="458"/>
                  </a:cubicBezTo>
                  <a:cubicBezTo>
                    <a:pt x="192" y="459"/>
                    <a:pt x="192" y="459"/>
                    <a:pt x="192" y="459"/>
                  </a:cubicBezTo>
                  <a:cubicBezTo>
                    <a:pt x="193" y="460"/>
                    <a:pt x="190" y="458"/>
                    <a:pt x="192" y="460"/>
                  </a:cubicBezTo>
                  <a:cubicBezTo>
                    <a:pt x="192" y="460"/>
                    <a:pt x="193" y="460"/>
                    <a:pt x="195" y="461"/>
                  </a:cubicBezTo>
                  <a:cubicBezTo>
                    <a:pt x="195" y="461"/>
                    <a:pt x="198" y="463"/>
                    <a:pt x="200" y="464"/>
                  </a:cubicBezTo>
                  <a:cubicBezTo>
                    <a:pt x="197" y="463"/>
                    <a:pt x="191" y="459"/>
                    <a:pt x="186" y="457"/>
                  </a:cubicBezTo>
                  <a:cubicBezTo>
                    <a:pt x="186" y="457"/>
                    <a:pt x="185" y="456"/>
                    <a:pt x="185" y="456"/>
                  </a:cubicBezTo>
                  <a:cubicBezTo>
                    <a:pt x="183" y="456"/>
                    <a:pt x="188" y="458"/>
                    <a:pt x="186" y="457"/>
                  </a:cubicBezTo>
                  <a:cubicBezTo>
                    <a:pt x="184" y="456"/>
                    <a:pt x="185" y="457"/>
                    <a:pt x="183" y="456"/>
                  </a:cubicBezTo>
                  <a:cubicBezTo>
                    <a:pt x="183" y="455"/>
                    <a:pt x="181" y="454"/>
                    <a:pt x="178" y="452"/>
                  </a:cubicBezTo>
                  <a:cubicBezTo>
                    <a:pt x="178" y="452"/>
                    <a:pt x="180" y="453"/>
                    <a:pt x="181" y="454"/>
                  </a:cubicBezTo>
                  <a:cubicBezTo>
                    <a:pt x="178" y="452"/>
                    <a:pt x="175" y="451"/>
                    <a:pt x="173" y="449"/>
                  </a:cubicBezTo>
                  <a:cubicBezTo>
                    <a:pt x="171" y="448"/>
                    <a:pt x="168" y="446"/>
                    <a:pt x="165" y="444"/>
                  </a:cubicBezTo>
                  <a:cubicBezTo>
                    <a:pt x="164" y="444"/>
                    <a:pt x="161" y="441"/>
                    <a:pt x="162" y="442"/>
                  </a:cubicBezTo>
                  <a:cubicBezTo>
                    <a:pt x="161" y="441"/>
                    <a:pt x="159" y="439"/>
                    <a:pt x="162" y="441"/>
                  </a:cubicBezTo>
                  <a:cubicBezTo>
                    <a:pt x="159" y="440"/>
                    <a:pt x="157" y="438"/>
                    <a:pt x="158" y="439"/>
                  </a:cubicBezTo>
                  <a:cubicBezTo>
                    <a:pt x="159" y="440"/>
                    <a:pt x="157" y="439"/>
                    <a:pt x="160" y="441"/>
                  </a:cubicBezTo>
                  <a:cubicBezTo>
                    <a:pt x="159" y="441"/>
                    <a:pt x="158" y="440"/>
                    <a:pt x="156" y="439"/>
                  </a:cubicBezTo>
                  <a:cubicBezTo>
                    <a:pt x="155" y="437"/>
                    <a:pt x="157" y="439"/>
                    <a:pt x="156" y="438"/>
                  </a:cubicBezTo>
                  <a:cubicBezTo>
                    <a:pt x="154" y="436"/>
                    <a:pt x="154" y="437"/>
                    <a:pt x="152" y="435"/>
                  </a:cubicBezTo>
                  <a:cubicBezTo>
                    <a:pt x="150" y="433"/>
                    <a:pt x="153" y="436"/>
                    <a:pt x="151" y="435"/>
                  </a:cubicBezTo>
                  <a:cubicBezTo>
                    <a:pt x="150" y="433"/>
                    <a:pt x="148" y="432"/>
                    <a:pt x="147" y="431"/>
                  </a:cubicBezTo>
                  <a:cubicBezTo>
                    <a:pt x="145" y="430"/>
                    <a:pt x="143" y="428"/>
                    <a:pt x="141" y="426"/>
                  </a:cubicBezTo>
                  <a:cubicBezTo>
                    <a:pt x="138" y="424"/>
                    <a:pt x="136" y="422"/>
                    <a:pt x="134" y="420"/>
                  </a:cubicBezTo>
                  <a:cubicBezTo>
                    <a:pt x="134" y="420"/>
                    <a:pt x="133" y="419"/>
                    <a:pt x="132" y="418"/>
                  </a:cubicBezTo>
                  <a:cubicBezTo>
                    <a:pt x="133" y="419"/>
                    <a:pt x="134" y="420"/>
                    <a:pt x="134" y="421"/>
                  </a:cubicBezTo>
                  <a:cubicBezTo>
                    <a:pt x="132" y="418"/>
                    <a:pt x="131" y="418"/>
                    <a:pt x="129" y="416"/>
                  </a:cubicBezTo>
                  <a:cubicBezTo>
                    <a:pt x="129" y="416"/>
                    <a:pt x="126" y="413"/>
                    <a:pt x="125" y="412"/>
                  </a:cubicBezTo>
                  <a:cubicBezTo>
                    <a:pt x="125" y="412"/>
                    <a:pt x="126" y="413"/>
                    <a:pt x="124" y="412"/>
                  </a:cubicBezTo>
                  <a:cubicBezTo>
                    <a:pt x="123" y="411"/>
                    <a:pt x="123" y="411"/>
                    <a:pt x="123" y="411"/>
                  </a:cubicBezTo>
                  <a:cubicBezTo>
                    <a:pt x="123" y="410"/>
                    <a:pt x="124" y="411"/>
                    <a:pt x="124" y="411"/>
                  </a:cubicBezTo>
                  <a:cubicBezTo>
                    <a:pt x="122" y="409"/>
                    <a:pt x="124" y="411"/>
                    <a:pt x="122" y="409"/>
                  </a:cubicBezTo>
                  <a:cubicBezTo>
                    <a:pt x="121" y="409"/>
                    <a:pt x="123" y="410"/>
                    <a:pt x="122" y="410"/>
                  </a:cubicBezTo>
                  <a:cubicBezTo>
                    <a:pt x="120" y="408"/>
                    <a:pt x="117" y="405"/>
                    <a:pt x="114" y="402"/>
                  </a:cubicBezTo>
                  <a:cubicBezTo>
                    <a:pt x="114" y="402"/>
                    <a:pt x="112" y="400"/>
                    <a:pt x="111" y="399"/>
                  </a:cubicBezTo>
                  <a:cubicBezTo>
                    <a:pt x="110" y="398"/>
                    <a:pt x="111" y="398"/>
                    <a:pt x="109" y="397"/>
                  </a:cubicBezTo>
                  <a:cubicBezTo>
                    <a:pt x="109" y="397"/>
                    <a:pt x="109" y="396"/>
                    <a:pt x="109" y="396"/>
                  </a:cubicBezTo>
                  <a:cubicBezTo>
                    <a:pt x="109" y="397"/>
                    <a:pt x="110" y="398"/>
                    <a:pt x="110" y="398"/>
                  </a:cubicBezTo>
                  <a:cubicBezTo>
                    <a:pt x="109" y="397"/>
                    <a:pt x="107" y="395"/>
                    <a:pt x="105" y="393"/>
                  </a:cubicBezTo>
                  <a:cubicBezTo>
                    <a:pt x="103" y="391"/>
                    <a:pt x="101" y="389"/>
                    <a:pt x="100" y="387"/>
                  </a:cubicBezTo>
                  <a:cubicBezTo>
                    <a:pt x="99" y="386"/>
                    <a:pt x="94" y="382"/>
                    <a:pt x="96" y="383"/>
                  </a:cubicBezTo>
                  <a:cubicBezTo>
                    <a:pt x="95" y="382"/>
                    <a:pt x="93" y="379"/>
                    <a:pt x="93" y="379"/>
                  </a:cubicBezTo>
                  <a:cubicBezTo>
                    <a:pt x="94" y="381"/>
                    <a:pt x="95" y="381"/>
                    <a:pt x="97" y="383"/>
                  </a:cubicBezTo>
                  <a:cubicBezTo>
                    <a:pt x="97" y="383"/>
                    <a:pt x="98" y="384"/>
                    <a:pt x="98" y="384"/>
                  </a:cubicBezTo>
                  <a:cubicBezTo>
                    <a:pt x="96" y="382"/>
                    <a:pt x="99" y="385"/>
                    <a:pt x="97" y="382"/>
                  </a:cubicBezTo>
                  <a:cubicBezTo>
                    <a:pt x="95" y="380"/>
                    <a:pt x="98" y="384"/>
                    <a:pt x="96" y="382"/>
                  </a:cubicBezTo>
                  <a:cubicBezTo>
                    <a:pt x="95" y="381"/>
                    <a:pt x="94" y="380"/>
                    <a:pt x="94" y="380"/>
                  </a:cubicBezTo>
                  <a:cubicBezTo>
                    <a:pt x="95" y="380"/>
                    <a:pt x="95" y="380"/>
                    <a:pt x="95" y="380"/>
                  </a:cubicBezTo>
                  <a:cubicBezTo>
                    <a:pt x="94" y="379"/>
                    <a:pt x="91" y="376"/>
                    <a:pt x="91" y="375"/>
                  </a:cubicBezTo>
                  <a:cubicBezTo>
                    <a:pt x="91" y="376"/>
                    <a:pt x="93" y="378"/>
                    <a:pt x="94" y="379"/>
                  </a:cubicBezTo>
                  <a:cubicBezTo>
                    <a:pt x="94" y="379"/>
                    <a:pt x="92" y="378"/>
                    <a:pt x="93" y="378"/>
                  </a:cubicBezTo>
                  <a:cubicBezTo>
                    <a:pt x="91" y="376"/>
                    <a:pt x="92" y="378"/>
                    <a:pt x="90" y="375"/>
                  </a:cubicBezTo>
                  <a:cubicBezTo>
                    <a:pt x="90" y="375"/>
                    <a:pt x="90" y="376"/>
                    <a:pt x="90" y="375"/>
                  </a:cubicBezTo>
                  <a:cubicBezTo>
                    <a:pt x="88" y="373"/>
                    <a:pt x="90" y="375"/>
                    <a:pt x="88" y="373"/>
                  </a:cubicBezTo>
                  <a:cubicBezTo>
                    <a:pt x="87" y="371"/>
                    <a:pt x="87" y="371"/>
                    <a:pt x="87" y="371"/>
                  </a:cubicBezTo>
                  <a:cubicBezTo>
                    <a:pt x="85" y="369"/>
                    <a:pt x="81" y="363"/>
                    <a:pt x="83" y="367"/>
                  </a:cubicBezTo>
                  <a:cubicBezTo>
                    <a:pt x="82" y="365"/>
                    <a:pt x="81" y="364"/>
                    <a:pt x="81" y="363"/>
                  </a:cubicBezTo>
                  <a:cubicBezTo>
                    <a:pt x="82" y="365"/>
                    <a:pt x="81" y="364"/>
                    <a:pt x="81" y="363"/>
                  </a:cubicBezTo>
                  <a:cubicBezTo>
                    <a:pt x="78" y="360"/>
                    <a:pt x="77" y="357"/>
                    <a:pt x="75" y="355"/>
                  </a:cubicBezTo>
                  <a:cubicBezTo>
                    <a:pt x="74" y="354"/>
                    <a:pt x="76" y="357"/>
                    <a:pt x="75" y="355"/>
                  </a:cubicBezTo>
                  <a:cubicBezTo>
                    <a:pt x="75" y="355"/>
                    <a:pt x="74" y="354"/>
                    <a:pt x="73" y="352"/>
                  </a:cubicBezTo>
                  <a:cubicBezTo>
                    <a:pt x="73" y="352"/>
                    <a:pt x="73" y="352"/>
                    <a:pt x="73" y="351"/>
                  </a:cubicBezTo>
                  <a:cubicBezTo>
                    <a:pt x="72" y="350"/>
                    <a:pt x="71" y="348"/>
                    <a:pt x="70" y="347"/>
                  </a:cubicBezTo>
                  <a:cubicBezTo>
                    <a:pt x="69" y="346"/>
                    <a:pt x="69" y="345"/>
                    <a:pt x="68" y="344"/>
                  </a:cubicBezTo>
                  <a:cubicBezTo>
                    <a:pt x="69" y="345"/>
                    <a:pt x="71" y="348"/>
                    <a:pt x="71" y="348"/>
                  </a:cubicBezTo>
                  <a:cubicBezTo>
                    <a:pt x="69" y="345"/>
                    <a:pt x="68" y="343"/>
                    <a:pt x="66" y="341"/>
                  </a:cubicBezTo>
                  <a:cubicBezTo>
                    <a:pt x="66" y="341"/>
                    <a:pt x="66" y="341"/>
                    <a:pt x="66" y="341"/>
                  </a:cubicBezTo>
                  <a:cubicBezTo>
                    <a:pt x="64" y="338"/>
                    <a:pt x="63" y="336"/>
                    <a:pt x="63" y="335"/>
                  </a:cubicBezTo>
                  <a:cubicBezTo>
                    <a:pt x="64" y="338"/>
                    <a:pt x="66" y="341"/>
                    <a:pt x="66" y="339"/>
                  </a:cubicBezTo>
                  <a:cubicBezTo>
                    <a:pt x="64" y="337"/>
                    <a:pt x="63" y="334"/>
                    <a:pt x="62" y="333"/>
                  </a:cubicBezTo>
                  <a:cubicBezTo>
                    <a:pt x="61" y="332"/>
                    <a:pt x="63" y="335"/>
                    <a:pt x="62" y="333"/>
                  </a:cubicBezTo>
                  <a:cubicBezTo>
                    <a:pt x="60" y="330"/>
                    <a:pt x="56" y="324"/>
                    <a:pt x="55" y="321"/>
                  </a:cubicBezTo>
                  <a:cubicBezTo>
                    <a:pt x="55" y="322"/>
                    <a:pt x="57" y="325"/>
                    <a:pt x="57" y="325"/>
                  </a:cubicBezTo>
                  <a:cubicBezTo>
                    <a:pt x="55" y="322"/>
                    <a:pt x="54" y="320"/>
                    <a:pt x="52" y="317"/>
                  </a:cubicBezTo>
                  <a:cubicBezTo>
                    <a:pt x="51" y="314"/>
                    <a:pt x="50" y="312"/>
                    <a:pt x="49" y="310"/>
                  </a:cubicBezTo>
                  <a:cubicBezTo>
                    <a:pt x="49" y="311"/>
                    <a:pt x="50" y="313"/>
                    <a:pt x="51" y="314"/>
                  </a:cubicBezTo>
                  <a:cubicBezTo>
                    <a:pt x="49" y="311"/>
                    <a:pt x="47" y="307"/>
                    <a:pt x="45" y="302"/>
                  </a:cubicBezTo>
                  <a:cubicBezTo>
                    <a:pt x="46" y="303"/>
                    <a:pt x="46" y="303"/>
                    <a:pt x="46" y="303"/>
                  </a:cubicBezTo>
                  <a:cubicBezTo>
                    <a:pt x="44" y="300"/>
                    <a:pt x="44" y="300"/>
                    <a:pt x="43" y="298"/>
                  </a:cubicBezTo>
                  <a:cubicBezTo>
                    <a:pt x="44" y="300"/>
                    <a:pt x="45" y="301"/>
                    <a:pt x="45" y="302"/>
                  </a:cubicBezTo>
                  <a:cubicBezTo>
                    <a:pt x="44" y="301"/>
                    <a:pt x="45" y="302"/>
                    <a:pt x="44" y="301"/>
                  </a:cubicBezTo>
                  <a:cubicBezTo>
                    <a:pt x="43" y="298"/>
                    <a:pt x="41" y="293"/>
                    <a:pt x="41" y="292"/>
                  </a:cubicBezTo>
                  <a:cubicBezTo>
                    <a:pt x="40" y="292"/>
                    <a:pt x="42" y="296"/>
                    <a:pt x="43" y="298"/>
                  </a:cubicBezTo>
                  <a:cubicBezTo>
                    <a:pt x="41" y="294"/>
                    <a:pt x="41" y="293"/>
                    <a:pt x="39" y="290"/>
                  </a:cubicBezTo>
                  <a:cubicBezTo>
                    <a:pt x="39" y="290"/>
                    <a:pt x="41" y="293"/>
                    <a:pt x="40" y="293"/>
                  </a:cubicBezTo>
                  <a:cubicBezTo>
                    <a:pt x="42" y="296"/>
                    <a:pt x="43" y="299"/>
                    <a:pt x="45" y="302"/>
                  </a:cubicBezTo>
                  <a:cubicBezTo>
                    <a:pt x="46" y="305"/>
                    <a:pt x="47" y="308"/>
                    <a:pt x="48" y="310"/>
                  </a:cubicBezTo>
                  <a:cubicBezTo>
                    <a:pt x="46" y="305"/>
                    <a:pt x="47" y="308"/>
                    <a:pt x="46" y="306"/>
                  </a:cubicBezTo>
                  <a:cubicBezTo>
                    <a:pt x="45" y="304"/>
                    <a:pt x="43" y="300"/>
                    <a:pt x="43" y="299"/>
                  </a:cubicBezTo>
                  <a:cubicBezTo>
                    <a:pt x="43" y="300"/>
                    <a:pt x="43" y="300"/>
                    <a:pt x="43" y="300"/>
                  </a:cubicBezTo>
                  <a:cubicBezTo>
                    <a:pt x="42" y="298"/>
                    <a:pt x="40" y="293"/>
                    <a:pt x="40" y="294"/>
                  </a:cubicBezTo>
                  <a:cubicBezTo>
                    <a:pt x="41" y="295"/>
                    <a:pt x="41" y="296"/>
                    <a:pt x="41" y="297"/>
                  </a:cubicBezTo>
                  <a:cubicBezTo>
                    <a:pt x="38" y="290"/>
                    <a:pt x="37" y="286"/>
                    <a:pt x="35" y="282"/>
                  </a:cubicBezTo>
                  <a:cubicBezTo>
                    <a:pt x="35" y="281"/>
                    <a:pt x="31" y="271"/>
                    <a:pt x="31" y="270"/>
                  </a:cubicBezTo>
                  <a:cubicBezTo>
                    <a:pt x="34" y="277"/>
                    <a:pt x="35" y="281"/>
                    <a:pt x="37" y="286"/>
                  </a:cubicBezTo>
                  <a:cubicBezTo>
                    <a:pt x="37" y="285"/>
                    <a:pt x="38" y="289"/>
                    <a:pt x="39" y="290"/>
                  </a:cubicBezTo>
                  <a:cubicBezTo>
                    <a:pt x="38" y="286"/>
                    <a:pt x="35" y="280"/>
                    <a:pt x="34" y="276"/>
                  </a:cubicBezTo>
                  <a:cubicBezTo>
                    <a:pt x="34" y="276"/>
                    <a:pt x="33" y="275"/>
                    <a:pt x="34" y="275"/>
                  </a:cubicBezTo>
                  <a:cubicBezTo>
                    <a:pt x="35" y="278"/>
                    <a:pt x="35" y="278"/>
                    <a:pt x="36" y="281"/>
                  </a:cubicBezTo>
                  <a:cubicBezTo>
                    <a:pt x="36" y="280"/>
                    <a:pt x="36" y="281"/>
                    <a:pt x="35" y="279"/>
                  </a:cubicBezTo>
                  <a:cubicBezTo>
                    <a:pt x="35" y="279"/>
                    <a:pt x="36" y="280"/>
                    <a:pt x="35" y="280"/>
                  </a:cubicBezTo>
                  <a:cubicBezTo>
                    <a:pt x="35" y="278"/>
                    <a:pt x="34" y="276"/>
                    <a:pt x="33" y="274"/>
                  </a:cubicBezTo>
                  <a:cubicBezTo>
                    <a:pt x="33" y="272"/>
                    <a:pt x="34" y="273"/>
                    <a:pt x="34" y="273"/>
                  </a:cubicBezTo>
                  <a:cubicBezTo>
                    <a:pt x="35" y="274"/>
                    <a:pt x="34" y="274"/>
                    <a:pt x="35" y="276"/>
                  </a:cubicBezTo>
                  <a:cubicBezTo>
                    <a:pt x="35" y="275"/>
                    <a:pt x="37" y="279"/>
                    <a:pt x="38" y="282"/>
                  </a:cubicBezTo>
                  <a:cubicBezTo>
                    <a:pt x="37" y="279"/>
                    <a:pt x="37" y="279"/>
                    <a:pt x="36" y="275"/>
                  </a:cubicBezTo>
                  <a:cubicBezTo>
                    <a:pt x="36" y="275"/>
                    <a:pt x="36" y="276"/>
                    <a:pt x="36" y="275"/>
                  </a:cubicBezTo>
                  <a:cubicBezTo>
                    <a:pt x="36" y="275"/>
                    <a:pt x="34" y="271"/>
                    <a:pt x="34" y="272"/>
                  </a:cubicBezTo>
                  <a:cubicBezTo>
                    <a:pt x="35" y="274"/>
                    <a:pt x="36" y="275"/>
                    <a:pt x="36" y="276"/>
                  </a:cubicBezTo>
                  <a:cubicBezTo>
                    <a:pt x="35" y="275"/>
                    <a:pt x="35" y="275"/>
                    <a:pt x="35" y="275"/>
                  </a:cubicBezTo>
                  <a:cubicBezTo>
                    <a:pt x="34" y="272"/>
                    <a:pt x="34" y="272"/>
                    <a:pt x="34" y="271"/>
                  </a:cubicBezTo>
                  <a:cubicBezTo>
                    <a:pt x="34" y="270"/>
                    <a:pt x="34" y="271"/>
                    <a:pt x="33" y="270"/>
                  </a:cubicBezTo>
                  <a:cubicBezTo>
                    <a:pt x="33" y="270"/>
                    <a:pt x="34" y="273"/>
                    <a:pt x="34" y="273"/>
                  </a:cubicBezTo>
                  <a:cubicBezTo>
                    <a:pt x="33" y="271"/>
                    <a:pt x="33" y="271"/>
                    <a:pt x="32" y="271"/>
                  </a:cubicBezTo>
                  <a:cubicBezTo>
                    <a:pt x="32" y="270"/>
                    <a:pt x="31" y="269"/>
                    <a:pt x="30" y="266"/>
                  </a:cubicBezTo>
                  <a:cubicBezTo>
                    <a:pt x="30" y="264"/>
                    <a:pt x="29" y="260"/>
                    <a:pt x="28" y="256"/>
                  </a:cubicBezTo>
                  <a:cubicBezTo>
                    <a:pt x="28" y="256"/>
                    <a:pt x="28" y="256"/>
                    <a:pt x="28" y="257"/>
                  </a:cubicBezTo>
                  <a:cubicBezTo>
                    <a:pt x="27" y="255"/>
                    <a:pt x="26" y="248"/>
                    <a:pt x="25" y="248"/>
                  </a:cubicBezTo>
                  <a:cubicBezTo>
                    <a:pt x="25" y="249"/>
                    <a:pt x="26" y="250"/>
                    <a:pt x="27" y="252"/>
                  </a:cubicBezTo>
                  <a:cubicBezTo>
                    <a:pt x="26" y="252"/>
                    <a:pt x="27" y="255"/>
                    <a:pt x="27" y="255"/>
                  </a:cubicBezTo>
                  <a:cubicBezTo>
                    <a:pt x="25" y="248"/>
                    <a:pt x="25" y="247"/>
                    <a:pt x="25" y="246"/>
                  </a:cubicBezTo>
                  <a:cubicBezTo>
                    <a:pt x="24" y="242"/>
                    <a:pt x="23" y="239"/>
                    <a:pt x="23" y="236"/>
                  </a:cubicBezTo>
                  <a:cubicBezTo>
                    <a:pt x="22" y="233"/>
                    <a:pt x="21" y="229"/>
                    <a:pt x="20" y="224"/>
                  </a:cubicBezTo>
                  <a:cubicBezTo>
                    <a:pt x="20" y="223"/>
                    <a:pt x="20" y="226"/>
                    <a:pt x="20" y="224"/>
                  </a:cubicBezTo>
                  <a:cubicBezTo>
                    <a:pt x="19" y="221"/>
                    <a:pt x="19" y="221"/>
                    <a:pt x="19" y="217"/>
                  </a:cubicBezTo>
                  <a:cubicBezTo>
                    <a:pt x="19" y="218"/>
                    <a:pt x="19" y="218"/>
                    <a:pt x="19" y="216"/>
                  </a:cubicBezTo>
                  <a:cubicBezTo>
                    <a:pt x="18" y="214"/>
                    <a:pt x="18" y="212"/>
                    <a:pt x="18" y="211"/>
                  </a:cubicBezTo>
                  <a:cubicBezTo>
                    <a:pt x="17" y="209"/>
                    <a:pt x="18" y="209"/>
                    <a:pt x="18" y="208"/>
                  </a:cubicBezTo>
                  <a:cubicBezTo>
                    <a:pt x="17" y="207"/>
                    <a:pt x="17" y="207"/>
                    <a:pt x="17" y="206"/>
                  </a:cubicBezTo>
                  <a:cubicBezTo>
                    <a:pt x="17" y="210"/>
                    <a:pt x="18" y="214"/>
                    <a:pt x="18" y="213"/>
                  </a:cubicBezTo>
                  <a:cubicBezTo>
                    <a:pt x="18" y="215"/>
                    <a:pt x="19" y="220"/>
                    <a:pt x="19" y="221"/>
                  </a:cubicBezTo>
                  <a:cubicBezTo>
                    <a:pt x="18" y="219"/>
                    <a:pt x="15" y="200"/>
                    <a:pt x="17" y="206"/>
                  </a:cubicBezTo>
                  <a:cubicBezTo>
                    <a:pt x="17" y="205"/>
                    <a:pt x="16" y="203"/>
                    <a:pt x="16" y="202"/>
                  </a:cubicBezTo>
                  <a:cubicBezTo>
                    <a:pt x="16" y="202"/>
                    <a:pt x="16" y="202"/>
                    <a:pt x="16" y="201"/>
                  </a:cubicBezTo>
                  <a:cubicBezTo>
                    <a:pt x="16" y="204"/>
                    <a:pt x="16" y="204"/>
                    <a:pt x="16" y="205"/>
                  </a:cubicBezTo>
                  <a:cubicBezTo>
                    <a:pt x="16" y="208"/>
                    <a:pt x="17" y="208"/>
                    <a:pt x="17" y="210"/>
                  </a:cubicBezTo>
                  <a:cubicBezTo>
                    <a:pt x="17" y="210"/>
                    <a:pt x="17" y="210"/>
                    <a:pt x="17" y="210"/>
                  </a:cubicBezTo>
                  <a:cubicBezTo>
                    <a:pt x="16" y="208"/>
                    <a:pt x="16" y="207"/>
                    <a:pt x="16" y="206"/>
                  </a:cubicBezTo>
                  <a:cubicBezTo>
                    <a:pt x="16" y="210"/>
                    <a:pt x="17" y="212"/>
                    <a:pt x="18" y="218"/>
                  </a:cubicBezTo>
                  <a:cubicBezTo>
                    <a:pt x="17" y="213"/>
                    <a:pt x="18" y="217"/>
                    <a:pt x="17" y="216"/>
                  </a:cubicBezTo>
                  <a:cubicBezTo>
                    <a:pt x="18" y="220"/>
                    <a:pt x="19" y="232"/>
                    <a:pt x="17" y="222"/>
                  </a:cubicBezTo>
                  <a:cubicBezTo>
                    <a:pt x="17" y="222"/>
                    <a:pt x="17" y="224"/>
                    <a:pt x="18" y="225"/>
                  </a:cubicBezTo>
                  <a:cubicBezTo>
                    <a:pt x="18" y="225"/>
                    <a:pt x="18" y="225"/>
                    <a:pt x="18" y="228"/>
                  </a:cubicBezTo>
                  <a:cubicBezTo>
                    <a:pt x="19" y="228"/>
                    <a:pt x="19" y="226"/>
                    <a:pt x="19" y="228"/>
                  </a:cubicBezTo>
                  <a:cubicBezTo>
                    <a:pt x="19" y="230"/>
                    <a:pt x="20" y="233"/>
                    <a:pt x="21" y="234"/>
                  </a:cubicBezTo>
                  <a:cubicBezTo>
                    <a:pt x="21" y="238"/>
                    <a:pt x="22" y="241"/>
                    <a:pt x="23" y="245"/>
                  </a:cubicBezTo>
                  <a:cubicBezTo>
                    <a:pt x="24" y="248"/>
                    <a:pt x="25" y="252"/>
                    <a:pt x="26" y="256"/>
                  </a:cubicBezTo>
                  <a:cubicBezTo>
                    <a:pt x="28" y="263"/>
                    <a:pt x="30" y="270"/>
                    <a:pt x="33" y="277"/>
                  </a:cubicBezTo>
                  <a:cubicBezTo>
                    <a:pt x="32" y="274"/>
                    <a:pt x="32" y="274"/>
                    <a:pt x="31" y="271"/>
                  </a:cubicBezTo>
                  <a:cubicBezTo>
                    <a:pt x="30" y="272"/>
                    <a:pt x="29" y="267"/>
                    <a:pt x="29" y="267"/>
                  </a:cubicBezTo>
                  <a:cubicBezTo>
                    <a:pt x="30" y="269"/>
                    <a:pt x="28" y="264"/>
                    <a:pt x="29" y="267"/>
                  </a:cubicBezTo>
                  <a:cubicBezTo>
                    <a:pt x="27" y="261"/>
                    <a:pt x="25" y="256"/>
                    <a:pt x="24" y="252"/>
                  </a:cubicBezTo>
                  <a:cubicBezTo>
                    <a:pt x="26" y="258"/>
                    <a:pt x="23" y="250"/>
                    <a:pt x="24" y="254"/>
                  </a:cubicBezTo>
                  <a:cubicBezTo>
                    <a:pt x="25" y="257"/>
                    <a:pt x="27" y="262"/>
                    <a:pt x="28" y="267"/>
                  </a:cubicBezTo>
                  <a:cubicBezTo>
                    <a:pt x="28" y="267"/>
                    <a:pt x="28" y="266"/>
                    <a:pt x="28" y="267"/>
                  </a:cubicBezTo>
                  <a:cubicBezTo>
                    <a:pt x="29" y="270"/>
                    <a:pt x="27" y="264"/>
                    <a:pt x="27" y="263"/>
                  </a:cubicBezTo>
                  <a:cubicBezTo>
                    <a:pt x="27" y="266"/>
                    <a:pt x="28" y="269"/>
                    <a:pt x="29" y="272"/>
                  </a:cubicBezTo>
                  <a:cubicBezTo>
                    <a:pt x="29" y="271"/>
                    <a:pt x="28" y="271"/>
                    <a:pt x="28" y="269"/>
                  </a:cubicBezTo>
                  <a:cubicBezTo>
                    <a:pt x="27" y="266"/>
                    <a:pt x="27" y="267"/>
                    <a:pt x="26" y="263"/>
                  </a:cubicBezTo>
                  <a:cubicBezTo>
                    <a:pt x="26" y="263"/>
                    <a:pt x="26" y="264"/>
                    <a:pt x="27" y="264"/>
                  </a:cubicBezTo>
                  <a:cubicBezTo>
                    <a:pt x="26" y="262"/>
                    <a:pt x="26" y="262"/>
                    <a:pt x="25" y="259"/>
                  </a:cubicBezTo>
                  <a:cubicBezTo>
                    <a:pt x="25" y="259"/>
                    <a:pt x="25" y="259"/>
                    <a:pt x="25" y="259"/>
                  </a:cubicBezTo>
                  <a:cubicBezTo>
                    <a:pt x="24" y="257"/>
                    <a:pt x="23" y="254"/>
                    <a:pt x="22" y="250"/>
                  </a:cubicBezTo>
                  <a:cubicBezTo>
                    <a:pt x="22" y="251"/>
                    <a:pt x="23" y="253"/>
                    <a:pt x="23" y="254"/>
                  </a:cubicBezTo>
                  <a:cubicBezTo>
                    <a:pt x="23" y="256"/>
                    <a:pt x="24" y="257"/>
                    <a:pt x="24" y="258"/>
                  </a:cubicBezTo>
                  <a:cubicBezTo>
                    <a:pt x="25" y="261"/>
                    <a:pt x="25" y="264"/>
                    <a:pt x="26" y="266"/>
                  </a:cubicBezTo>
                  <a:cubicBezTo>
                    <a:pt x="26" y="266"/>
                    <a:pt x="26" y="269"/>
                    <a:pt x="26" y="267"/>
                  </a:cubicBezTo>
                  <a:cubicBezTo>
                    <a:pt x="25" y="264"/>
                    <a:pt x="25" y="264"/>
                    <a:pt x="24" y="260"/>
                  </a:cubicBezTo>
                  <a:cubicBezTo>
                    <a:pt x="24" y="260"/>
                    <a:pt x="24" y="261"/>
                    <a:pt x="24" y="260"/>
                  </a:cubicBezTo>
                  <a:cubicBezTo>
                    <a:pt x="22" y="254"/>
                    <a:pt x="24" y="257"/>
                    <a:pt x="22" y="250"/>
                  </a:cubicBezTo>
                  <a:cubicBezTo>
                    <a:pt x="21" y="249"/>
                    <a:pt x="21" y="249"/>
                    <a:pt x="20" y="247"/>
                  </a:cubicBezTo>
                  <a:cubicBezTo>
                    <a:pt x="21" y="249"/>
                    <a:pt x="20" y="247"/>
                    <a:pt x="20" y="246"/>
                  </a:cubicBezTo>
                  <a:cubicBezTo>
                    <a:pt x="20" y="245"/>
                    <a:pt x="19" y="243"/>
                    <a:pt x="19" y="245"/>
                  </a:cubicBezTo>
                  <a:cubicBezTo>
                    <a:pt x="19" y="243"/>
                    <a:pt x="18" y="241"/>
                    <a:pt x="18" y="239"/>
                  </a:cubicBezTo>
                  <a:cubicBezTo>
                    <a:pt x="17" y="236"/>
                    <a:pt x="17" y="234"/>
                    <a:pt x="17" y="233"/>
                  </a:cubicBezTo>
                  <a:cubicBezTo>
                    <a:pt x="17" y="233"/>
                    <a:pt x="17" y="234"/>
                    <a:pt x="18" y="233"/>
                  </a:cubicBezTo>
                  <a:cubicBezTo>
                    <a:pt x="18" y="238"/>
                    <a:pt x="20" y="245"/>
                    <a:pt x="22" y="250"/>
                  </a:cubicBezTo>
                  <a:cubicBezTo>
                    <a:pt x="22" y="250"/>
                    <a:pt x="22" y="249"/>
                    <a:pt x="22" y="248"/>
                  </a:cubicBezTo>
                  <a:cubicBezTo>
                    <a:pt x="22" y="249"/>
                    <a:pt x="21" y="248"/>
                    <a:pt x="21" y="246"/>
                  </a:cubicBezTo>
                  <a:cubicBezTo>
                    <a:pt x="21" y="245"/>
                    <a:pt x="21" y="245"/>
                    <a:pt x="21" y="246"/>
                  </a:cubicBezTo>
                  <a:cubicBezTo>
                    <a:pt x="21" y="244"/>
                    <a:pt x="20" y="242"/>
                    <a:pt x="20" y="242"/>
                  </a:cubicBezTo>
                  <a:cubicBezTo>
                    <a:pt x="21" y="243"/>
                    <a:pt x="21" y="244"/>
                    <a:pt x="21" y="245"/>
                  </a:cubicBezTo>
                  <a:cubicBezTo>
                    <a:pt x="22" y="245"/>
                    <a:pt x="20" y="238"/>
                    <a:pt x="20" y="236"/>
                  </a:cubicBezTo>
                  <a:cubicBezTo>
                    <a:pt x="20" y="238"/>
                    <a:pt x="20" y="238"/>
                    <a:pt x="20" y="239"/>
                  </a:cubicBezTo>
                  <a:cubicBezTo>
                    <a:pt x="20" y="238"/>
                    <a:pt x="19" y="238"/>
                    <a:pt x="19" y="237"/>
                  </a:cubicBezTo>
                  <a:cubicBezTo>
                    <a:pt x="19" y="234"/>
                    <a:pt x="19" y="235"/>
                    <a:pt x="19" y="234"/>
                  </a:cubicBezTo>
                  <a:cubicBezTo>
                    <a:pt x="18" y="232"/>
                    <a:pt x="19" y="233"/>
                    <a:pt x="19" y="232"/>
                  </a:cubicBezTo>
                  <a:cubicBezTo>
                    <a:pt x="19" y="232"/>
                    <a:pt x="18" y="231"/>
                    <a:pt x="18" y="229"/>
                  </a:cubicBezTo>
                  <a:cubicBezTo>
                    <a:pt x="18" y="229"/>
                    <a:pt x="18" y="229"/>
                    <a:pt x="18" y="228"/>
                  </a:cubicBezTo>
                  <a:cubicBezTo>
                    <a:pt x="16" y="221"/>
                    <a:pt x="16" y="215"/>
                    <a:pt x="14" y="206"/>
                  </a:cubicBezTo>
                  <a:cubicBezTo>
                    <a:pt x="14" y="206"/>
                    <a:pt x="14" y="204"/>
                    <a:pt x="14" y="202"/>
                  </a:cubicBezTo>
                  <a:cubicBezTo>
                    <a:pt x="14" y="202"/>
                    <a:pt x="14" y="204"/>
                    <a:pt x="13" y="205"/>
                  </a:cubicBezTo>
                  <a:cubicBezTo>
                    <a:pt x="14" y="209"/>
                    <a:pt x="15" y="216"/>
                    <a:pt x="15" y="218"/>
                  </a:cubicBezTo>
                  <a:cubicBezTo>
                    <a:pt x="15" y="217"/>
                    <a:pt x="14" y="213"/>
                    <a:pt x="14" y="212"/>
                  </a:cubicBezTo>
                  <a:cubicBezTo>
                    <a:pt x="14" y="212"/>
                    <a:pt x="14" y="212"/>
                    <a:pt x="14" y="211"/>
                  </a:cubicBezTo>
                  <a:cubicBezTo>
                    <a:pt x="13" y="209"/>
                    <a:pt x="13" y="206"/>
                    <a:pt x="13" y="204"/>
                  </a:cubicBezTo>
                  <a:cubicBezTo>
                    <a:pt x="12" y="201"/>
                    <a:pt x="12" y="199"/>
                    <a:pt x="12" y="196"/>
                  </a:cubicBezTo>
                  <a:cubicBezTo>
                    <a:pt x="11" y="194"/>
                    <a:pt x="11" y="191"/>
                    <a:pt x="11" y="189"/>
                  </a:cubicBezTo>
                  <a:cubicBezTo>
                    <a:pt x="11" y="186"/>
                    <a:pt x="11" y="184"/>
                    <a:pt x="11" y="182"/>
                  </a:cubicBezTo>
                  <a:cubicBezTo>
                    <a:pt x="11" y="184"/>
                    <a:pt x="10" y="183"/>
                    <a:pt x="10" y="184"/>
                  </a:cubicBezTo>
                  <a:cubicBezTo>
                    <a:pt x="11" y="187"/>
                    <a:pt x="11" y="191"/>
                    <a:pt x="11" y="194"/>
                  </a:cubicBezTo>
                  <a:cubicBezTo>
                    <a:pt x="12" y="197"/>
                    <a:pt x="12" y="200"/>
                    <a:pt x="12" y="204"/>
                  </a:cubicBezTo>
                  <a:cubicBezTo>
                    <a:pt x="13" y="208"/>
                    <a:pt x="14" y="211"/>
                    <a:pt x="14" y="214"/>
                  </a:cubicBezTo>
                  <a:cubicBezTo>
                    <a:pt x="14" y="214"/>
                    <a:pt x="15" y="222"/>
                    <a:pt x="14" y="221"/>
                  </a:cubicBezTo>
                  <a:cubicBezTo>
                    <a:pt x="15" y="223"/>
                    <a:pt x="16" y="227"/>
                    <a:pt x="16" y="229"/>
                  </a:cubicBezTo>
                  <a:cubicBezTo>
                    <a:pt x="15" y="226"/>
                    <a:pt x="15" y="226"/>
                    <a:pt x="14" y="225"/>
                  </a:cubicBezTo>
                  <a:cubicBezTo>
                    <a:pt x="15" y="227"/>
                    <a:pt x="15" y="228"/>
                    <a:pt x="16" y="231"/>
                  </a:cubicBezTo>
                  <a:cubicBezTo>
                    <a:pt x="15" y="231"/>
                    <a:pt x="15" y="230"/>
                    <a:pt x="16" y="233"/>
                  </a:cubicBezTo>
                  <a:cubicBezTo>
                    <a:pt x="17" y="239"/>
                    <a:pt x="19" y="247"/>
                    <a:pt x="20" y="254"/>
                  </a:cubicBezTo>
                  <a:cubicBezTo>
                    <a:pt x="20" y="253"/>
                    <a:pt x="18" y="247"/>
                    <a:pt x="18" y="245"/>
                  </a:cubicBezTo>
                  <a:cubicBezTo>
                    <a:pt x="18" y="248"/>
                    <a:pt x="17" y="241"/>
                    <a:pt x="17" y="241"/>
                  </a:cubicBezTo>
                  <a:cubicBezTo>
                    <a:pt x="17" y="244"/>
                    <a:pt x="17" y="244"/>
                    <a:pt x="16" y="242"/>
                  </a:cubicBezTo>
                  <a:cubicBezTo>
                    <a:pt x="16" y="240"/>
                    <a:pt x="16" y="239"/>
                    <a:pt x="16" y="239"/>
                  </a:cubicBezTo>
                  <a:cubicBezTo>
                    <a:pt x="15" y="237"/>
                    <a:pt x="15" y="235"/>
                    <a:pt x="15" y="235"/>
                  </a:cubicBezTo>
                  <a:cubicBezTo>
                    <a:pt x="16" y="240"/>
                    <a:pt x="15" y="237"/>
                    <a:pt x="15" y="238"/>
                  </a:cubicBezTo>
                  <a:cubicBezTo>
                    <a:pt x="15" y="238"/>
                    <a:pt x="15" y="239"/>
                    <a:pt x="16" y="240"/>
                  </a:cubicBezTo>
                  <a:cubicBezTo>
                    <a:pt x="15" y="241"/>
                    <a:pt x="17" y="245"/>
                    <a:pt x="17" y="246"/>
                  </a:cubicBezTo>
                  <a:cubicBezTo>
                    <a:pt x="18" y="249"/>
                    <a:pt x="21" y="257"/>
                    <a:pt x="21" y="261"/>
                  </a:cubicBezTo>
                  <a:cubicBezTo>
                    <a:pt x="21" y="259"/>
                    <a:pt x="20" y="257"/>
                    <a:pt x="19" y="255"/>
                  </a:cubicBezTo>
                  <a:cubicBezTo>
                    <a:pt x="19" y="255"/>
                    <a:pt x="18" y="252"/>
                    <a:pt x="17" y="249"/>
                  </a:cubicBezTo>
                  <a:cubicBezTo>
                    <a:pt x="17" y="247"/>
                    <a:pt x="17" y="249"/>
                    <a:pt x="18" y="250"/>
                  </a:cubicBezTo>
                  <a:cubicBezTo>
                    <a:pt x="17" y="247"/>
                    <a:pt x="16" y="245"/>
                    <a:pt x="16" y="243"/>
                  </a:cubicBezTo>
                  <a:cubicBezTo>
                    <a:pt x="16" y="244"/>
                    <a:pt x="17" y="247"/>
                    <a:pt x="17" y="246"/>
                  </a:cubicBezTo>
                  <a:cubicBezTo>
                    <a:pt x="16" y="243"/>
                    <a:pt x="15" y="241"/>
                    <a:pt x="15" y="239"/>
                  </a:cubicBezTo>
                  <a:cubicBezTo>
                    <a:pt x="14" y="237"/>
                    <a:pt x="13" y="235"/>
                    <a:pt x="13" y="233"/>
                  </a:cubicBezTo>
                  <a:cubicBezTo>
                    <a:pt x="13" y="233"/>
                    <a:pt x="13" y="234"/>
                    <a:pt x="13" y="234"/>
                  </a:cubicBezTo>
                  <a:cubicBezTo>
                    <a:pt x="12" y="231"/>
                    <a:pt x="11" y="227"/>
                    <a:pt x="10" y="224"/>
                  </a:cubicBezTo>
                  <a:cubicBezTo>
                    <a:pt x="9" y="220"/>
                    <a:pt x="9" y="217"/>
                    <a:pt x="9" y="215"/>
                  </a:cubicBezTo>
                  <a:cubicBezTo>
                    <a:pt x="9" y="213"/>
                    <a:pt x="8" y="208"/>
                    <a:pt x="7" y="206"/>
                  </a:cubicBezTo>
                  <a:cubicBezTo>
                    <a:pt x="8" y="209"/>
                    <a:pt x="8" y="210"/>
                    <a:pt x="8" y="212"/>
                  </a:cubicBezTo>
                  <a:cubicBezTo>
                    <a:pt x="7" y="209"/>
                    <a:pt x="7" y="207"/>
                    <a:pt x="6" y="206"/>
                  </a:cubicBezTo>
                  <a:cubicBezTo>
                    <a:pt x="6" y="204"/>
                    <a:pt x="6" y="199"/>
                    <a:pt x="6" y="198"/>
                  </a:cubicBezTo>
                  <a:cubicBezTo>
                    <a:pt x="6" y="197"/>
                    <a:pt x="6" y="202"/>
                    <a:pt x="6" y="201"/>
                  </a:cubicBezTo>
                  <a:cubicBezTo>
                    <a:pt x="6" y="199"/>
                    <a:pt x="6" y="196"/>
                    <a:pt x="6" y="193"/>
                  </a:cubicBezTo>
                  <a:cubicBezTo>
                    <a:pt x="5" y="190"/>
                    <a:pt x="5" y="187"/>
                    <a:pt x="5" y="184"/>
                  </a:cubicBezTo>
                  <a:cubicBezTo>
                    <a:pt x="5" y="181"/>
                    <a:pt x="5" y="178"/>
                    <a:pt x="4" y="175"/>
                  </a:cubicBezTo>
                  <a:cubicBezTo>
                    <a:pt x="4" y="174"/>
                    <a:pt x="4" y="173"/>
                    <a:pt x="4" y="171"/>
                  </a:cubicBezTo>
                  <a:cubicBezTo>
                    <a:pt x="4" y="170"/>
                    <a:pt x="4" y="169"/>
                    <a:pt x="4" y="168"/>
                  </a:cubicBezTo>
                  <a:cubicBezTo>
                    <a:pt x="5" y="169"/>
                    <a:pt x="4" y="175"/>
                    <a:pt x="5" y="176"/>
                  </a:cubicBezTo>
                  <a:cubicBezTo>
                    <a:pt x="5" y="174"/>
                    <a:pt x="5" y="172"/>
                    <a:pt x="5" y="170"/>
                  </a:cubicBezTo>
                  <a:cubicBezTo>
                    <a:pt x="5" y="168"/>
                    <a:pt x="5" y="166"/>
                    <a:pt x="5" y="164"/>
                  </a:cubicBezTo>
                  <a:cubicBezTo>
                    <a:pt x="5" y="163"/>
                    <a:pt x="5" y="165"/>
                    <a:pt x="5" y="168"/>
                  </a:cubicBezTo>
                  <a:cubicBezTo>
                    <a:pt x="5" y="168"/>
                    <a:pt x="6" y="179"/>
                    <a:pt x="5" y="176"/>
                  </a:cubicBezTo>
                  <a:cubicBezTo>
                    <a:pt x="5" y="180"/>
                    <a:pt x="6" y="185"/>
                    <a:pt x="5" y="188"/>
                  </a:cubicBezTo>
                  <a:cubicBezTo>
                    <a:pt x="6" y="190"/>
                    <a:pt x="6" y="188"/>
                    <a:pt x="6" y="191"/>
                  </a:cubicBezTo>
                  <a:cubicBezTo>
                    <a:pt x="6" y="191"/>
                    <a:pt x="6" y="190"/>
                    <a:pt x="6" y="190"/>
                  </a:cubicBezTo>
                  <a:cubicBezTo>
                    <a:pt x="6" y="192"/>
                    <a:pt x="7" y="197"/>
                    <a:pt x="7" y="202"/>
                  </a:cubicBezTo>
                  <a:cubicBezTo>
                    <a:pt x="7" y="204"/>
                    <a:pt x="8" y="207"/>
                    <a:pt x="8" y="209"/>
                  </a:cubicBezTo>
                  <a:cubicBezTo>
                    <a:pt x="9" y="212"/>
                    <a:pt x="9" y="214"/>
                    <a:pt x="9" y="215"/>
                  </a:cubicBezTo>
                  <a:cubicBezTo>
                    <a:pt x="9" y="215"/>
                    <a:pt x="9" y="216"/>
                    <a:pt x="9" y="217"/>
                  </a:cubicBezTo>
                  <a:cubicBezTo>
                    <a:pt x="10" y="217"/>
                    <a:pt x="10" y="220"/>
                    <a:pt x="10" y="220"/>
                  </a:cubicBezTo>
                  <a:cubicBezTo>
                    <a:pt x="10" y="217"/>
                    <a:pt x="10" y="217"/>
                    <a:pt x="10" y="216"/>
                  </a:cubicBezTo>
                  <a:cubicBezTo>
                    <a:pt x="10" y="215"/>
                    <a:pt x="9" y="212"/>
                    <a:pt x="9" y="211"/>
                  </a:cubicBezTo>
                  <a:cubicBezTo>
                    <a:pt x="9" y="210"/>
                    <a:pt x="9" y="213"/>
                    <a:pt x="10" y="213"/>
                  </a:cubicBezTo>
                  <a:cubicBezTo>
                    <a:pt x="10" y="212"/>
                    <a:pt x="9" y="211"/>
                    <a:pt x="9" y="211"/>
                  </a:cubicBezTo>
                  <a:cubicBezTo>
                    <a:pt x="10" y="212"/>
                    <a:pt x="10" y="213"/>
                    <a:pt x="10" y="213"/>
                  </a:cubicBezTo>
                  <a:cubicBezTo>
                    <a:pt x="9" y="209"/>
                    <a:pt x="8" y="205"/>
                    <a:pt x="8" y="202"/>
                  </a:cubicBezTo>
                  <a:cubicBezTo>
                    <a:pt x="8" y="205"/>
                    <a:pt x="9" y="204"/>
                    <a:pt x="9" y="205"/>
                  </a:cubicBezTo>
                  <a:cubicBezTo>
                    <a:pt x="9" y="209"/>
                    <a:pt x="11" y="215"/>
                    <a:pt x="11" y="217"/>
                  </a:cubicBezTo>
                  <a:cubicBezTo>
                    <a:pt x="10" y="211"/>
                    <a:pt x="11" y="212"/>
                    <a:pt x="10" y="209"/>
                  </a:cubicBezTo>
                  <a:cubicBezTo>
                    <a:pt x="11" y="212"/>
                    <a:pt x="10" y="210"/>
                    <a:pt x="11" y="213"/>
                  </a:cubicBezTo>
                  <a:cubicBezTo>
                    <a:pt x="11" y="213"/>
                    <a:pt x="11" y="211"/>
                    <a:pt x="11" y="208"/>
                  </a:cubicBezTo>
                  <a:cubicBezTo>
                    <a:pt x="11" y="210"/>
                    <a:pt x="11" y="210"/>
                    <a:pt x="11" y="210"/>
                  </a:cubicBezTo>
                  <a:cubicBezTo>
                    <a:pt x="11" y="208"/>
                    <a:pt x="10" y="204"/>
                    <a:pt x="11" y="206"/>
                  </a:cubicBezTo>
                  <a:cubicBezTo>
                    <a:pt x="11" y="203"/>
                    <a:pt x="10" y="200"/>
                    <a:pt x="11" y="199"/>
                  </a:cubicBezTo>
                  <a:cubicBezTo>
                    <a:pt x="11" y="201"/>
                    <a:pt x="11" y="206"/>
                    <a:pt x="12" y="205"/>
                  </a:cubicBezTo>
                  <a:cubicBezTo>
                    <a:pt x="10" y="199"/>
                    <a:pt x="10" y="193"/>
                    <a:pt x="10" y="188"/>
                  </a:cubicBezTo>
                  <a:cubicBezTo>
                    <a:pt x="10" y="183"/>
                    <a:pt x="10" y="178"/>
                    <a:pt x="9" y="171"/>
                  </a:cubicBezTo>
                  <a:cubicBezTo>
                    <a:pt x="10" y="172"/>
                    <a:pt x="10" y="169"/>
                    <a:pt x="10" y="167"/>
                  </a:cubicBezTo>
                  <a:cubicBezTo>
                    <a:pt x="10" y="169"/>
                    <a:pt x="10" y="171"/>
                    <a:pt x="11" y="173"/>
                  </a:cubicBezTo>
                  <a:cubicBezTo>
                    <a:pt x="11" y="174"/>
                    <a:pt x="11" y="175"/>
                    <a:pt x="11" y="177"/>
                  </a:cubicBezTo>
                  <a:cubicBezTo>
                    <a:pt x="11" y="179"/>
                    <a:pt x="11" y="177"/>
                    <a:pt x="11" y="180"/>
                  </a:cubicBezTo>
                  <a:cubicBezTo>
                    <a:pt x="11" y="179"/>
                    <a:pt x="11" y="179"/>
                    <a:pt x="11" y="178"/>
                  </a:cubicBezTo>
                  <a:cubicBezTo>
                    <a:pt x="11" y="182"/>
                    <a:pt x="11" y="184"/>
                    <a:pt x="12" y="189"/>
                  </a:cubicBezTo>
                  <a:cubicBezTo>
                    <a:pt x="12" y="190"/>
                    <a:pt x="12" y="193"/>
                    <a:pt x="13" y="191"/>
                  </a:cubicBezTo>
                  <a:cubicBezTo>
                    <a:pt x="12" y="189"/>
                    <a:pt x="12" y="187"/>
                    <a:pt x="12" y="185"/>
                  </a:cubicBezTo>
                  <a:cubicBezTo>
                    <a:pt x="12" y="183"/>
                    <a:pt x="12" y="181"/>
                    <a:pt x="11" y="178"/>
                  </a:cubicBezTo>
                  <a:cubicBezTo>
                    <a:pt x="12" y="180"/>
                    <a:pt x="12" y="175"/>
                    <a:pt x="11" y="174"/>
                  </a:cubicBezTo>
                  <a:cubicBezTo>
                    <a:pt x="12" y="175"/>
                    <a:pt x="12" y="177"/>
                    <a:pt x="12" y="177"/>
                  </a:cubicBezTo>
                  <a:cubicBezTo>
                    <a:pt x="11" y="177"/>
                    <a:pt x="11" y="178"/>
                    <a:pt x="11" y="177"/>
                  </a:cubicBezTo>
                  <a:cubicBezTo>
                    <a:pt x="11" y="173"/>
                    <a:pt x="11" y="171"/>
                    <a:pt x="11" y="171"/>
                  </a:cubicBezTo>
                  <a:cubicBezTo>
                    <a:pt x="11" y="172"/>
                    <a:pt x="11" y="174"/>
                    <a:pt x="11" y="174"/>
                  </a:cubicBezTo>
                  <a:cubicBezTo>
                    <a:pt x="11" y="171"/>
                    <a:pt x="11" y="174"/>
                    <a:pt x="11" y="171"/>
                  </a:cubicBezTo>
                  <a:cubicBezTo>
                    <a:pt x="11" y="169"/>
                    <a:pt x="11" y="163"/>
                    <a:pt x="11" y="161"/>
                  </a:cubicBezTo>
                  <a:cubicBezTo>
                    <a:pt x="12" y="160"/>
                    <a:pt x="12" y="160"/>
                    <a:pt x="12" y="160"/>
                  </a:cubicBezTo>
                  <a:cubicBezTo>
                    <a:pt x="11" y="164"/>
                    <a:pt x="12" y="166"/>
                    <a:pt x="12" y="164"/>
                  </a:cubicBezTo>
                  <a:cubicBezTo>
                    <a:pt x="12" y="158"/>
                    <a:pt x="11" y="156"/>
                    <a:pt x="11" y="155"/>
                  </a:cubicBezTo>
                  <a:cubicBezTo>
                    <a:pt x="11" y="153"/>
                    <a:pt x="11" y="154"/>
                    <a:pt x="11" y="152"/>
                  </a:cubicBezTo>
                  <a:cubicBezTo>
                    <a:pt x="11" y="152"/>
                    <a:pt x="11" y="148"/>
                    <a:pt x="11" y="146"/>
                  </a:cubicBezTo>
                  <a:cubicBezTo>
                    <a:pt x="11" y="147"/>
                    <a:pt x="10" y="149"/>
                    <a:pt x="10" y="147"/>
                  </a:cubicBezTo>
                  <a:cubicBezTo>
                    <a:pt x="11" y="145"/>
                    <a:pt x="11" y="141"/>
                    <a:pt x="11" y="137"/>
                  </a:cubicBezTo>
                  <a:cubicBezTo>
                    <a:pt x="11" y="134"/>
                    <a:pt x="12" y="130"/>
                    <a:pt x="12" y="128"/>
                  </a:cubicBezTo>
                  <a:cubicBezTo>
                    <a:pt x="12" y="129"/>
                    <a:pt x="12" y="131"/>
                    <a:pt x="12" y="128"/>
                  </a:cubicBezTo>
                  <a:cubicBezTo>
                    <a:pt x="12" y="128"/>
                    <a:pt x="13" y="121"/>
                    <a:pt x="13" y="119"/>
                  </a:cubicBezTo>
                  <a:cubicBezTo>
                    <a:pt x="13" y="118"/>
                    <a:pt x="13" y="122"/>
                    <a:pt x="12" y="122"/>
                  </a:cubicBezTo>
                  <a:cubicBezTo>
                    <a:pt x="13" y="117"/>
                    <a:pt x="12" y="119"/>
                    <a:pt x="13" y="116"/>
                  </a:cubicBezTo>
                  <a:cubicBezTo>
                    <a:pt x="13" y="112"/>
                    <a:pt x="15" y="102"/>
                    <a:pt x="15" y="99"/>
                  </a:cubicBezTo>
                  <a:cubicBezTo>
                    <a:pt x="15" y="100"/>
                    <a:pt x="15" y="103"/>
                    <a:pt x="14" y="105"/>
                  </a:cubicBezTo>
                  <a:cubicBezTo>
                    <a:pt x="14" y="103"/>
                    <a:pt x="13" y="104"/>
                    <a:pt x="14" y="103"/>
                  </a:cubicBezTo>
                  <a:cubicBezTo>
                    <a:pt x="14" y="101"/>
                    <a:pt x="15" y="97"/>
                    <a:pt x="15" y="95"/>
                  </a:cubicBezTo>
                  <a:cubicBezTo>
                    <a:pt x="14" y="98"/>
                    <a:pt x="14" y="99"/>
                    <a:pt x="14" y="96"/>
                  </a:cubicBezTo>
                  <a:cubicBezTo>
                    <a:pt x="13" y="100"/>
                    <a:pt x="13" y="102"/>
                    <a:pt x="13" y="105"/>
                  </a:cubicBezTo>
                  <a:cubicBezTo>
                    <a:pt x="12" y="108"/>
                    <a:pt x="12" y="111"/>
                    <a:pt x="11" y="114"/>
                  </a:cubicBezTo>
                  <a:cubicBezTo>
                    <a:pt x="12" y="114"/>
                    <a:pt x="12" y="115"/>
                    <a:pt x="12" y="116"/>
                  </a:cubicBezTo>
                  <a:cubicBezTo>
                    <a:pt x="11" y="116"/>
                    <a:pt x="11" y="120"/>
                    <a:pt x="11" y="120"/>
                  </a:cubicBezTo>
                  <a:cubicBezTo>
                    <a:pt x="10" y="120"/>
                    <a:pt x="11" y="115"/>
                    <a:pt x="11" y="115"/>
                  </a:cubicBezTo>
                  <a:cubicBezTo>
                    <a:pt x="11" y="116"/>
                    <a:pt x="10" y="119"/>
                    <a:pt x="10" y="121"/>
                  </a:cubicBezTo>
                  <a:cubicBezTo>
                    <a:pt x="10" y="123"/>
                    <a:pt x="10" y="125"/>
                    <a:pt x="10" y="124"/>
                  </a:cubicBezTo>
                  <a:cubicBezTo>
                    <a:pt x="10" y="126"/>
                    <a:pt x="9" y="127"/>
                    <a:pt x="9" y="129"/>
                  </a:cubicBezTo>
                  <a:cubicBezTo>
                    <a:pt x="10" y="128"/>
                    <a:pt x="9" y="139"/>
                    <a:pt x="9" y="136"/>
                  </a:cubicBezTo>
                  <a:cubicBezTo>
                    <a:pt x="8" y="140"/>
                    <a:pt x="8" y="146"/>
                    <a:pt x="8" y="146"/>
                  </a:cubicBezTo>
                  <a:cubicBezTo>
                    <a:pt x="8" y="141"/>
                    <a:pt x="8" y="137"/>
                    <a:pt x="8" y="133"/>
                  </a:cubicBezTo>
                  <a:cubicBezTo>
                    <a:pt x="8" y="135"/>
                    <a:pt x="8" y="135"/>
                    <a:pt x="8" y="137"/>
                  </a:cubicBezTo>
                  <a:cubicBezTo>
                    <a:pt x="8" y="137"/>
                    <a:pt x="8" y="139"/>
                    <a:pt x="8" y="140"/>
                  </a:cubicBezTo>
                  <a:cubicBezTo>
                    <a:pt x="8" y="140"/>
                    <a:pt x="8" y="143"/>
                    <a:pt x="7" y="144"/>
                  </a:cubicBezTo>
                  <a:cubicBezTo>
                    <a:pt x="7" y="144"/>
                    <a:pt x="7" y="146"/>
                    <a:pt x="7" y="146"/>
                  </a:cubicBezTo>
                  <a:cubicBezTo>
                    <a:pt x="7" y="142"/>
                    <a:pt x="7" y="138"/>
                    <a:pt x="8" y="134"/>
                  </a:cubicBezTo>
                  <a:cubicBezTo>
                    <a:pt x="7" y="134"/>
                    <a:pt x="7" y="139"/>
                    <a:pt x="7" y="139"/>
                  </a:cubicBezTo>
                  <a:cubicBezTo>
                    <a:pt x="7" y="140"/>
                    <a:pt x="7" y="137"/>
                    <a:pt x="7" y="137"/>
                  </a:cubicBezTo>
                  <a:cubicBezTo>
                    <a:pt x="7" y="138"/>
                    <a:pt x="7" y="143"/>
                    <a:pt x="7" y="144"/>
                  </a:cubicBezTo>
                  <a:cubicBezTo>
                    <a:pt x="6" y="142"/>
                    <a:pt x="7" y="138"/>
                    <a:pt x="6" y="138"/>
                  </a:cubicBezTo>
                  <a:cubicBezTo>
                    <a:pt x="7" y="135"/>
                    <a:pt x="7" y="133"/>
                    <a:pt x="7" y="130"/>
                  </a:cubicBezTo>
                  <a:cubicBezTo>
                    <a:pt x="7" y="132"/>
                    <a:pt x="7" y="127"/>
                    <a:pt x="7" y="126"/>
                  </a:cubicBezTo>
                  <a:cubicBezTo>
                    <a:pt x="7" y="130"/>
                    <a:pt x="7" y="135"/>
                    <a:pt x="6" y="139"/>
                  </a:cubicBezTo>
                  <a:cubicBezTo>
                    <a:pt x="6" y="143"/>
                    <a:pt x="6" y="150"/>
                    <a:pt x="5" y="153"/>
                  </a:cubicBezTo>
                  <a:cubicBezTo>
                    <a:pt x="5" y="151"/>
                    <a:pt x="5" y="149"/>
                    <a:pt x="5" y="148"/>
                  </a:cubicBezTo>
                  <a:cubicBezTo>
                    <a:pt x="5" y="150"/>
                    <a:pt x="5" y="155"/>
                    <a:pt x="5" y="157"/>
                  </a:cubicBezTo>
                  <a:cubicBezTo>
                    <a:pt x="5" y="156"/>
                    <a:pt x="5" y="155"/>
                    <a:pt x="5" y="156"/>
                  </a:cubicBezTo>
                  <a:cubicBezTo>
                    <a:pt x="5" y="158"/>
                    <a:pt x="5" y="159"/>
                    <a:pt x="5" y="160"/>
                  </a:cubicBezTo>
                  <a:cubicBezTo>
                    <a:pt x="5" y="161"/>
                    <a:pt x="5" y="164"/>
                    <a:pt x="4" y="162"/>
                  </a:cubicBezTo>
                  <a:cubicBezTo>
                    <a:pt x="4" y="159"/>
                    <a:pt x="4" y="157"/>
                    <a:pt x="4" y="154"/>
                  </a:cubicBezTo>
                  <a:cubicBezTo>
                    <a:pt x="5" y="152"/>
                    <a:pt x="5" y="149"/>
                    <a:pt x="5" y="147"/>
                  </a:cubicBezTo>
                  <a:cubicBezTo>
                    <a:pt x="5" y="142"/>
                    <a:pt x="5" y="137"/>
                    <a:pt x="6" y="131"/>
                  </a:cubicBezTo>
                  <a:cubicBezTo>
                    <a:pt x="5" y="138"/>
                    <a:pt x="5" y="145"/>
                    <a:pt x="5" y="148"/>
                  </a:cubicBezTo>
                  <a:cubicBezTo>
                    <a:pt x="5" y="144"/>
                    <a:pt x="6" y="142"/>
                    <a:pt x="5" y="140"/>
                  </a:cubicBezTo>
                  <a:cubicBezTo>
                    <a:pt x="6" y="137"/>
                    <a:pt x="6" y="136"/>
                    <a:pt x="6" y="133"/>
                  </a:cubicBezTo>
                  <a:cubicBezTo>
                    <a:pt x="6" y="136"/>
                    <a:pt x="6" y="134"/>
                    <a:pt x="6" y="133"/>
                  </a:cubicBezTo>
                  <a:cubicBezTo>
                    <a:pt x="6" y="130"/>
                    <a:pt x="6" y="130"/>
                    <a:pt x="7" y="127"/>
                  </a:cubicBezTo>
                  <a:cubicBezTo>
                    <a:pt x="6" y="127"/>
                    <a:pt x="7" y="119"/>
                    <a:pt x="7" y="119"/>
                  </a:cubicBezTo>
                  <a:cubicBezTo>
                    <a:pt x="6" y="123"/>
                    <a:pt x="6" y="127"/>
                    <a:pt x="6" y="131"/>
                  </a:cubicBezTo>
                  <a:cubicBezTo>
                    <a:pt x="5" y="133"/>
                    <a:pt x="5" y="135"/>
                    <a:pt x="5" y="137"/>
                  </a:cubicBezTo>
                  <a:cubicBezTo>
                    <a:pt x="5" y="139"/>
                    <a:pt x="4" y="141"/>
                    <a:pt x="4" y="143"/>
                  </a:cubicBezTo>
                  <a:cubicBezTo>
                    <a:pt x="4" y="145"/>
                    <a:pt x="5" y="141"/>
                    <a:pt x="5" y="143"/>
                  </a:cubicBezTo>
                  <a:cubicBezTo>
                    <a:pt x="5" y="145"/>
                    <a:pt x="5" y="145"/>
                    <a:pt x="4" y="146"/>
                  </a:cubicBezTo>
                  <a:cubicBezTo>
                    <a:pt x="4" y="144"/>
                    <a:pt x="4" y="147"/>
                    <a:pt x="3" y="149"/>
                  </a:cubicBezTo>
                  <a:cubicBezTo>
                    <a:pt x="3" y="144"/>
                    <a:pt x="4" y="146"/>
                    <a:pt x="4" y="143"/>
                  </a:cubicBezTo>
                  <a:cubicBezTo>
                    <a:pt x="4" y="141"/>
                    <a:pt x="4" y="138"/>
                    <a:pt x="4" y="136"/>
                  </a:cubicBezTo>
                  <a:cubicBezTo>
                    <a:pt x="4" y="136"/>
                    <a:pt x="4" y="138"/>
                    <a:pt x="4" y="138"/>
                  </a:cubicBezTo>
                  <a:cubicBezTo>
                    <a:pt x="4" y="137"/>
                    <a:pt x="5" y="136"/>
                    <a:pt x="5" y="134"/>
                  </a:cubicBezTo>
                  <a:cubicBezTo>
                    <a:pt x="4" y="135"/>
                    <a:pt x="4" y="134"/>
                    <a:pt x="4" y="133"/>
                  </a:cubicBezTo>
                  <a:cubicBezTo>
                    <a:pt x="5" y="132"/>
                    <a:pt x="5" y="130"/>
                    <a:pt x="6" y="126"/>
                  </a:cubicBezTo>
                  <a:cubicBezTo>
                    <a:pt x="6" y="125"/>
                    <a:pt x="5" y="127"/>
                    <a:pt x="6" y="126"/>
                  </a:cubicBezTo>
                  <a:cubicBezTo>
                    <a:pt x="6" y="124"/>
                    <a:pt x="6" y="122"/>
                    <a:pt x="6" y="121"/>
                  </a:cubicBezTo>
                  <a:cubicBezTo>
                    <a:pt x="6" y="119"/>
                    <a:pt x="7" y="117"/>
                    <a:pt x="7" y="116"/>
                  </a:cubicBezTo>
                  <a:cubicBezTo>
                    <a:pt x="7" y="114"/>
                    <a:pt x="8" y="112"/>
                    <a:pt x="8" y="109"/>
                  </a:cubicBezTo>
                  <a:cubicBezTo>
                    <a:pt x="8" y="109"/>
                    <a:pt x="9" y="102"/>
                    <a:pt x="9" y="101"/>
                  </a:cubicBezTo>
                  <a:cubicBezTo>
                    <a:pt x="9" y="101"/>
                    <a:pt x="9" y="101"/>
                    <a:pt x="10" y="100"/>
                  </a:cubicBezTo>
                  <a:cubicBezTo>
                    <a:pt x="9" y="99"/>
                    <a:pt x="8" y="102"/>
                    <a:pt x="8" y="105"/>
                  </a:cubicBezTo>
                  <a:cubicBezTo>
                    <a:pt x="8" y="109"/>
                    <a:pt x="7" y="112"/>
                    <a:pt x="7" y="113"/>
                  </a:cubicBezTo>
                  <a:cubicBezTo>
                    <a:pt x="7" y="109"/>
                    <a:pt x="7" y="110"/>
                    <a:pt x="6" y="113"/>
                  </a:cubicBezTo>
                  <a:cubicBezTo>
                    <a:pt x="7" y="110"/>
                    <a:pt x="7" y="106"/>
                    <a:pt x="8" y="103"/>
                  </a:cubicBezTo>
                  <a:cubicBezTo>
                    <a:pt x="9" y="101"/>
                    <a:pt x="9" y="99"/>
                    <a:pt x="9" y="99"/>
                  </a:cubicBezTo>
                  <a:cubicBezTo>
                    <a:pt x="9" y="96"/>
                    <a:pt x="11" y="91"/>
                    <a:pt x="10" y="92"/>
                  </a:cubicBezTo>
                  <a:cubicBezTo>
                    <a:pt x="9" y="96"/>
                    <a:pt x="10" y="93"/>
                    <a:pt x="10" y="93"/>
                  </a:cubicBezTo>
                  <a:cubicBezTo>
                    <a:pt x="9" y="94"/>
                    <a:pt x="9" y="98"/>
                    <a:pt x="8" y="99"/>
                  </a:cubicBezTo>
                  <a:cubicBezTo>
                    <a:pt x="8" y="99"/>
                    <a:pt x="9" y="94"/>
                    <a:pt x="9" y="96"/>
                  </a:cubicBezTo>
                  <a:cubicBezTo>
                    <a:pt x="8" y="100"/>
                    <a:pt x="8" y="100"/>
                    <a:pt x="8" y="102"/>
                  </a:cubicBezTo>
                  <a:cubicBezTo>
                    <a:pt x="8" y="103"/>
                    <a:pt x="7" y="103"/>
                    <a:pt x="7" y="105"/>
                  </a:cubicBezTo>
                  <a:cubicBezTo>
                    <a:pt x="7" y="106"/>
                    <a:pt x="8" y="104"/>
                    <a:pt x="7" y="107"/>
                  </a:cubicBezTo>
                  <a:cubicBezTo>
                    <a:pt x="6" y="108"/>
                    <a:pt x="6" y="111"/>
                    <a:pt x="5" y="114"/>
                  </a:cubicBezTo>
                  <a:cubicBezTo>
                    <a:pt x="5" y="116"/>
                    <a:pt x="5" y="118"/>
                    <a:pt x="5" y="120"/>
                  </a:cubicBezTo>
                  <a:cubicBezTo>
                    <a:pt x="4" y="121"/>
                    <a:pt x="4" y="123"/>
                    <a:pt x="4" y="124"/>
                  </a:cubicBezTo>
                  <a:cubicBezTo>
                    <a:pt x="5" y="113"/>
                    <a:pt x="7" y="101"/>
                    <a:pt x="9" y="93"/>
                  </a:cubicBezTo>
                  <a:cubicBezTo>
                    <a:pt x="8" y="94"/>
                    <a:pt x="8" y="94"/>
                    <a:pt x="8" y="93"/>
                  </a:cubicBezTo>
                  <a:cubicBezTo>
                    <a:pt x="9" y="91"/>
                    <a:pt x="9" y="91"/>
                    <a:pt x="9" y="91"/>
                  </a:cubicBezTo>
                  <a:cubicBezTo>
                    <a:pt x="9" y="91"/>
                    <a:pt x="9" y="91"/>
                    <a:pt x="9" y="90"/>
                  </a:cubicBezTo>
                  <a:cubicBezTo>
                    <a:pt x="10" y="87"/>
                    <a:pt x="10" y="86"/>
                    <a:pt x="11" y="83"/>
                  </a:cubicBezTo>
                  <a:cubicBezTo>
                    <a:pt x="12" y="80"/>
                    <a:pt x="13" y="74"/>
                    <a:pt x="14" y="69"/>
                  </a:cubicBezTo>
                  <a:cubicBezTo>
                    <a:pt x="16" y="64"/>
                    <a:pt x="18" y="59"/>
                    <a:pt x="19" y="56"/>
                  </a:cubicBezTo>
                  <a:cubicBezTo>
                    <a:pt x="19" y="54"/>
                    <a:pt x="21" y="50"/>
                    <a:pt x="22" y="45"/>
                  </a:cubicBezTo>
                  <a:cubicBezTo>
                    <a:pt x="24" y="41"/>
                    <a:pt x="25" y="36"/>
                    <a:pt x="27" y="34"/>
                  </a:cubicBezTo>
                  <a:cubicBezTo>
                    <a:pt x="26" y="34"/>
                    <a:pt x="26" y="35"/>
                    <a:pt x="26" y="34"/>
                  </a:cubicBezTo>
                  <a:cubicBezTo>
                    <a:pt x="27" y="32"/>
                    <a:pt x="29" y="28"/>
                    <a:pt x="31" y="24"/>
                  </a:cubicBezTo>
                  <a:cubicBezTo>
                    <a:pt x="31" y="22"/>
                    <a:pt x="32" y="21"/>
                    <a:pt x="33" y="20"/>
                  </a:cubicBezTo>
                  <a:cubicBezTo>
                    <a:pt x="33" y="19"/>
                    <a:pt x="33" y="18"/>
                    <a:pt x="33" y="18"/>
                  </a:cubicBezTo>
                  <a:cubicBezTo>
                    <a:pt x="34" y="17"/>
                    <a:pt x="33" y="18"/>
                    <a:pt x="33" y="17"/>
                  </a:cubicBezTo>
                  <a:cubicBezTo>
                    <a:pt x="34" y="16"/>
                    <a:pt x="35" y="15"/>
                    <a:pt x="35" y="14"/>
                  </a:cubicBezTo>
                  <a:cubicBezTo>
                    <a:pt x="37" y="10"/>
                    <a:pt x="40" y="5"/>
                    <a:pt x="42" y="0"/>
                  </a:cubicBezTo>
                  <a:cubicBezTo>
                    <a:pt x="41" y="1"/>
                    <a:pt x="40" y="4"/>
                    <a:pt x="40" y="3"/>
                  </a:cubicBezTo>
                  <a:close/>
                  <a:moveTo>
                    <a:pt x="6" y="194"/>
                  </a:moveTo>
                  <a:cubicBezTo>
                    <a:pt x="5" y="196"/>
                    <a:pt x="5" y="187"/>
                    <a:pt x="5" y="190"/>
                  </a:cubicBezTo>
                  <a:cubicBezTo>
                    <a:pt x="4" y="189"/>
                    <a:pt x="5" y="189"/>
                    <a:pt x="5" y="188"/>
                  </a:cubicBezTo>
                  <a:cubicBezTo>
                    <a:pt x="5" y="188"/>
                    <a:pt x="5" y="192"/>
                    <a:pt x="6" y="194"/>
                  </a:cubicBezTo>
                  <a:close/>
                  <a:moveTo>
                    <a:pt x="32" y="279"/>
                  </a:moveTo>
                  <a:cubicBezTo>
                    <a:pt x="33" y="281"/>
                    <a:pt x="34" y="283"/>
                    <a:pt x="34" y="284"/>
                  </a:cubicBezTo>
                  <a:cubicBezTo>
                    <a:pt x="34" y="285"/>
                    <a:pt x="32" y="281"/>
                    <a:pt x="31" y="278"/>
                  </a:cubicBezTo>
                  <a:cubicBezTo>
                    <a:pt x="32" y="281"/>
                    <a:pt x="35" y="288"/>
                    <a:pt x="37" y="291"/>
                  </a:cubicBezTo>
                  <a:cubicBezTo>
                    <a:pt x="37" y="292"/>
                    <a:pt x="36" y="291"/>
                    <a:pt x="37" y="292"/>
                  </a:cubicBezTo>
                  <a:cubicBezTo>
                    <a:pt x="36" y="292"/>
                    <a:pt x="36" y="289"/>
                    <a:pt x="36" y="290"/>
                  </a:cubicBezTo>
                  <a:cubicBezTo>
                    <a:pt x="35" y="289"/>
                    <a:pt x="32" y="281"/>
                    <a:pt x="32" y="282"/>
                  </a:cubicBezTo>
                  <a:cubicBezTo>
                    <a:pt x="31" y="280"/>
                    <a:pt x="31" y="277"/>
                    <a:pt x="30" y="275"/>
                  </a:cubicBezTo>
                  <a:cubicBezTo>
                    <a:pt x="29" y="274"/>
                    <a:pt x="27" y="270"/>
                    <a:pt x="27" y="268"/>
                  </a:cubicBezTo>
                  <a:cubicBezTo>
                    <a:pt x="28" y="271"/>
                    <a:pt x="30" y="275"/>
                    <a:pt x="32" y="279"/>
                  </a:cubicBezTo>
                  <a:close/>
                  <a:moveTo>
                    <a:pt x="19" y="221"/>
                  </a:moveTo>
                  <a:cubicBezTo>
                    <a:pt x="19" y="224"/>
                    <a:pt x="19" y="224"/>
                    <a:pt x="20" y="229"/>
                  </a:cubicBezTo>
                  <a:cubicBezTo>
                    <a:pt x="20" y="227"/>
                    <a:pt x="20" y="226"/>
                    <a:pt x="20" y="229"/>
                  </a:cubicBezTo>
                  <a:cubicBezTo>
                    <a:pt x="19" y="228"/>
                    <a:pt x="19" y="228"/>
                    <a:pt x="19" y="225"/>
                  </a:cubicBezTo>
                  <a:cubicBezTo>
                    <a:pt x="19" y="224"/>
                    <a:pt x="19" y="224"/>
                    <a:pt x="18" y="220"/>
                  </a:cubicBezTo>
                  <a:cubicBezTo>
                    <a:pt x="18" y="220"/>
                    <a:pt x="18" y="221"/>
                    <a:pt x="19" y="221"/>
                  </a:cubicBezTo>
                  <a:close/>
                  <a:moveTo>
                    <a:pt x="45" y="305"/>
                  </a:moveTo>
                  <a:cubicBezTo>
                    <a:pt x="43" y="302"/>
                    <a:pt x="43" y="301"/>
                    <a:pt x="41" y="297"/>
                  </a:cubicBezTo>
                  <a:cubicBezTo>
                    <a:pt x="42" y="297"/>
                    <a:pt x="43" y="299"/>
                    <a:pt x="43" y="301"/>
                  </a:cubicBezTo>
                  <a:cubicBezTo>
                    <a:pt x="44" y="303"/>
                    <a:pt x="45" y="304"/>
                    <a:pt x="45" y="305"/>
                  </a:cubicBezTo>
                  <a:close/>
                  <a:moveTo>
                    <a:pt x="174" y="450"/>
                  </a:moveTo>
                  <a:cubicBezTo>
                    <a:pt x="174" y="450"/>
                    <a:pt x="173" y="449"/>
                    <a:pt x="170" y="448"/>
                  </a:cubicBezTo>
                  <a:cubicBezTo>
                    <a:pt x="170" y="448"/>
                    <a:pt x="170" y="448"/>
                    <a:pt x="170" y="448"/>
                  </a:cubicBezTo>
                  <a:cubicBezTo>
                    <a:pt x="172" y="449"/>
                    <a:pt x="173" y="449"/>
                    <a:pt x="174" y="450"/>
                  </a:cubicBezTo>
                  <a:close/>
                  <a:moveTo>
                    <a:pt x="192" y="459"/>
                  </a:moveTo>
                  <a:cubicBezTo>
                    <a:pt x="193" y="459"/>
                    <a:pt x="193" y="459"/>
                    <a:pt x="195" y="460"/>
                  </a:cubicBezTo>
                  <a:cubicBezTo>
                    <a:pt x="196" y="461"/>
                    <a:pt x="199" y="463"/>
                    <a:pt x="202" y="464"/>
                  </a:cubicBezTo>
                  <a:cubicBezTo>
                    <a:pt x="200" y="464"/>
                    <a:pt x="197" y="462"/>
                    <a:pt x="193" y="460"/>
                  </a:cubicBezTo>
                  <a:cubicBezTo>
                    <a:pt x="192" y="459"/>
                    <a:pt x="192" y="459"/>
                    <a:pt x="192" y="459"/>
                  </a:cubicBezTo>
                  <a:close/>
                  <a:moveTo>
                    <a:pt x="165" y="440"/>
                  </a:moveTo>
                  <a:cubicBezTo>
                    <a:pt x="168" y="443"/>
                    <a:pt x="167" y="442"/>
                    <a:pt x="170" y="444"/>
                  </a:cubicBezTo>
                  <a:cubicBezTo>
                    <a:pt x="168" y="443"/>
                    <a:pt x="165" y="441"/>
                    <a:pt x="165" y="440"/>
                  </a:cubicBezTo>
                  <a:close/>
                  <a:moveTo>
                    <a:pt x="93" y="367"/>
                  </a:moveTo>
                  <a:cubicBezTo>
                    <a:pt x="93" y="367"/>
                    <a:pt x="95" y="369"/>
                    <a:pt x="96" y="370"/>
                  </a:cubicBezTo>
                  <a:cubicBezTo>
                    <a:pt x="97" y="371"/>
                    <a:pt x="95" y="369"/>
                    <a:pt x="96" y="371"/>
                  </a:cubicBezTo>
                  <a:cubicBezTo>
                    <a:pt x="95" y="369"/>
                    <a:pt x="95" y="369"/>
                    <a:pt x="93" y="367"/>
                  </a:cubicBezTo>
                  <a:close/>
                  <a:moveTo>
                    <a:pt x="85" y="346"/>
                  </a:moveTo>
                  <a:cubicBezTo>
                    <a:pt x="85" y="347"/>
                    <a:pt x="87" y="349"/>
                    <a:pt x="85" y="348"/>
                  </a:cubicBezTo>
                  <a:cubicBezTo>
                    <a:pt x="87" y="350"/>
                    <a:pt x="88" y="351"/>
                    <a:pt x="88" y="352"/>
                  </a:cubicBezTo>
                  <a:cubicBezTo>
                    <a:pt x="89" y="353"/>
                    <a:pt x="89" y="352"/>
                    <a:pt x="89" y="352"/>
                  </a:cubicBezTo>
                  <a:cubicBezTo>
                    <a:pt x="90" y="354"/>
                    <a:pt x="90" y="354"/>
                    <a:pt x="91" y="356"/>
                  </a:cubicBezTo>
                  <a:cubicBezTo>
                    <a:pt x="91" y="356"/>
                    <a:pt x="90" y="356"/>
                    <a:pt x="89" y="354"/>
                  </a:cubicBezTo>
                  <a:cubicBezTo>
                    <a:pt x="91" y="356"/>
                    <a:pt x="92" y="358"/>
                    <a:pt x="94" y="361"/>
                  </a:cubicBezTo>
                  <a:cubicBezTo>
                    <a:pt x="95" y="362"/>
                    <a:pt x="93" y="360"/>
                    <a:pt x="95" y="361"/>
                  </a:cubicBezTo>
                  <a:cubicBezTo>
                    <a:pt x="96" y="363"/>
                    <a:pt x="96" y="364"/>
                    <a:pt x="97" y="365"/>
                  </a:cubicBezTo>
                  <a:cubicBezTo>
                    <a:pt x="96" y="363"/>
                    <a:pt x="93" y="361"/>
                    <a:pt x="93" y="359"/>
                  </a:cubicBezTo>
                  <a:cubicBezTo>
                    <a:pt x="91" y="357"/>
                    <a:pt x="91" y="357"/>
                    <a:pt x="90" y="356"/>
                  </a:cubicBezTo>
                  <a:cubicBezTo>
                    <a:pt x="90" y="356"/>
                    <a:pt x="86" y="350"/>
                    <a:pt x="87" y="352"/>
                  </a:cubicBezTo>
                  <a:cubicBezTo>
                    <a:pt x="88" y="354"/>
                    <a:pt x="86" y="350"/>
                    <a:pt x="88" y="353"/>
                  </a:cubicBezTo>
                  <a:cubicBezTo>
                    <a:pt x="87" y="353"/>
                    <a:pt x="88" y="354"/>
                    <a:pt x="88" y="355"/>
                  </a:cubicBezTo>
                  <a:cubicBezTo>
                    <a:pt x="91" y="358"/>
                    <a:pt x="94" y="363"/>
                    <a:pt x="96" y="366"/>
                  </a:cubicBezTo>
                  <a:cubicBezTo>
                    <a:pt x="97" y="367"/>
                    <a:pt x="97" y="366"/>
                    <a:pt x="97" y="366"/>
                  </a:cubicBezTo>
                  <a:cubicBezTo>
                    <a:pt x="99" y="370"/>
                    <a:pt x="102" y="372"/>
                    <a:pt x="104" y="374"/>
                  </a:cubicBezTo>
                  <a:cubicBezTo>
                    <a:pt x="106" y="377"/>
                    <a:pt x="107" y="379"/>
                    <a:pt x="109" y="381"/>
                  </a:cubicBezTo>
                  <a:cubicBezTo>
                    <a:pt x="110" y="382"/>
                    <a:pt x="107" y="379"/>
                    <a:pt x="106" y="379"/>
                  </a:cubicBezTo>
                  <a:cubicBezTo>
                    <a:pt x="105" y="377"/>
                    <a:pt x="108" y="380"/>
                    <a:pt x="109" y="381"/>
                  </a:cubicBezTo>
                  <a:cubicBezTo>
                    <a:pt x="107" y="379"/>
                    <a:pt x="104" y="376"/>
                    <a:pt x="104" y="376"/>
                  </a:cubicBezTo>
                  <a:cubicBezTo>
                    <a:pt x="103" y="374"/>
                    <a:pt x="103" y="375"/>
                    <a:pt x="102" y="373"/>
                  </a:cubicBezTo>
                  <a:cubicBezTo>
                    <a:pt x="101" y="371"/>
                    <a:pt x="103" y="374"/>
                    <a:pt x="102" y="373"/>
                  </a:cubicBezTo>
                  <a:cubicBezTo>
                    <a:pt x="100" y="371"/>
                    <a:pt x="99" y="370"/>
                    <a:pt x="96" y="366"/>
                  </a:cubicBezTo>
                  <a:cubicBezTo>
                    <a:pt x="96" y="367"/>
                    <a:pt x="98" y="368"/>
                    <a:pt x="99" y="370"/>
                  </a:cubicBezTo>
                  <a:cubicBezTo>
                    <a:pt x="97" y="369"/>
                    <a:pt x="95" y="366"/>
                    <a:pt x="95" y="365"/>
                  </a:cubicBezTo>
                  <a:cubicBezTo>
                    <a:pt x="94" y="363"/>
                    <a:pt x="95" y="366"/>
                    <a:pt x="94" y="364"/>
                  </a:cubicBezTo>
                  <a:cubicBezTo>
                    <a:pt x="92" y="362"/>
                    <a:pt x="91" y="360"/>
                    <a:pt x="89" y="357"/>
                  </a:cubicBezTo>
                  <a:cubicBezTo>
                    <a:pt x="87" y="355"/>
                    <a:pt x="90" y="359"/>
                    <a:pt x="90" y="359"/>
                  </a:cubicBezTo>
                  <a:cubicBezTo>
                    <a:pt x="89" y="358"/>
                    <a:pt x="89" y="357"/>
                    <a:pt x="87" y="355"/>
                  </a:cubicBezTo>
                  <a:cubicBezTo>
                    <a:pt x="87" y="355"/>
                    <a:pt x="88" y="356"/>
                    <a:pt x="88" y="356"/>
                  </a:cubicBezTo>
                  <a:cubicBezTo>
                    <a:pt x="87" y="355"/>
                    <a:pt x="86" y="354"/>
                    <a:pt x="85" y="352"/>
                  </a:cubicBezTo>
                  <a:cubicBezTo>
                    <a:pt x="86" y="353"/>
                    <a:pt x="88" y="355"/>
                    <a:pt x="90" y="357"/>
                  </a:cubicBezTo>
                  <a:cubicBezTo>
                    <a:pt x="88" y="355"/>
                    <a:pt x="87" y="354"/>
                    <a:pt x="85" y="351"/>
                  </a:cubicBezTo>
                  <a:cubicBezTo>
                    <a:pt x="85" y="351"/>
                    <a:pt x="86" y="353"/>
                    <a:pt x="84" y="350"/>
                  </a:cubicBezTo>
                  <a:cubicBezTo>
                    <a:pt x="84" y="350"/>
                    <a:pt x="84" y="351"/>
                    <a:pt x="85" y="352"/>
                  </a:cubicBezTo>
                  <a:cubicBezTo>
                    <a:pt x="83" y="349"/>
                    <a:pt x="81" y="346"/>
                    <a:pt x="79" y="343"/>
                  </a:cubicBezTo>
                  <a:cubicBezTo>
                    <a:pt x="80" y="344"/>
                    <a:pt x="82" y="348"/>
                    <a:pt x="83" y="349"/>
                  </a:cubicBezTo>
                  <a:cubicBezTo>
                    <a:pt x="83" y="348"/>
                    <a:pt x="81" y="346"/>
                    <a:pt x="81" y="346"/>
                  </a:cubicBezTo>
                  <a:cubicBezTo>
                    <a:pt x="81" y="345"/>
                    <a:pt x="81" y="345"/>
                    <a:pt x="81" y="345"/>
                  </a:cubicBezTo>
                  <a:cubicBezTo>
                    <a:pt x="81" y="345"/>
                    <a:pt x="81" y="345"/>
                    <a:pt x="80" y="344"/>
                  </a:cubicBezTo>
                  <a:cubicBezTo>
                    <a:pt x="81" y="345"/>
                    <a:pt x="82" y="347"/>
                    <a:pt x="84" y="349"/>
                  </a:cubicBezTo>
                  <a:cubicBezTo>
                    <a:pt x="84" y="349"/>
                    <a:pt x="83" y="348"/>
                    <a:pt x="83" y="347"/>
                  </a:cubicBezTo>
                  <a:cubicBezTo>
                    <a:pt x="82" y="347"/>
                    <a:pt x="80" y="344"/>
                    <a:pt x="78" y="340"/>
                  </a:cubicBezTo>
                  <a:cubicBezTo>
                    <a:pt x="77" y="341"/>
                    <a:pt x="80" y="344"/>
                    <a:pt x="79" y="343"/>
                  </a:cubicBezTo>
                  <a:cubicBezTo>
                    <a:pt x="78" y="342"/>
                    <a:pt x="78" y="342"/>
                    <a:pt x="77" y="340"/>
                  </a:cubicBezTo>
                  <a:cubicBezTo>
                    <a:pt x="77" y="340"/>
                    <a:pt x="79" y="343"/>
                    <a:pt x="78" y="342"/>
                  </a:cubicBezTo>
                  <a:cubicBezTo>
                    <a:pt x="77" y="341"/>
                    <a:pt x="77" y="340"/>
                    <a:pt x="76" y="339"/>
                  </a:cubicBezTo>
                  <a:cubicBezTo>
                    <a:pt x="76" y="339"/>
                    <a:pt x="77" y="340"/>
                    <a:pt x="77" y="339"/>
                  </a:cubicBezTo>
                  <a:cubicBezTo>
                    <a:pt x="76" y="337"/>
                    <a:pt x="76" y="338"/>
                    <a:pt x="76" y="338"/>
                  </a:cubicBezTo>
                  <a:cubicBezTo>
                    <a:pt x="74" y="336"/>
                    <a:pt x="74" y="336"/>
                    <a:pt x="73" y="334"/>
                  </a:cubicBezTo>
                  <a:cubicBezTo>
                    <a:pt x="73" y="334"/>
                    <a:pt x="74" y="335"/>
                    <a:pt x="73" y="334"/>
                  </a:cubicBezTo>
                  <a:cubicBezTo>
                    <a:pt x="73" y="334"/>
                    <a:pt x="75" y="336"/>
                    <a:pt x="75" y="337"/>
                  </a:cubicBezTo>
                  <a:cubicBezTo>
                    <a:pt x="75" y="336"/>
                    <a:pt x="75" y="336"/>
                    <a:pt x="75" y="335"/>
                  </a:cubicBezTo>
                  <a:cubicBezTo>
                    <a:pt x="77" y="339"/>
                    <a:pt x="78" y="340"/>
                    <a:pt x="78" y="340"/>
                  </a:cubicBezTo>
                  <a:cubicBezTo>
                    <a:pt x="79" y="341"/>
                    <a:pt x="79" y="342"/>
                    <a:pt x="80" y="343"/>
                  </a:cubicBezTo>
                  <a:cubicBezTo>
                    <a:pt x="82" y="347"/>
                    <a:pt x="82" y="345"/>
                    <a:pt x="84" y="349"/>
                  </a:cubicBezTo>
                  <a:cubicBezTo>
                    <a:pt x="84" y="348"/>
                    <a:pt x="84" y="348"/>
                    <a:pt x="83" y="346"/>
                  </a:cubicBezTo>
                  <a:cubicBezTo>
                    <a:pt x="85" y="348"/>
                    <a:pt x="85" y="350"/>
                    <a:pt x="87" y="353"/>
                  </a:cubicBezTo>
                  <a:cubicBezTo>
                    <a:pt x="86" y="351"/>
                    <a:pt x="83" y="345"/>
                    <a:pt x="80" y="342"/>
                  </a:cubicBezTo>
                  <a:cubicBezTo>
                    <a:pt x="79" y="340"/>
                    <a:pt x="78" y="338"/>
                    <a:pt x="78" y="337"/>
                  </a:cubicBezTo>
                  <a:cubicBezTo>
                    <a:pt x="79" y="340"/>
                    <a:pt x="81" y="342"/>
                    <a:pt x="82" y="344"/>
                  </a:cubicBezTo>
                  <a:cubicBezTo>
                    <a:pt x="84" y="346"/>
                    <a:pt x="85" y="347"/>
                    <a:pt x="85" y="347"/>
                  </a:cubicBezTo>
                  <a:cubicBezTo>
                    <a:pt x="86" y="349"/>
                    <a:pt x="87" y="351"/>
                    <a:pt x="89" y="354"/>
                  </a:cubicBezTo>
                  <a:cubicBezTo>
                    <a:pt x="88" y="352"/>
                    <a:pt x="86" y="349"/>
                    <a:pt x="85" y="346"/>
                  </a:cubicBezTo>
                  <a:close/>
                  <a:moveTo>
                    <a:pt x="105" y="378"/>
                  </a:moveTo>
                  <a:cubicBezTo>
                    <a:pt x="105" y="377"/>
                    <a:pt x="104" y="376"/>
                    <a:pt x="103" y="375"/>
                  </a:cubicBezTo>
                  <a:cubicBezTo>
                    <a:pt x="104" y="376"/>
                    <a:pt x="103" y="375"/>
                    <a:pt x="103" y="375"/>
                  </a:cubicBezTo>
                  <a:cubicBezTo>
                    <a:pt x="105" y="377"/>
                    <a:pt x="105" y="377"/>
                    <a:pt x="105" y="378"/>
                  </a:cubicBezTo>
                  <a:close/>
                  <a:moveTo>
                    <a:pt x="44" y="266"/>
                  </a:moveTo>
                  <a:cubicBezTo>
                    <a:pt x="44" y="266"/>
                    <a:pt x="44" y="266"/>
                    <a:pt x="44" y="265"/>
                  </a:cubicBezTo>
                  <a:cubicBezTo>
                    <a:pt x="44" y="266"/>
                    <a:pt x="44" y="267"/>
                    <a:pt x="44" y="267"/>
                  </a:cubicBezTo>
                  <a:cubicBezTo>
                    <a:pt x="45" y="269"/>
                    <a:pt x="45" y="269"/>
                    <a:pt x="44" y="266"/>
                  </a:cubicBezTo>
                  <a:close/>
                  <a:moveTo>
                    <a:pt x="661" y="302"/>
                  </a:moveTo>
                  <a:cubicBezTo>
                    <a:pt x="661" y="303"/>
                    <a:pt x="660" y="304"/>
                    <a:pt x="660" y="306"/>
                  </a:cubicBezTo>
                  <a:cubicBezTo>
                    <a:pt x="659" y="306"/>
                    <a:pt x="661" y="303"/>
                    <a:pt x="660" y="304"/>
                  </a:cubicBezTo>
                  <a:cubicBezTo>
                    <a:pt x="660" y="303"/>
                    <a:pt x="660" y="303"/>
                    <a:pt x="661" y="302"/>
                  </a:cubicBezTo>
                  <a:close/>
                  <a:moveTo>
                    <a:pt x="694" y="237"/>
                  </a:moveTo>
                  <a:cubicBezTo>
                    <a:pt x="694" y="237"/>
                    <a:pt x="692" y="245"/>
                    <a:pt x="693" y="242"/>
                  </a:cubicBezTo>
                  <a:cubicBezTo>
                    <a:pt x="693" y="243"/>
                    <a:pt x="692" y="245"/>
                    <a:pt x="692" y="246"/>
                  </a:cubicBezTo>
                  <a:cubicBezTo>
                    <a:pt x="692" y="245"/>
                    <a:pt x="693" y="242"/>
                    <a:pt x="693" y="242"/>
                  </a:cubicBezTo>
                  <a:cubicBezTo>
                    <a:pt x="693" y="241"/>
                    <a:pt x="693" y="241"/>
                    <a:pt x="693" y="241"/>
                  </a:cubicBezTo>
                  <a:cubicBezTo>
                    <a:pt x="693" y="239"/>
                    <a:pt x="694" y="239"/>
                    <a:pt x="694" y="237"/>
                  </a:cubicBezTo>
                  <a:close/>
                  <a:moveTo>
                    <a:pt x="696" y="240"/>
                  </a:moveTo>
                  <a:cubicBezTo>
                    <a:pt x="696" y="241"/>
                    <a:pt x="695" y="245"/>
                    <a:pt x="695" y="244"/>
                  </a:cubicBezTo>
                  <a:cubicBezTo>
                    <a:pt x="695" y="242"/>
                    <a:pt x="695" y="242"/>
                    <a:pt x="696" y="240"/>
                  </a:cubicBezTo>
                  <a:close/>
                  <a:moveTo>
                    <a:pt x="709" y="190"/>
                  </a:moveTo>
                  <a:cubicBezTo>
                    <a:pt x="709" y="192"/>
                    <a:pt x="709" y="192"/>
                    <a:pt x="709" y="194"/>
                  </a:cubicBezTo>
                  <a:cubicBezTo>
                    <a:pt x="709" y="194"/>
                    <a:pt x="709" y="193"/>
                    <a:pt x="709" y="192"/>
                  </a:cubicBezTo>
                  <a:cubicBezTo>
                    <a:pt x="709" y="192"/>
                    <a:pt x="709" y="192"/>
                    <a:pt x="709" y="193"/>
                  </a:cubicBezTo>
                  <a:cubicBezTo>
                    <a:pt x="709" y="193"/>
                    <a:pt x="709" y="192"/>
                    <a:pt x="709" y="192"/>
                  </a:cubicBezTo>
                  <a:cubicBezTo>
                    <a:pt x="709" y="190"/>
                    <a:pt x="709" y="190"/>
                    <a:pt x="709" y="190"/>
                  </a:cubicBezTo>
                  <a:cubicBezTo>
                    <a:pt x="709" y="192"/>
                    <a:pt x="709" y="190"/>
                    <a:pt x="709" y="190"/>
                  </a:cubicBezTo>
                  <a:close/>
                  <a:moveTo>
                    <a:pt x="731" y="233"/>
                  </a:moveTo>
                  <a:cubicBezTo>
                    <a:pt x="730" y="236"/>
                    <a:pt x="730" y="238"/>
                    <a:pt x="729" y="242"/>
                  </a:cubicBezTo>
                  <a:cubicBezTo>
                    <a:pt x="729" y="242"/>
                    <a:pt x="728" y="246"/>
                    <a:pt x="728" y="243"/>
                  </a:cubicBezTo>
                  <a:cubicBezTo>
                    <a:pt x="729" y="240"/>
                    <a:pt x="729" y="240"/>
                    <a:pt x="729" y="239"/>
                  </a:cubicBezTo>
                  <a:cubicBezTo>
                    <a:pt x="730" y="237"/>
                    <a:pt x="730" y="236"/>
                    <a:pt x="730" y="234"/>
                  </a:cubicBezTo>
                  <a:cubicBezTo>
                    <a:pt x="730" y="234"/>
                    <a:pt x="731" y="233"/>
                    <a:pt x="731" y="233"/>
                  </a:cubicBezTo>
                  <a:close/>
                  <a:moveTo>
                    <a:pt x="637" y="434"/>
                  </a:moveTo>
                  <a:cubicBezTo>
                    <a:pt x="634" y="436"/>
                    <a:pt x="634" y="436"/>
                    <a:pt x="634" y="436"/>
                  </a:cubicBezTo>
                  <a:cubicBezTo>
                    <a:pt x="634" y="436"/>
                    <a:pt x="632" y="438"/>
                    <a:pt x="631" y="438"/>
                  </a:cubicBezTo>
                  <a:cubicBezTo>
                    <a:pt x="633" y="436"/>
                    <a:pt x="632" y="437"/>
                    <a:pt x="635" y="434"/>
                  </a:cubicBezTo>
                  <a:cubicBezTo>
                    <a:pt x="635" y="435"/>
                    <a:pt x="636" y="434"/>
                    <a:pt x="637" y="434"/>
                  </a:cubicBezTo>
                  <a:close/>
                  <a:moveTo>
                    <a:pt x="23" y="285"/>
                  </a:moveTo>
                  <a:cubicBezTo>
                    <a:pt x="22" y="284"/>
                    <a:pt x="21" y="280"/>
                    <a:pt x="22" y="281"/>
                  </a:cubicBezTo>
                  <a:cubicBezTo>
                    <a:pt x="23" y="284"/>
                    <a:pt x="22" y="283"/>
                    <a:pt x="23" y="285"/>
                  </a:cubicBezTo>
                  <a:close/>
                  <a:moveTo>
                    <a:pt x="20" y="49"/>
                  </a:moveTo>
                  <a:cubicBezTo>
                    <a:pt x="20" y="49"/>
                    <a:pt x="19" y="52"/>
                    <a:pt x="19" y="54"/>
                  </a:cubicBezTo>
                  <a:cubicBezTo>
                    <a:pt x="18" y="54"/>
                    <a:pt x="19" y="51"/>
                    <a:pt x="20" y="49"/>
                  </a:cubicBezTo>
                  <a:close/>
                  <a:moveTo>
                    <a:pt x="11" y="80"/>
                  </a:moveTo>
                  <a:cubicBezTo>
                    <a:pt x="11" y="83"/>
                    <a:pt x="10" y="84"/>
                    <a:pt x="9" y="87"/>
                  </a:cubicBezTo>
                  <a:cubicBezTo>
                    <a:pt x="9" y="87"/>
                    <a:pt x="9" y="87"/>
                    <a:pt x="9" y="87"/>
                  </a:cubicBezTo>
                  <a:cubicBezTo>
                    <a:pt x="10" y="84"/>
                    <a:pt x="10" y="82"/>
                    <a:pt x="11" y="80"/>
                  </a:cubicBezTo>
                  <a:close/>
                  <a:moveTo>
                    <a:pt x="7" y="115"/>
                  </a:moveTo>
                  <a:cubicBezTo>
                    <a:pt x="6" y="119"/>
                    <a:pt x="6" y="117"/>
                    <a:pt x="6" y="122"/>
                  </a:cubicBezTo>
                  <a:cubicBezTo>
                    <a:pt x="6" y="123"/>
                    <a:pt x="6" y="119"/>
                    <a:pt x="6" y="119"/>
                  </a:cubicBezTo>
                  <a:cubicBezTo>
                    <a:pt x="6" y="119"/>
                    <a:pt x="6" y="125"/>
                    <a:pt x="5" y="124"/>
                  </a:cubicBezTo>
                  <a:cubicBezTo>
                    <a:pt x="6" y="120"/>
                    <a:pt x="6" y="118"/>
                    <a:pt x="6" y="115"/>
                  </a:cubicBezTo>
                  <a:cubicBezTo>
                    <a:pt x="7" y="113"/>
                    <a:pt x="7" y="115"/>
                    <a:pt x="7" y="115"/>
                  </a:cubicBezTo>
                  <a:close/>
                  <a:moveTo>
                    <a:pt x="5" y="126"/>
                  </a:moveTo>
                  <a:cubicBezTo>
                    <a:pt x="5" y="127"/>
                    <a:pt x="5" y="129"/>
                    <a:pt x="5" y="131"/>
                  </a:cubicBezTo>
                  <a:cubicBezTo>
                    <a:pt x="5" y="131"/>
                    <a:pt x="5" y="125"/>
                    <a:pt x="5" y="126"/>
                  </a:cubicBezTo>
                  <a:close/>
                  <a:moveTo>
                    <a:pt x="3" y="133"/>
                  </a:moveTo>
                  <a:cubicBezTo>
                    <a:pt x="3" y="132"/>
                    <a:pt x="3" y="138"/>
                    <a:pt x="3" y="138"/>
                  </a:cubicBezTo>
                  <a:cubicBezTo>
                    <a:pt x="2" y="139"/>
                    <a:pt x="3" y="135"/>
                    <a:pt x="3" y="133"/>
                  </a:cubicBezTo>
                  <a:close/>
                  <a:moveTo>
                    <a:pt x="1" y="147"/>
                  </a:moveTo>
                  <a:cubicBezTo>
                    <a:pt x="2" y="148"/>
                    <a:pt x="1" y="153"/>
                    <a:pt x="1" y="155"/>
                  </a:cubicBezTo>
                  <a:cubicBezTo>
                    <a:pt x="1" y="155"/>
                    <a:pt x="1" y="148"/>
                    <a:pt x="1" y="147"/>
                  </a:cubicBezTo>
                  <a:close/>
                  <a:moveTo>
                    <a:pt x="6" y="147"/>
                  </a:moveTo>
                  <a:cubicBezTo>
                    <a:pt x="6" y="148"/>
                    <a:pt x="6" y="153"/>
                    <a:pt x="6" y="153"/>
                  </a:cubicBezTo>
                  <a:cubicBezTo>
                    <a:pt x="6" y="151"/>
                    <a:pt x="6" y="148"/>
                    <a:pt x="6" y="147"/>
                  </a:cubicBezTo>
                  <a:close/>
                  <a:moveTo>
                    <a:pt x="10" y="154"/>
                  </a:moveTo>
                  <a:cubicBezTo>
                    <a:pt x="10" y="156"/>
                    <a:pt x="10" y="155"/>
                    <a:pt x="10" y="154"/>
                  </a:cubicBezTo>
                  <a:cubicBezTo>
                    <a:pt x="11" y="159"/>
                    <a:pt x="10" y="160"/>
                    <a:pt x="11" y="162"/>
                  </a:cubicBezTo>
                  <a:cubicBezTo>
                    <a:pt x="11" y="165"/>
                    <a:pt x="10" y="169"/>
                    <a:pt x="10" y="163"/>
                  </a:cubicBezTo>
                  <a:cubicBezTo>
                    <a:pt x="10" y="164"/>
                    <a:pt x="10" y="156"/>
                    <a:pt x="10" y="154"/>
                  </a:cubicBezTo>
                  <a:close/>
                  <a:moveTo>
                    <a:pt x="6" y="161"/>
                  </a:moveTo>
                  <a:cubicBezTo>
                    <a:pt x="6" y="161"/>
                    <a:pt x="6" y="165"/>
                    <a:pt x="6" y="167"/>
                  </a:cubicBezTo>
                  <a:cubicBezTo>
                    <a:pt x="6" y="167"/>
                    <a:pt x="6" y="162"/>
                    <a:pt x="6" y="161"/>
                  </a:cubicBezTo>
                  <a:close/>
                  <a:moveTo>
                    <a:pt x="9" y="159"/>
                  </a:moveTo>
                  <a:cubicBezTo>
                    <a:pt x="9" y="158"/>
                    <a:pt x="9" y="163"/>
                    <a:pt x="9" y="161"/>
                  </a:cubicBezTo>
                  <a:cubicBezTo>
                    <a:pt x="9" y="162"/>
                    <a:pt x="9" y="163"/>
                    <a:pt x="9" y="165"/>
                  </a:cubicBezTo>
                  <a:cubicBezTo>
                    <a:pt x="9" y="167"/>
                    <a:pt x="9" y="160"/>
                    <a:pt x="9" y="159"/>
                  </a:cubicBezTo>
                  <a:close/>
                  <a:moveTo>
                    <a:pt x="4" y="168"/>
                  </a:moveTo>
                  <a:cubicBezTo>
                    <a:pt x="4" y="166"/>
                    <a:pt x="4" y="173"/>
                    <a:pt x="4" y="170"/>
                  </a:cubicBezTo>
                  <a:cubicBezTo>
                    <a:pt x="4" y="173"/>
                    <a:pt x="4" y="174"/>
                    <a:pt x="4" y="177"/>
                  </a:cubicBezTo>
                  <a:cubicBezTo>
                    <a:pt x="4" y="177"/>
                    <a:pt x="4" y="177"/>
                    <a:pt x="4" y="177"/>
                  </a:cubicBezTo>
                  <a:cubicBezTo>
                    <a:pt x="4" y="180"/>
                    <a:pt x="4" y="181"/>
                    <a:pt x="4" y="184"/>
                  </a:cubicBezTo>
                  <a:cubicBezTo>
                    <a:pt x="4" y="185"/>
                    <a:pt x="5" y="185"/>
                    <a:pt x="5" y="185"/>
                  </a:cubicBezTo>
                  <a:cubicBezTo>
                    <a:pt x="5" y="188"/>
                    <a:pt x="4" y="184"/>
                    <a:pt x="4" y="185"/>
                  </a:cubicBezTo>
                  <a:cubicBezTo>
                    <a:pt x="4" y="181"/>
                    <a:pt x="4" y="177"/>
                    <a:pt x="4" y="174"/>
                  </a:cubicBezTo>
                  <a:cubicBezTo>
                    <a:pt x="4" y="174"/>
                    <a:pt x="4" y="171"/>
                    <a:pt x="4" y="168"/>
                  </a:cubicBezTo>
                  <a:close/>
                  <a:moveTo>
                    <a:pt x="6" y="169"/>
                  </a:moveTo>
                  <a:cubicBezTo>
                    <a:pt x="6" y="171"/>
                    <a:pt x="6" y="172"/>
                    <a:pt x="6" y="173"/>
                  </a:cubicBezTo>
                  <a:cubicBezTo>
                    <a:pt x="6" y="174"/>
                    <a:pt x="6" y="172"/>
                    <a:pt x="6" y="170"/>
                  </a:cubicBezTo>
                  <a:cubicBezTo>
                    <a:pt x="6" y="170"/>
                    <a:pt x="6" y="169"/>
                    <a:pt x="6" y="169"/>
                  </a:cubicBezTo>
                  <a:close/>
                  <a:moveTo>
                    <a:pt x="6" y="176"/>
                  </a:moveTo>
                  <a:cubicBezTo>
                    <a:pt x="7" y="179"/>
                    <a:pt x="7" y="189"/>
                    <a:pt x="8" y="193"/>
                  </a:cubicBezTo>
                  <a:cubicBezTo>
                    <a:pt x="8" y="196"/>
                    <a:pt x="8" y="196"/>
                    <a:pt x="8" y="200"/>
                  </a:cubicBezTo>
                  <a:cubicBezTo>
                    <a:pt x="8" y="199"/>
                    <a:pt x="8" y="196"/>
                    <a:pt x="8" y="195"/>
                  </a:cubicBezTo>
                  <a:cubicBezTo>
                    <a:pt x="7" y="193"/>
                    <a:pt x="7" y="191"/>
                    <a:pt x="7" y="189"/>
                  </a:cubicBezTo>
                  <a:cubicBezTo>
                    <a:pt x="6" y="186"/>
                    <a:pt x="6" y="184"/>
                    <a:pt x="6" y="181"/>
                  </a:cubicBezTo>
                  <a:cubicBezTo>
                    <a:pt x="7" y="180"/>
                    <a:pt x="6" y="178"/>
                    <a:pt x="6" y="176"/>
                  </a:cubicBezTo>
                  <a:close/>
                  <a:moveTo>
                    <a:pt x="7" y="188"/>
                  </a:moveTo>
                  <a:cubicBezTo>
                    <a:pt x="8" y="187"/>
                    <a:pt x="8" y="194"/>
                    <a:pt x="8" y="195"/>
                  </a:cubicBezTo>
                  <a:cubicBezTo>
                    <a:pt x="8" y="194"/>
                    <a:pt x="8" y="191"/>
                    <a:pt x="7" y="188"/>
                  </a:cubicBezTo>
                  <a:close/>
                  <a:moveTo>
                    <a:pt x="10" y="198"/>
                  </a:moveTo>
                  <a:cubicBezTo>
                    <a:pt x="11" y="202"/>
                    <a:pt x="10" y="199"/>
                    <a:pt x="10" y="202"/>
                  </a:cubicBezTo>
                  <a:cubicBezTo>
                    <a:pt x="10" y="200"/>
                    <a:pt x="10" y="198"/>
                    <a:pt x="10" y="196"/>
                  </a:cubicBezTo>
                  <a:cubicBezTo>
                    <a:pt x="10" y="197"/>
                    <a:pt x="10" y="198"/>
                    <a:pt x="10" y="198"/>
                  </a:cubicBezTo>
                  <a:cubicBezTo>
                    <a:pt x="10" y="199"/>
                    <a:pt x="10" y="199"/>
                    <a:pt x="10" y="198"/>
                  </a:cubicBezTo>
                  <a:close/>
                  <a:moveTo>
                    <a:pt x="10" y="202"/>
                  </a:moveTo>
                  <a:cubicBezTo>
                    <a:pt x="10" y="201"/>
                    <a:pt x="10" y="205"/>
                    <a:pt x="10" y="206"/>
                  </a:cubicBezTo>
                  <a:cubicBezTo>
                    <a:pt x="10" y="206"/>
                    <a:pt x="10" y="206"/>
                    <a:pt x="10" y="205"/>
                  </a:cubicBezTo>
                  <a:cubicBezTo>
                    <a:pt x="11" y="209"/>
                    <a:pt x="10" y="205"/>
                    <a:pt x="10" y="202"/>
                  </a:cubicBezTo>
                  <a:close/>
                  <a:moveTo>
                    <a:pt x="10" y="210"/>
                  </a:moveTo>
                  <a:cubicBezTo>
                    <a:pt x="10" y="213"/>
                    <a:pt x="9" y="206"/>
                    <a:pt x="10" y="209"/>
                  </a:cubicBezTo>
                  <a:cubicBezTo>
                    <a:pt x="9" y="208"/>
                    <a:pt x="9" y="205"/>
                    <a:pt x="9" y="203"/>
                  </a:cubicBezTo>
                  <a:cubicBezTo>
                    <a:pt x="9" y="203"/>
                    <a:pt x="9" y="205"/>
                    <a:pt x="9" y="206"/>
                  </a:cubicBezTo>
                  <a:cubicBezTo>
                    <a:pt x="10" y="207"/>
                    <a:pt x="10" y="206"/>
                    <a:pt x="10" y="207"/>
                  </a:cubicBezTo>
                  <a:cubicBezTo>
                    <a:pt x="10" y="208"/>
                    <a:pt x="9" y="207"/>
                    <a:pt x="10" y="210"/>
                  </a:cubicBezTo>
                  <a:close/>
                  <a:moveTo>
                    <a:pt x="7" y="211"/>
                  </a:moveTo>
                  <a:cubicBezTo>
                    <a:pt x="7" y="210"/>
                    <a:pt x="7" y="211"/>
                    <a:pt x="8" y="212"/>
                  </a:cubicBezTo>
                  <a:cubicBezTo>
                    <a:pt x="8" y="214"/>
                    <a:pt x="8" y="216"/>
                    <a:pt x="8" y="216"/>
                  </a:cubicBezTo>
                  <a:cubicBezTo>
                    <a:pt x="8" y="215"/>
                    <a:pt x="7" y="213"/>
                    <a:pt x="7" y="211"/>
                  </a:cubicBezTo>
                  <a:close/>
                  <a:moveTo>
                    <a:pt x="9" y="216"/>
                  </a:moveTo>
                  <a:cubicBezTo>
                    <a:pt x="9" y="221"/>
                    <a:pt x="10" y="228"/>
                    <a:pt x="11" y="234"/>
                  </a:cubicBezTo>
                  <a:cubicBezTo>
                    <a:pt x="10" y="229"/>
                    <a:pt x="9" y="222"/>
                    <a:pt x="8" y="218"/>
                  </a:cubicBezTo>
                  <a:cubicBezTo>
                    <a:pt x="9" y="220"/>
                    <a:pt x="8" y="215"/>
                    <a:pt x="9" y="216"/>
                  </a:cubicBezTo>
                  <a:close/>
                  <a:moveTo>
                    <a:pt x="19" y="222"/>
                  </a:moveTo>
                  <a:cubicBezTo>
                    <a:pt x="19" y="223"/>
                    <a:pt x="19" y="223"/>
                    <a:pt x="19" y="223"/>
                  </a:cubicBezTo>
                  <a:cubicBezTo>
                    <a:pt x="20" y="226"/>
                    <a:pt x="20" y="227"/>
                    <a:pt x="20" y="227"/>
                  </a:cubicBezTo>
                  <a:cubicBezTo>
                    <a:pt x="20" y="226"/>
                    <a:pt x="19" y="224"/>
                    <a:pt x="19" y="222"/>
                  </a:cubicBezTo>
                  <a:close/>
                  <a:moveTo>
                    <a:pt x="12" y="235"/>
                  </a:moveTo>
                  <a:cubicBezTo>
                    <a:pt x="12" y="238"/>
                    <a:pt x="12" y="237"/>
                    <a:pt x="13" y="240"/>
                  </a:cubicBezTo>
                  <a:cubicBezTo>
                    <a:pt x="13" y="241"/>
                    <a:pt x="12" y="235"/>
                    <a:pt x="12" y="235"/>
                  </a:cubicBezTo>
                  <a:close/>
                  <a:moveTo>
                    <a:pt x="13" y="235"/>
                  </a:moveTo>
                  <a:cubicBezTo>
                    <a:pt x="13" y="235"/>
                    <a:pt x="14" y="239"/>
                    <a:pt x="14" y="240"/>
                  </a:cubicBezTo>
                  <a:cubicBezTo>
                    <a:pt x="14" y="239"/>
                    <a:pt x="13" y="238"/>
                    <a:pt x="13" y="235"/>
                  </a:cubicBezTo>
                  <a:close/>
                  <a:moveTo>
                    <a:pt x="20" y="228"/>
                  </a:moveTo>
                  <a:cubicBezTo>
                    <a:pt x="21" y="231"/>
                    <a:pt x="21" y="232"/>
                    <a:pt x="22" y="234"/>
                  </a:cubicBezTo>
                  <a:cubicBezTo>
                    <a:pt x="21" y="234"/>
                    <a:pt x="21" y="233"/>
                    <a:pt x="21" y="233"/>
                  </a:cubicBezTo>
                  <a:cubicBezTo>
                    <a:pt x="21" y="234"/>
                    <a:pt x="22" y="236"/>
                    <a:pt x="22" y="237"/>
                  </a:cubicBezTo>
                  <a:cubicBezTo>
                    <a:pt x="22" y="239"/>
                    <a:pt x="22" y="240"/>
                    <a:pt x="22" y="239"/>
                  </a:cubicBezTo>
                  <a:cubicBezTo>
                    <a:pt x="21" y="237"/>
                    <a:pt x="22" y="237"/>
                    <a:pt x="22" y="236"/>
                  </a:cubicBezTo>
                  <a:cubicBezTo>
                    <a:pt x="21" y="234"/>
                    <a:pt x="21" y="233"/>
                    <a:pt x="20" y="230"/>
                  </a:cubicBezTo>
                  <a:cubicBezTo>
                    <a:pt x="20" y="229"/>
                    <a:pt x="21" y="231"/>
                    <a:pt x="21" y="232"/>
                  </a:cubicBezTo>
                  <a:cubicBezTo>
                    <a:pt x="21" y="232"/>
                    <a:pt x="20" y="227"/>
                    <a:pt x="20" y="228"/>
                  </a:cubicBezTo>
                  <a:close/>
                  <a:moveTo>
                    <a:pt x="21" y="231"/>
                  </a:moveTo>
                  <a:cubicBezTo>
                    <a:pt x="21" y="231"/>
                    <a:pt x="21" y="231"/>
                    <a:pt x="22" y="232"/>
                  </a:cubicBezTo>
                  <a:cubicBezTo>
                    <a:pt x="23" y="236"/>
                    <a:pt x="22" y="236"/>
                    <a:pt x="23" y="240"/>
                  </a:cubicBezTo>
                  <a:cubicBezTo>
                    <a:pt x="23" y="240"/>
                    <a:pt x="22" y="238"/>
                    <a:pt x="22" y="238"/>
                  </a:cubicBezTo>
                  <a:cubicBezTo>
                    <a:pt x="21" y="234"/>
                    <a:pt x="22" y="237"/>
                    <a:pt x="21" y="231"/>
                  </a:cubicBezTo>
                  <a:close/>
                  <a:moveTo>
                    <a:pt x="30" y="227"/>
                  </a:moveTo>
                  <a:cubicBezTo>
                    <a:pt x="30" y="227"/>
                    <a:pt x="31" y="229"/>
                    <a:pt x="31" y="227"/>
                  </a:cubicBezTo>
                  <a:cubicBezTo>
                    <a:pt x="31" y="228"/>
                    <a:pt x="31" y="228"/>
                    <a:pt x="31" y="229"/>
                  </a:cubicBezTo>
                  <a:cubicBezTo>
                    <a:pt x="31" y="229"/>
                    <a:pt x="31" y="229"/>
                    <a:pt x="31" y="230"/>
                  </a:cubicBezTo>
                  <a:cubicBezTo>
                    <a:pt x="31" y="229"/>
                    <a:pt x="30" y="229"/>
                    <a:pt x="30" y="227"/>
                  </a:cubicBezTo>
                  <a:close/>
                  <a:moveTo>
                    <a:pt x="23" y="242"/>
                  </a:moveTo>
                  <a:cubicBezTo>
                    <a:pt x="24" y="244"/>
                    <a:pt x="25" y="252"/>
                    <a:pt x="26" y="255"/>
                  </a:cubicBezTo>
                  <a:cubicBezTo>
                    <a:pt x="25" y="252"/>
                    <a:pt x="24" y="247"/>
                    <a:pt x="23" y="242"/>
                  </a:cubicBezTo>
                  <a:close/>
                  <a:moveTo>
                    <a:pt x="18" y="253"/>
                  </a:moveTo>
                  <a:cubicBezTo>
                    <a:pt x="19" y="253"/>
                    <a:pt x="21" y="262"/>
                    <a:pt x="23" y="267"/>
                  </a:cubicBezTo>
                  <a:cubicBezTo>
                    <a:pt x="22" y="267"/>
                    <a:pt x="22" y="264"/>
                    <a:pt x="21" y="263"/>
                  </a:cubicBezTo>
                  <a:cubicBezTo>
                    <a:pt x="20" y="258"/>
                    <a:pt x="19" y="256"/>
                    <a:pt x="18" y="253"/>
                  </a:cubicBezTo>
                  <a:close/>
                  <a:moveTo>
                    <a:pt x="32" y="239"/>
                  </a:moveTo>
                  <a:cubicBezTo>
                    <a:pt x="33" y="240"/>
                    <a:pt x="35" y="248"/>
                    <a:pt x="35" y="250"/>
                  </a:cubicBezTo>
                  <a:cubicBezTo>
                    <a:pt x="35" y="248"/>
                    <a:pt x="33" y="240"/>
                    <a:pt x="32" y="239"/>
                  </a:cubicBezTo>
                  <a:close/>
                  <a:moveTo>
                    <a:pt x="27" y="258"/>
                  </a:moveTo>
                  <a:cubicBezTo>
                    <a:pt x="27" y="258"/>
                    <a:pt x="27" y="257"/>
                    <a:pt x="26" y="255"/>
                  </a:cubicBezTo>
                  <a:cubicBezTo>
                    <a:pt x="27" y="256"/>
                    <a:pt x="28" y="259"/>
                    <a:pt x="28" y="261"/>
                  </a:cubicBezTo>
                  <a:cubicBezTo>
                    <a:pt x="29" y="262"/>
                    <a:pt x="28" y="260"/>
                    <a:pt x="27" y="258"/>
                  </a:cubicBezTo>
                  <a:close/>
                  <a:moveTo>
                    <a:pt x="23" y="268"/>
                  </a:moveTo>
                  <a:cubicBezTo>
                    <a:pt x="23" y="267"/>
                    <a:pt x="23" y="267"/>
                    <a:pt x="23" y="267"/>
                  </a:cubicBezTo>
                  <a:cubicBezTo>
                    <a:pt x="24" y="270"/>
                    <a:pt x="24" y="270"/>
                    <a:pt x="24" y="271"/>
                  </a:cubicBezTo>
                  <a:cubicBezTo>
                    <a:pt x="23" y="270"/>
                    <a:pt x="23" y="269"/>
                    <a:pt x="23" y="268"/>
                  </a:cubicBezTo>
                  <a:close/>
                  <a:moveTo>
                    <a:pt x="28" y="262"/>
                  </a:moveTo>
                  <a:cubicBezTo>
                    <a:pt x="29" y="263"/>
                    <a:pt x="30" y="267"/>
                    <a:pt x="31" y="269"/>
                  </a:cubicBezTo>
                  <a:cubicBezTo>
                    <a:pt x="30" y="267"/>
                    <a:pt x="30" y="265"/>
                    <a:pt x="28" y="262"/>
                  </a:cubicBezTo>
                  <a:close/>
                  <a:moveTo>
                    <a:pt x="36" y="254"/>
                  </a:moveTo>
                  <a:cubicBezTo>
                    <a:pt x="36" y="254"/>
                    <a:pt x="37" y="256"/>
                    <a:pt x="38" y="258"/>
                  </a:cubicBezTo>
                  <a:cubicBezTo>
                    <a:pt x="38" y="259"/>
                    <a:pt x="37" y="255"/>
                    <a:pt x="36" y="254"/>
                  </a:cubicBezTo>
                  <a:close/>
                  <a:moveTo>
                    <a:pt x="27" y="269"/>
                  </a:moveTo>
                  <a:cubicBezTo>
                    <a:pt x="27" y="269"/>
                    <a:pt x="27" y="269"/>
                    <a:pt x="28" y="271"/>
                  </a:cubicBezTo>
                  <a:cubicBezTo>
                    <a:pt x="29" y="274"/>
                    <a:pt x="28" y="274"/>
                    <a:pt x="27" y="269"/>
                  </a:cubicBezTo>
                  <a:close/>
                  <a:moveTo>
                    <a:pt x="33" y="280"/>
                  </a:moveTo>
                  <a:cubicBezTo>
                    <a:pt x="32" y="278"/>
                    <a:pt x="30" y="275"/>
                    <a:pt x="30" y="273"/>
                  </a:cubicBezTo>
                  <a:cubicBezTo>
                    <a:pt x="29" y="271"/>
                    <a:pt x="30" y="272"/>
                    <a:pt x="29" y="269"/>
                  </a:cubicBezTo>
                  <a:cubicBezTo>
                    <a:pt x="30" y="271"/>
                    <a:pt x="31" y="275"/>
                    <a:pt x="32" y="275"/>
                  </a:cubicBezTo>
                  <a:cubicBezTo>
                    <a:pt x="31" y="272"/>
                    <a:pt x="30" y="272"/>
                    <a:pt x="29" y="267"/>
                  </a:cubicBezTo>
                  <a:cubicBezTo>
                    <a:pt x="29" y="267"/>
                    <a:pt x="29" y="268"/>
                    <a:pt x="29" y="268"/>
                  </a:cubicBezTo>
                  <a:cubicBezTo>
                    <a:pt x="30" y="270"/>
                    <a:pt x="30" y="270"/>
                    <a:pt x="31" y="272"/>
                  </a:cubicBezTo>
                  <a:cubicBezTo>
                    <a:pt x="30" y="269"/>
                    <a:pt x="34" y="279"/>
                    <a:pt x="34" y="282"/>
                  </a:cubicBezTo>
                  <a:cubicBezTo>
                    <a:pt x="34" y="282"/>
                    <a:pt x="33" y="280"/>
                    <a:pt x="33" y="278"/>
                  </a:cubicBezTo>
                  <a:cubicBezTo>
                    <a:pt x="32" y="277"/>
                    <a:pt x="32" y="278"/>
                    <a:pt x="32" y="276"/>
                  </a:cubicBezTo>
                  <a:cubicBezTo>
                    <a:pt x="32" y="277"/>
                    <a:pt x="33" y="280"/>
                    <a:pt x="33" y="281"/>
                  </a:cubicBezTo>
                  <a:cubicBezTo>
                    <a:pt x="34" y="283"/>
                    <a:pt x="33" y="281"/>
                    <a:pt x="34" y="284"/>
                  </a:cubicBezTo>
                  <a:cubicBezTo>
                    <a:pt x="34" y="284"/>
                    <a:pt x="33" y="280"/>
                    <a:pt x="33" y="280"/>
                  </a:cubicBezTo>
                  <a:close/>
                  <a:moveTo>
                    <a:pt x="49" y="257"/>
                  </a:moveTo>
                  <a:cubicBezTo>
                    <a:pt x="49" y="258"/>
                    <a:pt x="50" y="259"/>
                    <a:pt x="49" y="258"/>
                  </a:cubicBezTo>
                  <a:cubicBezTo>
                    <a:pt x="50" y="259"/>
                    <a:pt x="50" y="261"/>
                    <a:pt x="51" y="262"/>
                  </a:cubicBezTo>
                  <a:cubicBezTo>
                    <a:pt x="51" y="264"/>
                    <a:pt x="49" y="258"/>
                    <a:pt x="50" y="260"/>
                  </a:cubicBezTo>
                  <a:cubicBezTo>
                    <a:pt x="50" y="260"/>
                    <a:pt x="49" y="258"/>
                    <a:pt x="49" y="257"/>
                  </a:cubicBezTo>
                  <a:close/>
                  <a:moveTo>
                    <a:pt x="36" y="286"/>
                  </a:moveTo>
                  <a:cubicBezTo>
                    <a:pt x="36" y="285"/>
                    <a:pt x="36" y="285"/>
                    <a:pt x="35" y="284"/>
                  </a:cubicBezTo>
                  <a:cubicBezTo>
                    <a:pt x="35" y="285"/>
                    <a:pt x="36" y="287"/>
                    <a:pt x="36" y="286"/>
                  </a:cubicBezTo>
                  <a:cubicBezTo>
                    <a:pt x="34" y="282"/>
                    <a:pt x="35" y="283"/>
                    <a:pt x="33" y="279"/>
                  </a:cubicBezTo>
                  <a:cubicBezTo>
                    <a:pt x="36" y="286"/>
                    <a:pt x="40" y="295"/>
                    <a:pt x="44" y="303"/>
                  </a:cubicBezTo>
                  <a:cubicBezTo>
                    <a:pt x="44" y="303"/>
                    <a:pt x="44" y="304"/>
                    <a:pt x="44" y="305"/>
                  </a:cubicBezTo>
                  <a:cubicBezTo>
                    <a:pt x="43" y="303"/>
                    <a:pt x="43" y="302"/>
                    <a:pt x="43" y="302"/>
                  </a:cubicBezTo>
                  <a:cubicBezTo>
                    <a:pt x="42" y="301"/>
                    <a:pt x="42" y="301"/>
                    <a:pt x="42" y="300"/>
                  </a:cubicBezTo>
                  <a:cubicBezTo>
                    <a:pt x="41" y="299"/>
                    <a:pt x="41" y="298"/>
                    <a:pt x="40" y="295"/>
                  </a:cubicBezTo>
                  <a:cubicBezTo>
                    <a:pt x="39" y="293"/>
                    <a:pt x="36" y="288"/>
                    <a:pt x="36" y="286"/>
                  </a:cubicBezTo>
                  <a:close/>
                  <a:moveTo>
                    <a:pt x="35" y="286"/>
                  </a:moveTo>
                  <a:cubicBezTo>
                    <a:pt x="35" y="287"/>
                    <a:pt x="35" y="286"/>
                    <a:pt x="35" y="286"/>
                  </a:cubicBezTo>
                  <a:cubicBezTo>
                    <a:pt x="36" y="289"/>
                    <a:pt x="40" y="298"/>
                    <a:pt x="41" y="300"/>
                  </a:cubicBezTo>
                  <a:cubicBezTo>
                    <a:pt x="39" y="296"/>
                    <a:pt x="36" y="289"/>
                    <a:pt x="35" y="286"/>
                  </a:cubicBezTo>
                  <a:close/>
                  <a:moveTo>
                    <a:pt x="36" y="295"/>
                  </a:moveTo>
                  <a:cubicBezTo>
                    <a:pt x="36" y="294"/>
                    <a:pt x="37" y="298"/>
                    <a:pt x="39" y="301"/>
                  </a:cubicBezTo>
                  <a:cubicBezTo>
                    <a:pt x="38" y="301"/>
                    <a:pt x="37" y="297"/>
                    <a:pt x="36" y="295"/>
                  </a:cubicBezTo>
                  <a:close/>
                  <a:moveTo>
                    <a:pt x="37" y="293"/>
                  </a:moveTo>
                  <a:cubicBezTo>
                    <a:pt x="37" y="293"/>
                    <a:pt x="37" y="293"/>
                    <a:pt x="37" y="293"/>
                  </a:cubicBezTo>
                  <a:cubicBezTo>
                    <a:pt x="39" y="297"/>
                    <a:pt x="39" y="298"/>
                    <a:pt x="37" y="293"/>
                  </a:cubicBezTo>
                  <a:close/>
                  <a:moveTo>
                    <a:pt x="54" y="274"/>
                  </a:moveTo>
                  <a:cubicBezTo>
                    <a:pt x="55" y="275"/>
                    <a:pt x="55" y="276"/>
                    <a:pt x="56" y="278"/>
                  </a:cubicBezTo>
                  <a:cubicBezTo>
                    <a:pt x="57" y="280"/>
                    <a:pt x="56" y="279"/>
                    <a:pt x="56" y="278"/>
                  </a:cubicBezTo>
                  <a:cubicBezTo>
                    <a:pt x="55" y="277"/>
                    <a:pt x="55" y="275"/>
                    <a:pt x="54" y="274"/>
                  </a:cubicBezTo>
                  <a:close/>
                  <a:moveTo>
                    <a:pt x="41" y="300"/>
                  </a:moveTo>
                  <a:cubicBezTo>
                    <a:pt x="40" y="298"/>
                    <a:pt x="41" y="301"/>
                    <a:pt x="40" y="300"/>
                  </a:cubicBezTo>
                  <a:cubicBezTo>
                    <a:pt x="39" y="298"/>
                    <a:pt x="39" y="296"/>
                    <a:pt x="41" y="300"/>
                  </a:cubicBezTo>
                  <a:close/>
                  <a:moveTo>
                    <a:pt x="39" y="302"/>
                  </a:moveTo>
                  <a:cubicBezTo>
                    <a:pt x="39" y="302"/>
                    <a:pt x="41" y="307"/>
                    <a:pt x="41" y="306"/>
                  </a:cubicBezTo>
                  <a:cubicBezTo>
                    <a:pt x="40" y="305"/>
                    <a:pt x="39" y="303"/>
                    <a:pt x="39" y="302"/>
                  </a:cubicBezTo>
                  <a:close/>
                  <a:moveTo>
                    <a:pt x="57" y="282"/>
                  </a:moveTo>
                  <a:cubicBezTo>
                    <a:pt x="57" y="280"/>
                    <a:pt x="58" y="283"/>
                    <a:pt x="57" y="281"/>
                  </a:cubicBezTo>
                  <a:cubicBezTo>
                    <a:pt x="57" y="280"/>
                    <a:pt x="59" y="285"/>
                    <a:pt x="59" y="284"/>
                  </a:cubicBezTo>
                  <a:cubicBezTo>
                    <a:pt x="60" y="286"/>
                    <a:pt x="59" y="286"/>
                    <a:pt x="60" y="287"/>
                  </a:cubicBezTo>
                  <a:cubicBezTo>
                    <a:pt x="61" y="289"/>
                    <a:pt x="60" y="286"/>
                    <a:pt x="60" y="288"/>
                  </a:cubicBezTo>
                  <a:cubicBezTo>
                    <a:pt x="61" y="288"/>
                    <a:pt x="61" y="289"/>
                    <a:pt x="61" y="290"/>
                  </a:cubicBezTo>
                  <a:cubicBezTo>
                    <a:pt x="61" y="289"/>
                    <a:pt x="61" y="289"/>
                    <a:pt x="61" y="290"/>
                  </a:cubicBezTo>
                  <a:cubicBezTo>
                    <a:pt x="62" y="292"/>
                    <a:pt x="61" y="290"/>
                    <a:pt x="63" y="294"/>
                  </a:cubicBezTo>
                  <a:cubicBezTo>
                    <a:pt x="63" y="295"/>
                    <a:pt x="62" y="292"/>
                    <a:pt x="61" y="290"/>
                  </a:cubicBezTo>
                  <a:cubicBezTo>
                    <a:pt x="61" y="291"/>
                    <a:pt x="61" y="292"/>
                    <a:pt x="62" y="293"/>
                  </a:cubicBezTo>
                  <a:cubicBezTo>
                    <a:pt x="61" y="291"/>
                    <a:pt x="61" y="289"/>
                    <a:pt x="59" y="286"/>
                  </a:cubicBezTo>
                  <a:cubicBezTo>
                    <a:pt x="60" y="287"/>
                    <a:pt x="58" y="284"/>
                    <a:pt x="57" y="282"/>
                  </a:cubicBezTo>
                  <a:close/>
                  <a:moveTo>
                    <a:pt x="50" y="294"/>
                  </a:moveTo>
                  <a:cubicBezTo>
                    <a:pt x="51" y="294"/>
                    <a:pt x="51" y="296"/>
                    <a:pt x="52" y="298"/>
                  </a:cubicBezTo>
                  <a:cubicBezTo>
                    <a:pt x="52" y="299"/>
                    <a:pt x="51" y="295"/>
                    <a:pt x="50" y="294"/>
                  </a:cubicBezTo>
                  <a:close/>
                  <a:moveTo>
                    <a:pt x="44" y="305"/>
                  </a:moveTo>
                  <a:cubicBezTo>
                    <a:pt x="44" y="304"/>
                    <a:pt x="45" y="308"/>
                    <a:pt x="46" y="309"/>
                  </a:cubicBezTo>
                  <a:cubicBezTo>
                    <a:pt x="46" y="309"/>
                    <a:pt x="44" y="307"/>
                    <a:pt x="44" y="305"/>
                  </a:cubicBezTo>
                  <a:close/>
                  <a:moveTo>
                    <a:pt x="46" y="306"/>
                  </a:moveTo>
                  <a:cubicBezTo>
                    <a:pt x="47" y="308"/>
                    <a:pt x="47" y="308"/>
                    <a:pt x="48" y="312"/>
                  </a:cubicBezTo>
                  <a:cubicBezTo>
                    <a:pt x="48" y="312"/>
                    <a:pt x="45" y="306"/>
                    <a:pt x="46" y="306"/>
                  </a:cubicBezTo>
                  <a:close/>
                  <a:moveTo>
                    <a:pt x="54" y="293"/>
                  </a:moveTo>
                  <a:cubicBezTo>
                    <a:pt x="54" y="293"/>
                    <a:pt x="55" y="294"/>
                    <a:pt x="55" y="295"/>
                  </a:cubicBezTo>
                  <a:cubicBezTo>
                    <a:pt x="55" y="295"/>
                    <a:pt x="55" y="294"/>
                    <a:pt x="55" y="294"/>
                  </a:cubicBezTo>
                  <a:cubicBezTo>
                    <a:pt x="55" y="294"/>
                    <a:pt x="56" y="296"/>
                    <a:pt x="56" y="297"/>
                  </a:cubicBezTo>
                  <a:cubicBezTo>
                    <a:pt x="55" y="296"/>
                    <a:pt x="55" y="294"/>
                    <a:pt x="54" y="293"/>
                  </a:cubicBezTo>
                  <a:close/>
                  <a:moveTo>
                    <a:pt x="57" y="338"/>
                  </a:moveTo>
                  <a:cubicBezTo>
                    <a:pt x="55" y="336"/>
                    <a:pt x="61" y="344"/>
                    <a:pt x="58" y="340"/>
                  </a:cubicBezTo>
                  <a:cubicBezTo>
                    <a:pt x="59" y="342"/>
                    <a:pt x="59" y="342"/>
                    <a:pt x="60" y="343"/>
                  </a:cubicBezTo>
                  <a:cubicBezTo>
                    <a:pt x="60" y="343"/>
                    <a:pt x="59" y="342"/>
                    <a:pt x="60" y="342"/>
                  </a:cubicBezTo>
                  <a:cubicBezTo>
                    <a:pt x="61" y="345"/>
                    <a:pt x="63" y="348"/>
                    <a:pt x="63" y="348"/>
                  </a:cubicBezTo>
                  <a:cubicBezTo>
                    <a:pt x="64" y="349"/>
                    <a:pt x="65" y="350"/>
                    <a:pt x="66" y="352"/>
                  </a:cubicBezTo>
                  <a:cubicBezTo>
                    <a:pt x="67" y="353"/>
                    <a:pt x="64" y="349"/>
                    <a:pt x="63" y="349"/>
                  </a:cubicBezTo>
                  <a:cubicBezTo>
                    <a:pt x="64" y="351"/>
                    <a:pt x="66" y="352"/>
                    <a:pt x="67" y="354"/>
                  </a:cubicBezTo>
                  <a:cubicBezTo>
                    <a:pt x="68" y="355"/>
                    <a:pt x="66" y="352"/>
                    <a:pt x="66" y="353"/>
                  </a:cubicBezTo>
                  <a:cubicBezTo>
                    <a:pt x="68" y="355"/>
                    <a:pt x="68" y="356"/>
                    <a:pt x="70" y="358"/>
                  </a:cubicBezTo>
                  <a:cubicBezTo>
                    <a:pt x="71" y="360"/>
                    <a:pt x="68" y="356"/>
                    <a:pt x="68" y="357"/>
                  </a:cubicBezTo>
                  <a:cubicBezTo>
                    <a:pt x="69" y="358"/>
                    <a:pt x="70" y="359"/>
                    <a:pt x="71" y="360"/>
                  </a:cubicBezTo>
                  <a:cubicBezTo>
                    <a:pt x="72" y="362"/>
                    <a:pt x="69" y="358"/>
                    <a:pt x="71" y="360"/>
                  </a:cubicBezTo>
                  <a:cubicBezTo>
                    <a:pt x="72" y="362"/>
                    <a:pt x="72" y="362"/>
                    <a:pt x="75" y="365"/>
                  </a:cubicBezTo>
                  <a:cubicBezTo>
                    <a:pt x="74" y="365"/>
                    <a:pt x="74" y="365"/>
                    <a:pt x="74" y="365"/>
                  </a:cubicBezTo>
                  <a:cubicBezTo>
                    <a:pt x="76" y="367"/>
                    <a:pt x="75" y="366"/>
                    <a:pt x="76" y="367"/>
                  </a:cubicBezTo>
                  <a:cubicBezTo>
                    <a:pt x="80" y="374"/>
                    <a:pt x="86" y="380"/>
                    <a:pt x="91" y="387"/>
                  </a:cubicBezTo>
                  <a:cubicBezTo>
                    <a:pt x="92" y="387"/>
                    <a:pt x="96" y="392"/>
                    <a:pt x="95" y="392"/>
                  </a:cubicBezTo>
                  <a:cubicBezTo>
                    <a:pt x="97" y="394"/>
                    <a:pt x="97" y="393"/>
                    <a:pt x="99" y="396"/>
                  </a:cubicBezTo>
                  <a:cubicBezTo>
                    <a:pt x="100" y="397"/>
                    <a:pt x="103" y="401"/>
                    <a:pt x="107" y="404"/>
                  </a:cubicBezTo>
                  <a:cubicBezTo>
                    <a:pt x="110" y="408"/>
                    <a:pt x="114" y="411"/>
                    <a:pt x="116" y="414"/>
                  </a:cubicBezTo>
                  <a:cubicBezTo>
                    <a:pt x="116" y="414"/>
                    <a:pt x="115" y="413"/>
                    <a:pt x="114" y="412"/>
                  </a:cubicBezTo>
                  <a:cubicBezTo>
                    <a:pt x="114" y="412"/>
                    <a:pt x="115" y="413"/>
                    <a:pt x="115" y="413"/>
                  </a:cubicBezTo>
                  <a:cubicBezTo>
                    <a:pt x="117" y="414"/>
                    <a:pt x="123" y="420"/>
                    <a:pt x="125" y="423"/>
                  </a:cubicBezTo>
                  <a:cubicBezTo>
                    <a:pt x="129" y="425"/>
                    <a:pt x="131" y="428"/>
                    <a:pt x="135" y="431"/>
                  </a:cubicBezTo>
                  <a:cubicBezTo>
                    <a:pt x="135" y="431"/>
                    <a:pt x="134" y="430"/>
                    <a:pt x="133" y="430"/>
                  </a:cubicBezTo>
                  <a:cubicBezTo>
                    <a:pt x="133" y="429"/>
                    <a:pt x="131" y="427"/>
                    <a:pt x="130" y="427"/>
                  </a:cubicBezTo>
                  <a:cubicBezTo>
                    <a:pt x="130" y="427"/>
                    <a:pt x="131" y="428"/>
                    <a:pt x="132" y="429"/>
                  </a:cubicBezTo>
                  <a:cubicBezTo>
                    <a:pt x="130" y="427"/>
                    <a:pt x="126" y="424"/>
                    <a:pt x="122" y="420"/>
                  </a:cubicBezTo>
                  <a:cubicBezTo>
                    <a:pt x="123" y="421"/>
                    <a:pt x="122" y="421"/>
                    <a:pt x="122" y="420"/>
                  </a:cubicBezTo>
                  <a:cubicBezTo>
                    <a:pt x="121" y="419"/>
                    <a:pt x="120" y="418"/>
                    <a:pt x="119" y="417"/>
                  </a:cubicBezTo>
                  <a:cubicBezTo>
                    <a:pt x="118" y="416"/>
                    <a:pt x="114" y="412"/>
                    <a:pt x="111" y="410"/>
                  </a:cubicBezTo>
                  <a:cubicBezTo>
                    <a:pt x="108" y="407"/>
                    <a:pt x="105" y="404"/>
                    <a:pt x="106" y="405"/>
                  </a:cubicBezTo>
                  <a:cubicBezTo>
                    <a:pt x="101" y="401"/>
                    <a:pt x="100" y="399"/>
                    <a:pt x="95" y="395"/>
                  </a:cubicBezTo>
                  <a:cubicBezTo>
                    <a:pt x="95" y="394"/>
                    <a:pt x="93" y="392"/>
                    <a:pt x="93" y="391"/>
                  </a:cubicBezTo>
                  <a:cubicBezTo>
                    <a:pt x="92" y="390"/>
                    <a:pt x="86" y="384"/>
                    <a:pt x="83" y="380"/>
                  </a:cubicBezTo>
                  <a:cubicBezTo>
                    <a:pt x="82" y="378"/>
                    <a:pt x="82" y="378"/>
                    <a:pt x="81" y="377"/>
                  </a:cubicBezTo>
                  <a:cubicBezTo>
                    <a:pt x="79" y="374"/>
                    <a:pt x="76" y="371"/>
                    <a:pt x="73" y="367"/>
                  </a:cubicBezTo>
                  <a:cubicBezTo>
                    <a:pt x="71" y="364"/>
                    <a:pt x="69" y="360"/>
                    <a:pt x="67" y="357"/>
                  </a:cubicBezTo>
                  <a:cubicBezTo>
                    <a:pt x="67" y="357"/>
                    <a:pt x="64" y="353"/>
                    <a:pt x="62" y="349"/>
                  </a:cubicBezTo>
                  <a:cubicBezTo>
                    <a:pt x="60" y="347"/>
                    <a:pt x="54" y="337"/>
                    <a:pt x="52" y="334"/>
                  </a:cubicBezTo>
                  <a:cubicBezTo>
                    <a:pt x="50" y="331"/>
                    <a:pt x="52" y="334"/>
                    <a:pt x="52" y="332"/>
                  </a:cubicBezTo>
                  <a:cubicBezTo>
                    <a:pt x="50" y="330"/>
                    <a:pt x="47" y="324"/>
                    <a:pt x="46" y="322"/>
                  </a:cubicBezTo>
                  <a:cubicBezTo>
                    <a:pt x="47" y="323"/>
                    <a:pt x="46" y="322"/>
                    <a:pt x="45" y="320"/>
                  </a:cubicBezTo>
                  <a:cubicBezTo>
                    <a:pt x="45" y="318"/>
                    <a:pt x="43" y="316"/>
                    <a:pt x="43" y="314"/>
                  </a:cubicBezTo>
                  <a:cubicBezTo>
                    <a:pt x="44" y="317"/>
                    <a:pt x="46" y="321"/>
                    <a:pt x="47" y="323"/>
                  </a:cubicBezTo>
                  <a:cubicBezTo>
                    <a:pt x="48" y="324"/>
                    <a:pt x="48" y="324"/>
                    <a:pt x="49" y="327"/>
                  </a:cubicBezTo>
                  <a:cubicBezTo>
                    <a:pt x="49" y="327"/>
                    <a:pt x="49" y="326"/>
                    <a:pt x="49" y="326"/>
                  </a:cubicBezTo>
                  <a:cubicBezTo>
                    <a:pt x="52" y="331"/>
                    <a:pt x="55" y="336"/>
                    <a:pt x="58" y="341"/>
                  </a:cubicBezTo>
                  <a:cubicBezTo>
                    <a:pt x="61" y="345"/>
                    <a:pt x="63" y="350"/>
                    <a:pt x="66" y="354"/>
                  </a:cubicBezTo>
                  <a:cubicBezTo>
                    <a:pt x="67" y="356"/>
                    <a:pt x="70" y="360"/>
                    <a:pt x="71" y="360"/>
                  </a:cubicBezTo>
                  <a:cubicBezTo>
                    <a:pt x="69" y="357"/>
                    <a:pt x="66" y="354"/>
                    <a:pt x="64" y="350"/>
                  </a:cubicBezTo>
                  <a:cubicBezTo>
                    <a:pt x="62" y="347"/>
                    <a:pt x="59" y="343"/>
                    <a:pt x="57" y="340"/>
                  </a:cubicBezTo>
                  <a:cubicBezTo>
                    <a:pt x="58" y="341"/>
                    <a:pt x="58" y="341"/>
                    <a:pt x="58" y="341"/>
                  </a:cubicBezTo>
                  <a:cubicBezTo>
                    <a:pt x="58" y="340"/>
                    <a:pt x="53" y="334"/>
                    <a:pt x="55" y="335"/>
                  </a:cubicBezTo>
                  <a:cubicBezTo>
                    <a:pt x="53" y="332"/>
                    <a:pt x="52" y="330"/>
                    <a:pt x="51" y="329"/>
                  </a:cubicBezTo>
                  <a:cubicBezTo>
                    <a:pt x="49" y="325"/>
                    <a:pt x="47" y="322"/>
                    <a:pt x="47" y="322"/>
                  </a:cubicBezTo>
                  <a:cubicBezTo>
                    <a:pt x="48" y="324"/>
                    <a:pt x="49" y="325"/>
                    <a:pt x="50" y="326"/>
                  </a:cubicBezTo>
                  <a:cubicBezTo>
                    <a:pt x="48" y="324"/>
                    <a:pt x="48" y="322"/>
                    <a:pt x="47" y="320"/>
                  </a:cubicBezTo>
                  <a:cubicBezTo>
                    <a:pt x="47" y="320"/>
                    <a:pt x="47" y="321"/>
                    <a:pt x="46" y="320"/>
                  </a:cubicBezTo>
                  <a:cubicBezTo>
                    <a:pt x="44" y="316"/>
                    <a:pt x="44" y="315"/>
                    <a:pt x="43" y="312"/>
                  </a:cubicBezTo>
                  <a:cubicBezTo>
                    <a:pt x="44" y="314"/>
                    <a:pt x="45" y="317"/>
                    <a:pt x="46" y="318"/>
                  </a:cubicBezTo>
                  <a:cubicBezTo>
                    <a:pt x="47" y="319"/>
                    <a:pt x="47" y="319"/>
                    <a:pt x="47" y="320"/>
                  </a:cubicBezTo>
                  <a:cubicBezTo>
                    <a:pt x="49" y="324"/>
                    <a:pt x="49" y="324"/>
                    <a:pt x="52" y="330"/>
                  </a:cubicBezTo>
                  <a:cubicBezTo>
                    <a:pt x="52" y="329"/>
                    <a:pt x="52" y="327"/>
                    <a:pt x="53" y="329"/>
                  </a:cubicBezTo>
                  <a:cubicBezTo>
                    <a:pt x="55" y="333"/>
                    <a:pt x="54" y="332"/>
                    <a:pt x="55" y="335"/>
                  </a:cubicBezTo>
                  <a:cubicBezTo>
                    <a:pt x="54" y="333"/>
                    <a:pt x="55" y="333"/>
                    <a:pt x="53" y="331"/>
                  </a:cubicBezTo>
                  <a:cubicBezTo>
                    <a:pt x="53" y="330"/>
                    <a:pt x="54" y="332"/>
                    <a:pt x="53" y="330"/>
                  </a:cubicBezTo>
                  <a:cubicBezTo>
                    <a:pt x="54" y="332"/>
                    <a:pt x="55" y="334"/>
                    <a:pt x="56" y="335"/>
                  </a:cubicBezTo>
                  <a:cubicBezTo>
                    <a:pt x="57" y="337"/>
                    <a:pt x="58" y="338"/>
                    <a:pt x="59" y="340"/>
                  </a:cubicBezTo>
                  <a:cubicBezTo>
                    <a:pt x="59" y="341"/>
                    <a:pt x="57" y="337"/>
                    <a:pt x="57" y="338"/>
                  </a:cubicBezTo>
                  <a:close/>
                  <a:moveTo>
                    <a:pt x="45" y="315"/>
                  </a:moveTo>
                  <a:cubicBezTo>
                    <a:pt x="46" y="316"/>
                    <a:pt x="47" y="318"/>
                    <a:pt x="48" y="320"/>
                  </a:cubicBezTo>
                  <a:cubicBezTo>
                    <a:pt x="47" y="319"/>
                    <a:pt x="46" y="317"/>
                    <a:pt x="45" y="315"/>
                  </a:cubicBezTo>
                  <a:close/>
                  <a:moveTo>
                    <a:pt x="49" y="312"/>
                  </a:moveTo>
                  <a:cubicBezTo>
                    <a:pt x="50" y="313"/>
                    <a:pt x="50" y="314"/>
                    <a:pt x="49" y="314"/>
                  </a:cubicBezTo>
                  <a:cubicBezTo>
                    <a:pt x="50" y="315"/>
                    <a:pt x="50" y="315"/>
                    <a:pt x="50" y="315"/>
                  </a:cubicBezTo>
                  <a:cubicBezTo>
                    <a:pt x="51" y="316"/>
                    <a:pt x="50" y="315"/>
                    <a:pt x="50" y="315"/>
                  </a:cubicBezTo>
                  <a:cubicBezTo>
                    <a:pt x="51" y="316"/>
                    <a:pt x="51" y="317"/>
                    <a:pt x="52" y="319"/>
                  </a:cubicBezTo>
                  <a:cubicBezTo>
                    <a:pt x="52" y="319"/>
                    <a:pt x="51" y="317"/>
                    <a:pt x="51" y="317"/>
                  </a:cubicBezTo>
                  <a:cubicBezTo>
                    <a:pt x="51" y="318"/>
                    <a:pt x="53" y="320"/>
                    <a:pt x="54" y="322"/>
                  </a:cubicBezTo>
                  <a:cubicBezTo>
                    <a:pt x="53" y="321"/>
                    <a:pt x="52" y="319"/>
                    <a:pt x="51" y="318"/>
                  </a:cubicBezTo>
                  <a:cubicBezTo>
                    <a:pt x="50" y="316"/>
                    <a:pt x="49" y="314"/>
                    <a:pt x="48" y="312"/>
                  </a:cubicBezTo>
                  <a:cubicBezTo>
                    <a:pt x="50" y="314"/>
                    <a:pt x="48" y="311"/>
                    <a:pt x="49" y="312"/>
                  </a:cubicBezTo>
                  <a:close/>
                  <a:moveTo>
                    <a:pt x="48" y="314"/>
                  </a:moveTo>
                  <a:cubicBezTo>
                    <a:pt x="49" y="314"/>
                    <a:pt x="50" y="316"/>
                    <a:pt x="51" y="318"/>
                  </a:cubicBezTo>
                  <a:cubicBezTo>
                    <a:pt x="52" y="320"/>
                    <a:pt x="53" y="321"/>
                    <a:pt x="53" y="322"/>
                  </a:cubicBezTo>
                  <a:cubicBezTo>
                    <a:pt x="52" y="320"/>
                    <a:pt x="51" y="319"/>
                    <a:pt x="50" y="318"/>
                  </a:cubicBezTo>
                  <a:cubicBezTo>
                    <a:pt x="50" y="317"/>
                    <a:pt x="49" y="315"/>
                    <a:pt x="48" y="314"/>
                  </a:cubicBezTo>
                  <a:close/>
                  <a:moveTo>
                    <a:pt x="47" y="319"/>
                  </a:moveTo>
                  <a:cubicBezTo>
                    <a:pt x="47" y="318"/>
                    <a:pt x="50" y="323"/>
                    <a:pt x="49" y="323"/>
                  </a:cubicBezTo>
                  <a:cubicBezTo>
                    <a:pt x="47" y="320"/>
                    <a:pt x="48" y="321"/>
                    <a:pt x="47" y="319"/>
                  </a:cubicBezTo>
                  <a:close/>
                  <a:moveTo>
                    <a:pt x="64" y="297"/>
                  </a:moveTo>
                  <a:cubicBezTo>
                    <a:pt x="63" y="296"/>
                    <a:pt x="63" y="295"/>
                    <a:pt x="62" y="294"/>
                  </a:cubicBezTo>
                  <a:cubicBezTo>
                    <a:pt x="62" y="294"/>
                    <a:pt x="63" y="295"/>
                    <a:pt x="63" y="296"/>
                  </a:cubicBezTo>
                  <a:cubicBezTo>
                    <a:pt x="64" y="297"/>
                    <a:pt x="64" y="296"/>
                    <a:pt x="65" y="299"/>
                  </a:cubicBezTo>
                  <a:cubicBezTo>
                    <a:pt x="65" y="299"/>
                    <a:pt x="65" y="299"/>
                    <a:pt x="65" y="299"/>
                  </a:cubicBezTo>
                  <a:cubicBezTo>
                    <a:pt x="64" y="297"/>
                    <a:pt x="64" y="297"/>
                    <a:pt x="64" y="297"/>
                  </a:cubicBezTo>
                  <a:close/>
                  <a:moveTo>
                    <a:pt x="49" y="321"/>
                  </a:moveTo>
                  <a:cubicBezTo>
                    <a:pt x="49" y="320"/>
                    <a:pt x="50" y="324"/>
                    <a:pt x="51" y="325"/>
                  </a:cubicBezTo>
                  <a:cubicBezTo>
                    <a:pt x="51" y="326"/>
                    <a:pt x="50" y="325"/>
                    <a:pt x="50" y="325"/>
                  </a:cubicBezTo>
                  <a:cubicBezTo>
                    <a:pt x="49" y="323"/>
                    <a:pt x="50" y="324"/>
                    <a:pt x="49" y="321"/>
                  </a:cubicBezTo>
                  <a:close/>
                  <a:moveTo>
                    <a:pt x="61" y="317"/>
                  </a:moveTo>
                  <a:cubicBezTo>
                    <a:pt x="61" y="316"/>
                    <a:pt x="59" y="313"/>
                    <a:pt x="59" y="312"/>
                  </a:cubicBezTo>
                  <a:cubicBezTo>
                    <a:pt x="59" y="312"/>
                    <a:pt x="61" y="315"/>
                    <a:pt x="61" y="316"/>
                  </a:cubicBezTo>
                  <a:cubicBezTo>
                    <a:pt x="61" y="316"/>
                    <a:pt x="62" y="318"/>
                    <a:pt x="62" y="318"/>
                  </a:cubicBezTo>
                  <a:cubicBezTo>
                    <a:pt x="63" y="319"/>
                    <a:pt x="64" y="320"/>
                    <a:pt x="65" y="322"/>
                  </a:cubicBezTo>
                  <a:cubicBezTo>
                    <a:pt x="65" y="323"/>
                    <a:pt x="63" y="319"/>
                    <a:pt x="64" y="322"/>
                  </a:cubicBezTo>
                  <a:cubicBezTo>
                    <a:pt x="64" y="322"/>
                    <a:pt x="63" y="321"/>
                    <a:pt x="62" y="319"/>
                  </a:cubicBezTo>
                  <a:cubicBezTo>
                    <a:pt x="62" y="319"/>
                    <a:pt x="63" y="320"/>
                    <a:pt x="63" y="319"/>
                  </a:cubicBezTo>
                  <a:cubicBezTo>
                    <a:pt x="61" y="317"/>
                    <a:pt x="61" y="317"/>
                    <a:pt x="59" y="314"/>
                  </a:cubicBezTo>
                  <a:cubicBezTo>
                    <a:pt x="61" y="317"/>
                    <a:pt x="60" y="314"/>
                    <a:pt x="61" y="317"/>
                  </a:cubicBezTo>
                  <a:close/>
                  <a:moveTo>
                    <a:pt x="55" y="333"/>
                  </a:moveTo>
                  <a:cubicBezTo>
                    <a:pt x="55" y="332"/>
                    <a:pt x="55" y="333"/>
                    <a:pt x="56" y="334"/>
                  </a:cubicBezTo>
                  <a:cubicBezTo>
                    <a:pt x="56" y="335"/>
                    <a:pt x="57" y="337"/>
                    <a:pt x="58" y="338"/>
                  </a:cubicBezTo>
                  <a:cubicBezTo>
                    <a:pt x="58" y="338"/>
                    <a:pt x="56" y="335"/>
                    <a:pt x="55" y="333"/>
                  </a:cubicBezTo>
                  <a:close/>
                  <a:moveTo>
                    <a:pt x="65" y="323"/>
                  </a:moveTo>
                  <a:cubicBezTo>
                    <a:pt x="65" y="324"/>
                    <a:pt x="65" y="324"/>
                    <a:pt x="66" y="324"/>
                  </a:cubicBezTo>
                  <a:cubicBezTo>
                    <a:pt x="67" y="326"/>
                    <a:pt x="67" y="326"/>
                    <a:pt x="67" y="327"/>
                  </a:cubicBezTo>
                  <a:cubicBezTo>
                    <a:pt x="67" y="328"/>
                    <a:pt x="65" y="323"/>
                    <a:pt x="66" y="326"/>
                  </a:cubicBezTo>
                  <a:cubicBezTo>
                    <a:pt x="66" y="326"/>
                    <a:pt x="65" y="324"/>
                    <a:pt x="65" y="323"/>
                  </a:cubicBezTo>
                  <a:close/>
                  <a:moveTo>
                    <a:pt x="68" y="329"/>
                  </a:moveTo>
                  <a:cubicBezTo>
                    <a:pt x="68" y="329"/>
                    <a:pt x="70" y="332"/>
                    <a:pt x="70" y="331"/>
                  </a:cubicBezTo>
                  <a:cubicBezTo>
                    <a:pt x="70" y="332"/>
                    <a:pt x="69" y="331"/>
                    <a:pt x="71" y="334"/>
                  </a:cubicBezTo>
                  <a:cubicBezTo>
                    <a:pt x="70" y="331"/>
                    <a:pt x="72" y="334"/>
                    <a:pt x="72" y="335"/>
                  </a:cubicBezTo>
                  <a:cubicBezTo>
                    <a:pt x="71" y="334"/>
                    <a:pt x="69" y="331"/>
                    <a:pt x="68" y="329"/>
                  </a:cubicBezTo>
                  <a:close/>
                  <a:moveTo>
                    <a:pt x="71" y="335"/>
                  </a:moveTo>
                  <a:cubicBezTo>
                    <a:pt x="71" y="335"/>
                    <a:pt x="70" y="333"/>
                    <a:pt x="69" y="332"/>
                  </a:cubicBezTo>
                  <a:cubicBezTo>
                    <a:pt x="69" y="331"/>
                    <a:pt x="69" y="331"/>
                    <a:pt x="69" y="331"/>
                  </a:cubicBezTo>
                  <a:cubicBezTo>
                    <a:pt x="70" y="332"/>
                    <a:pt x="70" y="333"/>
                    <a:pt x="71" y="333"/>
                  </a:cubicBezTo>
                  <a:cubicBezTo>
                    <a:pt x="70" y="333"/>
                    <a:pt x="70" y="333"/>
                    <a:pt x="71" y="335"/>
                  </a:cubicBezTo>
                  <a:close/>
                  <a:moveTo>
                    <a:pt x="63" y="347"/>
                  </a:moveTo>
                  <a:cubicBezTo>
                    <a:pt x="63" y="346"/>
                    <a:pt x="65" y="350"/>
                    <a:pt x="66" y="351"/>
                  </a:cubicBezTo>
                  <a:cubicBezTo>
                    <a:pt x="66" y="352"/>
                    <a:pt x="64" y="349"/>
                    <a:pt x="63" y="347"/>
                  </a:cubicBezTo>
                  <a:close/>
                  <a:moveTo>
                    <a:pt x="77" y="322"/>
                  </a:moveTo>
                  <a:cubicBezTo>
                    <a:pt x="77" y="321"/>
                    <a:pt x="78" y="322"/>
                    <a:pt x="78" y="322"/>
                  </a:cubicBezTo>
                  <a:cubicBezTo>
                    <a:pt x="79" y="324"/>
                    <a:pt x="82" y="327"/>
                    <a:pt x="82" y="328"/>
                  </a:cubicBezTo>
                  <a:cubicBezTo>
                    <a:pt x="78" y="322"/>
                    <a:pt x="79" y="324"/>
                    <a:pt x="77" y="322"/>
                  </a:cubicBezTo>
                  <a:close/>
                  <a:moveTo>
                    <a:pt x="74" y="332"/>
                  </a:moveTo>
                  <a:cubicBezTo>
                    <a:pt x="74" y="333"/>
                    <a:pt x="75" y="333"/>
                    <a:pt x="74" y="332"/>
                  </a:cubicBezTo>
                  <a:cubicBezTo>
                    <a:pt x="76" y="335"/>
                    <a:pt x="75" y="334"/>
                    <a:pt x="76" y="336"/>
                  </a:cubicBezTo>
                  <a:cubicBezTo>
                    <a:pt x="76" y="336"/>
                    <a:pt x="76" y="335"/>
                    <a:pt x="74" y="332"/>
                  </a:cubicBezTo>
                  <a:close/>
                  <a:moveTo>
                    <a:pt x="75" y="340"/>
                  </a:moveTo>
                  <a:cubicBezTo>
                    <a:pt x="75" y="339"/>
                    <a:pt x="77" y="343"/>
                    <a:pt x="77" y="343"/>
                  </a:cubicBezTo>
                  <a:cubicBezTo>
                    <a:pt x="79" y="345"/>
                    <a:pt x="77" y="343"/>
                    <a:pt x="78" y="345"/>
                  </a:cubicBezTo>
                  <a:cubicBezTo>
                    <a:pt x="79" y="346"/>
                    <a:pt x="81" y="349"/>
                    <a:pt x="82" y="351"/>
                  </a:cubicBezTo>
                  <a:cubicBezTo>
                    <a:pt x="79" y="347"/>
                    <a:pt x="77" y="344"/>
                    <a:pt x="75" y="340"/>
                  </a:cubicBezTo>
                  <a:close/>
                  <a:moveTo>
                    <a:pt x="77" y="342"/>
                  </a:moveTo>
                  <a:cubicBezTo>
                    <a:pt x="79" y="345"/>
                    <a:pt x="81" y="349"/>
                    <a:pt x="83" y="351"/>
                  </a:cubicBezTo>
                  <a:cubicBezTo>
                    <a:pt x="82" y="350"/>
                    <a:pt x="79" y="345"/>
                    <a:pt x="77" y="342"/>
                  </a:cubicBezTo>
                  <a:close/>
                  <a:moveTo>
                    <a:pt x="84" y="331"/>
                  </a:moveTo>
                  <a:cubicBezTo>
                    <a:pt x="85" y="332"/>
                    <a:pt x="84" y="332"/>
                    <a:pt x="85" y="334"/>
                  </a:cubicBezTo>
                  <a:cubicBezTo>
                    <a:pt x="84" y="333"/>
                    <a:pt x="82" y="329"/>
                    <a:pt x="84" y="331"/>
                  </a:cubicBezTo>
                  <a:close/>
                  <a:moveTo>
                    <a:pt x="85" y="345"/>
                  </a:moveTo>
                  <a:cubicBezTo>
                    <a:pt x="88" y="349"/>
                    <a:pt x="86" y="347"/>
                    <a:pt x="89" y="351"/>
                  </a:cubicBezTo>
                  <a:cubicBezTo>
                    <a:pt x="87" y="347"/>
                    <a:pt x="85" y="344"/>
                    <a:pt x="85" y="345"/>
                  </a:cubicBezTo>
                  <a:close/>
                  <a:moveTo>
                    <a:pt x="84" y="354"/>
                  </a:moveTo>
                  <a:cubicBezTo>
                    <a:pt x="85" y="354"/>
                    <a:pt x="85" y="355"/>
                    <a:pt x="86" y="357"/>
                  </a:cubicBezTo>
                  <a:cubicBezTo>
                    <a:pt x="87" y="358"/>
                    <a:pt x="88" y="359"/>
                    <a:pt x="89" y="360"/>
                  </a:cubicBezTo>
                  <a:cubicBezTo>
                    <a:pt x="88" y="360"/>
                    <a:pt x="91" y="364"/>
                    <a:pt x="94" y="367"/>
                  </a:cubicBezTo>
                  <a:cubicBezTo>
                    <a:pt x="94" y="367"/>
                    <a:pt x="94" y="367"/>
                    <a:pt x="94" y="367"/>
                  </a:cubicBezTo>
                  <a:cubicBezTo>
                    <a:pt x="92" y="365"/>
                    <a:pt x="92" y="365"/>
                    <a:pt x="91" y="364"/>
                  </a:cubicBezTo>
                  <a:cubicBezTo>
                    <a:pt x="91" y="364"/>
                    <a:pt x="89" y="361"/>
                    <a:pt x="88" y="360"/>
                  </a:cubicBezTo>
                  <a:cubicBezTo>
                    <a:pt x="88" y="360"/>
                    <a:pt x="86" y="357"/>
                    <a:pt x="86" y="357"/>
                  </a:cubicBezTo>
                  <a:cubicBezTo>
                    <a:pt x="85" y="356"/>
                    <a:pt x="85" y="355"/>
                    <a:pt x="84" y="354"/>
                  </a:cubicBezTo>
                  <a:close/>
                  <a:moveTo>
                    <a:pt x="88" y="354"/>
                  </a:moveTo>
                  <a:cubicBezTo>
                    <a:pt x="89" y="355"/>
                    <a:pt x="89" y="355"/>
                    <a:pt x="90" y="356"/>
                  </a:cubicBezTo>
                  <a:cubicBezTo>
                    <a:pt x="90" y="357"/>
                    <a:pt x="87" y="354"/>
                    <a:pt x="88" y="354"/>
                  </a:cubicBezTo>
                  <a:close/>
                  <a:moveTo>
                    <a:pt x="92" y="357"/>
                  </a:moveTo>
                  <a:cubicBezTo>
                    <a:pt x="92" y="357"/>
                    <a:pt x="95" y="361"/>
                    <a:pt x="97" y="364"/>
                  </a:cubicBezTo>
                  <a:cubicBezTo>
                    <a:pt x="96" y="362"/>
                    <a:pt x="94" y="360"/>
                    <a:pt x="92" y="357"/>
                  </a:cubicBezTo>
                  <a:close/>
                  <a:moveTo>
                    <a:pt x="92" y="359"/>
                  </a:moveTo>
                  <a:cubicBezTo>
                    <a:pt x="91" y="358"/>
                    <a:pt x="94" y="361"/>
                    <a:pt x="95" y="362"/>
                  </a:cubicBezTo>
                  <a:cubicBezTo>
                    <a:pt x="95" y="363"/>
                    <a:pt x="93" y="361"/>
                    <a:pt x="92" y="359"/>
                  </a:cubicBezTo>
                  <a:close/>
                  <a:moveTo>
                    <a:pt x="97" y="371"/>
                  </a:moveTo>
                  <a:cubicBezTo>
                    <a:pt x="98" y="371"/>
                    <a:pt x="98" y="372"/>
                    <a:pt x="98" y="372"/>
                  </a:cubicBezTo>
                  <a:cubicBezTo>
                    <a:pt x="100" y="375"/>
                    <a:pt x="96" y="371"/>
                    <a:pt x="97" y="371"/>
                  </a:cubicBezTo>
                  <a:close/>
                  <a:moveTo>
                    <a:pt x="99" y="369"/>
                  </a:moveTo>
                  <a:cubicBezTo>
                    <a:pt x="100" y="370"/>
                    <a:pt x="101" y="372"/>
                    <a:pt x="101" y="373"/>
                  </a:cubicBezTo>
                  <a:cubicBezTo>
                    <a:pt x="100" y="371"/>
                    <a:pt x="100" y="371"/>
                    <a:pt x="99" y="369"/>
                  </a:cubicBezTo>
                  <a:close/>
                  <a:moveTo>
                    <a:pt x="100" y="366"/>
                  </a:moveTo>
                  <a:cubicBezTo>
                    <a:pt x="102" y="368"/>
                    <a:pt x="105" y="371"/>
                    <a:pt x="108" y="374"/>
                  </a:cubicBezTo>
                  <a:cubicBezTo>
                    <a:pt x="107" y="374"/>
                    <a:pt x="104" y="370"/>
                    <a:pt x="104" y="371"/>
                  </a:cubicBezTo>
                  <a:cubicBezTo>
                    <a:pt x="103" y="370"/>
                    <a:pt x="101" y="368"/>
                    <a:pt x="100" y="366"/>
                  </a:cubicBezTo>
                  <a:close/>
                  <a:moveTo>
                    <a:pt x="105" y="373"/>
                  </a:moveTo>
                  <a:cubicBezTo>
                    <a:pt x="107" y="374"/>
                    <a:pt x="110" y="377"/>
                    <a:pt x="110" y="378"/>
                  </a:cubicBezTo>
                  <a:cubicBezTo>
                    <a:pt x="108" y="375"/>
                    <a:pt x="108" y="375"/>
                    <a:pt x="105" y="373"/>
                  </a:cubicBezTo>
                  <a:close/>
                  <a:moveTo>
                    <a:pt x="111" y="383"/>
                  </a:moveTo>
                  <a:cubicBezTo>
                    <a:pt x="112" y="385"/>
                    <a:pt x="113" y="385"/>
                    <a:pt x="115" y="387"/>
                  </a:cubicBezTo>
                  <a:cubicBezTo>
                    <a:pt x="115" y="388"/>
                    <a:pt x="114" y="387"/>
                    <a:pt x="113" y="386"/>
                  </a:cubicBezTo>
                  <a:cubicBezTo>
                    <a:pt x="111" y="384"/>
                    <a:pt x="111" y="384"/>
                    <a:pt x="111" y="384"/>
                  </a:cubicBezTo>
                  <a:cubicBezTo>
                    <a:pt x="110" y="383"/>
                    <a:pt x="110" y="383"/>
                    <a:pt x="111" y="383"/>
                  </a:cubicBezTo>
                  <a:close/>
                  <a:moveTo>
                    <a:pt x="107" y="396"/>
                  </a:moveTo>
                  <a:cubicBezTo>
                    <a:pt x="106" y="395"/>
                    <a:pt x="109" y="398"/>
                    <a:pt x="108" y="397"/>
                  </a:cubicBezTo>
                  <a:cubicBezTo>
                    <a:pt x="110" y="399"/>
                    <a:pt x="109" y="398"/>
                    <a:pt x="107" y="396"/>
                  </a:cubicBezTo>
                  <a:close/>
                  <a:moveTo>
                    <a:pt x="110" y="399"/>
                  </a:moveTo>
                  <a:cubicBezTo>
                    <a:pt x="114" y="403"/>
                    <a:pt x="112" y="402"/>
                    <a:pt x="117" y="406"/>
                  </a:cubicBezTo>
                  <a:cubicBezTo>
                    <a:pt x="117" y="406"/>
                    <a:pt x="118" y="407"/>
                    <a:pt x="118" y="407"/>
                  </a:cubicBezTo>
                  <a:cubicBezTo>
                    <a:pt x="116" y="405"/>
                    <a:pt x="115" y="404"/>
                    <a:pt x="113" y="403"/>
                  </a:cubicBezTo>
                  <a:cubicBezTo>
                    <a:pt x="112" y="402"/>
                    <a:pt x="111" y="400"/>
                    <a:pt x="109" y="399"/>
                  </a:cubicBezTo>
                  <a:cubicBezTo>
                    <a:pt x="110" y="399"/>
                    <a:pt x="110" y="399"/>
                    <a:pt x="112" y="401"/>
                  </a:cubicBezTo>
                  <a:cubicBezTo>
                    <a:pt x="112" y="401"/>
                    <a:pt x="111" y="400"/>
                    <a:pt x="110" y="399"/>
                  </a:cubicBezTo>
                  <a:close/>
                  <a:moveTo>
                    <a:pt x="117" y="390"/>
                  </a:moveTo>
                  <a:cubicBezTo>
                    <a:pt x="117" y="389"/>
                    <a:pt x="117" y="389"/>
                    <a:pt x="117" y="389"/>
                  </a:cubicBezTo>
                  <a:cubicBezTo>
                    <a:pt x="118" y="390"/>
                    <a:pt x="119" y="391"/>
                    <a:pt x="119" y="392"/>
                  </a:cubicBezTo>
                  <a:cubicBezTo>
                    <a:pt x="119" y="392"/>
                    <a:pt x="117" y="390"/>
                    <a:pt x="117" y="390"/>
                  </a:cubicBezTo>
                  <a:close/>
                  <a:moveTo>
                    <a:pt x="116" y="393"/>
                  </a:moveTo>
                  <a:cubicBezTo>
                    <a:pt x="116" y="392"/>
                    <a:pt x="118" y="395"/>
                    <a:pt x="118" y="395"/>
                  </a:cubicBezTo>
                  <a:cubicBezTo>
                    <a:pt x="120" y="396"/>
                    <a:pt x="117" y="394"/>
                    <a:pt x="119" y="395"/>
                  </a:cubicBezTo>
                  <a:cubicBezTo>
                    <a:pt x="120" y="396"/>
                    <a:pt x="120" y="397"/>
                    <a:pt x="120" y="397"/>
                  </a:cubicBezTo>
                  <a:cubicBezTo>
                    <a:pt x="119" y="396"/>
                    <a:pt x="118" y="395"/>
                    <a:pt x="116" y="393"/>
                  </a:cubicBezTo>
                  <a:close/>
                  <a:moveTo>
                    <a:pt x="121" y="398"/>
                  </a:moveTo>
                  <a:cubicBezTo>
                    <a:pt x="120" y="396"/>
                    <a:pt x="123" y="399"/>
                    <a:pt x="123" y="400"/>
                  </a:cubicBezTo>
                  <a:cubicBezTo>
                    <a:pt x="123" y="400"/>
                    <a:pt x="123" y="400"/>
                    <a:pt x="122" y="399"/>
                  </a:cubicBezTo>
                  <a:cubicBezTo>
                    <a:pt x="123" y="400"/>
                    <a:pt x="124" y="401"/>
                    <a:pt x="124" y="401"/>
                  </a:cubicBezTo>
                  <a:cubicBezTo>
                    <a:pt x="124" y="401"/>
                    <a:pt x="124" y="401"/>
                    <a:pt x="124" y="400"/>
                  </a:cubicBezTo>
                  <a:cubicBezTo>
                    <a:pt x="124" y="400"/>
                    <a:pt x="129" y="406"/>
                    <a:pt x="126" y="403"/>
                  </a:cubicBezTo>
                  <a:cubicBezTo>
                    <a:pt x="126" y="403"/>
                    <a:pt x="129" y="406"/>
                    <a:pt x="128" y="405"/>
                  </a:cubicBezTo>
                  <a:cubicBezTo>
                    <a:pt x="129" y="405"/>
                    <a:pt x="129" y="406"/>
                    <a:pt x="130" y="406"/>
                  </a:cubicBezTo>
                  <a:cubicBezTo>
                    <a:pt x="130" y="407"/>
                    <a:pt x="129" y="406"/>
                    <a:pt x="129" y="406"/>
                  </a:cubicBezTo>
                  <a:cubicBezTo>
                    <a:pt x="126" y="403"/>
                    <a:pt x="124" y="401"/>
                    <a:pt x="121" y="398"/>
                  </a:cubicBezTo>
                  <a:cubicBezTo>
                    <a:pt x="121" y="398"/>
                    <a:pt x="123" y="399"/>
                    <a:pt x="121" y="398"/>
                  </a:cubicBezTo>
                  <a:close/>
                  <a:moveTo>
                    <a:pt x="120" y="418"/>
                  </a:moveTo>
                  <a:cubicBezTo>
                    <a:pt x="120" y="419"/>
                    <a:pt x="120" y="419"/>
                    <a:pt x="120" y="419"/>
                  </a:cubicBezTo>
                  <a:cubicBezTo>
                    <a:pt x="117" y="417"/>
                    <a:pt x="117" y="416"/>
                    <a:pt x="120" y="418"/>
                  </a:cubicBezTo>
                  <a:close/>
                  <a:moveTo>
                    <a:pt x="120" y="419"/>
                  </a:moveTo>
                  <a:cubicBezTo>
                    <a:pt x="121" y="421"/>
                    <a:pt x="122" y="421"/>
                    <a:pt x="124" y="423"/>
                  </a:cubicBezTo>
                  <a:cubicBezTo>
                    <a:pt x="123" y="423"/>
                    <a:pt x="125" y="423"/>
                    <a:pt x="124" y="424"/>
                  </a:cubicBezTo>
                  <a:cubicBezTo>
                    <a:pt x="122" y="422"/>
                    <a:pt x="120" y="420"/>
                    <a:pt x="120" y="419"/>
                  </a:cubicBezTo>
                  <a:close/>
                  <a:moveTo>
                    <a:pt x="127" y="405"/>
                  </a:moveTo>
                  <a:cubicBezTo>
                    <a:pt x="127" y="405"/>
                    <a:pt x="128" y="405"/>
                    <a:pt x="128" y="405"/>
                  </a:cubicBezTo>
                  <a:cubicBezTo>
                    <a:pt x="129" y="407"/>
                    <a:pt x="129" y="407"/>
                    <a:pt x="130" y="408"/>
                  </a:cubicBezTo>
                  <a:cubicBezTo>
                    <a:pt x="130" y="408"/>
                    <a:pt x="128" y="406"/>
                    <a:pt x="127" y="405"/>
                  </a:cubicBezTo>
                  <a:close/>
                  <a:moveTo>
                    <a:pt x="141" y="417"/>
                  </a:moveTo>
                  <a:cubicBezTo>
                    <a:pt x="142" y="417"/>
                    <a:pt x="145" y="420"/>
                    <a:pt x="144" y="420"/>
                  </a:cubicBezTo>
                  <a:cubicBezTo>
                    <a:pt x="142" y="418"/>
                    <a:pt x="142" y="418"/>
                    <a:pt x="141" y="417"/>
                  </a:cubicBezTo>
                  <a:close/>
                  <a:moveTo>
                    <a:pt x="146" y="423"/>
                  </a:moveTo>
                  <a:cubicBezTo>
                    <a:pt x="148" y="424"/>
                    <a:pt x="150" y="426"/>
                    <a:pt x="150" y="427"/>
                  </a:cubicBezTo>
                  <a:cubicBezTo>
                    <a:pt x="148" y="424"/>
                    <a:pt x="146" y="423"/>
                    <a:pt x="146" y="423"/>
                  </a:cubicBezTo>
                  <a:close/>
                  <a:moveTo>
                    <a:pt x="152" y="427"/>
                  </a:moveTo>
                  <a:cubicBezTo>
                    <a:pt x="153" y="428"/>
                    <a:pt x="153" y="428"/>
                    <a:pt x="155" y="430"/>
                  </a:cubicBezTo>
                  <a:cubicBezTo>
                    <a:pt x="154" y="429"/>
                    <a:pt x="153" y="429"/>
                    <a:pt x="152" y="428"/>
                  </a:cubicBezTo>
                  <a:cubicBezTo>
                    <a:pt x="151" y="427"/>
                    <a:pt x="152" y="428"/>
                    <a:pt x="152" y="427"/>
                  </a:cubicBezTo>
                  <a:close/>
                  <a:moveTo>
                    <a:pt x="154" y="455"/>
                  </a:moveTo>
                  <a:cubicBezTo>
                    <a:pt x="155" y="456"/>
                    <a:pt x="156" y="456"/>
                    <a:pt x="156" y="456"/>
                  </a:cubicBezTo>
                  <a:cubicBezTo>
                    <a:pt x="158" y="458"/>
                    <a:pt x="157" y="457"/>
                    <a:pt x="159" y="459"/>
                  </a:cubicBezTo>
                  <a:cubicBezTo>
                    <a:pt x="158" y="459"/>
                    <a:pt x="154" y="456"/>
                    <a:pt x="154" y="455"/>
                  </a:cubicBezTo>
                  <a:close/>
                  <a:moveTo>
                    <a:pt x="163" y="434"/>
                  </a:moveTo>
                  <a:cubicBezTo>
                    <a:pt x="164" y="434"/>
                    <a:pt x="167" y="437"/>
                    <a:pt x="166" y="437"/>
                  </a:cubicBezTo>
                  <a:cubicBezTo>
                    <a:pt x="165" y="436"/>
                    <a:pt x="166" y="436"/>
                    <a:pt x="163" y="434"/>
                  </a:cubicBezTo>
                  <a:close/>
                  <a:moveTo>
                    <a:pt x="164" y="437"/>
                  </a:moveTo>
                  <a:cubicBezTo>
                    <a:pt x="166" y="438"/>
                    <a:pt x="167" y="439"/>
                    <a:pt x="169" y="440"/>
                  </a:cubicBezTo>
                  <a:cubicBezTo>
                    <a:pt x="169" y="441"/>
                    <a:pt x="166" y="438"/>
                    <a:pt x="167" y="439"/>
                  </a:cubicBezTo>
                  <a:cubicBezTo>
                    <a:pt x="166" y="439"/>
                    <a:pt x="164" y="437"/>
                    <a:pt x="164" y="437"/>
                  </a:cubicBezTo>
                  <a:close/>
                  <a:moveTo>
                    <a:pt x="169" y="466"/>
                  </a:moveTo>
                  <a:cubicBezTo>
                    <a:pt x="169" y="466"/>
                    <a:pt x="173" y="469"/>
                    <a:pt x="173" y="469"/>
                  </a:cubicBezTo>
                  <a:cubicBezTo>
                    <a:pt x="171" y="468"/>
                    <a:pt x="171" y="467"/>
                    <a:pt x="169" y="466"/>
                  </a:cubicBezTo>
                  <a:close/>
                  <a:moveTo>
                    <a:pt x="169" y="442"/>
                  </a:moveTo>
                  <a:cubicBezTo>
                    <a:pt x="170" y="442"/>
                    <a:pt x="170" y="442"/>
                    <a:pt x="170" y="442"/>
                  </a:cubicBezTo>
                  <a:cubicBezTo>
                    <a:pt x="173" y="444"/>
                    <a:pt x="172" y="444"/>
                    <a:pt x="169" y="442"/>
                  </a:cubicBezTo>
                  <a:close/>
                  <a:moveTo>
                    <a:pt x="170" y="444"/>
                  </a:moveTo>
                  <a:cubicBezTo>
                    <a:pt x="171" y="444"/>
                    <a:pt x="173" y="445"/>
                    <a:pt x="174" y="446"/>
                  </a:cubicBezTo>
                  <a:cubicBezTo>
                    <a:pt x="174" y="446"/>
                    <a:pt x="171" y="444"/>
                    <a:pt x="170" y="444"/>
                  </a:cubicBezTo>
                  <a:close/>
                  <a:moveTo>
                    <a:pt x="175" y="451"/>
                  </a:moveTo>
                  <a:cubicBezTo>
                    <a:pt x="177" y="452"/>
                    <a:pt x="181" y="454"/>
                    <a:pt x="180" y="455"/>
                  </a:cubicBezTo>
                  <a:cubicBezTo>
                    <a:pt x="179" y="453"/>
                    <a:pt x="175" y="452"/>
                    <a:pt x="175" y="451"/>
                  </a:cubicBezTo>
                  <a:close/>
                  <a:moveTo>
                    <a:pt x="176" y="470"/>
                  </a:moveTo>
                  <a:cubicBezTo>
                    <a:pt x="178" y="471"/>
                    <a:pt x="181" y="473"/>
                    <a:pt x="181" y="473"/>
                  </a:cubicBezTo>
                  <a:cubicBezTo>
                    <a:pt x="178" y="471"/>
                    <a:pt x="176" y="470"/>
                    <a:pt x="176" y="470"/>
                  </a:cubicBezTo>
                  <a:close/>
                  <a:moveTo>
                    <a:pt x="178" y="447"/>
                  </a:moveTo>
                  <a:cubicBezTo>
                    <a:pt x="181" y="449"/>
                    <a:pt x="180" y="449"/>
                    <a:pt x="181" y="450"/>
                  </a:cubicBezTo>
                  <a:cubicBezTo>
                    <a:pt x="181" y="450"/>
                    <a:pt x="179" y="449"/>
                    <a:pt x="178" y="448"/>
                  </a:cubicBezTo>
                  <a:cubicBezTo>
                    <a:pt x="177" y="447"/>
                    <a:pt x="178" y="448"/>
                    <a:pt x="178" y="447"/>
                  </a:cubicBezTo>
                  <a:close/>
                  <a:moveTo>
                    <a:pt x="183" y="451"/>
                  </a:moveTo>
                  <a:cubicBezTo>
                    <a:pt x="184" y="451"/>
                    <a:pt x="187" y="453"/>
                    <a:pt x="189" y="454"/>
                  </a:cubicBezTo>
                  <a:cubicBezTo>
                    <a:pt x="188" y="454"/>
                    <a:pt x="185" y="452"/>
                    <a:pt x="183" y="451"/>
                  </a:cubicBezTo>
                  <a:close/>
                  <a:moveTo>
                    <a:pt x="186" y="458"/>
                  </a:moveTo>
                  <a:cubicBezTo>
                    <a:pt x="185" y="457"/>
                    <a:pt x="185" y="457"/>
                    <a:pt x="188" y="459"/>
                  </a:cubicBezTo>
                  <a:cubicBezTo>
                    <a:pt x="187" y="459"/>
                    <a:pt x="187" y="459"/>
                    <a:pt x="186" y="458"/>
                  </a:cubicBezTo>
                  <a:close/>
                  <a:moveTo>
                    <a:pt x="185" y="455"/>
                  </a:moveTo>
                  <a:cubicBezTo>
                    <a:pt x="186" y="455"/>
                    <a:pt x="189" y="457"/>
                    <a:pt x="190" y="458"/>
                  </a:cubicBezTo>
                  <a:cubicBezTo>
                    <a:pt x="189" y="457"/>
                    <a:pt x="189" y="458"/>
                    <a:pt x="187" y="456"/>
                  </a:cubicBezTo>
                  <a:cubicBezTo>
                    <a:pt x="188" y="457"/>
                    <a:pt x="187" y="456"/>
                    <a:pt x="185" y="455"/>
                  </a:cubicBezTo>
                  <a:close/>
                  <a:moveTo>
                    <a:pt x="202" y="465"/>
                  </a:moveTo>
                  <a:cubicBezTo>
                    <a:pt x="201" y="465"/>
                    <a:pt x="200" y="465"/>
                    <a:pt x="199" y="464"/>
                  </a:cubicBezTo>
                  <a:cubicBezTo>
                    <a:pt x="199" y="464"/>
                    <a:pt x="201" y="465"/>
                    <a:pt x="202" y="465"/>
                  </a:cubicBezTo>
                  <a:cubicBezTo>
                    <a:pt x="203" y="466"/>
                    <a:pt x="200" y="464"/>
                    <a:pt x="202" y="465"/>
                  </a:cubicBezTo>
                  <a:close/>
                  <a:moveTo>
                    <a:pt x="216" y="491"/>
                  </a:moveTo>
                  <a:cubicBezTo>
                    <a:pt x="216" y="491"/>
                    <a:pt x="217" y="492"/>
                    <a:pt x="219" y="493"/>
                  </a:cubicBezTo>
                  <a:cubicBezTo>
                    <a:pt x="221" y="494"/>
                    <a:pt x="216" y="492"/>
                    <a:pt x="216" y="491"/>
                  </a:cubicBezTo>
                  <a:close/>
                  <a:moveTo>
                    <a:pt x="229" y="478"/>
                  </a:moveTo>
                  <a:cubicBezTo>
                    <a:pt x="229" y="478"/>
                    <a:pt x="230" y="479"/>
                    <a:pt x="231" y="479"/>
                  </a:cubicBezTo>
                  <a:cubicBezTo>
                    <a:pt x="233" y="480"/>
                    <a:pt x="234" y="480"/>
                    <a:pt x="233" y="480"/>
                  </a:cubicBezTo>
                  <a:cubicBezTo>
                    <a:pt x="231" y="479"/>
                    <a:pt x="231" y="479"/>
                    <a:pt x="229" y="478"/>
                  </a:cubicBezTo>
                  <a:close/>
                  <a:moveTo>
                    <a:pt x="233" y="491"/>
                  </a:moveTo>
                  <a:cubicBezTo>
                    <a:pt x="233" y="491"/>
                    <a:pt x="234" y="491"/>
                    <a:pt x="234" y="491"/>
                  </a:cubicBezTo>
                  <a:cubicBezTo>
                    <a:pt x="235" y="492"/>
                    <a:pt x="237" y="492"/>
                    <a:pt x="239" y="493"/>
                  </a:cubicBezTo>
                  <a:cubicBezTo>
                    <a:pt x="238" y="493"/>
                    <a:pt x="235" y="492"/>
                    <a:pt x="233" y="491"/>
                  </a:cubicBezTo>
                  <a:close/>
                  <a:moveTo>
                    <a:pt x="269" y="504"/>
                  </a:moveTo>
                  <a:cubicBezTo>
                    <a:pt x="269" y="504"/>
                    <a:pt x="270" y="504"/>
                    <a:pt x="272" y="504"/>
                  </a:cubicBezTo>
                  <a:cubicBezTo>
                    <a:pt x="272" y="505"/>
                    <a:pt x="272" y="505"/>
                    <a:pt x="272" y="505"/>
                  </a:cubicBezTo>
                  <a:lnTo>
                    <a:pt x="269" y="504"/>
                  </a:lnTo>
                  <a:close/>
                  <a:moveTo>
                    <a:pt x="285" y="518"/>
                  </a:moveTo>
                  <a:cubicBezTo>
                    <a:pt x="287" y="519"/>
                    <a:pt x="289" y="519"/>
                    <a:pt x="291" y="520"/>
                  </a:cubicBezTo>
                  <a:cubicBezTo>
                    <a:pt x="293" y="520"/>
                    <a:pt x="295" y="521"/>
                    <a:pt x="297" y="521"/>
                  </a:cubicBezTo>
                  <a:cubicBezTo>
                    <a:pt x="297" y="522"/>
                    <a:pt x="293" y="521"/>
                    <a:pt x="292" y="520"/>
                  </a:cubicBezTo>
                  <a:cubicBezTo>
                    <a:pt x="292" y="521"/>
                    <a:pt x="293" y="521"/>
                    <a:pt x="295" y="521"/>
                  </a:cubicBezTo>
                  <a:cubicBezTo>
                    <a:pt x="291" y="521"/>
                    <a:pt x="286" y="519"/>
                    <a:pt x="285" y="518"/>
                  </a:cubicBezTo>
                  <a:close/>
                  <a:moveTo>
                    <a:pt x="347" y="531"/>
                  </a:moveTo>
                  <a:cubicBezTo>
                    <a:pt x="346" y="531"/>
                    <a:pt x="348" y="531"/>
                    <a:pt x="350" y="531"/>
                  </a:cubicBezTo>
                  <a:cubicBezTo>
                    <a:pt x="351" y="531"/>
                    <a:pt x="348" y="531"/>
                    <a:pt x="347" y="531"/>
                  </a:cubicBezTo>
                  <a:close/>
                  <a:moveTo>
                    <a:pt x="448" y="504"/>
                  </a:moveTo>
                  <a:cubicBezTo>
                    <a:pt x="448" y="504"/>
                    <a:pt x="447" y="505"/>
                    <a:pt x="447" y="505"/>
                  </a:cubicBezTo>
                  <a:cubicBezTo>
                    <a:pt x="445" y="505"/>
                    <a:pt x="445" y="505"/>
                    <a:pt x="448" y="504"/>
                  </a:cubicBezTo>
                  <a:close/>
                  <a:moveTo>
                    <a:pt x="477" y="521"/>
                  </a:moveTo>
                  <a:cubicBezTo>
                    <a:pt x="476" y="521"/>
                    <a:pt x="482" y="519"/>
                    <a:pt x="482" y="519"/>
                  </a:cubicBezTo>
                  <a:cubicBezTo>
                    <a:pt x="479" y="520"/>
                    <a:pt x="480" y="520"/>
                    <a:pt x="477" y="521"/>
                  </a:cubicBezTo>
                  <a:close/>
                  <a:moveTo>
                    <a:pt x="493" y="521"/>
                  </a:moveTo>
                  <a:cubicBezTo>
                    <a:pt x="494" y="520"/>
                    <a:pt x="493" y="520"/>
                    <a:pt x="496" y="519"/>
                  </a:cubicBezTo>
                  <a:cubicBezTo>
                    <a:pt x="497" y="519"/>
                    <a:pt x="496" y="520"/>
                    <a:pt x="493" y="521"/>
                  </a:cubicBezTo>
                  <a:close/>
                  <a:moveTo>
                    <a:pt x="572" y="483"/>
                  </a:moveTo>
                  <a:cubicBezTo>
                    <a:pt x="571" y="483"/>
                    <a:pt x="575" y="481"/>
                    <a:pt x="576" y="480"/>
                  </a:cubicBezTo>
                  <a:cubicBezTo>
                    <a:pt x="577" y="480"/>
                    <a:pt x="574" y="481"/>
                    <a:pt x="572" y="483"/>
                  </a:cubicBezTo>
                  <a:close/>
                  <a:moveTo>
                    <a:pt x="555" y="425"/>
                  </a:moveTo>
                  <a:cubicBezTo>
                    <a:pt x="552" y="427"/>
                    <a:pt x="549" y="428"/>
                    <a:pt x="548" y="429"/>
                  </a:cubicBezTo>
                  <a:cubicBezTo>
                    <a:pt x="544" y="431"/>
                    <a:pt x="551" y="427"/>
                    <a:pt x="553" y="425"/>
                  </a:cubicBezTo>
                  <a:cubicBezTo>
                    <a:pt x="552" y="426"/>
                    <a:pt x="553" y="426"/>
                    <a:pt x="554" y="425"/>
                  </a:cubicBezTo>
                  <a:cubicBezTo>
                    <a:pt x="555" y="425"/>
                    <a:pt x="554" y="425"/>
                    <a:pt x="555" y="425"/>
                  </a:cubicBezTo>
                  <a:close/>
                  <a:moveTo>
                    <a:pt x="607" y="451"/>
                  </a:moveTo>
                  <a:cubicBezTo>
                    <a:pt x="605" y="453"/>
                    <a:pt x="609" y="449"/>
                    <a:pt x="610" y="448"/>
                  </a:cubicBezTo>
                  <a:cubicBezTo>
                    <a:pt x="612" y="447"/>
                    <a:pt x="608" y="451"/>
                    <a:pt x="607" y="451"/>
                  </a:cubicBezTo>
                  <a:close/>
                  <a:moveTo>
                    <a:pt x="613" y="446"/>
                  </a:moveTo>
                  <a:cubicBezTo>
                    <a:pt x="613" y="446"/>
                    <a:pt x="611" y="448"/>
                    <a:pt x="611" y="447"/>
                  </a:cubicBezTo>
                  <a:cubicBezTo>
                    <a:pt x="615" y="444"/>
                    <a:pt x="618" y="442"/>
                    <a:pt x="620" y="439"/>
                  </a:cubicBezTo>
                  <a:cubicBezTo>
                    <a:pt x="623" y="437"/>
                    <a:pt x="625" y="435"/>
                    <a:pt x="628" y="432"/>
                  </a:cubicBezTo>
                  <a:cubicBezTo>
                    <a:pt x="625" y="434"/>
                    <a:pt x="630" y="430"/>
                    <a:pt x="627" y="432"/>
                  </a:cubicBezTo>
                  <a:cubicBezTo>
                    <a:pt x="626" y="433"/>
                    <a:pt x="625" y="434"/>
                    <a:pt x="624" y="435"/>
                  </a:cubicBezTo>
                  <a:cubicBezTo>
                    <a:pt x="622" y="437"/>
                    <a:pt x="624" y="435"/>
                    <a:pt x="620" y="438"/>
                  </a:cubicBezTo>
                  <a:cubicBezTo>
                    <a:pt x="620" y="438"/>
                    <a:pt x="621" y="436"/>
                    <a:pt x="622" y="436"/>
                  </a:cubicBezTo>
                  <a:cubicBezTo>
                    <a:pt x="624" y="434"/>
                    <a:pt x="621" y="437"/>
                    <a:pt x="624" y="434"/>
                  </a:cubicBezTo>
                  <a:cubicBezTo>
                    <a:pt x="624" y="434"/>
                    <a:pt x="623" y="436"/>
                    <a:pt x="624" y="435"/>
                  </a:cubicBezTo>
                  <a:cubicBezTo>
                    <a:pt x="624" y="434"/>
                    <a:pt x="627" y="432"/>
                    <a:pt x="629" y="430"/>
                  </a:cubicBezTo>
                  <a:cubicBezTo>
                    <a:pt x="628" y="431"/>
                    <a:pt x="632" y="428"/>
                    <a:pt x="630" y="429"/>
                  </a:cubicBezTo>
                  <a:cubicBezTo>
                    <a:pt x="630" y="430"/>
                    <a:pt x="632" y="427"/>
                    <a:pt x="633" y="426"/>
                  </a:cubicBezTo>
                  <a:cubicBezTo>
                    <a:pt x="634" y="426"/>
                    <a:pt x="633" y="427"/>
                    <a:pt x="633" y="427"/>
                  </a:cubicBezTo>
                  <a:cubicBezTo>
                    <a:pt x="632" y="428"/>
                    <a:pt x="631" y="430"/>
                    <a:pt x="630" y="431"/>
                  </a:cubicBezTo>
                  <a:cubicBezTo>
                    <a:pt x="630" y="430"/>
                    <a:pt x="632" y="428"/>
                    <a:pt x="633" y="428"/>
                  </a:cubicBezTo>
                  <a:cubicBezTo>
                    <a:pt x="632" y="429"/>
                    <a:pt x="630" y="431"/>
                    <a:pt x="627" y="433"/>
                  </a:cubicBezTo>
                  <a:cubicBezTo>
                    <a:pt x="629" y="432"/>
                    <a:pt x="630" y="432"/>
                    <a:pt x="633" y="428"/>
                  </a:cubicBezTo>
                  <a:cubicBezTo>
                    <a:pt x="634" y="428"/>
                    <a:pt x="632" y="430"/>
                    <a:pt x="631" y="431"/>
                  </a:cubicBezTo>
                  <a:cubicBezTo>
                    <a:pt x="631" y="431"/>
                    <a:pt x="632" y="430"/>
                    <a:pt x="631" y="431"/>
                  </a:cubicBezTo>
                  <a:cubicBezTo>
                    <a:pt x="633" y="429"/>
                    <a:pt x="634" y="428"/>
                    <a:pt x="636" y="426"/>
                  </a:cubicBezTo>
                  <a:cubicBezTo>
                    <a:pt x="636" y="427"/>
                    <a:pt x="633" y="430"/>
                    <a:pt x="635" y="428"/>
                  </a:cubicBezTo>
                  <a:cubicBezTo>
                    <a:pt x="633" y="430"/>
                    <a:pt x="633" y="430"/>
                    <a:pt x="632" y="430"/>
                  </a:cubicBezTo>
                  <a:cubicBezTo>
                    <a:pt x="631" y="431"/>
                    <a:pt x="632" y="431"/>
                    <a:pt x="632" y="431"/>
                  </a:cubicBezTo>
                  <a:cubicBezTo>
                    <a:pt x="630" y="432"/>
                    <a:pt x="630" y="432"/>
                    <a:pt x="631" y="432"/>
                  </a:cubicBezTo>
                  <a:cubicBezTo>
                    <a:pt x="630" y="433"/>
                    <a:pt x="629" y="434"/>
                    <a:pt x="628" y="435"/>
                  </a:cubicBezTo>
                  <a:cubicBezTo>
                    <a:pt x="627" y="435"/>
                    <a:pt x="628" y="434"/>
                    <a:pt x="628" y="434"/>
                  </a:cubicBezTo>
                  <a:cubicBezTo>
                    <a:pt x="625" y="437"/>
                    <a:pt x="621" y="441"/>
                    <a:pt x="616" y="445"/>
                  </a:cubicBezTo>
                  <a:cubicBezTo>
                    <a:pt x="616" y="445"/>
                    <a:pt x="618" y="443"/>
                    <a:pt x="618" y="444"/>
                  </a:cubicBezTo>
                  <a:cubicBezTo>
                    <a:pt x="616" y="446"/>
                    <a:pt x="616" y="445"/>
                    <a:pt x="613" y="447"/>
                  </a:cubicBezTo>
                  <a:cubicBezTo>
                    <a:pt x="614" y="446"/>
                    <a:pt x="611" y="449"/>
                    <a:pt x="609" y="450"/>
                  </a:cubicBezTo>
                  <a:cubicBezTo>
                    <a:pt x="609" y="450"/>
                    <a:pt x="610" y="449"/>
                    <a:pt x="613" y="446"/>
                  </a:cubicBezTo>
                  <a:close/>
                  <a:moveTo>
                    <a:pt x="616" y="441"/>
                  </a:moveTo>
                  <a:cubicBezTo>
                    <a:pt x="617" y="441"/>
                    <a:pt x="617" y="441"/>
                    <a:pt x="617" y="440"/>
                  </a:cubicBezTo>
                  <a:cubicBezTo>
                    <a:pt x="620" y="437"/>
                    <a:pt x="620" y="437"/>
                    <a:pt x="620" y="437"/>
                  </a:cubicBezTo>
                  <a:cubicBezTo>
                    <a:pt x="620" y="438"/>
                    <a:pt x="618" y="440"/>
                    <a:pt x="616" y="441"/>
                  </a:cubicBezTo>
                  <a:close/>
                  <a:moveTo>
                    <a:pt x="612" y="445"/>
                  </a:moveTo>
                  <a:cubicBezTo>
                    <a:pt x="613" y="444"/>
                    <a:pt x="614" y="443"/>
                    <a:pt x="615" y="442"/>
                  </a:cubicBezTo>
                  <a:cubicBezTo>
                    <a:pt x="616" y="442"/>
                    <a:pt x="616" y="442"/>
                    <a:pt x="616" y="442"/>
                  </a:cubicBezTo>
                  <a:cubicBezTo>
                    <a:pt x="614" y="443"/>
                    <a:pt x="614" y="443"/>
                    <a:pt x="612" y="445"/>
                  </a:cubicBezTo>
                  <a:close/>
                  <a:moveTo>
                    <a:pt x="625" y="444"/>
                  </a:moveTo>
                  <a:cubicBezTo>
                    <a:pt x="625" y="444"/>
                    <a:pt x="626" y="443"/>
                    <a:pt x="628" y="441"/>
                  </a:cubicBezTo>
                  <a:cubicBezTo>
                    <a:pt x="628" y="441"/>
                    <a:pt x="627" y="443"/>
                    <a:pt x="625" y="444"/>
                  </a:cubicBezTo>
                  <a:close/>
                  <a:moveTo>
                    <a:pt x="561" y="420"/>
                  </a:moveTo>
                  <a:cubicBezTo>
                    <a:pt x="565" y="417"/>
                    <a:pt x="569" y="414"/>
                    <a:pt x="572" y="412"/>
                  </a:cubicBezTo>
                  <a:cubicBezTo>
                    <a:pt x="571" y="414"/>
                    <a:pt x="564" y="419"/>
                    <a:pt x="561" y="420"/>
                  </a:cubicBezTo>
                  <a:close/>
                  <a:moveTo>
                    <a:pt x="622" y="440"/>
                  </a:moveTo>
                  <a:cubicBezTo>
                    <a:pt x="623" y="439"/>
                    <a:pt x="625" y="438"/>
                    <a:pt x="627" y="436"/>
                  </a:cubicBezTo>
                  <a:cubicBezTo>
                    <a:pt x="627" y="436"/>
                    <a:pt x="626" y="437"/>
                    <a:pt x="627" y="437"/>
                  </a:cubicBezTo>
                  <a:cubicBezTo>
                    <a:pt x="625" y="438"/>
                    <a:pt x="625" y="437"/>
                    <a:pt x="622" y="440"/>
                  </a:cubicBezTo>
                  <a:close/>
                  <a:moveTo>
                    <a:pt x="629" y="435"/>
                  </a:moveTo>
                  <a:cubicBezTo>
                    <a:pt x="629" y="435"/>
                    <a:pt x="629" y="434"/>
                    <a:pt x="629" y="434"/>
                  </a:cubicBezTo>
                  <a:cubicBezTo>
                    <a:pt x="631" y="433"/>
                    <a:pt x="632" y="431"/>
                    <a:pt x="634" y="430"/>
                  </a:cubicBezTo>
                  <a:cubicBezTo>
                    <a:pt x="632" y="432"/>
                    <a:pt x="631" y="434"/>
                    <a:pt x="629" y="435"/>
                  </a:cubicBezTo>
                  <a:close/>
                  <a:moveTo>
                    <a:pt x="632" y="428"/>
                  </a:moveTo>
                  <a:cubicBezTo>
                    <a:pt x="631" y="428"/>
                    <a:pt x="633" y="426"/>
                    <a:pt x="633" y="426"/>
                  </a:cubicBezTo>
                  <a:cubicBezTo>
                    <a:pt x="634" y="425"/>
                    <a:pt x="633" y="426"/>
                    <a:pt x="634" y="426"/>
                  </a:cubicBezTo>
                  <a:cubicBezTo>
                    <a:pt x="633" y="426"/>
                    <a:pt x="633" y="427"/>
                    <a:pt x="632" y="428"/>
                  </a:cubicBezTo>
                  <a:close/>
                  <a:moveTo>
                    <a:pt x="577" y="407"/>
                  </a:moveTo>
                  <a:cubicBezTo>
                    <a:pt x="577" y="407"/>
                    <a:pt x="579" y="406"/>
                    <a:pt x="580" y="405"/>
                  </a:cubicBezTo>
                  <a:cubicBezTo>
                    <a:pt x="580" y="405"/>
                    <a:pt x="578" y="407"/>
                    <a:pt x="577" y="407"/>
                  </a:cubicBezTo>
                  <a:close/>
                  <a:moveTo>
                    <a:pt x="609" y="380"/>
                  </a:moveTo>
                  <a:cubicBezTo>
                    <a:pt x="611" y="378"/>
                    <a:pt x="616" y="374"/>
                    <a:pt x="619" y="370"/>
                  </a:cubicBezTo>
                  <a:cubicBezTo>
                    <a:pt x="618" y="371"/>
                    <a:pt x="612" y="377"/>
                    <a:pt x="609" y="380"/>
                  </a:cubicBezTo>
                  <a:close/>
                  <a:moveTo>
                    <a:pt x="680" y="372"/>
                  </a:moveTo>
                  <a:cubicBezTo>
                    <a:pt x="682" y="369"/>
                    <a:pt x="685" y="364"/>
                    <a:pt x="686" y="363"/>
                  </a:cubicBezTo>
                  <a:cubicBezTo>
                    <a:pt x="685" y="365"/>
                    <a:pt x="683" y="368"/>
                    <a:pt x="684" y="367"/>
                  </a:cubicBezTo>
                  <a:cubicBezTo>
                    <a:pt x="682" y="369"/>
                    <a:pt x="682" y="369"/>
                    <a:pt x="681" y="371"/>
                  </a:cubicBezTo>
                  <a:cubicBezTo>
                    <a:pt x="681" y="371"/>
                    <a:pt x="680" y="372"/>
                    <a:pt x="680" y="372"/>
                  </a:cubicBezTo>
                  <a:close/>
                  <a:moveTo>
                    <a:pt x="621" y="366"/>
                  </a:moveTo>
                  <a:cubicBezTo>
                    <a:pt x="620" y="366"/>
                    <a:pt x="623" y="363"/>
                    <a:pt x="624" y="362"/>
                  </a:cubicBezTo>
                  <a:cubicBezTo>
                    <a:pt x="624" y="362"/>
                    <a:pt x="622" y="364"/>
                    <a:pt x="621" y="366"/>
                  </a:cubicBezTo>
                  <a:close/>
                  <a:moveTo>
                    <a:pt x="681" y="369"/>
                  </a:moveTo>
                  <a:cubicBezTo>
                    <a:pt x="681" y="369"/>
                    <a:pt x="683" y="366"/>
                    <a:pt x="684" y="365"/>
                  </a:cubicBezTo>
                  <a:cubicBezTo>
                    <a:pt x="684" y="365"/>
                    <a:pt x="682" y="368"/>
                    <a:pt x="681" y="369"/>
                  </a:cubicBezTo>
                  <a:close/>
                  <a:moveTo>
                    <a:pt x="625" y="360"/>
                  </a:moveTo>
                  <a:cubicBezTo>
                    <a:pt x="626" y="360"/>
                    <a:pt x="626" y="359"/>
                    <a:pt x="627" y="358"/>
                  </a:cubicBezTo>
                  <a:cubicBezTo>
                    <a:pt x="628" y="358"/>
                    <a:pt x="625" y="361"/>
                    <a:pt x="625" y="360"/>
                  </a:cubicBezTo>
                  <a:close/>
                  <a:moveTo>
                    <a:pt x="640" y="339"/>
                  </a:moveTo>
                  <a:cubicBezTo>
                    <a:pt x="640" y="339"/>
                    <a:pt x="642" y="335"/>
                    <a:pt x="642" y="336"/>
                  </a:cubicBezTo>
                  <a:cubicBezTo>
                    <a:pt x="642" y="337"/>
                    <a:pt x="642" y="337"/>
                    <a:pt x="640" y="339"/>
                  </a:cubicBezTo>
                  <a:close/>
                  <a:moveTo>
                    <a:pt x="646" y="335"/>
                  </a:moveTo>
                  <a:cubicBezTo>
                    <a:pt x="647" y="332"/>
                    <a:pt x="649" y="328"/>
                    <a:pt x="651" y="325"/>
                  </a:cubicBezTo>
                  <a:cubicBezTo>
                    <a:pt x="652" y="324"/>
                    <a:pt x="653" y="322"/>
                    <a:pt x="653" y="321"/>
                  </a:cubicBezTo>
                  <a:cubicBezTo>
                    <a:pt x="654" y="319"/>
                    <a:pt x="655" y="318"/>
                    <a:pt x="655" y="317"/>
                  </a:cubicBezTo>
                  <a:cubicBezTo>
                    <a:pt x="656" y="315"/>
                    <a:pt x="656" y="317"/>
                    <a:pt x="656" y="315"/>
                  </a:cubicBezTo>
                  <a:cubicBezTo>
                    <a:pt x="656" y="316"/>
                    <a:pt x="656" y="317"/>
                    <a:pt x="656" y="318"/>
                  </a:cubicBezTo>
                  <a:cubicBezTo>
                    <a:pt x="654" y="321"/>
                    <a:pt x="653" y="324"/>
                    <a:pt x="651" y="327"/>
                  </a:cubicBezTo>
                  <a:cubicBezTo>
                    <a:pt x="650" y="329"/>
                    <a:pt x="650" y="329"/>
                    <a:pt x="648" y="332"/>
                  </a:cubicBezTo>
                  <a:cubicBezTo>
                    <a:pt x="648" y="332"/>
                    <a:pt x="649" y="330"/>
                    <a:pt x="650" y="328"/>
                  </a:cubicBezTo>
                  <a:cubicBezTo>
                    <a:pt x="649" y="329"/>
                    <a:pt x="647" y="333"/>
                    <a:pt x="646" y="335"/>
                  </a:cubicBezTo>
                  <a:close/>
                  <a:moveTo>
                    <a:pt x="646" y="329"/>
                  </a:moveTo>
                  <a:cubicBezTo>
                    <a:pt x="647" y="329"/>
                    <a:pt x="647" y="328"/>
                    <a:pt x="647" y="329"/>
                  </a:cubicBezTo>
                  <a:cubicBezTo>
                    <a:pt x="648" y="328"/>
                    <a:pt x="648" y="328"/>
                    <a:pt x="648" y="328"/>
                  </a:cubicBezTo>
                  <a:cubicBezTo>
                    <a:pt x="648" y="327"/>
                    <a:pt x="643" y="334"/>
                    <a:pt x="646" y="329"/>
                  </a:cubicBezTo>
                  <a:close/>
                  <a:moveTo>
                    <a:pt x="648" y="328"/>
                  </a:moveTo>
                  <a:cubicBezTo>
                    <a:pt x="648" y="327"/>
                    <a:pt x="649" y="326"/>
                    <a:pt x="650" y="324"/>
                  </a:cubicBezTo>
                  <a:cubicBezTo>
                    <a:pt x="650" y="324"/>
                    <a:pt x="649" y="327"/>
                    <a:pt x="648" y="328"/>
                  </a:cubicBezTo>
                  <a:close/>
                  <a:moveTo>
                    <a:pt x="660" y="326"/>
                  </a:moveTo>
                  <a:cubicBezTo>
                    <a:pt x="659" y="327"/>
                    <a:pt x="660" y="324"/>
                    <a:pt x="660" y="325"/>
                  </a:cubicBezTo>
                  <a:cubicBezTo>
                    <a:pt x="660" y="324"/>
                    <a:pt x="661" y="322"/>
                    <a:pt x="662" y="322"/>
                  </a:cubicBezTo>
                  <a:cubicBezTo>
                    <a:pt x="661" y="324"/>
                    <a:pt x="660" y="325"/>
                    <a:pt x="660" y="326"/>
                  </a:cubicBezTo>
                  <a:close/>
                  <a:moveTo>
                    <a:pt x="663" y="321"/>
                  </a:moveTo>
                  <a:cubicBezTo>
                    <a:pt x="663" y="321"/>
                    <a:pt x="664" y="319"/>
                    <a:pt x="663" y="321"/>
                  </a:cubicBezTo>
                  <a:cubicBezTo>
                    <a:pt x="665" y="315"/>
                    <a:pt x="666" y="317"/>
                    <a:pt x="666" y="317"/>
                  </a:cubicBezTo>
                  <a:cubicBezTo>
                    <a:pt x="666" y="317"/>
                    <a:pt x="666" y="317"/>
                    <a:pt x="666" y="317"/>
                  </a:cubicBezTo>
                  <a:cubicBezTo>
                    <a:pt x="666" y="317"/>
                    <a:pt x="666" y="317"/>
                    <a:pt x="666" y="317"/>
                  </a:cubicBezTo>
                  <a:cubicBezTo>
                    <a:pt x="665" y="319"/>
                    <a:pt x="664" y="320"/>
                    <a:pt x="663" y="321"/>
                  </a:cubicBezTo>
                  <a:close/>
                  <a:moveTo>
                    <a:pt x="653" y="321"/>
                  </a:moveTo>
                  <a:cubicBezTo>
                    <a:pt x="652" y="321"/>
                    <a:pt x="655" y="317"/>
                    <a:pt x="655" y="316"/>
                  </a:cubicBezTo>
                  <a:cubicBezTo>
                    <a:pt x="656" y="314"/>
                    <a:pt x="654" y="318"/>
                    <a:pt x="653" y="321"/>
                  </a:cubicBezTo>
                  <a:close/>
                  <a:moveTo>
                    <a:pt x="662" y="319"/>
                  </a:moveTo>
                  <a:cubicBezTo>
                    <a:pt x="661" y="319"/>
                    <a:pt x="664" y="314"/>
                    <a:pt x="664" y="315"/>
                  </a:cubicBezTo>
                  <a:cubicBezTo>
                    <a:pt x="663" y="318"/>
                    <a:pt x="663" y="317"/>
                    <a:pt x="662" y="319"/>
                  </a:cubicBezTo>
                  <a:close/>
                  <a:moveTo>
                    <a:pt x="659" y="309"/>
                  </a:moveTo>
                  <a:cubicBezTo>
                    <a:pt x="660" y="309"/>
                    <a:pt x="660" y="309"/>
                    <a:pt x="658" y="313"/>
                  </a:cubicBezTo>
                  <a:cubicBezTo>
                    <a:pt x="660" y="310"/>
                    <a:pt x="657" y="314"/>
                    <a:pt x="659" y="309"/>
                  </a:cubicBezTo>
                  <a:close/>
                  <a:moveTo>
                    <a:pt x="656" y="312"/>
                  </a:moveTo>
                  <a:cubicBezTo>
                    <a:pt x="656" y="311"/>
                    <a:pt x="658" y="307"/>
                    <a:pt x="658" y="306"/>
                  </a:cubicBezTo>
                  <a:cubicBezTo>
                    <a:pt x="659" y="306"/>
                    <a:pt x="656" y="311"/>
                    <a:pt x="655" y="313"/>
                  </a:cubicBezTo>
                  <a:cubicBezTo>
                    <a:pt x="655" y="313"/>
                    <a:pt x="657" y="310"/>
                    <a:pt x="656" y="312"/>
                  </a:cubicBezTo>
                  <a:close/>
                  <a:moveTo>
                    <a:pt x="661" y="310"/>
                  </a:moveTo>
                  <a:cubicBezTo>
                    <a:pt x="661" y="309"/>
                    <a:pt x="662" y="309"/>
                    <a:pt x="662" y="307"/>
                  </a:cubicBezTo>
                  <a:cubicBezTo>
                    <a:pt x="663" y="307"/>
                    <a:pt x="663" y="307"/>
                    <a:pt x="663" y="307"/>
                  </a:cubicBezTo>
                  <a:cubicBezTo>
                    <a:pt x="662" y="309"/>
                    <a:pt x="662" y="308"/>
                    <a:pt x="661" y="310"/>
                  </a:cubicBezTo>
                  <a:close/>
                  <a:moveTo>
                    <a:pt x="664" y="301"/>
                  </a:moveTo>
                  <a:cubicBezTo>
                    <a:pt x="663" y="302"/>
                    <a:pt x="665" y="299"/>
                    <a:pt x="665" y="298"/>
                  </a:cubicBezTo>
                  <a:cubicBezTo>
                    <a:pt x="665" y="299"/>
                    <a:pt x="665" y="299"/>
                    <a:pt x="665" y="301"/>
                  </a:cubicBezTo>
                  <a:cubicBezTo>
                    <a:pt x="663" y="304"/>
                    <a:pt x="662" y="305"/>
                    <a:pt x="661" y="307"/>
                  </a:cubicBezTo>
                  <a:cubicBezTo>
                    <a:pt x="662" y="305"/>
                    <a:pt x="662" y="304"/>
                    <a:pt x="664" y="301"/>
                  </a:cubicBezTo>
                  <a:cubicBezTo>
                    <a:pt x="664" y="301"/>
                    <a:pt x="664" y="300"/>
                    <a:pt x="664" y="301"/>
                  </a:cubicBezTo>
                  <a:close/>
                  <a:moveTo>
                    <a:pt x="662" y="303"/>
                  </a:moveTo>
                  <a:cubicBezTo>
                    <a:pt x="662" y="304"/>
                    <a:pt x="662" y="302"/>
                    <a:pt x="662" y="302"/>
                  </a:cubicBezTo>
                  <a:cubicBezTo>
                    <a:pt x="663" y="300"/>
                    <a:pt x="663" y="300"/>
                    <a:pt x="664" y="298"/>
                  </a:cubicBezTo>
                  <a:cubicBezTo>
                    <a:pt x="664" y="299"/>
                    <a:pt x="662" y="302"/>
                    <a:pt x="662" y="303"/>
                  </a:cubicBezTo>
                  <a:close/>
                  <a:moveTo>
                    <a:pt x="669" y="301"/>
                  </a:moveTo>
                  <a:cubicBezTo>
                    <a:pt x="668" y="303"/>
                    <a:pt x="669" y="301"/>
                    <a:pt x="668" y="302"/>
                  </a:cubicBezTo>
                  <a:cubicBezTo>
                    <a:pt x="669" y="300"/>
                    <a:pt x="669" y="300"/>
                    <a:pt x="670" y="298"/>
                  </a:cubicBezTo>
                  <a:cubicBezTo>
                    <a:pt x="670" y="298"/>
                    <a:pt x="669" y="301"/>
                    <a:pt x="669" y="301"/>
                  </a:cubicBezTo>
                  <a:close/>
                  <a:moveTo>
                    <a:pt x="664" y="298"/>
                  </a:moveTo>
                  <a:cubicBezTo>
                    <a:pt x="664" y="297"/>
                    <a:pt x="663" y="298"/>
                    <a:pt x="663" y="298"/>
                  </a:cubicBezTo>
                  <a:cubicBezTo>
                    <a:pt x="664" y="296"/>
                    <a:pt x="664" y="296"/>
                    <a:pt x="664" y="296"/>
                  </a:cubicBezTo>
                  <a:cubicBezTo>
                    <a:pt x="664" y="296"/>
                    <a:pt x="664" y="298"/>
                    <a:pt x="665" y="295"/>
                  </a:cubicBezTo>
                  <a:cubicBezTo>
                    <a:pt x="665" y="296"/>
                    <a:pt x="664" y="297"/>
                    <a:pt x="664" y="298"/>
                  </a:cubicBezTo>
                  <a:close/>
                  <a:moveTo>
                    <a:pt x="718" y="287"/>
                  </a:moveTo>
                  <a:cubicBezTo>
                    <a:pt x="718" y="287"/>
                    <a:pt x="720" y="283"/>
                    <a:pt x="720" y="280"/>
                  </a:cubicBezTo>
                  <a:cubicBezTo>
                    <a:pt x="720" y="282"/>
                    <a:pt x="719" y="286"/>
                    <a:pt x="718" y="287"/>
                  </a:cubicBezTo>
                  <a:close/>
                  <a:moveTo>
                    <a:pt x="729" y="267"/>
                  </a:moveTo>
                  <a:cubicBezTo>
                    <a:pt x="728" y="268"/>
                    <a:pt x="728" y="267"/>
                    <a:pt x="728" y="267"/>
                  </a:cubicBezTo>
                  <a:cubicBezTo>
                    <a:pt x="729" y="263"/>
                    <a:pt x="729" y="263"/>
                    <a:pt x="730" y="260"/>
                  </a:cubicBezTo>
                  <a:cubicBezTo>
                    <a:pt x="730" y="261"/>
                    <a:pt x="730" y="264"/>
                    <a:pt x="729" y="267"/>
                  </a:cubicBezTo>
                  <a:close/>
                  <a:moveTo>
                    <a:pt x="733" y="260"/>
                  </a:moveTo>
                  <a:cubicBezTo>
                    <a:pt x="732" y="260"/>
                    <a:pt x="733" y="257"/>
                    <a:pt x="734" y="254"/>
                  </a:cubicBezTo>
                  <a:cubicBezTo>
                    <a:pt x="734" y="254"/>
                    <a:pt x="733" y="257"/>
                    <a:pt x="733" y="260"/>
                  </a:cubicBezTo>
                  <a:close/>
                  <a:moveTo>
                    <a:pt x="726" y="261"/>
                  </a:moveTo>
                  <a:cubicBezTo>
                    <a:pt x="726" y="258"/>
                    <a:pt x="726" y="258"/>
                    <a:pt x="726" y="258"/>
                  </a:cubicBezTo>
                  <a:cubicBezTo>
                    <a:pt x="727" y="257"/>
                    <a:pt x="727" y="257"/>
                    <a:pt x="728" y="255"/>
                  </a:cubicBezTo>
                  <a:cubicBezTo>
                    <a:pt x="727" y="259"/>
                    <a:pt x="727" y="259"/>
                    <a:pt x="727" y="259"/>
                  </a:cubicBezTo>
                  <a:cubicBezTo>
                    <a:pt x="727" y="256"/>
                    <a:pt x="726" y="260"/>
                    <a:pt x="726" y="261"/>
                  </a:cubicBezTo>
                  <a:close/>
                  <a:moveTo>
                    <a:pt x="694" y="267"/>
                  </a:moveTo>
                  <a:cubicBezTo>
                    <a:pt x="695" y="265"/>
                    <a:pt x="695" y="264"/>
                    <a:pt x="696" y="261"/>
                  </a:cubicBezTo>
                  <a:cubicBezTo>
                    <a:pt x="696" y="260"/>
                    <a:pt x="696" y="260"/>
                    <a:pt x="697" y="259"/>
                  </a:cubicBezTo>
                  <a:cubicBezTo>
                    <a:pt x="697" y="258"/>
                    <a:pt x="696" y="259"/>
                    <a:pt x="696" y="260"/>
                  </a:cubicBezTo>
                  <a:cubicBezTo>
                    <a:pt x="696" y="261"/>
                    <a:pt x="696" y="260"/>
                    <a:pt x="696" y="260"/>
                  </a:cubicBezTo>
                  <a:cubicBezTo>
                    <a:pt x="696" y="261"/>
                    <a:pt x="696" y="262"/>
                    <a:pt x="695" y="263"/>
                  </a:cubicBezTo>
                  <a:cubicBezTo>
                    <a:pt x="695" y="264"/>
                    <a:pt x="696" y="261"/>
                    <a:pt x="695" y="262"/>
                  </a:cubicBezTo>
                  <a:cubicBezTo>
                    <a:pt x="695" y="263"/>
                    <a:pt x="694" y="265"/>
                    <a:pt x="694" y="266"/>
                  </a:cubicBezTo>
                  <a:cubicBezTo>
                    <a:pt x="694" y="266"/>
                    <a:pt x="695" y="260"/>
                    <a:pt x="695" y="261"/>
                  </a:cubicBezTo>
                  <a:cubicBezTo>
                    <a:pt x="695" y="259"/>
                    <a:pt x="696" y="258"/>
                    <a:pt x="696" y="257"/>
                  </a:cubicBezTo>
                  <a:cubicBezTo>
                    <a:pt x="696" y="256"/>
                    <a:pt x="695" y="258"/>
                    <a:pt x="695" y="260"/>
                  </a:cubicBezTo>
                  <a:cubicBezTo>
                    <a:pt x="695" y="260"/>
                    <a:pt x="695" y="260"/>
                    <a:pt x="695" y="260"/>
                  </a:cubicBezTo>
                  <a:cubicBezTo>
                    <a:pt x="695" y="257"/>
                    <a:pt x="696" y="256"/>
                    <a:pt x="696" y="254"/>
                  </a:cubicBezTo>
                  <a:cubicBezTo>
                    <a:pt x="697" y="253"/>
                    <a:pt x="697" y="251"/>
                    <a:pt x="696" y="254"/>
                  </a:cubicBezTo>
                  <a:cubicBezTo>
                    <a:pt x="697" y="250"/>
                    <a:pt x="698" y="245"/>
                    <a:pt x="699" y="242"/>
                  </a:cubicBezTo>
                  <a:cubicBezTo>
                    <a:pt x="700" y="240"/>
                    <a:pt x="698" y="244"/>
                    <a:pt x="699" y="242"/>
                  </a:cubicBezTo>
                  <a:cubicBezTo>
                    <a:pt x="699" y="240"/>
                    <a:pt x="700" y="239"/>
                    <a:pt x="700" y="239"/>
                  </a:cubicBezTo>
                  <a:cubicBezTo>
                    <a:pt x="699" y="244"/>
                    <a:pt x="698" y="247"/>
                    <a:pt x="697" y="252"/>
                  </a:cubicBezTo>
                  <a:cubicBezTo>
                    <a:pt x="697" y="251"/>
                    <a:pt x="698" y="248"/>
                    <a:pt x="699" y="245"/>
                  </a:cubicBezTo>
                  <a:cubicBezTo>
                    <a:pt x="699" y="247"/>
                    <a:pt x="699" y="245"/>
                    <a:pt x="700" y="243"/>
                  </a:cubicBezTo>
                  <a:cubicBezTo>
                    <a:pt x="700" y="244"/>
                    <a:pt x="699" y="248"/>
                    <a:pt x="698" y="252"/>
                  </a:cubicBezTo>
                  <a:cubicBezTo>
                    <a:pt x="699" y="250"/>
                    <a:pt x="700" y="245"/>
                    <a:pt x="701" y="241"/>
                  </a:cubicBezTo>
                  <a:cubicBezTo>
                    <a:pt x="701" y="240"/>
                    <a:pt x="700" y="243"/>
                    <a:pt x="701" y="242"/>
                  </a:cubicBezTo>
                  <a:cubicBezTo>
                    <a:pt x="701" y="240"/>
                    <a:pt x="701" y="240"/>
                    <a:pt x="702" y="237"/>
                  </a:cubicBezTo>
                  <a:cubicBezTo>
                    <a:pt x="702" y="237"/>
                    <a:pt x="702" y="238"/>
                    <a:pt x="702" y="240"/>
                  </a:cubicBezTo>
                  <a:cubicBezTo>
                    <a:pt x="701" y="241"/>
                    <a:pt x="701" y="243"/>
                    <a:pt x="701" y="244"/>
                  </a:cubicBezTo>
                  <a:cubicBezTo>
                    <a:pt x="701" y="243"/>
                    <a:pt x="701" y="242"/>
                    <a:pt x="700" y="244"/>
                  </a:cubicBezTo>
                  <a:cubicBezTo>
                    <a:pt x="700" y="247"/>
                    <a:pt x="699" y="250"/>
                    <a:pt x="698" y="254"/>
                  </a:cubicBezTo>
                  <a:cubicBezTo>
                    <a:pt x="699" y="251"/>
                    <a:pt x="699" y="249"/>
                    <a:pt x="700" y="245"/>
                  </a:cubicBezTo>
                  <a:cubicBezTo>
                    <a:pt x="700" y="246"/>
                    <a:pt x="701" y="244"/>
                    <a:pt x="701" y="242"/>
                  </a:cubicBezTo>
                  <a:cubicBezTo>
                    <a:pt x="702" y="242"/>
                    <a:pt x="702" y="243"/>
                    <a:pt x="701" y="245"/>
                  </a:cubicBezTo>
                  <a:cubicBezTo>
                    <a:pt x="701" y="245"/>
                    <a:pt x="701" y="245"/>
                    <a:pt x="701" y="244"/>
                  </a:cubicBezTo>
                  <a:cubicBezTo>
                    <a:pt x="699" y="252"/>
                    <a:pt x="699" y="256"/>
                    <a:pt x="697" y="259"/>
                  </a:cubicBezTo>
                  <a:cubicBezTo>
                    <a:pt x="697" y="259"/>
                    <a:pt x="697" y="259"/>
                    <a:pt x="697" y="259"/>
                  </a:cubicBezTo>
                  <a:cubicBezTo>
                    <a:pt x="696" y="262"/>
                    <a:pt x="696" y="263"/>
                    <a:pt x="695" y="265"/>
                  </a:cubicBezTo>
                  <a:cubicBezTo>
                    <a:pt x="695" y="263"/>
                    <a:pt x="694" y="267"/>
                    <a:pt x="694" y="267"/>
                  </a:cubicBezTo>
                  <a:close/>
                  <a:moveTo>
                    <a:pt x="693" y="262"/>
                  </a:moveTo>
                  <a:cubicBezTo>
                    <a:pt x="694" y="259"/>
                    <a:pt x="695" y="258"/>
                    <a:pt x="694" y="259"/>
                  </a:cubicBezTo>
                  <a:cubicBezTo>
                    <a:pt x="694" y="257"/>
                    <a:pt x="695" y="256"/>
                    <a:pt x="695" y="255"/>
                  </a:cubicBezTo>
                  <a:cubicBezTo>
                    <a:pt x="696" y="252"/>
                    <a:pt x="696" y="252"/>
                    <a:pt x="696" y="251"/>
                  </a:cubicBezTo>
                  <a:cubicBezTo>
                    <a:pt x="696" y="253"/>
                    <a:pt x="696" y="254"/>
                    <a:pt x="695" y="257"/>
                  </a:cubicBezTo>
                  <a:cubicBezTo>
                    <a:pt x="695" y="255"/>
                    <a:pt x="694" y="262"/>
                    <a:pt x="693" y="262"/>
                  </a:cubicBezTo>
                  <a:close/>
                  <a:moveTo>
                    <a:pt x="696" y="266"/>
                  </a:moveTo>
                  <a:cubicBezTo>
                    <a:pt x="696" y="265"/>
                    <a:pt x="697" y="262"/>
                    <a:pt x="697" y="261"/>
                  </a:cubicBezTo>
                  <a:cubicBezTo>
                    <a:pt x="698" y="261"/>
                    <a:pt x="697" y="264"/>
                    <a:pt x="696" y="266"/>
                  </a:cubicBezTo>
                  <a:close/>
                  <a:moveTo>
                    <a:pt x="695" y="253"/>
                  </a:moveTo>
                  <a:cubicBezTo>
                    <a:pt x="696" y="251"/>
                    <a:pt x="697" y="248"/>
                    <a:pt x="696" y="248"/>
                  </a:cubicBezTo>
                  <a:cubicBezTo>
                    <a:pt x="697" y="245"/>
                    <a:pt x="696" y="248"/>
                    <a:pt x="697" y="246"/>
                  </a:cubicBezTo>
                  <a:cubicBezTo>
                    <a:pt x="698" y="243"/>
                    <a:pt x="699" y="239"/>
                    <a:pt x="699" y="238"/>
                  </a:cubicBezTo>
                  <a:cubicBezTo>
                    <a:pt x="699" y="237"/>
                    <a:pt x="699" y="239"/>
                    <a:pt x="698" y="241"/>
                  </a:cubicBezTo>
                  <a:cubicBezTo>
                    <a:pt x="699" y="240"/>
                    <a:pt x="700" y="237"/>
                    <a:pt x="700" y="233"/>
                  </a:cubicBezTo>
                  <a:cubicBezTo>
                    <a:pt x="700" y="233"/>
                    <a:pt x="700" y="235"/>
                    <a:pt x="700" y="235"/>
                  </a:cubicBezTo>
                  <a:cubicBezTo>
                    <a:pt x="700" y="237"/>
                    <a:pt x="700" y="235"/>
                    <a:pt x="699" y="240"/>
                  </a:cubicBezTo>
                  <a:cubicBezTo>
                    <a:pt x="699" y="239"/>
                    <a:pt x="700" y="238"/>
                    <a:pt x="700" y="237"/>
                  </a:cubicBezTo>
                  <a:cubicBezTo>
                    <a:pt x="699" y="241"/>
                    <a:pt x="698" y="245"/>
                    <a:pt x="697" y="249"/>
                  </a:cubicBezTo>
                  <a:cubicBezTo>
                    <a:pt x="698" y="246"/>
                    <a:pt x="698" y="243"/>
                    <a:pt x="699" y="241"/>
                  </a:cubicBezTo>
                  <a:cubicBezTo>
                    <a:pt x="698" y="243"/>
                    <a:pt x="696" y="252"/>
                    <a:pt x="695" y="253"/>
                  </a:cubicBezTo>
                  <a:close/>
                  <a:moveTo>
                    <a:pt x="689" y="251"/>
                  </a:moveTo>
                  <a:cubicBezTo>
                    <a:pt x="689" y="251"/>
                    <a:pt x="690" y="246"/>
                    <a:pt x="690" y="247"/>
                  </a:cubicBezTo>
                  <a:cubicBezTo>
                    <a:pt x="690" y="249"/>
                    <a:pt x="689" y="250"/>
                    <a:pt x="689" y="251"/>
                  </a:cubicBezTo>
                  <a:close/>
                  <a:moveTo>
                    <a:pt x="729" y="235"/>
                  </a:moveTo>
                  <a:cubicBezTo>
                    <a:pt x="729" y="232"/>
                    <a:pt x="729" y="232"/>
                    <a:pt x="729" y="232"/>
                  </a:cubicBezTo>
                  <a:cubicBezTo>
                    <a:pt x="730" y="232"/>
                    <a:pt x="730" y="232"/>
                    <a:pt x="730" y="232"/>
                  </a:cubicBezTo>
                  <a:cubicBezTo>
                    <a:pt x="729" y="234"/>
                    <a:pt x="729" y="235"/>
                    <a:pt x="729" y="235"/>
                  </a:cubicBezTo>
                  <a:close/>
                  <a:moveTo>
                    <a:pt x="691" y="245"/>
                  </a:moveTo>
                  <a:cubicBezTo>
                    <a:pt x="692" y="244"/>
                    <a:pt x="692" y="244"/>
                    <a:pt x="692" y="243"/>
                  </a:cubicBezTo>
                  <a:cubicBezTo>
                    <a:pt x="692" y="243"/>
                    <a:pt x="692" y="245"/>
                    <a:pt x="691" y="246"/>
                  </a:cubicBezTo>
                  <a:cubicBezTo>
                    <a:pt x="692" y="245"/>
                    <a:pt x="691" y="246"/>
                    <a:pt x="692" y="244"/>
                  </a:cubicBezTo>
                  <a:cubicBezTo>
                    <a:pt x="692" y="243"/>
                    <a:pt x="692" y="244"/>
                    <a:pt x="691" y="245"/>
                  </a:cubicBezTo>
                  <a:close/>
                  <a:moveTo>
                    <a:pt x="700" y="239"/>
                  </a:moveTo>
                  <a:cubicBezTo>
                    <a:pt x="700" y="238"/>
                    <a:pt x="700" y="237"/>
                    <a:pt x="700" y="236"/>
                  </a:cubicBezTo>
                  <a:cubicBezTo>
                    <a:pt x="701" y="236"/>
                    <a:pt x="701" y="236"/>
                    <a:pt x="701" y="236"/>
                  </a:cubicBezTo>
                  <a:cubicBezTo>
                    <a:pt x="700" y="238"/>
                    <a:pt x="700" y="239"/>
                    <a:pt x="700" y="239"/>
                  </a:cubicBezTo>
                  <a:close/>
                  <a:moveTo>
                    <a:pt x="692" y="241"/>
                  </a:moveTo>
                  <a:cubicBezTo>
                    <a:pt x="692" y="241"/>
                    <a:pt x="692" y="239"/>
                    <a:pt x="693" y="238"/>
                  </a:cubicBezTo>
                  <a:cubicBezTo>
                    <a:pt x="693" y="237"/>
                    <a:pt x="693" y="236"/>
                    <a:pt x="693" y="237"/>
                  </a:cubicBezTo>
                  <a:cubicBezTo>
                    <a:pt x="693" y="239"/>
                    <a:pt x="692" y="240"/>
                    <a:pt x="692" y="241"/>
                  </a:cubicBezTo>
                  <a:close/>
                  <a:moveTo>
                    <a:pt x="705" y="231"/>
                  </a:moveTo>
                  <a:cubicBezTo>
                    <a:pt x="704" y="231"/>
                    <a:pt x="704" y="231"/>
                    <a:pt x="704" y="231"/>
                  </a:cubicBezTo>
                  <a:cubicBezTo>
                    <a:pt x="704" y="230"/>
                    <a:pt x="704" y="229"/>
                    <a:pt x="704" y="229"/>
                  </a:cubicBezTo>
                  <a:cubicBezTo>
                    <a:pt x="705" y="227"/>
                    <a:pt x="705" y="229"/>
                    <a:pt x="705" y="231"/>
                  </a:cubicBezTo>
                  <a:close/>
                  <a:moveTo>
                    <a:pt x="699" y="228"/>
                  </a:moveTo>
                  <a:cubicBezTo>
                    <a:pt x="699" y="228"/>
                    <a:pt x="700" y="224"/>
                    <a:pt x="700" y="224"/>
                  </a:cubicBezTo>
                  <a:cubicBezTo>
                    <a:pt x="700" y="226"/>
                    <a:pt x="699" y="227"/>
                    <a:pt x="699" y="228"/>
                  </a:cubicBezTo>
                  <a:close/>
                  <a:moveTo>
                    <a:pt x="700" y="222"/>
                  </a:moveTo>
                  <a:cubicBezTo>
                    <a:pt x="700" y="220"/>
                    <a:pt x="700" y="219"/>
                    <a:pt x="701" y="218"/>
                  </a:cubicBezTo>
                  <a:cubicBezTo>
                    <a:pt x="701" y="217"/>
                    <a:pt x="700" y="220"/>
                    <a:pt x="701" y="220"/>
                  </a:cubicBezTo>
                  <a:cubicBezTo>
                    <a:pt x="700" y="221"/>
                    <a:pt x="700" y="222"/>
                    <a:pt x="700" y="222"/>
                  </a:cubicBezTo>
                  <a:close/>
                  <a:moveTo>
                    <a:pt x="724" y="169"/>
                  </a:moveTo>
                  <a:cubicBezTo>
                    <a:pt x="724" y="167"/>
                    <a:pt x="724" y="173"/>
                    <a:pt x="724" y="172"/>
                  </a:cubicBezTo>
                  <a:cubicBezTo>
                    <a:pt x="724" y="169"/>
                    <a:pt x="724" y="166"/>
                    <a:pt x="724" y="162"/>
                  </a:cubicBezTo>
                  <a:cubicBezTo>
                    <a:pt x="724" y="159"/>
                    <a:pt x="723" y="156"/>
                    <a:pt x="723" y="153"/>
                  </a:cubicBezTo>
                  <a:cubicBezTo>
                    <a:pt x="724" y="153"/>
                    <a:pt x="724" y="152"/>
                    <a:pt x="724" y="149"/>
                  </a:cubicBezTo>
                  <a:cubicBezTo>
                    <a:pt x="724" y="150"/>
                    <a:pt x="724" y="149"/>
                    <a:pt x="725" y="149"/>
                  </a:cubicBezTo>
                  <a:cubicBezTo>
                    <a:pt x="725" y="151"/>
                    <a:pt x="724" y="152"/>
                    <a:pt x="724" y="154"/>
                  </a:cubicBezTo>
                  <a:cubicBezTo>
                    <a:pt x="725" y="157"/>
                    <a:pt x="725" y="161"/>
                    <a:pt x="725" y="163"/>
                  </a:cubicBezTo>
                  <a:cubicBezTo>
                    <a:pt x="725" y="165"/>
                    <a:pt x="725" y="166"/>
                    <a:pt x="725" y="166"/>
                  </a:cubicBezTo>
                  <a:cubicBezTo>
                    <a:pt x="725" y="169"/>
                    <a:pt x="725" y="171"/>
                    <a:pt x="724" y="172"/>
                  </a:cubicBezTo>
                  <a:cubicBezTo>
                    <a:pt x="724" y="171"/>
                    <a:pt x="724" y="169"/>
                    <a:pt x="724" y="169"/>
                  </a:cubicBezTo>
                  <a:close/>
                  <a:moveTo>
                    <a:pt x="725" y="171"/>
                  </a:moveTo>
                  <a:cubicBezTo>
                    <a:pt x="725" y="174"/>
                    <a:pt x="725" y="169"/>
                    <a:pt x="726" y="168"/>
                  </a:cubicBezTo>
                  <a:cubicBezTo>
                    <a:pt x="725" y="171"/>
                    <a:pt x="725" y="173"/>
                    <a:pt x="726" y="176"/>
                  </a:cubicBezTo>
                  <a:cubicBezTo>
                    <a:pt x="726" y="179"/>
                    <a:pt x="725" y="182"/>
                    <a:pt x="725" y="185"/>
                  </a:cubicBezTo>
                  <a:cubicBezTo>
                    <a:pt x="725" y="190"/>
                    <a:pt x="725" y="195"/>
                    <a:pt x="724" y="197"/>
                  </a:cubicBezTo>
                  <a:cubicBezTo>
                    <a:pt x="724" y="200"/>
                    <a:pt x="724" y="201"/>
                    <a:pt x="723" y="203"/>
                  </a:cubicBezTo>
                  <a:cubicBezTo>
                    <a:pt x="723" y="206"/>
                    <a:pt x="724" y="202"/>
                    <a:pt x="724" y="203"/>
                  </a:cubicBezTo>
                  <a:cubicBezTo>
                    <a:pt x="723" y="206"/>
                    <a:pt x="723" y="209"/>
                    <a:pt x="723" y="210"/>
                  </a:cubicBezTo>
                  <a:cubicBezTo>
                    <a:pt x="723" y="201"/>
                    <a:pt x="724" y="199"/>
                    <a:pt x="724" y="193"/>
                  </a:cubicBezTo>
                  <a:cubicBezTo>
                    <a:pt x="724" y="193"/>
                    <a:pt x="724" y="194"/>
                    <a:pt x="724" y="195"/>
                  </a:cubicBezTo>
                  <a:cubicBezTo>
                    <a:pt x="723" y="190"/>
                    <a:pt x="724" y="186"/>
                    <a:pt x="724" y="176"/>
                  </a:cubicBezTo>
                  <a:cubicBezTo>
                    <a:pt x="724" y="175"/>
                    <a:pt x="725" y="174"/>
                    <a:pt x="725" y="174"/>
                  </a:cubicBezTo>
                  <a:cubicBezTo>
                    <a:pt x="725" y="173"/>
                    <a:pt x="725" y="173"/>
                    <a:pt x="725" y="171"/>
                  </a:cubicBezTo>
                  <a:close/>
                  <a:moveTo>
                    <a:pt x="731" y="184"/>
                  </a:moveTo>
                  <a:cubicBezTo>
                    <a:pt x="731" y="185"/>
                    <a:pt x="731" y="181"/>
                    <a:pt x="731" y="181"/>
                  </a:cubicBezTo>
                  <a:lnTo>
                    <a:pt x="731" y="184"/>
                  </a:lnTo>
                  <a:close/>
                  <a:moveTo>
                    <a:pt x="709" y="197"/>
                  </a:moveTo>
                  <a:cubicBezTo>
                    <a:pt x="708" y="197"/>
                    <a:pt x="709" y="191"/>
                    <a:pt x="709" y="197"/>
                  </a:cubicBezTo>
                  <a:close/>
                  <a:moveTo>
                    <a:pt x="709" y="196"/>
                  </a:moveTo>
                  <a:cubicBezTo>
                    <a:pt x="709" y="196"/>
                    <a:pt x="709" y="192"/>
                    <a:pt x="709" y="192"/>
                  </a:cubicBezTo>
                  <a:cubicBezTo>
                    <a:pt x="709" y="194"/>
                    <a:pt x="709" y="194"/>
                    <a:pt x="709" y="196"/>
                  </a:cubicBezTo>
                  <a:close/>
                  <a:moveTo>
                    <a:pt x="732" y="181"/>
                  </a:moveTo>
                  <a:cubicBezTo>
                    <a:pt x="732" y="177"/>
                    <a:pt x="732" y="177"/>
                    <a:pt x="732" y="175"/>
                  </a:cubicBezTo>
                  <a:cubicBezTo>
                    <a:pt x="732" y="176"/>
                    <a:pt x="732" y="177"/>
                    <a:pt x="732" y="180"/>
                  </a:cubicBezTo>
                  <a:cubicBezTo>
                    <a:pt x="732" y="180"/>
                    <a:pt x="732" y="181"/>
                    <a:pt x="732" y="181"/>
                  </a:cubicBezTo>
                  <a:close/>
                  <a:moveTo>
                    <a:pt x="731" y="162"/>
                  </a:moveTo>
                  <a:cubicBezTo>
                    <a:pt x="731" y="161"/>
                    <a:pt x="731" y="159"/>
                    <a:pt x="731" y="157"/>
                  </a:cubicBezTo>
                  <a:cubicBezTo>
                    <a:pt x="730" y="158"/>
                    <a:pt x="731" y="160"/>
                    <a:pt x="731" y="160"/>
                  </a:cubicBezTo>
                  <a:cubicBezTo>
                    <a:pt x="730" y="161"/>
                    <a:pt x="730" y="157"/>
                    <a:pt x="730" y="155"/>
                  </a:cubicBezTo>
                  <a:cubicBezTo>
                    <a:pt x="731" y="155"/>
                    <a:pt x="730" y="150"/>
                    <a:pt x="731" y="150"/>
                  </a:cubicBezTo>
                  <a:cubicBezTo>
                    <a:pt x="731" y="153"/>
                    <a:pt x="731" y="157"/>
                    <a:pt x="731" y="157"/>
                  </a:cubicBezTo>
                  <a:cubicBezTo>
                    <a:pt x="731" y="159"/>
                    <a:pt x="731" y="160"/>
                    <a:pt x="731" y="162"/>
                  </a:cubicBezTo>
                  <a:close/>
                  <a:moveTo>
                    <a:pt x="710" y="166"/>
                  </a:moveTo>
                  <a:cubicBezTo>
                    <a:pt x="710" y="166"/>
                    <a:pt x="710" y="162"/>
                    <a:pt x="710" y="162"/>
                  </a:cubicBezTo>
                  <a:cubicBezTo>
                    <a:pt x="710" y="164"/>
                    <a:pt x="710" y="165"/>
                    <a:pt x="710" y="166"/>
                  </a:cubicBezTo>
                  <a:close/>
                  <a:moveTo>
                    <a:pt x="712" y="155"/>
                  </a:moveTo>
                  <a:cubicBezTo>
                    <a:pt x="712" y="157"/>
                    <a:pt x="712" y="160"/>
                    <a:pt x="712" y="160"/>
                  </a:cubicBezTo>
                  <a:cubicBezTo>
                    <a:pt x="712" y="157"/>
                    <a:pt x="711" y="155"/>
                    <a:pt x="712" y="155"/>
                  </a:cubicBezTo>
                  <a:close/>
                  <a:moveTo>
                    <a:pt x="711" y="150"/>
                  </a:moveTo>
                  <a:cubicBezTo>
                    <a:pt x="711" y="149"/>
                    <a:pt x="711" y="147"/>
                    <a:pt x="711" y="149"/>
                  </a:cubicBezTo>
                  <a:cubicBezTo>
                    <a:pt x="711" y="146"/>
                    <a:pt x="710" y="141"/>
                    <a:pt x="711" y="140"/>
                  </a:cubicBezTo>
                  <a:cubicBezTo>
                    <a:pt x="712" y="145"/>
                    <a:pt x="712" y="152"/>
                    <a:pt x="712" y="155"/>
                  </a:cubicBezTo>
                  <a:cubicBezTo>
                    <a:pt x="711" y="155"/>
                    <a:pt x="711" y="152"/>
                    <a:pt x="711" y="151"/>
                  </a:cubicBezTo>
                  <a:cubicBezTo>
                    <a:pt x="711" y="154"/>
                    <a:pt x="711" y="159"/>
                    <a:pt x="712" y="162"/>
                  </a:cubicBezTo>
                  <a:cubicBezTo>
                    <a:pt x="711" y="164"/>
                    <a:pt x="711" y="155"/>
                    <a:pt x="711" y="152"/>
                  </a:cubicBezTo>
                  <a:cubicBezTo>
                    <a:pt x="711" y="151"/>
                    <a:pt x="710" y="149"/>
                    <a:pt x="711" y="151"/>
                  </a:cubicBezTo>
                  <a:cubicBezTo>
                    <a:pt x="710" y="150"/>
                    <a:pt x="710" y="146"/>
                    <a:pt x="710" y="144"/>
                  </a:cubicBezTo>
                  <a:cubicBezTo>
                    <a:pt x="711" y="144"/>
                    <a:pt x="711" y="149"/>
                    <a:pt x="711" y="150"/>
                  </a:cubicBezTo>
                  <a:close/>
                  <a:moveTo>
                    <a:pt x="725" y="148"/>
                  </a:moveTo>
                  <a:cubicBezTo>
                    <a:pt x="725" y="148"/>
                    <a:pt x="725" y="145"/>
                    <a:pt x="724" y="143"/>
                  </a:cubicBezTo>
                  <a:cubicBezTo>
                    <a:pt x="724" y="143"/>
                    <a:pt x="725" y="146"/>
                    <a:pt x="725" y="147"/>
                  </a:cubicBezTo>
                  <a:cubicBezTo>
                    <a:pt x="724" y="146"/>
                    <a:pt x="724" y="145"/>
                    <a:pt x="724" y="142"/>
                  </a:cubicBezTo>
                  <a:cubicBezTo>
                    <a:pt x="724" y="138"/>
                    <a:pt x="724" y="141"/>
                    <a:pt x="724" y="136"/>
                  </a:cubicBezTo>
                  <a:cubicBezTo>
                    <a:pt x="725" y="140"/>
                    <a:pt x="725" y="138"/>
                    <a:pt x="725" y="142"/>
                  </a:cubicBezTo>
                  <a:cubicBezTo>
                    <a:pt x="725" y="141"/>
                    <a:pt x="725" y="140"/>
                    <a:pt x="725" y="142"/>
                  </a:cubicBezTo>
                  <a:cubicBezTo>
                    <a:pt x="725" y="145"/>
                    <a:pt x="725" y="146"/>
                    <a:pt x="725" y="148"/>
                  </a:cubicBezTo>
                  <a:close/>
                  <a:moveTo>
                    <a:pt x="710" y="140"/>
                  </a:moveTo>
                  <a:cubicBezTo>
                    <a:pt x="709" y="139"/>
                    <a:pt x="709" y="137"/>
                    <a:pt x="709" y="134"/>
                  </a:cubicBezTo>
                  <a:cubicBezTo>
                    <a:pt x="710" y="136"/>
                    <a:pt x="710" y="138"/>
                    <a:pt x="710" y="140"/>
                  </a:cubicBezTo>
                  <a:close/>
                  <a:moveTo>
                    <a:pt x="52" y="278"/>
                  </a:moveTo>
                  <a:cubicBezTo>
                    <a:pt x="54" y="283"/>
                    <a:pt x="55" y="284"/>
                    <a:pt x="56" y="286"/>
                  </a:cubicBezTo>
                  <a:cubicBezTo>
                    <a:pt x="55" y="286"/>
                    <a:pt x="55" y="284"/>
                    <a:pt x="55" y="285"/>
                  </a:cubicBezTo>
                  <a:cubicBezTo>
                    <a:pt x="54" y="283"/>
                    <a:pt x="53" y="281"/>
                    <a:pt x="52" y="278"/>
                  </a:cubicBezTo>
                  <a:close/>
                  <a:moveTo>
                    <a:pt x="61" y="300"/>
                  </a:moveTo>
                  <a:cubicBezTo>
                    <a:pt x="60" y="299"/>
                    <a:pt x="59" y="297"/>
                    <a:pt x="59" y="298"/>
                  </a:cubicBezTo>
                  <a:cubicBezTo>
                    <a:pt x="57" y="295"/>
                    <a:pt x="57" y="294"/>
                    <a:pt x="56" y="292"/>
                  </a:cubicBezTo>
                  <a:cubicBezTo>
                    <a:pt x="57" y="292"/>
                    <a:pt x="57" y="293"/>
                    <a:pt x="58" y="295"/>
                  </a:cubicBezTo>
                  <a:cubicBezTo>
                    <a:pt x="59" y="297"/>
                    <a:pt x="60" y="299"/>
                    <a:pt x="61" y="300"/>
                  </a:cubicBezTo>
                  <a:close/>
                  <a:moveTo>
                    <a:pt x="58" y="295"/>
                  </a:moveTo>
                  <a:cubicBezTo>
                    <a:pt x="57" y="291"/>
                    <a:pt x="59" y="296"/>
                    <a:pt x="60" y="298"/>
                  </a:cubicBezTo>
                  <a:cubicBezTo>
                    <a:pt x="59" y="297"/>
                    <a:pt x="59" y="297"/>
                    <a:pt x="58" y="295"/>
                  </a:cubicBezTo>
                  <a:cubicBezTo>
                    <a:pt x="58" y="294"/>
                    <a:pt x="57" y="292"/>
                    <a:pt x="56" y="290"/>
                  </a:cubicBezTo>
                  <a:cubicBezTo>
                    <a:pt x="57" y="291"/>
                    <a:pt x="57" y="293"/>
                    <a:pt x="58" y="295"/>
                  </a:cubicBezTo>
                  <a:close/>
                </a:path>
              </a:pathLst>
            </a:custGeom>
            <a:solidFill>
              <a:srgbClr val="B26A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Freeform 1149">
              <a:extLst>
                <a:ext uri="{FF2B5EF4-FFF2-40B4-BE49-F238E27FC236}">
                  <a16:creationId xmlns:a16="http://schemas.microsoft.com/office/drawing/2014/main" xmlns="" id="{47C6D5E3-D81E-43C7-A395-1E8412C201BA}"/>
                </a:ext>
              </a:extLst>
            </p:cNvPr>
            <p:cNvSpPr>
              <a:spLocks noEditPoints="1"/>
            </p:cNvSpPr>
            <p:nvPr>
              <p:custDataLst>
                <p:tags r:id="rId5"/>
              </p:custDataLst>
            </p:nvPr>
          </p:nvSpPr>
          <p:spPr bwMode="auto">
            <a:xfrm rot="1345468" flipV="1">
              <a:off x="4111964" y="2231908"/>
              <a:ext cx="746623" cy="508188"/>
            </a:xfrm>
            <a:custGeom>
              <a:avLst/>
              <a:gdLst>
                <a:gd name="T0" fmla="*/ 199 w 310"/>
                <a:gd name="T1" fmla="*/ 64 h 210"/>
                <a:gd name="T2" fmla="*/ 292 w 310"/>
                <a:gd name="T3" fmla="*/ 131 h 210"/>
                <a:gd name="T4" fmla="*/ 36 w 310"/>
                <a:gd name="T5" fmla="*/ 101 h 210"/>
                <a:gd name="T6" fmla="*/ 48 w 310"/>
                <a:gd name="T7" fmla="*/ 27 h 210"/>
                <a:gd name="T8" fmla="*/ 286 w 310"/>
                <a:gd name="T9" fmla="*/ 127 h 210"/>
                <a:gd name="T10" fmla="*/ 45 w 310"/>
                <a:gd name="T11" fmla="*/ 28 h 210"/>
                <a:gd name="T12" fmla="*/ 50 w 310"/>
                <a:gd name="T13" fmla="*/ 29 h 210"/>
                <a:gd name="T14" fmla="*/ 71 w 310"/>
                <a:gd name="T15" fmla="*/ 47 h 210"/>
                <a:gd name="T16" fmla="*/ 201 w 310"/>
                <a:gd name="T17" fmla="*/ 58 h 210"/>
                <a:gd name="T18" fmla="*/ 200 w 310"/>
                <a:gd name="T19" fmla="*/ 189 h 210"/>
                <a:gd name="T20" fmla="*/ 199 w 310"/>
                <a:gd name="T21" fmla="*/ 67 h 210"/>
                <a:gd name="T22" fmla="*/ 196 w 310"/>
                <a:gd name="T23" fmla="*/ 62 h 210"/>
                <a:gd name="T24" fmla="*/ 179 w 310"/>
                <a:gd name="T25" fmla="*/ 79 h 210"/>
                <a:gd name="T26" fmla="*/ 49 w 310"/>
                <a:gd name="T27" fmla="*/ 39 h 210"/>
                <a:gd name="T28" fmla="*/ 52 w 310"/>
                <a:gd name="T29" fmla="*/ 24 h 210"/>
                <a:gd name="T30" fmla="*/ 161 w 310"/>
                <a:gd name="T31" fmla="*/ 80 h 210"/>
                <a:gd name="T32" fmla="*/ 198 w 310"/>
                <a:gd name="T33" fmla="*/ 69 h 210"/>
                <a:gd name="T34" fmla="*/ 136 w 310"/>
                <a:gd name="T35" fmla="*/ 157 h 210"/>
                <a:gd name="T36" fmla="*/ 136 w 310"/>
                <a:gd name="T37" fmla="*/ 157 h 210"/>
                <a:gd name="T38" fmla="*/ 274 w 310"/>
                <a:gd name="T39" fmla="*/ 118 h 210"/>
                <a:gd name="T40" fmla="*/ 114 w 310"/>
                <a:gd name="T41" fmla="*/ 152 h 210"/>
                <a:gd name="T42" fmla="*/ 91 w 310"/>
                <a:gd name="T43" fmla="*/ 143 h 210"/>
                <a:gd name="T44" fmla="*/ 46 w 310"/>
                <a:gd name="T45" fmla="*/ 34 h 210"/>
                <a:gd name="T46" fmla="*/ 209 w 310"/>
                <a:gd name="T47" fmla="*/ 71 h 210"/>
                <a:gd name="T48" fmla="*/ 208 w 310"/>
                <a:gd name="T49" fmla="*/ 73 h 210"/>
                <a:gd name="T50" fmla="*/ 174 w 310"/>
                <a:gd name="T51" fmla="*/ 79 h 210"/>
                <a:gd name="T52" fmla="*/ 167 w 310"/>
                <a:gd name="T53" fmla="*/ 80 h 210"/>
                <a:gd name="T54" fmla="*/ 197 w 310"/>
                <a:gd name="T55" fmla="*/ 179 h 210"/>
                <a:gd name="T56" fmla="*/ 287 w 310"/>
                <a:gd name="T57" fmla="*/ 137 h 210"/>
                <a:gd name="T58" fmla="*/ 8 w 310"/>
                <a:gd name="T59" fmla="*/ 17 h 210"/>
                <a:gd name="T60" fmla="*/ 181 w 310"/>
                <a:gd name="T61" fmla="*/ 79 h 210"/>
                <a:gd name="T62" fmla="*/ 185 w 310"/>
                <a:gd name="T63" fmla="*/ 78 h 210"/>
                <a:gd name="T64" fmla="*/ 72 w 310"/>
                <a:gd name="T65" fmla="*/ 53 h 210"/>
                <a:gd name="T66" fmla="*/ 158 w 310"/>
                <a:gd name="T67" fmla="*/ 81 h 210"/>
                <a:gd name="T68" fmla="*/ 66 w 310"/>
                <a:gd name="T69" fmla="*/ 62 h 210"/>
                <a:gd name="T70" fmla="*/ 204 w 310"/>
                <a:gd name="T71" fmla="*/ 171 h 210"/>
                <a:gd name="T72" fmla="*/ 265 w 310"/>
                <a:gd name="T73" fmla="*/ 127 h 210"/>
                <a:gd name="T74" fmla="*/ 191 w 310"/>
                <a:gd name="T75" fmla="*/ 74 h 210"/>
                <a:gd name="T76" fmla="*/ 192 w 310"/>
                <a:gd name="T77" fmla="*/ 71 h 210"/>
                <a:gd name="T78" fmla="*/ 59 w 310"/>
                <a:gd name="T79" fmla="*/ 55 h 210"/>
                <a:gd name="T80" fmla="*/ 279 w 310"/>
                <a:gd name="T81" fmla="*/ 144 h 210"/>
                <a:gd name="T82" fmla="*/ 80 w 310"/>
                <a:gd name="T83" fmla="*/ 61 h 210"/>
                <a:gd name="T84" fmla="*/ 257 w 310"/>
                <a:gd name="T85" fmla="*/ 127 h 210"/>
                <a:gd name="T86" fmla="*/ 247 w 310"/>
                <a:gd name="T87" fmla="*/ 137 h 210"/>
                <a:gd name="T88" fmla="*/ 224 w 310"/>
                <a:gd name="T89" fmla="*/ 123 h 210"/>
                <a:gd name="T90" fmla="*/ 261 w 310"/>
                <a:gd name="T91" fmla="*/ 148 h 210"/>
                <a:gd name="T92" fmla="*/ 255 w 310"/>
                <a:gd name="T93" fmla="*/ 102 h 210"/>
                <a:gd name="T94" fmla="*/ 95 w 310"/>
                <a:gd name="T95" fmla="*/ 89 h 210"/>
                <a:gd name="T96" fmla="*/ 73 w 310"/>
                <a:gd name="T97" fmla="*/ 127 h 210"/>
                <a:gd name="T98" fmla="*/ 213 w 310"/>
                <a:gd name="T99" fmla="*/ 186 h 210"/>
                <a:gd name="T100" fmla="*/ 205 w 310"/>
                <a:gd name="T101" fmla="*/ 45 h 210"/>
                <a:gd name="T102" fmla="*/ 307 w 310"/>
                <a:gd name="T103" fmla="*/ 138 h 210"/>
                <a:gd name="T104" fmla="*/ 211 w 310"/>
                <a:gd name="T105" fmla="*/ 201 h 210"/>
                <a:gd name="T106" fmla="*/ 109 w 310"/>
                <a:gd name="T107" fmla="*/ 156 h 210"/>
                <a:gd name="T108" fmla="*/ 30 w 310"/>
                <a:gd name="T109" fmla="*/ 7 h 210"/>
                <a:gd name="T110" fmla="*/ 61 w 310"/>
                <a:gd name="T111" fmla="*/ 20 h 210"/>
                <a:gd name="T112" fmla="*/ 61 w 310"/>
                <a:gd name="T113" fmla="*/ 27 h 210"/>
                <a:gd name="T114" fmla="*/ 69 w 310"/>
                <a:gd name="T115" fmla="*/ 39 h 210"/>
                <a:gd name="T116" fmla="*/ 81 w 310"/>
                <a:gd name="T117" fmla="*/ 57 h 210"/>
                <a:gd name="T118" fmla="*/ 181 w 310"/>
                <a:gd name="T119" fmla="*/ 63 h 210"/>
                <a:gd name="T120" fmla="*/ 193 w 310"/>
                <a:gd name="T121" fmla="*/ 4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210">
                  <a:moveTo>
                    <a:pt x="196" y="85"/>
                  </a:moveTo>
                  <a:cubicBezTo>
                    <a:pt x="196" y="85"/>
                    <a:pt x="196" y="85"/>
                    <a:pt x="196" y="85"/>
                  </a:cubicBezTo>
                  <a:cubicBezTo>
                    <a:pt x="196" y="84"/>
                    <a:pt x="195" y="83"/>
                    <a:pt x="194" y="83"/>
                  </a:cubicBezTo>
                  <a:lnTo>
                    <a:pt x="196" y="85"/>
                  </a:lnTo>
                  <a:close/>
                  <a:moveTo>
                    <a:pt x="36" y="101"/>
                  </a:moveTo>
                  <a:cubicBezTo>
                    <a:pt x="35" y="101"/>
                    <a:pt x="34" y="100"/>
                    <a:pt x="34" y="99"/>
                  </a:cubicBezTo>
                  <a:cubicBezTo>
                    <a:pt x="34" y="100"/>
                    <a:pt x="35" y="101"/>
                    <a:pt x="36" y="101"/>
                  </a:cubicBezTo>
                  <a:close/>
                  <a:moveTo>
                    <a:pt x="199" y="64"/>
                  </a:moveTo>
                  <a:cubicBezTo>
                    <a:pt x="200" y="64"/>
                    <a:pt x="201" y="64"/>
                    <a:pt x="202" y="64"/>
                  </a:cubicBezTo>
                  <a:cubicBezTo>
                    <a:pt x="201" y="64"/>
                    <a:pt x="200" y="64"/>
                    <a:pt x="199" y="64"/>
                  </a:cubicBezTo>
                  <a:close/>
                  <a:moveTo>
                    <a:pt x="197" y="176"/>
                  </a:moveTo>
                  <a:cubicBezTo>
                    <a:pt x="197" y="177"/>
                    <a:pt x="198" y="178"/>
                    <a:pt x="198" y="177"/>
                  </a:cubicBezTo>
                  <a:cubicBezTo>
                    <a:pt x="198" y="177"/>
                    <a:pt x="196" y="175"/>
                    <a:pt x="197" y="176"/>
                  </a:cubicBezTo>
                  <a:close/>
                  <a:moveTo>
                    <a:pt x="292" y="131"/>
                  </a:moveTo>
                  <a:cubicBezTo>
                    <a:pt x="292" y="132"/>
                    <a:pt x="292" y="133"/>
                    <a:pt x="293" y="133"/>
                  </a:cubicBezTo>
                  <a:cubicBezTo>
                    <a:pt x="293" y="133"/>
                    <a:pt x="292" y="132"/>
                    <a:pt x="292" y="131"/>
                  </a:cubicBezTo>
                  <a:close/>
                  <a:moveTo>
                    <a:pt x="39" y="30"/>
                  </a:moveTo>
                  <a:cubicBezTo>
                    <a:pt x="39" y="28"/>
                    <a:pt x="39" y="28"/>
                    <a:pt x="39" y="28"/>
                  </a:cubicBezTo>
                  <a:cubicBezTo>
                    <a:pt x="39" y="28"/>
                    <a:pt x="39" y="28"/>
                    <a:pt x="39" y="28"/>
                  </a:cubicBezTo>
                  <a:cubicBezTo>
                    <a:pt x="39" y="27"/>
                    <a:pt x="39" y="27"/>
                    <a:pt x="38" y="27"/>
                  </a:cubicBezTo>
                  <a:cubicBezTo>
                    <a:pt x="38" y="27"/>
                    <a:pt x="39" y="28"/>
                    <a:pt x="39" y="28"/>
                  </a:cubicBezTo>
                  <a:cubicBezTo>
                    <a:pt x="39" y="28"/>
                    <a:pt x="39" y="28"/>
                    <a:pt x="39" y="28"/>
                  </a:cubicBezTo>
                  <a:lnTo>
                    <a:pt x="39" y="30"/>
                  </a:lnTo>
                  <a:close/>
                  <a:moveTo>
                    <a:pt x="36" y="101"/>
                  </a:moveTo>
                  <a:cubicBezTo>
                    <a:pt x="38" y="104"/>
                    <a:pt x="38" y="104"/>
                    <a:pt x="38" y="104"/>
                  </a:cubicBezTo>
                  <a:cubicBezTo>
                    <a:pt x="38" y="103"/>
                    <a:pt x="36" y="102"/>
                    <a:pt x="36" y="101"/>
                  </a:cubicBezTo>
                  <a:close/>
                  <a:moveTo>
                    <a:pt x="44" y="26"/>
                  </a:moveTo>
                  <a:cubicBezTo>
                    <a:pt x="45" y="26"/>
                    <a:pt x="45" y="26"/>
                    <a:pt x="45" y="26"/>
                  </a:cubicBezTo>
                  <a:cubicBezTo>
                    <a:pt x="45" y="26"/>
                    <a:pt x="45" y="26"/>
                    <a:pt x="45" y="26"/>
                  </a:cubicBezTo>
                  <a:cubicBezTo>
                    <a:pt x="46" y="27"/>
                    <a:pt x="46" y="27"/>
                    <a:pt x="47" y="26"/>
                  </a:cubicBezTo>
                  <a:cubicBezTo>
                    <a:pt x="47" y="26"/>
                    <a:pt x="47" y="26"/>
                    <a:pt x="47" y="26"/>
                  </a:cubicBezTo>
                  <a:cubicBezTo>
                    <a:pt x="48" y="27"/>
                    <a:pt x="48" y="27"/>
                    <a:pt x="48" y="27"/>
                  </a:cubicBezTo>
                  <a:cubicBezTo>
                    <a:pt x="48" y="26"/>
                    <a:pt x="48" y="26"/>
                    <a:pt x="47" y="26"/>
                  </a:cubicBezTo>
                  <a:cubicBezTo>
                    <a:pt x="47" y="26"/>
                    <a:pt x="47" y="26"/>
                    <a:pt x="47" y="26"/>
                  </a:cubicBezTo>
                  <a:cubicBezTo>
                    <a:pt x="47" y="26"/>
                    <a:pt x="46" y="26"/>
                    <a:pt x="45" y="26"/>
                  </a:cubicBezTo>
                  <a:cubicBezTo>
                    <a:pt x="45" y="26"/>
                    <a:pt x="45" y="26"/>
                    <a:pt x="45" y="26"/>
                  </a:cubicBezTo>
                  <a:lnTo>
                    <a:pt x="44" y="26"/>
                  </a:lnTo>
                  <a:close/>
                  <a:moveTo>
                    <a:pt x="285" y="128"/>
                  </a:moveTo>
                  <a:cubicBezTo>
                    <a:pt x="286" y="129"/>
                    <a:pt x="286" y="131"/>
                    <a:pt x="287" y="131"/>
                  </a:cubicBezTo>
                  <a:cubicBezTo>
                    <a:pt x="286" y="130"/>
                    <a:pt x="286" y="128"/>
                    <a:pt x="286" y="127"/>
                  </a:cubicBezTo>
                  <a:cubicBezTo>
                    <a:pt x="285" y="127"/>
                    <a:pt x="285" y="126"/>
                    <a:pt x="284" y="127"/>
                  </a:cubicBezTo>
                  <a:cubicBezTo>
                    <a:pt x="285" y="127"/>
                    <a:pt x="285" y="128"/>
                    <a:pt x="285" y="128"/>
                  </a:cubicBezTo>
                  <a:close/>
                  <a:moveTo>
                    <a:pt x="67" y="40"/>
                  </a:moveTo>
                  <a:cubicBezTo>
                    <a:pt x="67" y="40"/>
                    <a:pt x="68" y="40"/>
                    <a:pt x="67" y="40"/>
                  </a:cubicBezTo>
                  <a:cubicBezTo>
                    <a:pt x="67" y="39"/>
                    <a:pt x="66" y="39"/>
                    <a:pt x="65" y="39"/>
                  </a:cubicBezTo>
                  <a:cubicBezTo>
                    <a:pt x="65" y="39"/>
                    <a:pt x="66" y="42"/>
                    <a:pt x="67" y="40"/>
                  </a:cubicBezTo>
                  <a:close/>
                  <a:moveTo>
                    <a:pt x="44" y="28"/>
                  </a:moveTo>
                  <a:cubicBezTo>
                    <a:pt x="45" y="28"/>
                    <a:pt x="45" y="28"/>
                    <a:pt x="45" y="28"/>
                  </a:cubicBezTo>
                  <a:cubicBezTo>
                    <a:pt x="46" y="28"/>
                    <a:pt x="48" y="28"/>
                    <a:pt x="49" y="28"/>
                  </a:cubicBezTo>
                  <a:cubicBezTo>
                    <a:pt x="49" y="29"/>
                    <a:pt x="50" y="29"/>
                    <a:pt x="50" y="29"/>
                  </a:cubicBezTo>
                  <a:cubicBezTo>
                    <a:pt x="51" y="29"/>
                    <a:pt x="51" y="29"/>
                    <a:pt x="51" y="29"/>
                  </a:cubicBezTo>
                  <a:cubicBezTo>
                    <a:pt x="51" y="29"/>
                    <a:pt x="52" y="29"/>
                    <a:pt x="53" y="29"/>
                  </a:cubicBezTo>
                  <a:cubicBezTo>
                    <a:pt x="53" y="29"/>
                    <a:pt x="53" y="29"/>
                    <a:pt x="53" y="29"/>
                  </a:cubicBezTo>
                  <a:cubicBezTo>
                    <a:pt x="53" y="29"/>
                    <a:pt x="53" y="29"/>
                    <a:pt x="53" y="29"/>
                  </a:cubicBezTo>
                  <a:cubicBezTo>
                    <a:pt x="52" y="28"/>
                    <a:pt x="51" y="29"/>
                    <a:pt x="51" y="29"/>
                  </a:cubicBezTo>
                  <a:cubicBezTo>
                    <a:pt x="50" y="29"/>
                    <a:pt x="50" y="29"/>
                    <a:pt x="50" y="29"/>
                  </a:cubicBezTo>
                  <a:cubicBezTo>
                    <a:pt x="50" y="28"/>
                    <a:pt x="49" y="28"/>
                    <a:pt x="49" y="28"/>
                  </a:cubicBezTo>
                  <a:cubicBezTo>
                    <a:pt x="48" y="28"/>
                    <a:pt x="47" y="28"/>
                    <a:pt x="45" y="28"/>
                  </a:cubicBezTo>
                  <a:cubicBezTo>
                    <a:pt x="45" y="28"/>
                    <a:pt x="45" y="28"/>
                    <a:pt x="45" y="28"/>
                  </a:cubicBezTo>
                  <a:lnTo>
                    <a:pt x="44" y="28"/>
                  </a:lnTo>
                  <a:close/>
                  <a:moveTo>
                    <a:pt x="71" y="47"/>
                  </a:moveTo>
                  <a:cubicBezTo>
                    <a:pt x="73" y="49"/>
                    <a:pt x="73" y="49"/>
                    <a:pt x="73" y="49"/>
                  </a:cubicBezTo>
                  <a:cubicBezTo>
                    <a:pt x="73" y="48"/>
                    <a:pt x="74" y="48"/>
                    <a:pt x="74" y="47"/>
                  </a:cubicBezTo>
                  <a:cubicBezTo>
                    <a:pt x="74" y="47"/>
                    <a:pt x="72" y="46"/>
                    <a:pt x="71" y="47"/>
                  </a:cubicBezTo>
                  <a:close/>
                  <a:moveTo>
                    <a:pt x="289" y="132"/>
                  </a:moveTo>
                  <a:cubicBezTo>
                    <a:pt x="290" y="133"/>
                    <a:pt x="290" y="134"/>
                    <a:pt x="291" y="136"/>
                  </a:cubicBezTo>
                  <a:cubicBezTo>
                    <a:pt x="291" y="135"/>
                    <a:pt x="292" y="136"/>
                    <a:pt x="292" y="135"/>
                  </a:cubicBezTo>
                  <a:cubicBezTo>
                    <a:pt x="291" y="134"/>
                    <a:pt x="290" y="132"/>
                    <a:pt x="289" y="131"/>
                  </a:cubicBezTo>
                  <a:cubicBezTo>
                    <a:pt x="288" y="131"/>
                    <a:pt x="289" y="131"/>
                    <a:pt x="289" y="132"/>
                  </a:cubicBezTo>
                  <a:close/>
                  <a:moveTo>
                    <a:pt x="200" y="55"/>
                  </a:moveTo>
                  <a:cubicBezTo>
                    <a:pt x="200" y="56"/>
                    <a:pt x="198" y="57"/>
                    <a:pt x="198" y="58"/>
                  </a:cubicBezTo>
                  <a:cubicBezTo>
                    <a:pt x="199" y="57"/>
                    <a:pt x="200" y="58"/>
                    <a:pt x="201" y="58"/>
                  </a:cubicBezTo>
                  <a:cubicBezTo>
                    <a:pt x="201" y="55"/>
                    <a:pt x="201" y="55"/>
                    <a:pt x="201" y="55"/>
                  </a:cubicBezTo>
                  <a:cubicBezTo>
                    <a:pt x="201" y="55"/>
                    <a:pt x="200" y="55"/>
                    <a:pt x="200" y="55"/>
                  </a:cubicBezTo>
                  <a:close/>
                  <a:moveTo>
                    <a:pt x="188" y="79"/>
                  </a:moveTo>
                  <a:cubicBezTo>
                    <a:pt x="188" y="79"/>
                    <a:pt x="189" y="81"/>
                    <a:pt x="190" y="82"/>
                  </a:cubicBezTo>
                  <a:cubicBezTo>
                    <a:pt x="191" y="83"/>
                    <a:pt x="192" y="85"/>
                    <a:pt x="194" y="86"/>
                  </a:cubicBezTo>
                  <a:cubicBezTo>
                    <a:pt x="187" y="77"/>
                    <a:pt x="187" y="77"/>
                    <a:pt x="187" y="77"/>
                  </a:cubicBezTo>
                  <a:cubicBezTo>
                    <a:pt x="187" y="78"/>
                    <a:pt x="188" y="78"/>
                    <a:pt x="188" y="79"/>
                  </a:cubicBezTo>
                  <a:close/>
                  <a:moveTo>
                    <a:pt x="200" y="189"/>
                  </a:moveTo>
                  <a:cubicBezTo>
                    <a:pt x="202" y="191"/>
                    <a:pt x="204" y="192"/>
                    <a:pt x="206" y="194"/>
                  </a:cubicBezTo>
                  <a:cubicBezTo>
                    <a:pt x="204" y="191"/>
                    <a:pt x="201" y="189"/>
                    <a:pt x="198" y="187"/>
                  </a:cubicBezTo>
                  <a:cubicBezTo>
                    <a:pt x="199" y="187"/>
                    <a:pt x="200" y="189"/>
                    <a:pt x="200" y="189"/>
                  </a:cubicBezTo>
                  <a:close/>
                  <a:moveTo>
                    <a:pt x="281" y="135"/>
                  </a:moveTo>
                  <a:cubicBezTo>
                    <a:pt x="283" y="141"/>
                    <a:pt x="283" y="141"/>
                    <a:pt x="283" y="141"/>
                  </a:cubicBezTo>
                  <a:cubicBezTo>
                    <a:pt x="284" y="140"/>
                    <a:pt x="284" y="140"/>
                    <a:pt x="284" y="140"/>
                  </a:cubicBezTo>
                  <a:cubicBezTo>
                    <a:pt x="283" y="139"/>
                    <a:pt x="282" y="137"/>
                    <a:pt x="281" y="135"/>
                  </a:cubicBezTo>
                  <a:close/>
                  <a:moveTo>
                    <a:pt x="199" y="67"/>
                  </a:moveTo>
                  <a:cubicBezTo>
                    <a:pt x="191" y="66"/>
                    <a:pt x="191" y="66"/>
                    <a:pt x="191" y="66"/>
                  </a:cubicBezTo>
                  <a:cubicBezTo>
                    <a:pt x="190" y="66"/>
                    <a:pt x="191" y="67"/>
                    <a:pt x="191" y="67"/>
                  </a:cubicBezTo>
                  <a:cubicBezTo>
                    <a:pt x="193" y="68"/>
                    <a:pt x="196" y="68"/>
                    <a:pt x="199" y="67"/>
                  </a:cubicBezTo>
                  <a:close/>
                  <a:moveTo>
                    <a:pt x="196" y="62"/>
                  </a:moveTo>
                  <a:cubicBezTo>
                    <a:pt x="197" y="62"/>
                    <a:pt x="198" y="62"/>
                    <a:pt x="198" y="62"/>
                  </a:cubicBezTo>
                  <a:cubicBezTo>
                    <a:pt x="199" y="62"/>
                    <a:pt x="201" y="61"/>
                    <a:pt x="202" y="62"/>
                  </a:cubicBezTo>
                  <a:cubicBezTo>
                    <a:pt x="202" y="61"/>
                    <a:pt x="202" y="60"/>
                    <a:pt x="201" y="59"/>
                  </a:cubicBezTo>
                  <a:lnTo>
                    <a:pt x="196" y="62"/>
                  </a:lnTo>
                  <a:close/>
                  <a:moveTo>
                    <a:pt x="200" y="72"/>
                  </a:moveTo>
                  <a:cubicBezTo>
                    <a:pt x="197" y="70"/>
                    <a:pt x="194" y="69"/>
                    <a:pt x="192" y="69"/>
                  </a:cubicBezTo>
                  <a:cubicBezTo>
                    <a:pt x="191" y="69"/>
                    <a:pt x="191" y="70"/>
                    <a:pt x="191" y="70"/>
                  </a:cubicBezTo>
                  <a:cubicBezTo>
                    <a:pt x="194" y="69"/>
                    <a:pt x="196" y="71"/>
                    <a:pt x="199" y="72"/>
                  </a:cubicBezTo>
                  <a:cubicBezTo>
                    <a:pt x="199" y="72"/>
                    <a:pt x="201" y="72"/>
                    <a:pt x="200" y="72"/>
                  </a:cubicBezTo>
                  <a:close/>
                  <a:moveTo>
                    <a:pt x="179" y="81"/>
                  </a:moveTo>
                  <a:cubicBezTo>
                    <a:pt x="182" y="86"/>
                    <a:pt x="182" y="86"/>
                    <a:pt x="182" y="86"/>
                  </a:cubicBezTo>
                  <a:cubicBezTo>
                    <a:pt x="182" y="84"/>
                    <a:pt x="181" y="81"/>
                    <a:pt x="179" y="79"/>
                  </a:cubicBezTo>
                  <a:cubicBezTo>
                    <a:pt x="179" y="78"/>
                    <a:pt x="178" y="79"/>
                    <a:pt x="178" y="79"/>
                  </a:cubicBezTo>
                  <a:cubicBezTo>
                    <a:pt x="178" y="79"/>
                    <a:pt x="179" y="80"/>
                    <a:pt x="179" y="81"/>
                  </a:cubicBezTo>
                  <a:close/>
                  <a:moveTo>
                    <a:pt x="54" y="47"/>
                  </a:moveTo>
                  <a:cubicBezTo>
                    <a:pt x="57" y="47"/>
                    <a:pt x="60" y="47"/>
                    <a:pt x="63" y="46"/>
                  </a:cubicBezTo>
                  <a:cubicBezTo>
                    <a:pt x="64" y="46"/>
                    <a:pt x="64" y="46"/>
                    <a:pt x="65" y="45"/>
                  </a:cubicBezTo>
                  <a:cubicBezTo>
                    <a:pt x="62" y="45"/>
                    <a:pt x="59" y="46"/>
                    <a:pt x="57" y="46"/>
                  </a:cubicBezTo>
                  <a:cubicBezTo>
                    <a:pt x="56" y="46"/>
                    <a:pt x="52" y="47"/>
                    <a:pt x="54" y="47"/>
                  </a:cubicBezTo>
                  <a:close/>
                  <a:moveTo>
                    <a:pt x="49" y="39"/>
                  </a:moveTo>
                  <a:cubicBezTo>
                    <a:pt x="58" y="38"/>
                    <a:pt x="58" y="38"/>
                    <a:pt x="58" y="38"/>
                  </a:cubicBezTo>
                  <a:cubicBezTo>
                    <a:pt x="58" y="38"/>
                    <a:pt x="59" y="37"/>
                    <a:pt x="59" y="37"/>
                  </a:cubicBezTo>
                  <a:cubicBezTo>
                    <a:pt x="49" y="37"/>
                    <a:pt x="49" y="37"/>
                    <a:pt x="49" y="37"/>
                  </a:cubicBezTo>
                  <a:cubicBezTo>
                    <a:pt x="47" y="37"/>
                    <a:pt x="49" y="39"/>
                    <a:pt x="49" y="39"/>
                  </a:cubicBezTo>
                  <a:close/>
                  <a:moveTo>
                    <a:pt x="42" y="22"/>
                  </a:moveTo>
                  <a:cubicBezTo>
                    <a:pt x="42" y="22"/>
                    <a:pt x="42" y="23"/>
                    <a:pt x="42" y="23"/>
                  </a:cubicBezTo>
                  <a:cubicBezTo>
                    <a:pt x="46" y="24"/>
                    <a:pt x="49" y="24"/>
                    <a:pt x="53" y="25"/>
                  </a:cubicBezTo>
                  <a:cubicBezTo>
                    <a:pt x="52" y="25"/>
                    <a:pt x="52" y="24"/>
                    <a:pt x="52" y="24"/>
                  </a:cubicBezTo>
                  <a:cubicBezTo>
                    <a:pt x="48" y="23"/>
                    <a:pt x="45" y="23"/>
                    <a:pt x="42" y="22"/>
                  </a:cubicBezTo>
                  <a:close/>
                  <a:moveTo>
                    <a:pt x="203" y="175"/>
                  </a:moveTo>
                  <a:cubicBezTo>
                    <a:pt x="203" y="175"/>
                    <a:pt x="203" y="175"/>
                    <a:pt x="203" y="175"/>
                  </a:cubicBezTo>
                  <a:cubicBezTo>
                    <a:pt x="203" y="176"/>
                    <a:pt x="205" y="177"/>
                    <a:pt x="205" y="177"/>
                  </a:cubicBezTo>
                  <a:cubicBezTo>
                    <a:pt x="205" y="177"/>
                    <a:pt x="205" y="175"/>
                    <a:pt x="205" y="175"/>
                  </a:cubicBezTo>
                  <a:cubicBezTo>
                    <a:pt x="197" y="168"/>
                    <a:pt x="197" y="168"/>
                    <a:pt x="197" y="168"/>
                  </a:cubicBezTo>
                  <a:cubicBezTo>
                    <a:pt x="199" y="171"/>
                    <a:pt x="201" y="173"/>
                    <a:pt x="203" y="175"/>
                  </a:cubicBezTo>
                  <a:close/>
                  <a:moveTo>
                    <a:pt x="161" y="80"/>
                  </a:moveTo>
                  <a:cubicBezTo>
                    <a:pt x="166" y="88"/>
                    <a:pt x="166" y="88"/>
                    <a:pt x="166" y="88"/>
                  </a:cubicBezTo>
                  <a:cubicBezTo>
                    <a:pt x="166" y="88"/>
                    <a:pt x="167" y="88"/>
                    <a:pt x="167" y="88"/>
                  </a:cubicBezTo>
                  <a:cubicBezTo>
                    <a:pt x="165" y="85"/>
                    <a:pt x="164" y="83"/>
                    <a:pt x="163" y="80"/>
                  </a:cubicBezTo>
                  <a:cubicBezTo>
                    <a:pt x="162" y="80"/>
                    <a:pt x="162" y="80"/>
                    <a:pt x="161" y="80"/>
                  </a:cubicBezTo>
                  <a:close/>
                  <a:moveTo>
                    <a:pt x="198" y="69"/>
                  </a:moveTo>
                  <a:cubicBezTo>
                    <a:pt x="200" y="70"/>
                    <a:pt x="202" y="70"/>
                    <a:pt x="204" y="72"/>
                  </a:cubicBezTo>
                  <a:cubicBezTo>
                    <a:pt x="204" y="70"/>
                    <a:pt x="204" y="68"/>
                    <a:pt x="203" y="67"/>
                  </a:cubicBezTo>
                  <a:cubicBezTo>
                    <a:pt x="198" y="69"/>
                    <a:pt x="198" y="69"/>
                    <a:pt x="198" y="69"/>
                  </a:cubicBezTo>
                  <a:cubicBezTo>
                    <a:pt x="198" y="69"/>
                    <a:pt x="197" y="69"/>
                    <a:pt x="198" y="69"/>
                  </a:cubicBezTo>
                  <a:close/>
                  <a:moveTo>
                    <a:pt x="67" y="60"/>
                  </a:moveTo>
                  <a:cubicBezTo>
                    <a:pt x="70" y="59"/>
                    <a:pt x="73" y="59"/>
                    <a:pt x="76" y="58"/>
                  </a:cubicBezTo>
                  <a:cubicBezTo>
                    <a:pt x="75" y="57"/>
                    <a:pt x="74" y="56"/>
                    <a:pt x="74" y="55"/>
                  </a:cubicBezTo>
                  <a:cubicBezTo>
                    <a:pt x="72" y="57"/>
                    <a:pt x="69" y="58"/>
                    <a:pt x="67" y="60"/>
                  </a:cubicBezTo>
                  <a:close/>
                  <a:moveTo>
                    <a:pt x="134" y="157"/>
                  </a:moveTo>
                  <a:cubicBezTo>
                    <a:pt x="134" y="157"/>
                    <a:pt x="135" y="157"/>
                    <a:pt x="135" y="157"/>
                  </a:cubicBezTo>
                  <a:cubicBezTo>
                    <a:pt x="136" y="157"/>
                    <a:pt x="136" y="157"/>
                    <a:pt x="136" y="157"/>
                  </a:cubicBezTo>
                  <a:cubicBezTo>
                    <a:pt x="136" y="157"/>
                    <a:pt x="136" y="157"/>
                    <a:pt x="137" y="157"/>
                  </a:cubicBezTo>
                  <a:cubicBezTo>
                    <a:pt x="137" y="157"/>
                    <a:pt x="138" y="157"/>
                    <a:pt x="138" y="157"/>
                  </a:cubicBezTo>
                  <a:cubicBezTo>
                    <a:pt x="145" y="158"/>
                    <a:pt x="152" y="159"/>
                    <a:pt x="159" y="160"/>
                  </a:cubicBezTo>
                  <a:cubicBezTo>
                    <a:pt x="159" y="159"/>
                    <a:pt x="155" y="159"/>
                    <a:pt x="154" y="159"/>
                  </a:cubicBezTo>
                  <a:cubicBezTo>
                    <a:pt x="139" y="157"/>
                    <a:pt x="139" y="157"/>
                    <a:pt x="139" y="157"/>
                  </a:cubicBezTo>
                  <a:cubicBezTo>
                    <a:pt x="139" y="157"/>
                    <a:pt x="138" y="157"/>
                    <a:pt x="138" y="157"/>
                  </a:cubicBezTo>
                  <a:cubicBezTo>
                    <a:pt x="138" y="157"/>
                    <a:pt x="137" y="157"/>
                    <a:pt x="137" y="157"/>
                  </a:cubicBezTo>
                  <a:cubicBezTo>
                    <a:pt x="136" y="157"/>
                    <a:pt x="136" y="157"/>
                    <a:pt x="136" y="157"/>
                  </a:cubicBezTo>
                  <a:cubicBezTo>
                    <a:pt x="135" y="157"/>
                    <a:pt x="135" y="157"/>
                    <a:pt x="135" y="157"/>
                  </a:cubicBezTo>
                  <a:lnTo>
                    <a:pt x="134" y="157"/>
                  </a:lnTo>
                  <a:close/>
                  <a:moveTo>
                    <a:pt x="274" y="118"/>
                  </a:moveTo>
                  <a:cubicBezTo>
                    <a:pt x="274" y="118"/>
                    <a:pt x="274" y="119"/>
                    <a:pt x="275" y="119"/>
                  </a:cubicBezTo>
                  <a:cubicBezTo>
                    <a:pt x="277" y="124"/>
                    <a:pt x="279" y="130"/>
                    <a:pt x="283" y="135"/>
                  </a:cubicBezTo>
                  <a:cubicBezTo>
                    <a:pt x="281" y="131"/>
                    <a:pt x="279" y="127"/>
                    <a:pt x="277" y="123"/>
                  </a:cubicBezTo>
                  <a:cubicBezTo>
                    <a:pt x="276" y="121"/>
                    <a:pt x="276" y="119"/>
                    <a:pt x="274" y="117"/>
                  </a:cubicBezTo>
                  <a:cubicBezTo>
                    <a:pt x="274" y="117"/>
                    <a:pt x="274" y="118"/>
                    <a:pt x="274" y="118"/>
                  </a:cubicBezTo>
                  <a:close/>
                  <a:moveTo>
                    <a:pt x="90" y="142"/>
                  </a:moveTo>
                  <a:cubicBezTo>
                    <a:pt x="91" y="143"/>
                    <a:pt x="91" y="143"/>
                    <a:pt x="91" y="143"/>
                  </a:cubicBezTo>
                  <a:cubicBezTo>
                    <a:pt x="91" y="143"/>
                    <a:pt x="91" y="143"/>
                    <a:pt x="91" y="143"/>
                  </a:cubicBezTo>
                  <a:cubicBezTo>
                    <a:pt x="92" y="143"/>
                    <a:pt x="92" y="144"/>
                    <a:pt x="93" y="144"/>
                  </a:cubicBezTo>
                  <a:cubicBezTo>
                    <a:pt x="99" y="147"/>
                    <a:pt x="105" y="149"/>
                    <a:pt x="111" y="151"/>
                  </a:cubicBezTo>
                  <a:cubicBezTo>
                    <a:pt x="111" y="151"/>
                    <a:pt x="111" y="151"/>
                    <a:pt x="111" y="151"/>
                  </a:cubicBezTo>
                  <a:cubicBezTo>
                    <a:pt x="112" y="151"/>
                    <a:pt x="112" y="151"/>
                    <a:pt x="112" y="151"/>
                  </a:cubicBezTo>
                  <a:cubicBezTo>
                    <a:pt x="112" y="152"/>
                    <a:pt x="113" y="152"/>
                    <a:pt x="114" y="152"/>
                  </a:cubicBezTo>
                  <a:cubicBezTo>
                    <a:pt x="114" y="151"/>
                    <a:pt x="113" y="151"/>
                    <a:pt x="112" y="151"/>
                  </a:cubicBezTo>
                  <a:cubicBezTo>
                    <a:pt x="112" y="151"/>
                    <a:pt x="112" y="151"/>
                    <a:pt x="112" y="151"/>
                  </a:cubicBezTo>
                  <a:cubicBezTo>
                    <a:pt x="111" y="151"/>
                    <a:pt x="111" y="151"/>
                    <a:pt x="111" y="151"/>
                  </a:cubicBezTo>
                  <a:cubicBezTo>
                    <a:pt x="105" y="148"/>
                    <a:pt x="99" y="146"/>
                    <a:pt x="93" y="144"/>
                  </a:cubicBezTo>
                  <a:cubicBezTo>
                    <a:pt x="93" y="144"/>
                    <a:pt x="93" y="144"/>
                    <a:pt x="93" y="144"/>
                  </a:cubicBezTo>
                  <a:cubicBezTo>
                    <a:pt x="93" y="143"/>
                    <a:pt x="92" y="143"/>
                    <a:pt x="92" y="143"/>
                  </a:cubicBezTo>
                  <a:cubicBezTo>
                    <a:pt x="91" y="143"/>
                    <a:pt x="91" y="143"/>
                    <a:pt x="91" y="143"/>
                  </a:cubicBezTo>
                  <a:cubicBezTo>
                    <a:pt x="91" y="143"/>
                    <a:pt x="91" y="143"/>
                    <a:pt x="91" y="143"/>
                  </a:cubicBezTo>
                  <a:lnTo>
                    <a:pt x="90" y="142"/>
                  </a:lnTo>
                  <a:close/>
                  <a:moveTo>
                    <a:pt x="44" y="29"/>
                  </a:moveTo>
                  <a:cubicBezTo>
                    <a:pt x="44" y="30"/>
                    <a:pt x="45" y="31"/>
                    <a:pt x="45" y="31"/>
                  </a:cubicBezTo>
                  <a:cubicBezTo>
                    <a:pt x="48" y="32"/>
                    <a:pt x="52" y="31"/>
                    <a:pt x="56" y="31"/>
                  </a:cubicBezTo>
                  <a:cubicBezTo>
                    <a:pt x="56" y="31"/>
                    <a:pt x="55" y="31"/>
                    <a:pt x="55" y="31"/>
                  </a:cubicBezTo>
                  <a:lnTo>
                    <a:pt x="44" y="29"/>
                  </a:lnTo>
                  <a:close/>
                  <a:moveTo>
                    <a:pt x="46" y="33"/>
                  </a:moveTo>
                  <a:cubicBezTo>
                    <a:pt x="46" y="33"/>
                    <a:pt x="46" y="34"/>
                    <a:pt x="46" y="34"/>
                  </a:cubicBezTo>
                  <a:cubicBezTo>
                    <a:pt x="46" y="34"/>
                    <a:pt x="46" y="35"/>
                    <a:pt x="47" y="35"/>
                  </a:cubicBezTo>
                  <a:cubicBezTo>
                    <a:pt x="57" y="35"/>
                    <a:pt x="57" y="35"/>
                    <a:pt x="57" y="35"/>
                  </a:cubicBezTo>
                  <a:cubicBezTo>
                    <a:pt x="57" y="35"/>
                    <a:pt x="57" y="34"/>
                    <a:pt x="56" y="34"/>
                  </a:cubicBezTo>
                  <a:cubicBezTo>
                    <a:pt x="53" y="34"/>
                    <a:pt x="49" y="33"/>
                    <a:pt x="46" y="33"/>
                  </a:cubicBezTo>
                  <a:close/>
                  <a:moveTo>
                    <a:pt x="208" y="74"/>
                  </a:moveTo>
                  <a:cubicBezTo>
                    <a:pt x="208" y="73"/>
                    <a:pt x="208" y="73"/>
                    <a:pt x="208" y="73"/>
                  </a:cubicBezTo>
                  <a:cubicBezTo>
                    <a:pt x="208" y="73"/>
                    <a:pt x="208" y="73"/>
                    <a:pt x="208" y="73"/>
                  </a:cubicBezTo>
                  <a:cubicBezTo>
                    <a:pt x="208" y="72"/>
                    <a:pt x="209" y="72"/>
                    <a:pt x="209" y="71"/>
                  </a:cubicBezTo>
                  <a:cubicBezTo>
                    <a:pt x="209" y="70"/>
                    <a:pt x="209" y="70"/>
                    <a:pt x="209" y="70"/>
                  </a:cubicBezTo>
                  <a:cubicBezTo>
                    <a:pt x="208" y="70"/>
                    <a:pt x="208" y="70"/>
                    <a:pt x="208" y="70"/>
                  </a:cubicBezTo>
                  <a:cubicBezTo>
                    <a:pt x="209" y="62"/>
                    <a:pt x="209" y="62"/>
                    <a:pt x="209" y="62"/>
                  </a:cubicBezTo>
                  <a:cubicBezTo>
                    <a:pt x="208" y="61"/>
                    <a:pt x="208" y="59"/>
                    <a:pt x="206" y="58"/>
                  </a:cubicBezTo>
                  <a:cubicBezTo>
                    <a:pt x="207" y="62"/>
                    <a:pt x="208" y="66"/>
                    <a:pt x="208" y="70"/>
                  </a:cubicBezTo>
                  <a:cubicBezTo>
                    <a:pt x="209" y="70"/>
                    <a:pt x="209" y="70"/>
                    <a:pt x="209" y="70"/>
                  </a:cubicBezTo>
                  <a:cubicBezTo>
                    <a:pt x="209" y="71"/>
                    <a:pt x="209" y="71"/>
                    <a:pt x="209" y="71"/>
                  </a:cubicBezTo>
                  <a:cubicBezTo>
                    <a:pt x="208" y="71"/>
                    <a:pt x="207" y="72"/>
                    <a:pt x="208" y="73"/>
                  </a:cubicBezTo>
                  <a:cubicBezTo>
                    <a:pt x="208" y="73"/>
                    <a:pt x="208" y="73"/>
                    <a:pt x="208" y="73"/>
                  </a:cubicBezTo>
                  <a:lnTo>
                    <a:pt x="208" y="74"/>
                  </a:lnTo>
                  <a:close/>
                  <a:moveTo>
                    <a:pt x="265" y="110"/>
                  </a:moveTo>
                  <a:cubicBezTo>
                    <a:pt x="265" y="110"/>
                    <a:pt x="265" y="111"/>
                    <a:pt x="265" y="111"/>
                  </a:cubicBezTo>
                  <a:cubicBezTo>
                    <a:pt x="267" y="118"/>
                    <a:pt x="270" y="126"/>
                    <a:pt x="274" y="133"/>
                  </a:cubicBezTo>
                  <a:cubicBezTo>
                    <a:pt x="271" y="125"/>
                    <a:pt x="268" y="117"/>
                    <a:pt x="265" y="109"/>
                  </a:cubicBezTo>
                  <a:cubicBezTo>
                    <a:pt x="264" y="110"/>
                    <a:pt x="265" y="110"/>
                    <a:pt x="265" y="110"/>
                  </a:cubicBezTo>
                  <a:close/>
                  <a:moveTo>
                    <a:pt x="174" y="79"/>
                  </a:moveTo>
                  <a:cubicBezTo>
                    <a:pt x="175" y="82"/>
                    <a:pt x="176" y="85"/>
                    <a:pt x="178" y="88"/>
                  </a:cubicBezTo>
                  <a:cubicBezTo>
                    <a:pt x="179" y="88"/>
                    <a:pt x="180" y="88"/>
                    <a:pt x="180" y="87"/>
                  </a:cubicBezTo>
                  <a:cubicBezTo>
                    <a:pt x="179" y="85"/>
                    <a:pt x="178" y="82"/>
                    <a:pt x="176" y="79"/>
                  </a:cubicBezTo>
                  <a:lnTo>
                    <a:pt x="174" y="79"/>
                  </a:lnTo>
                  <a:close/>
                  <a:moveTo>
                    <a:pt x="165" y="81"/>
                  </a:moveTo>
                  <a:cubicBezTo>
                    <a:pt x="166" y="83"/>
                    <a:pt x="168" y="85"/>
                    <a:pt x="169" y="88"/>
                  </a:cubicBezTo>
                  <a:cubicBezTo>
                    <a:pt x="169" y="88"/>
                    <a:pt x="170" y="88"/>
                    <a:pt x="171" y="88"/>
                  </a:cubicBezTo>
                  <a:cubicBezTo>
                    <a:pt x="170" y="85"/>
                    <a:pt x="169" y="83"/>
                    <a:pt x="167" y="80"/>
                  </a:cubicBezTo>
                  <a:cubicBezTo>
                    <a:pt x="167" y="80"/>
                    <a:pt x="167" y="80"/>
                    <a:pt x="166" y="80"/>
                  </a:cubicBezTo>
                  <a:cubicBezTo>
                    <a:pt x="166" y="80"/>
                    <a:pt x="164" y="79"/>
                    <a:pt x="165" y="81"/>
                  </a:cubicBezTo>
                  <a:close/>
                  <a:moveTo>
                    <a:pt x="197" y="179"/>
                  </a:moveTo>
                  <a:cubicBezTo>
                    <a:pt x="197" y="179"/>
                    <a:pt x="197" y="180"/>
                    <a:pt x="197" y="180"/>
                  </a:cubicBezTo>
                  <a:cubicBezTo>
                    <a:pt x="200" y="184"/>
                    <a:pt x="203" y="187"/>
                    <a:pt x="206" y="190"/>
                  </a:cubicBezTo>
                  <a:cubicBezTo>
                    <a:pt x="206" y="189"/>
                    <a:pt x="207" y="188"/>
                    <a:pt x="206" y="188"/>
                  </a:cubicBezTo>
                  <a:cubicBezTo>
                    <a:pt x="202" y="183"/>
                    <a:pt x="202" y="183"/>
                    <a:pt x="202" y="183"/>
                  </a:cubicBezTo>
                  <a:cubicBezTo>
                    <a:pt x="201" y="182"/>
                    <a:pt x="198" y="179"/>
                    <a:pt x="197" y="179"/>
                  </a:cubicBezTo>
                  <a:close/>
                  <a:moveTo>
                    <a:pt x="197" y="172"/>
                  </a:moveTo>
                  <a:cubicBezTo>
                    <a:pt x="197" y="172"/>
                    <a:pt x="197" y="173"/>
                    <a:pt x="197" y="173"/>
                  </a:cubicBezTo>
                  <a:cubicBezTo>
                    <a:pt x="200" y="177"/>
                    <a:pt x="202" y="181"/>
                    <a:pt x="206" y="184"/>
                  </a:cubicBezTo>
                  <a:cubicBezTo>
                    <a:pt x="206" y="183"/>
                    <a:pt x="206" y="181"/>
                    <a:pt x="205" y="181"/>
                  </a:cubicBezTo>
                  <a:cubicBezTo>
                    <a:pt x="203" y="178"/>
                    <a:pt x="201" y="176"/>
                    <a:pt x="199" y="173"/>
                  </a:cubicBezTo>
                  <a:cubicBezTo>
                    <a:pt x="198" y="173"/>
                    <a:pt x="197" y="171"/>
                    <a:pt x="197" y="172"/>
                  </a:cubicBezTo>
                  <a:close/>
                  <a:moveTo>
                    <a:pt x="279" y="123"/>
                  </a:moveTo>
                  <a:cubicBezTo>
                    <a:pt x="281" y="127"/>
                    <a:pt x="284" y="132"/>
                    <a:pt x="287" y="137"/>
                  </a:cubicBezTo>
                  <a:cubicBezTo>
                    <a:pt x="287" y="138"/>
                    <a:pt x="288" y="138"/>
                    <a:pt x="287" y="137"/>
                  </a:cubicBezTo>
                  <a:cubicBezTo>
                    <a:pt x="285" y="133"/>
                    <a:pt x="284" y="127"/>
                    <a:pt x="280" y="123"/>
                  </a:cubicBezTo>
                  <a:cubicBezTo>
                    <a:pt x="280" y="122"/>
                    <a:pt x="279" y="121"/>
                    <a:pt x="278" y="121"/>
                  </a:cubicBezTo>
                  <a:cubicBezTo>
                    <a:pt x="278" y="122"/>
                    <a:pt x="279" y="122"/>
                    <a:pt x="279" y="123"/>
                  </a:cubicBezTo>
                  <a:close/>
                  <a:moveTo>
                    <a:pt x="5" y="18"/>
                  </a:moveTo>
                  <a:cubicBezTo>
                    <a:pt x="5" y="18"/>
                    <a:pt x="5" y="18"/>
                    <a:pt x="5" y="19"/>
                  </a:cubicBezTo>
                  <a:cubicBezTo>
                    <a:pt x="6" y="24"/>
                    <a:pt x="7" y="30"/>
                    <a:pt x="8" y="35"/>
                  </a:cubicBezTo>
                  <a:cubicBezTo>
                    <a:pt x="7" y="29"/>
                    <a:pt x="8" y="23"/>
                    <a:pt x="8" y="17"/>
                  </a:cubicBezTo>
                  <a:cubicBezTo>
                    <a:pt x="7" y="17"/>
                    <a:pt x="6" y="17"/>
                    <a:pt x="5" y="18"/>
                  </a:cubicBezTo>
                  <a:close/>
                  <a:moveTo>
                    <a:pt x="169" y="80"/>
                  </a:moveTo>
                  <a:cubicBezTo>
                    <a:pt x="170" y="82"/>
                    <a:pt x="171" y="85"/>
                    <a:pt x="173" y="88"/>
                  </a:cubicBezTo>
                  <a:cubicBezTo>
                    <a:pt x="174" y="88"/>
                    <a:pt x="175" y="88"/>
                    <a:pt x="176" y="88"/>
                  </a:cubicBezTo>
                  <a:cubicBezTo>
                    <a:pt x="175" y="85"/>
                    <a:pt x="173" y="82"/>
                    <a:pt x="172" y="79"/>
                  </a:cubicBezTo>
                  <a:cubicBezTo>
                    <a:pt x="172" y="79"/>
                    <a:pt x="170" y="80"/>
                    <a:pt x="169" y="80"/>
                  </a:cubicBezTo>
                  <a:close/>
                  <a:moveTo>
                    <a:pt x="181" y="78"/>
                  </a:moveTo>
                  <a:cubicBezTo>
                    <a:pt x="181" y="79"/>
                    <a:pt x="181" y="79"/>
                    <a:pt x="181" y="79"/>
                  </a:cubicBezTo>
                  <a:cubicBezTo>
                    <a:pt x="183" y="82"/>
                    <a:pt x="184" y="84"/>
                    <a:pt x="187" y="87"/>
                  </a:cubicBezTo>
                  <a:cubicBezTo>
                    <a:pt x="187" y="87"/>
                    <a:pt x="187" y="87"/>
                    <a:pt x="188" y="87"/>
                  </a:cubicBezTo>
                  <a:cubicBezTo>
                    <a:pt x="187" y="85"/>
                    <a:pt x="185" y="82"/>
                    <a:pt x="184" y="79"/>
                  </a:cubicBezTo>
                  <a:cubicBezTo>
                    <a:pt x="184" y="79"/>
                    <a:pt x="185" y="78"/>
                    <a:pt x="185" y="79"/>
                  </a:cubicBezTo>
                  <a:cubicBezTo>
                    <a:pt x="187" y="81"/>
                    <a:pt x="188" y="84"/>
                    <a:pt x="189" y="87"/>
                  </a:cubicBezTo>
                  <a:cubicBezTo>
                    <a:pt x="190" y="87"/>
                    <a:pt x="190" y="87"/>
                    <a:pt x="190" y="86"/>
                  </a:cubicBezTo>
                  <a:cubicBezTo>
                    <a:pt x="190" y="86"/>
                    <a:pt x="190" y="85"/>
                    <a:pt x="190" y="85"/>
                  </a:cubicBezTo>
                  <a:cubicBezTo>
                    <a:pt x="189" y="83"/>
                    <a:pt x="187" y="81"/>
                    <a:pt x="185" y="78"/>
                  </a:cubicBezTo>
                  <a:cubicBezTo>
                    <a:pt x="184" y="77"/>
                    <a:pt x="182" y="77"/>
                    <a:pt x="181" y="78"/>
                  </a:cubicBezTo>
                  <a:close/>
                  <a:moveTo>
                    <a:pt x="232" y="180"/>
                  </a:moveTo>
                  <a:cubicBezTo>
                    <a:pt x="243" y="175"/>
                    <a:pt x="254" y="167"/>
                    <a:pt x="265" y="159"/>
                  </a:cubicBezTo>
                  <a:cubicBezTo>
                    <a:pt x="254" y="166"/>
                    <a:pt x="243" y="173"/>
                    <a:pt x="232" y="180"/>
                  </a:cubicBezTo>
                  <a:close/>
                  <a:moveTo>
                    <a:pt x="63" y="59"/>
                  </a:moveTo>
                  <a:cubicBezTo>
                    <a:pt x="63" y="60"/>
                    <a:pt x="64" y="60"/>
                    <a:pt x="65" y="60"/>
                  </a:cubicBezTo>
                  <a:cubicBezTo>
                    <a:pt x="67" y="59"/>
                    <a:pt x="70" y="57"/>
                    <a:pt x="73" y="55"/>
                  </a:cubicBezTo>
                  <a:cubicBezTo>
                    <a:pt x="72" y="53"/>
                    <a:pt x="72" y="53"/>
                    <a:pt x="72" y="53"/>
                  </a:cubicBezTo>
                  <a:cubicBezTo>
                    <a:pt x="61" y="56"/>
                    <a:pt x="61" y="56"/>
                    <a:pt x="61" y="56"/>
                  </a:cubicBezTo>
                  <a:cubicBezTo>
                    <a:pt x="61" y="57"/>
                    <a:pt x="62" y="59"/>
                    <a:pt x="63" y="59"/>
                  </a:cubicBezTo>
                  <a:close/>
                  <a:moveTo>
                    <a:pt x="158" y="81"/>
                  </a:moveTo>
                  <a:cubicBezTo>
                    <a:pt x="158" y="83"/>
                    <a:pt x="157" y="86"/>
                    <a:pt x="158" y="89"/>
                  </a:cubicBezTo>
                  <a:cubicBezTo>
                    <a:pt x="161" y="89"/>
                    <a:pt x="163" y="89"/>
                    <a:pt x="165" y="88"/>
                  </a:cubicBezTo>
                  <a:cubicBezTo>
                    <a:pt x="160" y="81"/>
                    <a:pt x="160" y="81"/>
                    <a:pt x="160" y="81"/>
                  </a:cubicBezTo>
                  <a:cubicBezTo>
                    <a:pt x="160" y="80"/>
                    <a:pt x="159" y="80"/>
                    <a:pt x="159" y="80"/>
                  </a:cubicBezTo>
                  <a:cubicBezTo>
                    <a:pt x="159" y="80"/>
                    <a:pt x="158" y="80"/>
                    <a:pt x="158" y="81"/>
                  </a:cubicBezTo>
                  <a:close/>
                  <a:moveTo>
                    <a:pt x="50" y="40"/>
                  </a:moveTo>
                  <a:cubicBezTo>
                    <a:pt x="50" y="41"/>
                    <a:pt x="50" y="41"/>
                    <a:pt x="50" y="41"/>
                  </a:cubicBezTo>
                  <a:cubicBezTo>
                    <a:pt x="51" y="43"/>
                    <a:pt x="51" y="44"/>
                    <a:pt x="52" y="45"/>
                  </a:cubicBezTo>
                  <a:cubicBezTo>
                    <a:pt x="55" y="45"/>
                    <a:pt x="57" y="45"/>
                    <a:pt x="60" y="43"/>
                  </a:cubicBezTo>
                  <a:cubicBezTo>
                    <a:pt x="60" y="43"/>
                    <a:pt x="62" y="43"/>
                    <a:pt x="62" y="42"/>
                  </a:cubicBezTo>
                  <a:cubicBezTo>
                    <a:pt x="62" y="41"/>
                    <a:pt x="61" y="41"/>
                    <a:pt x="60" y="40"/>
                  </a:cubicBezTo>
                  <a:cubicBezTo>
                    <a:pt x="57" y="41"/>
                    <a:pt x="53" y="41"/>
                    <a:pt x="50" y="40"/>
                  </a:cubicBezTo>
                  <a:close/>
                  <a:moveTo>
                    <a:pt x="66" y="62"/>
                  </a:moveTo>
                  <a:cubicBezTo>
                    <a:pt x="67" y="63"/>
                    <a:pt x="69" y="64"/>
                    <a:pt x="71" y="65"/>
                  </a:cubicBezTo>
                  <a:cubicBezTo>
                    <a:pt x="73" y="64"/>
                    <a:pt x="76" y="63"/>
                    <a:pt x="79" y="61"/>
                  </a:cubicBezTo>
                  <a:cubicBezTo>
                    <a:pt x="78" y="60"/>
                    <a:pt x="78" y="59"/>
                    <a:pt x="77" y="59"/>
                  </a:cubicBezTo>
                  <a:cubicBezTo>
                    <a:pt x="74" y="59"/>
                    <a:pt x="70" y="61"/>
                    <a:pt x="66" y="61"/>
                  </a:cubicBezTo>
                  <a:cubicBezTo>
                    <a:pt x="66" y="61"/>
                    <a:pt x="65" y="61"/>
                    <a:pt x="66" y="62"/>
                  </a:cubicBezTo>
                  <a:close/>
                  <a:moveTo>
                    <a:pt x="202" y="168"/>
                  </a:moveTo>
                  <a:cubicBezTo>
                    <a:pt x="202" y="168"/>
                    <a:pt x="202" y="168"/>
                    <a:pt x="202" y="168"/>
                  </a:cubicBezTo>
                  <a:cubicBezTo>
                    <a:pt x="203" y="169"/>
                    <a:pt x="204" y="170"/>
                    <a:pt x="204" y="171"/>
                  </a:cubicBezTo>
                  <a:cubicBezTo>
                    <a:pt x="204" y="168"/>
                    <a:pt x="204" y="165"/>
                    <a:pt x="203" y="163"/>
                  </a:cubicBezTo>
                  <a:cubicBezTo>
                    <a:pt x="201" y="163"/>
                    <a:pt x="198" y="162"/>
                    <a:pt x="196" y="162"/>
                  </a:cubicBezTo>
                  <a:cubicBezTo>
                    <a:pt x="196" y="164"/>
                    <a:pt x="195" y="166"/>
                    <a:pt x="196" y="166"/>
                  </a:cubicBezTo>
                  <a:cubicBezTo>
                    <a:pt x="199" y="167"/>
                    <a:pt x="201" y="170"/>
                    <a:pt x="203" y="172"/>
                  </a:cubicBezTo>
                  <a:cubicBezTo>
                    <a:pt x="203" y="172"/>
                    <a:pt x="206" y="174"/>
                    <a:pt x="205" y="173"/>
                  </a:cubicBezTo>
                  <a:cubicBezTo>
                    <a:pt x="203" y="171"/>
                    <a:pt x="201" y="168"/>
                    <a:pt x="200" y="166"/>
                  </a:cubicBezTo>
                  <a:cubicBezTo>
                    <a:pt x="200" y="166"/>
                    <a:pt x="201" y="167"/>
                    <a:pt x="202" y="168"/>
                  </a:cubicBezTo>
                  <a:close/>
                  <a:moveTo>
                    <a:pt x="265" y="127"/>
                  </a:moveTo>
                  <a:cubicBezTo>
                    <a:pt x="272" y="148"/>
                    <a:pt x="272" y="148"/>
                    <a:pt x="272" y="148"/>
                  </a:cubicBezTo>
                  <a:cubicBezTo>
                    <a:pt x="272" y="149"/>
                    <a:pt x="274" y="147"/>
                    <a:pt x="275" y="147"/>
                  </a:cubicBezTo>
                  <a:cubicBezTo>
                    <a:pt x="275" y="146"/>
                    <a:pt x="276" y="146"/>
                    <a:pt x="276" y="146"/>
                  </a:cubicBezTo>
                  <a:cubicBezTo>
                    <a:pt x="276" y="145"/>
                    <a:pt x="276" y="145"/>
                    <a:pt x="276" y="144"/>
                  </a:cubicBezTo>
                  <a:cubicBezTo>
                    <a:pt x="276" y="145"/>
                    <a:pt x="275" y="144"/>
                    <a:pt x="275" y="144"/>
                  </a:cubicBezTo>
                  <a:cubicBezTo>
                    <a:pt x="271" y="138"/>
                    <a:pt x="268" y="133"/>
                    <a:pt x="265" y="127"/>
                  </a:cubicBezTo>
                  <a:close/>
                  <a:moveTo>
                    <a:pt x="191" y="72"/>
                  </a:moveTo>
                  <a:cubicBezTo>
                    <a:pt x="191" y="72"/>
                    <a:pt x="192" y="73"/>
                    <a:pt x="191" y="74"/>
                  </a:cubicBezTo>
                  <a:cubicBezTo>
                    <a:pt x="194" y="76"/>
                    <a:pt x="198" y="78"/>
                    <a:pt x="201" y="80"/>
                  </a:cubicBezTo>
                  <a:cubicBezTo>
                    <a:pt x="202" y="80"/>
                    <a:pt x="202" y="82"/>
                    <a:pt x="203" y="81"/>
                  </a:cubicBezTo>
                  <a:cubicBezTo>
                    <a:pt x="203" y="79"/>
                    <a:pt x="204" y="77"/>
                    <a:pt x="203" y="75"/>
                  </a:cubicBezTo>
                  <a:cubicBezTo>
                    <a:pt x="203" y="75"/>
                    <a:pt x="203" y="76"/>
                    <a:pt x="203" y="76"/>
                  </a:cubicBezTo>
                  <a:cubicBezTo>
                    <a:pt x="202" y="76"/>
                    <a:pt x="201" y="76"/>
                    <a:pt x="201" y="75"/>
                  </a:cubicBezTo>
                  <a:cubicBezTo>
                    <a:pt x="201" y="75"/>
                    <a:pt x="202" y="76"/>
                    <a:pt x="202" y="75"/>
                  </a:cubicBezTo>
                  <a:cubicBezTo>
                    <a:pt x="203" y="75"/>
                    <a:pt x="202" y="74"/>
                    <a:pt x="202" y="74"/>
                  </a:cubicBezTo>
                  <a:cubicBezTo>
                    <a:pt x="199" y="73"/>
                    <a:pt x="195" y="73"/>
                    <a:pt x="192" y="71"/>
                  </a:cubicBezTo>
                  <a:cubicBezTo>
                    <a:pt x="192" y="71"/>
                    <a:pt x="191" y="70"/>
                    <a:pt x="191" y="72"/>
                  </a:cubicBezTo>
                  <a:close/>
                  <a:moveTo>
                    <a:pt x="268" y="113"/>
                  </a:moveTo>
                  <a:cubicBezTo>
                    <a:pt x="273" y="123"/>
                    <a:pt x="276" y="133"/>
                    <a:pt x="280" y="143"/>
                  </a:cubicBezTo>
                  <a:cubicBezTo>
                    <a:pt x="280" y="143"/>
                    <a:pt x="281" y="143"/>
                    <a:pt x="282" y="142"/>
                  </a:cubicBezTo>
                  <a:cubicBezTo>
                    <a:pt x="278" y="133"/>
                    <a:pt x="275" y="124"/>
                    <a:pt x="270" y="115"/>
                  </a:cubicBezTo>
                  <a:cubicBezTo>
                    <a:pt x="270" y="114"/>
                    <a:pt x="268" y="112"/>
                    <a:pt x="268" y="113"/>
                  </a:cubicBezTo>
                  <a:close/>
                  <a:moveTo>
                    <a:pt x="55" y="50"/>
                  </a:moveTo>
                  <a:cubicBezTo>
                    <a:pt x="57" y="52"/>
                    <a:pt x="58" y="54"/>
                    <a:pt x="59" y="55"/>
                  </a:cubicBezTo>
                  <a:cubicBezTo>
                    <a:pt x="63" y="55"/>
                    <a:pt x="66" y="53"/>
                    <a:pt x="69" y="51"/>
                  </a:cubicBezTo>
                  <a:cubicBezTo>
                    <a:pt x="68" y="50"/>
                    <a:pt x="67" y="48"/>
                    <a:pt x="66" y="47"/>
                  </a:cubicBezTo>
                  <a:cubicBezTo>
                    <a:pt x="62" y="47"/>
                    <a:pt x="58" y="48"/>
                    <a:pt x="54" y="49"/>
                  </a:cubicBezTo>
                  <a:cubicBezTo>
                    <a:pt x="55" y="49"/>
                    <a:pt x="55" y="50"/>
                    <a:pt x="55" y="50"/>
                  </a:cubicBezTo>
                  <a:close/>
                  <a:moveTo>
                    <a:pt x="258" y="104"/>
                  </a:moveTo>
                  <a:cubicBezTo>
                    <a:pt x="258" y="104"/>
                    <a:pt x="258" y="105"/>
                    <a:pt x="258" y="104"/>
                  </a:cubicBezTo>
                  <a:cubicBezTo>
                    <a:pt x="262" y="118"/>
                    <a:pt x="269" y="131"/>
                    <a:pt x="277" y="145"/>
                  </a:cubicBezTo>
                  <a:cubicBezTo>
                    <a:pt x="279" y="144"/>
                    <a:pt x="279" y="144"/>
                    <a:pt x="279" y="144"/>
                  </a:cubicBezTo>
                  <a:cubicBezTo>
                    <a:pt x="272" y="132"/>
                    <a:pt x="266" y="120"/>
                    <a:pt x="263" y="108"/>
                  </a:cubicBezTo>
                  <a:lnTo>
                    <a:pt x="258" y="104"/>
                  </a:lnTo>
                  <a:close/>
                  <a:moveTo>
                    <a:pt x="72" y="67"/>
                  </a:moveTo>
                  <a:cubicBezTo>
                    <a:pt x="82" y="74"/>
                    <a:pt x="92" y="78"/>
                    <a:pt x="103" y="81"/>
                  </a:cubicBezTo>
                  <a:cubicBezTo>
                    <a:pt x="121" y="86"/>
                    <a:pt x="139" y="88"/>
                    <a:pt x="157" y="88"/>
                  </a:cubicBezTo>
                  <a:cubicBezTo>
                    <a:pt x="157" y="86"/>
                    <a:pt x="157" y="83"/>
                    <a:pt x="157" y="80"/>
                  </a:cubicBezTo>
                  <a:cubicBezTo>
                    <a:pt x="149" y="80"/>
                    <a:pt x="140" y="80"/>
                    <a:pt x="132" y="80"/>
                  </a:cubicBezTo>
                  <a:cubicBezTo>
                    <a:pt x="114" y="78"/>
                    <a:pt x="97" y="74"/>
                    <a:pt x="80" y="61"/>
                  </a:cubicBezTo>
                  <a:cubicBezTo>
                    <a:pt x="79" y="62"/>
                    <a:pt x="78" y="63"/>
                    <a:pt x="76" y="64"/>
                  </a:cubicBezTo>
                  <a:cubicBezTo>
                    <a:pt x="78" y="64"/>
                    <a:pt x="80" y="64"/>
                    <a:pt x="82" y="64"/>
                  </a:cubicBezTo>
                  <a:cubicBezTo>
                    <a:pt x="84" y="67"/>
                    <a:pt x="83" y="69"/>
                    <a:pt x="81" y="71"/>
                  </a:cubicBezTo>
                  <a:cubicBezTo>
                    <a:pt x="82" y="70"/>
                    <a:pt x="82" y="68"/>
                    <a:pt x="82" y="66"/>
                  </a:cubicBezTo>
                  <a:cubicBezTo>
                    <a:pt x="82" y="65"/>
                    <a:pt x="81" y="65"/>
                    <a:pt x="80" y="65"/>
                  </a:cubicBezTo>
                  <a:cubicBezTo>
                    <a:pt x="78" y="65"/>
                    <a:pt x="76" y="65"/>
                    <a:pt x="73" y="66"/>
                  </a:cubicBezTo>
                  <a:cubicBezTo>
                    <a:pt x="73" y="66"/>
                    <a:pt x="71" y="66"/>
                    <a:pt x="72" y="67"/>
                  </a:cubicBezTo>
                  <a:close/>
                  <a:moveTo>
                    <a:pt x="257" y="127"/>
                  </a:moveTo>
                  <a:cubicBezTo>
                    <a:pt x="257" y="131"/>
                    <a:pt x="259" y="134"/>
                    <a:pt x="259" y="138"/>
                  </a:cubicBezTo>
                  <a:cubicBezTo>
                    <a:pt x="260" y="141"/>
                    <a:pt x="262" y="145"/>
                    <a:pt x="262" y="149"/>
                  </a:cubicBezTo>
                  <a:cubicBezTo>
                    <a:pt x="262" y="149"/>
                    <a:pt x="261" y="149"/>
                    <a:pt x="260" y="149"/>
                  </a:cubicBezTo>
                  <a:cubicBezTo>
                    <a:pt x="259" y="147"/>
                    <a:pt x="257" y="145"/>
                    <a:pt x="256" y="143"/>
                  </a:cubicBezTo>
                  <a:cubicBezTo>
                    <a:pt x="256" y="143"/>
                    <a:pt x="256" y="143"/>
                    <a:pt x="255" y="143"/>
                  </a:cubicBezTo>
                  <a:cubicBezTo>
                    <a:pt x="251" y="136"/>
                    <a:pt x="247" y="129"/>
                    <a:pt x="244" y="122"/>
                  </a:cubicBezTo>
                  <a:cubicBezTo>
                    <a:pt x="244" y="123"/>
                    <a:pt x="244" y="124"/>
                    <a:pt x="244" y="125"/>
                  </a:cubicBezTo>
                  <a:cubicBezTo>
                    <a:pt x="245" y="129"/>
                    <a:pt x="246" y="133"/>
                    <a:pt x="247" y="137"/>
                  </a:cubicBezTo>
                  <a:cubicBezTo>
                    <a:pt x="247" y="138"/>
                    <a:pt x="246" y="138"/>
                    <a:pt x="246" y="137"/>
                  </a:cubicBezTo>
                  <a:cubicBezTo>
                    <a:pt x="242" y="132"/>
                    <a:pt x="239" y="126"/>
                    <a:pt x="234" y="121"/>
                  </a:cubicBezTo>
                  <a:cubicBezTo>
                    <a:pt x="234" y="120"/>
                    <a:pt x="233" y="120"/>
                    <a:pt x="232" y="120"/>
                  </a:cubicBezTo>
                  <a:cubicBezTo>
                    <a:pt x="233" y="123"/>
                    <a:pt x="232" y="126"/>
                    <a:pt x="233" y="129"/>
                  </a:cubicBezTo>
                  <a:cubicBezTo>
                    <a:pt x="233" y="130"/>
                    <a:pt x="231" y="131"/>
                    <a:pt x="231" y="130"/>
                  </a:cubicBezTo>
                  <a:cubicBezTo>
                    <a:pt x="225" y="125"/>
                    <a:pt x="225" y="125"/>
                    <a:pt x="225" y="125"/>
                  </a:cubicBezTo>
                  <a:cubicBezTo>
                    <a:pt x="222" y="123"/>
                    <a:pt x="219" y="123"/>
                    <a:pt x="217" y="122"/>
                  </a:cubicBezTo>
                  <a:cubicBezTo>
                    <a:pt x="219" y="123"/>
                    <a:pt x="222" y="122"/>
                    <a:pt x="224" y="123"/>
                  </a:cubicBezTo>
                  <a:cubicBezTo>
                    <a:pt x="227" y="125"/>
                    <a:pt x="229" y="127"/>
                    <a:pt x="232" y="129"/>
                  </a:cubicBezTo>
                  <a:cubicBezTo>
                    <a:pt x="232" y="126"/>
                    <a:pt x="231" y="123"/>
                    <a:pt x="231" y="120"/>
                  </a:cubicBezTo>
                  <a:cubicBezTo>
                    <a:pt x="231" y="119"/>
                    <a:pt x="233" y="118"/>
                    <a:pt x="233" y="119"/>
                  </a:cubicBezTo>
                  <a:cubicBezTo>
                    <a:pt x="239" y="122"/>
                    <a:pt x="243" y="130"/>
                    <a:pt x="245" y="135"/>
                  </a:cubicBezTo>
                  <a:cubicBezTo>
                    <a:pt x="244" y="130"/>
                    <a:pt x="244" y="130"/>
                    <a:pt x="244" y="130"/>
                  </a:cubicBezTo>
                  <a:cubicBezTo>
                    <a:pt x="243" y="125"/>
                    <a:pt x="242" y="121"/>
                    <a:pt x="241" y="117"/>
                  </a:cubicBezTo>
                  <a:cubicBezTo>
                    <a:pt x="241" y="116"/>
                    <a:pt x="242" y="116"/>
                    <a:pt x="242" y="117"/>
                  </a:cubicBezTo>
                  <a:cubicBezTo>
                    <a:pt x="248" y="127"/>
                    <a:pt x="253" y="137"/>
                    <a:pt x="261" y="148"/>
                  </a:cubicBezTo>
                  <a:cubicBezTo>
                    <a:pt x="257" y="134"/>
                    <a:pt x="254" y="121"/>
                    <a:pt x="248" y="108"/>
                  </a:cubicBezTo>
                  <a:cubicBezTo>
                    <a:pt x="248" y="107"/>
                    <a:pt x="249" y="107"/>
                    <a:pt x="249" y="107"/>
                  </a:cubicBezTo>
                  <a:cubicBezTo>
                    <a:pt x="252" y="114"/>
                    <a:pt x="254" y="120"/>
                    <a:pt x="258" y="127"/>
                  </a:cubicBezTo>
                  <a:cubicBezTo>
                    <a:pt x="258" y="128"/>
                    <a:pt x="259" y="129"/>
                    <a:pt x="259" y="130"/>
                  </a:cubicBezTo>
                  <a:cubicBezTo>
                    <a:pt x="259" y="129"/>
                    <a:pt x="259" y="130"/>
                    <a:pt x="259" y="130"/>
                  </a:cubicBezTo>
                  <a:cubicBezTo>
                    <a:pt x="263" y="136"/>
                    <a:pt x="265" y="143"/>
                    <a:pt x="270" y="149"/>
                  </a:cubicBezTo>
                  <a:cubicBezTo>
                    <a:pt x="270" y="149"/>
                    <a:pt x="271" y="150"/>
                    <a:pt x="271" y="149"/>
                  </a:cubicBezTo>
                  <a:cubicBezTo>
                    <a:pt x="255" y="102"/>
                    <a:pt x="255" y="102"/>
                    <a:pt x="255" y="102"/>
                  </a:cubicBezTo>
                  <a:cubicBezTo>
                    <a:pt x="241" y="90"/>
                    <a:pt x="227" y="79"/>
                    <a:pt x="213" y="65"/>
                  </a:cubicBezTo>
                  <a:cubicBezTo>
                    <a:pt x="212" y="69"/>
                    <a:pt x="211" y="73"/>
                    <a:pt x="211" y="77"/>
                  </a:cubicBezTo>
                  <a:cubicBezTo>
                    <a:pt x="210" y="82"/>
                    <a:pt x="208" y="86"/>
                    <a:pt x="207" y="92"/>
                  </a:cubicBezTo>
                  <a:cubicBezTo>
                    <a:pt x="206" y="92"/>
                    <a:pt x="205" y="94"/>
                    <a:pt x="203" y="95"/>
                  </a:cubicBezTo>
                  <a:cubicBezTo>
                    <a:pt x="203" y="95"/>
                    <a:pt x="202" y="95"/>
                    <a:pt x="202" y="95"/>
                  </a:cubicBezTo>
                  <a:cubicBezTo>
                    <a:pt x="199" y="95"/>
                    <a:pt x="195" y="95"/>
                    <a:pt x="192" y="96"/>
                  </a:cubicBezTo>
                  <a:cubicBezTo>
                    <a:pt x="173" y="97"/>
                    <a:pt x="153" y="98"/>
                    <a:pt x="133" y="96"/>
                  </a:cubicBezTo>
                  <a:cubicBezTo>
                    <a:pt x="120" y="96"/>
                    <a:pt x="108" y="93"/>
                    <a:pt x="95" y="89"/>
                  </a:cubicBezTo>
                  <a:cubicBezTo>
                    <a:pt x="84" y="85"/>
                    <a:pt x="73" y="76"/>
                    <a:pt x="63" y="68"/>
                  </a:cubicBezTo>
                  <a:cubicBezTo>
                    <a:pt x="53" y="61"/>
                    <a:pt x="46" y="50"/>
                    <a:pt x="38" y="40"/>
                  </a:cubicBezTo>
                  <a:cubicBezTo>
                    <a:pt x="37" y="39"/>
                    <a:pt x="36" y="37"/>
                    <a:pt x="37" y="36"/>
                  </a:cubicBezTo>
                  <a:cubicBezTo>
                    <a:pt x="34" y="29"/>
                    <a:pt x="32" y="22"/>
                    <a:pt x="32" y="15"/>
                  </a:cubicBezTo>
                  <a:cubicBezTo>
                    <a:pt x="25" y="14"/>
                    <a:pt x="18" y="14"/>
                    <a:pt x="12" y="16"/>
                  </a:cubicBezTo>
                  <a:cubicBezTo>
                    <a:pt x="11" y="18"/>
                    <a:pt x="11" y="20"/>
                    <a:pt x="11" y="21"/>
                  </a:cubicBezTo>
                  <a:cubicBezTo>
                    <a:pt x="10" y="40"/>
                    <a:pt x="12" y="60"/>
                    <a:pt x="25" y="80"/>
                  </a:cubicBezTo>
                  <a:cubicBezTo>
                    <a:pt x="38" y="101"/>
                    <a:pt x="57" y="116"/>
                    <a:pt x="73" y="127"/>
                  </a:cubicBezTo>
                  <a:cubicBezTo>
                    <a:pt x="87" y="137"/>
                    <a:pt x="102" y="141"/>
                    <a:pt x="117" y="145"/>
                  </a:cubicBezTo>
                  <a:cubicBezTo>
                    <a:pt x="146" y="153"/>
                    <a:pt x="176" y="154"/>
                    <a:pt x="206" y="149"/>
                  </a:cubicBezTo>
                  <a:cubicBezTo>
                    <a:pt x="206" y="146"/>
                    <a:pt x="206" y="143"/>
                    <a:pt x="206" y="140"/>
                  </a:cubicBezTo>
                  <a:cubicBezTo>
                    <a:pt x="207" y="138"/>
                    <a:pt x="209" y="139"/>
                    <a:pt x="209" y="138"/>
                  </a:cubicBezTo>
                  <a:cubicBezTo>
                    <a:pt x="209" y="138"/>
                    <a:pt x="209" y="139"/>
                    <a:pt x="210" y="139"/>
                  </a:cubicBezTo>
                  <a:cubicBezTo>
                    <a:pt x="209" y="144"/>
                    <a:pt x="209" y="149"/>
                    <a:pt x="211" y="154"/>
                  </a:cubicBezTo>
                  <a:cubicBezTo>
                    <a:pt x="210" y="154"/>
                    <a:pt x="210" y="154"/>
                    <a:pt x="210" y="154"/>
                  </a:cubicBezTo>
                  <a:cubicBezTo>
                    <a:pt x="211" y="165"/>
                    <a:pt x="212" y="175"/>
                    <a:pt x="213" y="186"/>
                  </a:cubicBezTo>
                  <a:cubicBezTo>
                    <a:pt x="232" y="174"/>
                    <a:pt x="250" y="161"/>
                    <a:pt x="268" y="150"/>
                  </a:cubicBezTo>
                  <a:cubicBezTo>
                    <a:pt x="270" y="150"/>
                    <a:pt x="268" y="148"/>
                    <a:pt x="267" y="148"/>
                  </a:cubicBezTo>
                  <a:cubicBezTo>
                    <a:pt x="263" y="141"/>
                    <a:pt x="260" y="134"/>
                    <a:pt x="257" y="127"/>
                  </a:cubicBezTo>
                  <a:close/>
                  <a:moveTo>
                    <a:pt x="195" y="45"/>
                  </a:moveTo>
                  <a:cubicBezTo>
                    <a:pt x="191" y="40"/>
                    <a:pt x="191" y="40"/>
                    <a:pt x="191" y="40"/>
                  </a:cubicBezTo>
                  <a:cubicBezTo>
                    <a:pt x="190" y="40"/>
                    <a:pt x="192" y="39"/>
                    <a:pt x="193" y="40"/>
                  </a:cubicBezTo>
                  <a:cubicBezTo>
                    <a:pt x="196" y="41"/>
                    <a:pt x="199" y="43"/>
                    <a:pt x="202" y="46"/>
                  </a:cubicBezTo>
                  <a:cubicBezTo>
                    <a:pt x="203" y="46"/>
                    <a:pt x="204" y="44"/>
                    <a:pt x="205" y="45"/>
                  </a:cubicBezTo>
                  <a:cubicBezTo>
                    <a:pt x="206" y="45"/>
                    <a:pt x="208" y="46"/>
                    <a:pt x="207" y="47"/>
                  </a:cubicBezTo>
                  <a:cubicBezTo>
                    <a:pt x="207" y="48"/>
                    <a:pt x="206" y="48"/>
                    <a:pt x="207" y="48"/>
                  </a:cubicBezTo>
                  <a:cubicBezTo>
                    <a:pt x="219" y="56"/>
                    <a:pt x="230" y="67"/>
                    <a:pt x="242" y="75"/>
                  </a:cubicBezTo>
                  <a:cubicBezTo>
                    <a:pt x="262" y="90"/>
                    <a:pt x="282" y="108"/>
                    <a:pt x="302" y="128"/>
                  </a:cubicBezTo>
                  <a:cubicBezTo>
                    <a:pt x="302" y="128"/>
                    <a:pt x="303" y="128"/>
                    <a:pt x="303" y="129"/>
                  </a:cubicBezTo>
                  <a:cubicBezTo>
                    <a:pt x="305" y="131"/>
                    <a:pt x="309" y="133"/>
                    <a:pt x="309" y="136"/>
                  </a:cubicBezTo>
                  <a:cubicBezTo>
                    <a:pt x="310" y="137"/>
                    <a:pt x="309" y="137"/>
                    <a:pt x="309" y="137"/>
                  </a:cubicBezTo>
                  <a:cubicBezTo>
                    <a:pt x="308" y="137"/>
                    <a:pt x="307" y="137"/>
                    <a:pt x="307" y="138"/>
                  </a:cubicBezTo>
                  <a:cubicBezTo>
                    <a:pt x="306" y="138"/>
                    <a:pt x="305" y="138"/>
                    <a:pt x="305" y="138"/>
                  </a:cubicBezTo>
                  <a:cubicBezTo>
                    <a:pt x="304" y="138"/>
                    <a:pt x="305" y="139"/>
                    <a:pt x="304" y="139"/>
                  </a:cubicBezTo>
                  <a:cubicBezTo>
                    <a:pt x="301" y="141"/>
                    <a:pt x="298" y="144"/>
                    <a:pt x="295" y="146"/>
                  </a:cubicBezTo>
                  <a:cubicBezTo>
                    <a:pt x="292" y="148"/>
                    <a:pt x="289" y="150"/>
                    <a:pt x="286" y="152"/>
                  </a:cubicBezTo>
                  <a:cubicBezTo>
                    <a:pt x="286" y="152"/>
                    <a:pt x="286" y="154"/>
                    <a:pt x="286" y="154"/>
                  </a:cubicBezTo>
                  <a:cubicBezTo>
                    <a:pt x="285" y="154"/>
                    <a:pt x="285" y="154"/>
                    <a:pt x="285" y="153"/>
                  </a:cubicBezTo>
                  <a:cubicBezTo>
                    <a:pt x="260" y="170"/>
                    <a:pt x="236" y="185"/>
                    <a:pt x="212" y="199"/>
                  </a:cubicBezTo>
                  <a:cubicBezTo>
                    <a:pt x="211" y="200"/>
                    <a:pt x="212" y="201"/>
                    <a:pt x="211" y="201"/>
                  </a:cubicBezTo>
                  <a:cubicBezTo>
                    <a:pt x="214" y="204"/>
                    <a:pt x="217" y="207"/>
                    <a:pt x="220" y="209"/>
                  </a:cubicBezTo>
                  <a:cubicBezTo>
                    <a:pt x="220" y="209"/>
                    <a:pt x="220" y="210"/>
                    <a:pt x="219" y="210"/>
                  </a:cubicBezTo>
                  <a:cubicBezTo>
                    <a:pt x="207" y="204"/>
                    <a:pt x="195" y="195"/>
                    <a:pt x="183" y="184"/>
                  </a:cubicBezTo>
                  <a:cubicBezTo>
                    <a:pt x="183" y="183"/>
                    <a:pt x="184" y="182"/>
                    <a:pt x="184" y="183"/>
                  </a:cubicBezTo>
                  <a:cubicBezTo>
                    <a:pt x="194" y="188"/>
                    <a:pt x="194" y="188"/>
                    <a:pt x="194" y="188"/>
                  </a:cubicBezTo>
                  <a:cubicBezTo>
                    <a:pt x="192" y="179"/>
                    <a:pt x="192" y="171"/>
                    <a:pt x="191" y="163"/>
                  </a:cubicBezTo>
                  <a:cubicBezTo>
                    <a:pt x="179" y="165"/>
                    <a:pt x="168" y="165"/>
                    <a:pt x="157" y="164"/>
                  </a:cubicBezTo>
                  <a:cubicBezTo>
                    <a:pt x="141" y="163"/>
                    <a:pt x="125" y="161"/>
                    <a:pt x="109" y="156"/>
                  </a:cubicBezTo>
                  <a:cubicBezTo>
                    <a:pt x="89" y="149"/>
                    <a:pt x="70" y="141"/>
                    <a:pt x="51" y="125"/>
                  </a:cubicBezTo>
                  <a:cubicBezTo>
                    <a:pt x="42" y="118"/>
                    <a:pt x="34" y="108"/>
                    <a:pt x="25" y="98"/>
                  </a:cubicBezTo>
                  <a:cubicBezTo>
                    <a:pt x="25" y="98"/>
                    <a:pt x="25" y="96"/>
                    <a:pt x="25" y="95"/>
                  </a:cubicBezTo>
                  <a:cubicBezTo>
                    <a:pt x="8" y="70"/>
                    <a:pt x="3" y="45"/>
                    <a:pt x="1" y="21"/>
                  </a:cubicBezTo>
                  <a:cubicBezTo>
                    <a:pt x="1" y="19"/>
                    <a:pt x="0" y="18"/>
                    <a:pt x="1" y="16"/>
                  </a:cubicBezTo>
                  <a:cubicBezTo>
                    <a:pt x="1" y="15"/>
                    <a:pt x="2" y="14"/>
                    <a:pt x="3" y="14"/>
                  </a:cubicBezTo>
                  <a:cubicBezTo>
                    <a:pt x="5" y="13"/>
                    <a:pt x="7" y="12"/>
                    <a:pt x="8" y="12"/>
                  </a:cubicBezTo>
                  <a:cubicBezTo>
                    <a:pt x="15" y="10"/>
                    <a:pt x="23" y="9"/>
                    <a:pt x="30" y="7"/>
                  </a:cubicBezTo>
                  <a:cubicBezTo>
                    <a:pt x="31" y="7"/>
                    <a:pt x="30" y="6"/>
                    <a:pt x="30" y="6"/>
                  </a:cubicBezTo>
                  <a:cubicBezTo>
                    <a:pt x="27" y="5"/>
                    <a:pt x="25" y="3"/>
                    <a:pt x="23" y="2"/>
                  </a:cubicBezTo>
                  <a:cubicBezTo>
                    <a:pt x="22" y="1"/>
                    <a:pt x="24" y="0"/>
                    <a:pt x="25" y="0"/>
                  </a:cubicBezTo>
                  <a:cubicBezTo>
                    <a:pt x="30" y="2"/>
                    <a:pt x="35" y="5"/>
                    <a:pt x="40" y="6"/>
                  </a:cubicBezTo>
                  <a:cubicBezTo>
                    <a:pt x="46" y="9"/>
                    <a:pt x="51" y="13"/>
                    <a:pt x="57" y="16"/>
                  </a:cubicBezTo>
                  <a:cubicBezTo>
                    <a:pt x="60" y="17"/>
                    <a:pt x="63" y="19"/>
                    <a:pt x="65" y="20"/>
                  </a:cubicBezTo>
                  <a:cubicBezTo>
                    <a:pt x="66" y="21"/>
                    <a:pt x="66" y="22"/>
                    <a:pt x="66" y="22"/>
                  </a:cubicBezTo>
                  <a:cubicBezTo>
                    <a:pt x="64" y="22"/>
                    <a:pt x="63" y="21"/>
                    <a:pt x="61" y="20"/>
                  </a:cubicBezTo>
                  <a:cubicBezTo>
                    <a:pt x="60" y="20"/>
                    <a:pt x="59" y="18"/>
                    <a:pt x="57" y="19"/>
                  </a:cubicBezTo>
                  <a:cubicBezTo>
                    <a:pt x="57" y="19"/>
                    <a:pt x="56" y="19"/>
                    <a:pt x="57" y="19"/>
                  </a:cubicBezTo>
                  <a:cubicBezTo>
                    <a:pt x="58" y="20"/>
                    <a:pt x="60" y="20"/>
                    <a:pt x="60" y="21"/>
                  </a:cubicBezTo>
                  <a:cubicBezTo>
                    <a:pt x="60" y="22"/>
                    <a:pt x="60" y="22"/>
                    <a:pt x="59" y="23"/>
                  </a:cubicBezTo>
                  <a:cubicBezTo>
                    <a:pt x="59" y="23"/>
                    <a:pt x="58" y="22"/>
                    <a:pt x="57" y="23"/>
                  </a:cubicBezTo>
                  <a:cubicBezTo>
                    <a:pt x="58" y="23"/>
                    <a:pt x="59" y="24"/>
                    <a:pt x="58" y="24"/>
                  </a:cubicBezTo>
                  <a:cubicBezTo>
                    <a:pt x="57" y="25"/>
                    <a:pt x="59" y="25"/>
                    <a:pt x="59" y="25"/>
                  </a:cubicBezTo>
                  <a:cubicBezTo>
                    <a:pt x="60" y="26"/>
                    <a:pt x="60" y="26"/>
                    <a:pt x="61" y="27"/>
                  </a:cubicBezTo>
                  <a:cubicBezTo>
                    <a:pt x="60" y="27"/>
                    <a:pt x="60" y="27"/>
                    <a:pt x="60" y="27"/>
                  </a:cubicBezTo>
                  <a:cubicBezTo>
                    <a:pt x="61" y="28"/>
                    <a:pt x="62" y="29"/>
                    <a:pt x="63" y="29"/>
                  </a:cubicBezTo>
                  <a:cubicBezTo>
                    <a:pt x="63" y="30"/>
                    <a:pt x="64" y="31"/>
                    <a:pt x="63" y="32"/>
                  </a:cubicBezTo>
                  <a:cubicBezTo>
                    <a:pt x="63" y="32"/>
                    <a:pt x="62" y="32"/>
                    <a:pt x="61" y="32"/>
                  </a:cubicBezTo>
                  <a:cubicBezTo>
                    <a:pt x="61" y="33"/>
                    <a:pt x="62" y="33"/>
                    <a:pt x="62" y="34"/>
                  </a:cubicBezTo>
                  <a:cubicBezTo>
                    <a:pt x="64" y="34"/>
                    <a:pt x="65" y="35"/>
                    <a:pt x="66" y="36"/>
                  </a:cubicBezTo>
                  <a:cubicBezTo>
                    <a:pt x="67" y="36"/>
                    <a:pt x="65" y="37"/>
                    <a:pt x="64" y="38"/>
                  </a:cubicBezTo>
                  <a:cubicBezTo>
                    <a:pt x="66" y="38"/>
                    <a:pt x="68" y="38"/>
                    <a:pt x="69" y="39"/>
                  </a:cubicBezTo>
                  <a:cubicBezTo>
                    <a:pt x="69" y="40"/>
                    <a:pt x="68" y="41"/>
                    <a:pt x="67" y="42"/>
                  </a:cubicBezTo>
                  <a:cubicBezTo>
                    <a:pt x="67" y="42"/>
                    <a:pt x="68" y="43"/>
                    <a:pt x="68" y="43"/>
                  </a:cubicBezTo>
                  <a:cubicBezTo>
                    <a:pt x="69" y="43"/>
                    <a:pt x="70" y="43"/>
                    <a:pt x="71" y="44"/>
                  </a:cubicBezTo>
                  <a:cubicBezTo>
                    <a:pt x="71" y="45"/>
                    <a:pt x="70" y="45"/>
                    <a:pt x="70" y="46"/>
                  </a:cubicBezTo>
                  <a:cubicBezTo>
                    <a:pt x="72" y="45"/>
                    <a:pt x="74" y="45"/>
                    <a:pt x="76" y="47"/>
                  </a:cubicBezTo>
                  <a:cubicBezTo>
                    <a:pt x="75" y="47"/>
                    <a:pt x="75" y="48"/>
                    <a:pt x="75" y="49"/>
                  </a:cubicBezTo>
                  <a:cubicBezTo>
                    <a:pt x="75" y="49"/>
                    <a:pt x="74" y="49"/>
                    <a:pt x="74" y="50"/>
                  </a:cubicBezTo>
                  <a:cubicBezTo>
                    <a:pt x="76" y="52"/>
                    <a:pt x="79" y="55"/>
                    <a:pt x="81" y="57"/>
                  </a:cubicBezTo>
                  <a:cubicBezTo>
                    <a:pt x="81" y="56"/>
                    <a:pt x="82" y="57"/>
                    <a:pt x="83" y="57"/>
                  </a:cubicBezTo>
                  <a:cubicBezTo>
                    <a:pt x="95" y="66"/>
                    <a:pt x="107" y="71"/>
                    <a:pt x="119" y="74"/>
                  </a:cubicBezTo>
                  <a:cubicBezTo>
                    <a:pt x="141" y="78"/>
                    <a:pt x="164" y="77"/>
                    <a:pt x="187" y="73"/>
                  </a:cubicBezTo>
                  <a:cubicBezTo>
                    <a:pt x="187" y="71"/>
                    <a:pt x="187" y="68"/>
                    <a:pt x="187" y="65"/>
                  </a:cubicBezTo>
                  <a:cubicBezTo>
                    <a:pt x="187" y="65"/>
                    <a:pt x="186" y="65"/>
                    <a:pt x="185" y="64"/>
                  </a:cubicBezTo>
                  <a:cubicBezTo>
                    <a:pt x="186" y="64"/>
                    <a:pt x="186" y="63"/>
                    <a:pt x="187" y="63"/>
                  </a:cubicBezTo>
                  <a:cubicBezTo>
                    <a:pt x="187" y="63"/>
                    <a:pt x="187" y="62"/>
                    <a:pt x="187" y="62"/>
                  </a:cubicBezTo>
                  <a:cubicBezTo>
                    <a:pt x="185" y="63"/>
                    <a:pt x="182" y="63"/>
                    <a:pt x="181" y="63"/>
                  </a:cubicBezTo>
                  <a:cubicBezTo>
                    <a:pt x="179" y="64"/>
                    <a:pt x="178" y="66"/>
                    <a:pt x="177" y="66"/>
                  </a:cubicBezTo>
                  <a:cubicBezTo>
                    <a:pt x="176" y="66"/>
                    <a:pt x="176" y="65"/>
                    <a:pt x="176" y="64"/>
                  </a:cubicBezTo>
                  <a:cubicBezTo>
                    <a:pt x="179" y="62"/>
                    <a:pt x="182" y="60"/>
                    <a:pt x="185" y="58"/>
                  </a:cubicBezTo>
                  <a:cubicBezTo>
                    <a:pt x="184" y="58"/>
                    <a:pt x="183" y="58"/>
                    <a:pt x="183" y="57"/>
                  </a:cubicBezTo>
                  <a:cubicBezTo>
                    <a:pt x="183" y="56"/>
                    <a:pt x="184" y="56"/>
                    <a:pt x="185" y="56"/>
                  </a:cubicBezTo>
                  <a:cubicBezTo>
                    <a:pt x="189" y="55"/>
                    <a:pt x="193" y="53"/>
                    <a:pt x="196" y="50"/>
                  </a:cubicBezTo>
                  <a:cubicBezTo>
                    <a:pt x="195" y="49"/>
                    <a:pt x="194" y="47"/>
                    <a:pt x="193" y="46"/>
                  </a:cubicBezTo>
                  <a:cubicBezTo>
                    <a:pt x="192" y="45"/>
                    <a:pt x="193" y="44"/>
                    <a:pt x="193" y="45"/>
                  </a:cubicBezTo>
                  <a:cubicBezTo>
                    <a:pt x="194" y="45"/>
                    <a:pt x="195" y="45"/>
                    <a:pt x="195" y="45"/>
                  </a:cubicBezTo>
                  <a:close/>
                </a:path>
              </a:pathLst>
            </a:custGeom>
            <a:solidFill>
              <a:schemeClr val="bg2">
                <a:lumMod val="25000"/>
              </a:schemeClr>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22" name="矩形 14">
            <a:extLst>
              <a:ext uri="{FF2B5EF4-FFF2-40B4-BE49-F238E27FC236}">
                <a16:creationId xmlns:a16="http://schemas.microsoft.com/office/drawing/2014/main" xmlns="" id="{DBC382F9-45B6-43F1-99FB-B0D46AC43D74}"/>
              </a:ext>
            </a:extLst>
          </p:cNvPr>
          <p:cNvSpPr>
            <a:spLocks noChangeArrowheads="1"/>
          </p:cNvSpPr>
          <p:nvPr/>
        </p:nvSpPr>
        <p:spPr bwMode="auto">
          <a:xfrm>
            <a:off x="1634571" y="3214830"/>
            <a:ext cx="9764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现实意义</a:t>
            </a:r>
            <a:endParaRPr kumimoji="0" lang="en-US" altLang="zh-CN" sz="24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14">
            <a:extLst>
              <a:ext uri="{FF2B5EF4-FFF2-40B4-BE49-F238E27FC236}">
                <a16:creationId xmlns:a16="http://schemas.microsoft.com/office/drawing/2014/main" xmlns="" id="{ACF7B4F1-6260-409C-8769-FC18B58204C9}"/>
              </a:ext>
            </a:extLst>
          </p:cNvPr>
          <p:cNvSpPr>
            <a:spLocks noChangeArrowheads="1"/>
          </p:cNvSpPr>
          <p:nvPr/>
        </p:nvSpPr>
        <p:spPr bwMode="auto">
          <a:xfrm>
            <a:off x="4123725" y="3084544"/>
            <a:ext cx="695991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生产力与生产关系矛盾运动规律是马克思主义政党制定路线、方针和政策的重要依据</a:t>
            </a:r>
          </a:p>
        </p:txBody>
      </p:sp>
      <p:cxnSp>
        <p:nvCxnSpPr>
          <p:cNvPr id="24" name="直接连接符 23">
            <a:extLst>
              <a:ext uri="{FF2B5EF4-FFF2-40B4-BE49-F238E27FC236}">
                <a16:creationId xmlns:a16="http://schemas.microsoft.com/office/drawing/2014/main" xmlns="" id="{C633AD32-F3C0-45F9-8482-54BC77544E35}"/>
              </a:ext>
            </a:extLst>
          </p:cNvPr>
          <p:cNvCxnSpPr>
            <a:cxnSpLocks/>
          </p:cNvCxnSpPr>
          <p:nvPr>
            <p:custDataLst>
              <p:tags r:id="rId1"/>
            </p:custDataLst>
          </p:nvPr>
        </p:nvCxnSpPr>
        <p:spPr>
          <a:xfrm>
            <a:off x="6774873" y="4529407"/>
            <a:ext cx="3551958" cy="0"/>
          </a:xfrm>
          <a:prstGeom prst="line">
            <a:avLst/>
          </a:prstGeom>
          <a:ln w="38100">
            <a:solidFill>
              <a:srgbClr val="B26A37"/>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C988E6FE-1236-441A-836C-DDBB7CB5A88D}"/>
              </a:ext>
            </a:extLst>
          </p:cNvPr>
          <p:cNvCxnSpPr>
            <a:cxnSpLocks/>
          </p:cNvCxnSpPr>
          <p:nvPr>
            <p:custDataLst>
              <p:tags r:id="rId2"/>
            </p:custDataLst>
          </p:nvPr>
        </p:nvCxnSpPr>
        <p:spPr>
          <a:xfrm>
            <a:off x="6774873" y="6413625"/>
            <a:ext cx="3551958" cy="0"/>
          </a:xfrm>
          <a:prstGeom prst="line">
            <a:avLst/>
          </a:prstGeom>
          <a:ln w="38100">
            <a:solidFill>
              <a:srgbClr val="B26A37"/>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32669CAD-0523-49EE-A521-0B863D2C97EC}"/>
              </a:ext>
            </a:extLst>
          </p:cNvPr>
          <p:cNvGrpSpPr/>
          <p:nvPr/>
        </p:nvGrpSpPr>
        <p:grpSpPr>
          <a:xfrm>
            <a:off x="1308894" y="2587625"/>
            <a:ext cx="9574213" cy="3449638"/>
            <a:chOff x="1800225" y="2587625"/>
            <a:chExt cx="9574213" cy="3449638"/>
          </a:xfrm>
        </p:grpSpPr>
        <p:sp>
          <p:nvSpPr>
            <p:cNvPr id="52230" name="文本框 24">
              <a:extLst>
                <a:ext uri="{FF2B5EF4-FFF2-40B4-BE49-F238E27FC236}">
                  <a16:creationId xmlns:a16="http://schemas.microsoft.com/office/drawing/2014/main" xmlns="" id="{BF24A690-6A39-47BC-AA8B-B653F9CF3A62}"/>
                </a:ext>
              </a:extLst>
            </p:cNvPr>
            <p:cNvSpPr txBox="1">
              <a:spLocks noChangeArrowheads="1"/>
            </p:cNvSpPr>
            <p:nvPr/>
          </p:nvSpPr>
          <p:spPr bwMode="auto">
            <a:xfrm>
              <a:off x="5729288" y="3794125"/>
              <a:ext cx="564515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经济基础与经济体制具有内在联系。</a:t>
              </a:r>
              <a:r>
                <a:rPr kumimoji="0" lang="zh-CN" altLang="en-US" sz="2400" b="1"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经济体制的选择是否得当</a:t>
              </a:r>
              <a:r>
                <a:rPr kumimoji="0" lang="zh-CN" altLang="en-US" sz="2400" b="0" i="0" u="none" strike="noStrike" kern="1200" cap="none" spc="0" normalizeH="0" baseline="0" noProof="0">
                  <a:ln>
                    <a:noFill/>
                  </a:ln>
                  <a:solidFill>
                    <a:srgbClr val="262626"/>
                  </a:solidFill>
                  <a:effectLst/>
                  <a:uLnTx/>
                  <a:uFillTx/>
                  <a:latin typeface="微软雅黑" panose="020B0503020204020204" pitchFamily="34" charset="-122"/>
                  <a:ea typeface="微软雅黑" panose="020B0503020204020204" pitchFamily="34" charset="-122"/>
                  <a:cs typeface="+mn-cs"/>
                </a:rPr>
                <a:t>，对于基本经济制度即生产关系的自我完善和生产力的发展起着极为重要的作用。</a:t>
              </a:r>
            </a:p>
          </p:txBody>
        </p:sp>
        <p:sp>
          <p:nvSpPr>
            <p:cNvPr id="52231" name="文本框 25">
              <a:extLst>
                <a:ext uri="{FF2B5EF4-FFF2-40B4-BE49-F238E27FC236}">
                  <a16:creationId xmlns:a16="http://schemas.microsoft.com/office/drawing/2014/main" xmlns="" id="{0EA1A2F1-2A95-4836-8BC4-634610DD9AD2}"/>
                </a:ext>
              </a:extLst>
            </p:cNvPr>
            <p:cNvSpPr txBox="1">
              <a:spLocks noChangeArrowheads="1"/>
            </p:cNvSpPr>
            <p:nvPr/>
          </p:nvSpPr>
          <p:spPr bwMode="auto">
            <a:xfrm>
              <a:off x="1935163" y="2587625"/>
              <a:ext cx="87709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由社会一定发展阶段的生产力所决定的生产关系的总和。</a:t>
              </a:r>
            </a:p>
          </p:txBody>
        </p:sp>
        <p:cxnSp>
          <p:nvCxnSpPr>
            <p:cNvPr id="27" name="直接连接符 26">
              <a:extLst>
                <a:ext uri="{FF2B5EF4-FFF2-40B4-BE49-F238E27FC236}">
                  <a16:creationId xmlns:a16="http://schemas.microsoft.com/office/drawing/2014/main" xmlns="" id="{CEA3F213-FA89-4BAE-B02B-AADA3148E2CE}"/>
                </a:ext>
              </a:extLst>
            </p:cNvPr>
            <p:cNvCxnSpPr>
              <a:cxnSpLocks/>
            </p:cNvCxnSpPr>
            <p:nvPr/>
          </p:nvCxnSpPr>
          <p:spPr>
            <a:xfrm>
              <a:off x="1800225" y="3481388"/>
              <a:ext cx="9380393" cy="0"/>
            </a:xfrm>
            <a:prstGeom prst="line">
              <a:avLst/>
            </a:prstGeom>
            <a:ln w="15875">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0EFA52D3-9E06-44B4-8C33-4F5914B5BC72}"/>
                </a:ext>
              </a:extLst>
            </p:cNvPr>
            <p:cNvCxnSpPr>
              <a:cxnSpLocks/>
            </p:cNvCxnSpPr>
            <p:nvPr/>
          </p:nvCxnSpPr>
          <p:spPr>
            <a:xfrm flipV="1">
              <a:off x="5245100" y="3481389"/>
              <a:ext cx="0" cy="2555874"/>
            </a:xfrm>
            <a:prstGeom prst="line">
              <a:avLst/>
            </a:prstGeom>
            <a:ln w="15875">
              <a:solidFill>
                <a:srgbClr val="B26A37"/>
              </a:solidFill>
            </a:ln>
          </p:spPr>
          <p:style>
            <a:lnRef idx="1">
              <a:schemeClr val="accent1"/>
            </a:lnRef>
            <a:fillRef idx="0">
              <a:schemeClr val="accent1"/>
            </a:fillRef>
            <a:effectRef idx="0">
              <a:schemeClr val="accent1"/>
            </a:effectRef>
            <a:fontRef idx="minor">
              <a:schemeClr val="tx1"/>
            </a:fontRef>
          </p:style>
        </p:cxnSp>
        <p:sp>
          <p:nvSpPr>
            <p:cNvPr id="52235" name="文本框 24">
              <a:extLst>
                <a:ext uri="{FF2B5EF4-FFF2-40B4-BE49-F238E27FC236}">
                  <a16:creationId xmlns:a16="http://schemas.microsoft.com/office/drawing/2014/main" xmlns="" id="{04BB13BB-DD5B-4B2C-9E59-0627D6E10ECA}"/>
                </a:ext>
              </a:extLst>
            </p:cNvPr>
            <p:cNvSpPr txBox="1">
              <a:spLocks noChangeArrowheads="1"/>
            </p:cNvSpPr>
            <p:nvPr/>
          </p:nvSpPr>
          <p:spPr bwMode="auto">
            <a:xfrm>
              <a:off x="1935162" y="3794125"/>
              <a:ext cx="2956143"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决定一个社会性质的是其中占支配地位的生产关系。</a:t>
              </a:r>
            </a:p>
          </p:txBody>
        </p:sp>
      </p:grpSp>
      <p:sp>
        <p:nvSpPr>
          <p:cNvPr id="20" name="矩形 19">
            <a:extLst>
              <a:ext uri="{FF2B5EF4-FFF2-40B4-BE49-F238E27FC236}">
                <a16:creationId xmlns:a16="http://schemas.microsoft.com/office/drawing/2014/main" xmlns="" id="{36FF09CD-74FD-40C9-BF22-90692A555D76}"/>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21" name="矩形: 圆角 20">
            <a:extLst>
              <a:ext uri="{FF2B5EF4-FFF2-40B4-BE49-F238E27FC236}">
                <a16:creationId xmlns:a16="http://schemas.microsoft.com/office/drawing/2014/main" xmlns="" id="{CE52C12C-97E8-4FFA-A359-F286032B9EDB}"/>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（二）经济基础与上层建筑的矛盾运动及其规律</a:t>
            </a:r>
          </a:p>
        </p:txBody>
      </p:sp>
      <p:sp>
        <p:nvSpPr>
          <p:cNvPr id="22" name="文本框 2">
            <a:extLst>
              <a:ext uri="{FF2B5EF4-FFF2-40B4-BE49-F238E27FC236}">
                <a16:creationId xmlns:a16="http://schemas.microsoft.com/office/drawing/2014/main" xmlns="" id="{B9CF4469-42A3-49DE-B0C2-7EE4A1894C67}"/>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经济基础</a:t>
            </a:r>
          </a:p>
        </p:txBody>
      </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9" name="文本框 2">
            <a:extLst>
              <a:ext uri="{FF2B5EF4-FFF2-40B4-BE49-F238E27FC236}">
                <a16:creationId xmlns:a16="http://schemas.microsoft.com/office/drawing/2014/main" xmlns="" id="{E10B2A2F-9EB0-4BC0-BF9A-824A7640ACA0}"/>
              </a:ext>
            </a:extLst>
          </p:cNvPr>
          <p:cNvSpPr txBox="1">
            <a:spLocks noChangeArrowheads="1"/>
          </p:cNvSpPr>
          <p:nvPr/>
        </p:nvSpPr>
        <p:spPr bwMode="auto">
          <a:xfrm>
            <a:off x="677211" y="1993459"/>
            <a:ext cx="10833336"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3888">
              <a:defRPr>
                <a:solidFill>
                  <a:schemeClr val="tx1"/>
                </a:solidFill>
                <a:latin typeface="Arial" panose="020B0604020202020204" pitchFamily="34" charset="0"/>
                <a:ea typeface="微软雅黑" panose="020B0503020204020204" pitchFamily="34" charset="-122"/>
              </a:defRPr>
            </a:lvl1pPr>
            <a:lvl2pPr marL="685800" indent="-22860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3888" algn="just"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领导经济建设的长期实践中，党既坚持马克思主义政治经济学的基本原理和方法论，又结合中国实际大胆创新，从单一公有制到公有制为主体、多种所有制经济共同发展和坚持“两个毫不动摇”；从传统的计划经济体制到</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社会主义市场经济体制</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市场在资源配置中起基础性作用到市场在资源配置中起决定性作用、更好发挥政府作用，一系列新探索新实践，既确保了国民经济命脉牢牢掌握在党和人民手中，确保了经济发展服务人民利益、公共利益和国家利益，也提升了市场主体的自主性创造性，</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极大解放和发展了社会生产力</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0" marR="0" lvl="0" indent="623888" algn="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中国共产党的历史使命与行动价值</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grpSp>
        <p:nvGrpSpPr>
          <p:cNvPr id="54280" name="组合 29">
            <a:extLst>
              <a:ext uri="{FF2B5EF4-FFF2-40B4-BE49-F238E27FC236}">
                <a16:creationId xmlns:a16="http://schemas.microsoft.com/office/drawing/2014/main" xmlns="" id="{605B088D-B51E-48E2-8017-9E038F7ED3BA}"/>
              </a:ext>
            </a:extLst>
          </p:cNvPr>
          <p:cNvGrpSpPr>
            <a:grpSpLocks/>
          </p:cNvGrpSpPr>
          <p:nvPr/>
        </p:nvGrpSpPr>
        <p:grpSpPr bwMode="auto">
          <a:xfrm>
            <a:off x="488157" y="1898074"/>
            <a:ext cx="11215687" cy="4736542"/>
            <a:chOff x="1064747" y="2676527"/>
            <a:chExt cx="10065216" cy="3197226"/>
          </a:xfrm>
        </p:grpSpPr>
        <p:sp>
          <p:nvSpPr>
            <p:cNvPr id="31" name="任意多边形 105">
              <a:extLst>
                <a:ext uri="{FF2B5EF4-FFF2-40B4-BE49-F238E27FC236}">
                  <a16:creationId xmlns:a16="http://schemas.microsoft.com/office/drawing/2014/main" xmlns="" id="{A73A885D-D3CA-4EBE-841D-4C0E48FB3A5B}"/>
                </a:ext>
              </a:extLst>
            </p:cNvPr>
            <p:cNvSpPr/>
            <p:nvPr/>
          </p:nvSpPr>
          <p:spPr>
            <a:xfrm>
              <a:off x="1083267" y="2685961"/>
              <a:ext cx="10032449" cy="3168662"/>
            </a:xfrm>
            <a:custGeom>
              <a:avLst/>
              <a:gdLst>
                <a:gd name="connsiteX0" fmla="*/ 0 w 10031878"/>
                <a:gd name="connsiteY0" fmla="*/ 0 h 3168650"/>
                <a:gd name="connsiteX1" fmla="*/ 10031878 w 10031878"/>
                <a:gd name="connsiteY1" fmla="*/ 0 h 3168650"/>
                <a:gd name="connsiteX2" fmla="*/ 10031878 w 10031878"/>
                <a:gd name="connsiteY2" fmla="*/ 2663562 h 3168650"/>
                <a:gd name="connsiteX3" fmla="*/ 9526790 w 10031878"/>
                <a:gd name="connsiteY3" fmla="*/ 3168650 h 3168650"/>
                <a:gd name="connsiteX4" fmla="*/ 0 w 10031878"/>
                <a:gd name="connsiteY4" fmla="*/ 3168650 h 31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878" h="3168650">
                  <a:moveTo>
                    <a:pt x="0" y="0"/>
                  </a:moveTo>
                  <a:lnTo>
                    <a:pt x="10031878" y="0"/>
                  </a:lnTo>
                  <a:lnTo>
                    <a:pt x="10031878" y="2663562"/>
                  </a:lnTo>
                  <a:lnTo>
                    <a:pt x="9526790" y="3168650"/>
                  </a:lnTo>
                  <a:lnTo>
                    <a:pt x="0" y="3168650"/>
                  </a:lnTo>
                  <a:close/>
                </a:path>
              </a:pathLst>
            </a:custGeom>
            <a:noFill/>
            <a:ln>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思源黑体 CN Normal" panose="020B0400000000000000" pitchFamily="34" charset="-122"/>
                <a:cs typeface="+mn-cs"/>
                <a:sym typeface="Arial" panose="020B0604020202020204" pitchFamily="34" charset="0"/>
              </a:endParaRPr>
            </a:p>
          </p:txBody>
        </p:sp>
        <p:sp>
          <p:nvSpPr>
            <p:cNvPr id="32" name="任意多边形 106">
              <a:extLst>
                <a:ext uri="{FF2B5EF4-FFF2-40B4-BE49-F238E27FC236}">
                  <a16:creationId xmlns:a16="http://schemas.microsoft.com/office/drawing/2014/main" xmlns="" id="{2270FD4B-173C-490E-82AD-B86C5F37ADC8}"/>
                </a:ext>
              </a:extLst>
            </p:cNvPr>
            <p:cNvSpPr/>
            <p:nvPr/>
          </p:nvSpPr>
          <p:spPr>
            <a:xfrm>
              <a:off x="10474620" y="2676704"/>
              <a:ext cx="655343" cy="715462"/>
            </a:xfrm>
            <a:custGeom>
              <a:avLst/>
              <a:gdLst>
                <a:gd name="connsiteX0" fmla="*/ 0 w 309563"/>
                <a:gd name="connsiteY0" fmla="*/ 0 h 338137"/>
                <a:gd name="connsiteX1" fmla="*/ 309563 w 309563"/>
                <a:gd name="connsiteY1" fmla="*/ 0 h 338137"/>
                <a:gd name="connsiteX2" fmla="*/ 309563 w 309563"/>
                <a:gd name="connsiteY2" fmla="*/ 338137 h 338137"/>
              </a:gdLst>
              <a:ahLst/>
              <a:cxnLst>
                <a:cxn ang="0">
                  <a:pos x="connsiteX0" y="connsiteY0"/>
                </a:cxn>
                <a:cxn ang="0">
                  <a:pos x="connsiteX1" y="connsiteY1"/>
                </a:cxn>
                <a:cxn ang="0">
                  <a:pos x="connsiteX2" y="connsiteY2"/>
                </a:cxn>
              </a:cxnLst>
              <a:rect l="l" t="t" r="r" b="b"/>
              <a:pathLst>
                <a:path w="309563" h="338137">
                  <a:moveTo>
                    <a:pt x="0" y="0"/>
                  </a:moveTo>
                  <a:lnTo>
                    <a:pt x="309563" y="0"/>
                  </a:lnTo>
                  <a:lnTo>
                    <a:pt x="309563" y="338137"/>
                  </a:lnTo>
                </a:path>
              </a:pathLst>
            </a:custGeom>
            <a:noFill/>
            <a:ln w="57150">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思源黑体 CN Normal" panose="020B0400000000000000" pitchFamily="34" charset="-122"/>
                <a:cs typeface="+mn-cs"/>
                <a:sym typeface="Arial" panose="020B0604020202020204" pitchFamily="34" charset="0"/>
              </a:endParaRPr>
            </a:p>
          </p:txBody>
        </p:sp>
        <p:sp>
          <p:nvSpPr>
            <p:cNvPr id="33" name="任意多边形 107">
              <a:extLst>
                <a:ext uri="{FF2B5EF4-FFF2-40B4-BE49-F238E27FC236}">
                  <a16:creationId xmlns:a16="http://schemas.microsoft.com/office/drawing/2014/main" xmlns="" id="{9DB6C7C3-1E3D-4D3F-A46C-8D4C543F0A20}"/>
                </a:ext>
              </a:extLst>
            </p:cNvPr>
            <p:cNvSpPr/>
            <p:nvPr/>
          </p:nvSpPr>
          <p:spPr>
            <a:xfrm flipH="1" flipV="1">
              <a:off x="1064747" y="5157676"/>
              <a:ext cx="655343" cy="715462"/>
            </a:xfrm>
            <a:custGeom>
              <a:avLst/>
              <a:gdLst>
                <a:gd name="connsiteX0" fmla="*/ 0 w 309563"/>
                <a:gd name="connsiteY0" fmla="*/ 0 h 338137"/>
                <a:gd name="connsiteX1" fmla="*/ 309563 w 309563"/>
                <a:gd name="connsiteY1" fmla="*/ 0 h 338137"/>
                <a:gd name="connsiteX2" fmla="*/ 309563 w 309563"/>
                <a:gd name="connsiteY2" fmla="*/ 338137 h 338137"/>
              </a:gdLst>
              <a:ahLst/>
              <a:cxnLst>
                <a:cxn ang="0">
                  <a:pos x="connsiteX0" y="connsiteY0"/>
                </a:cxn>
                <a:cxn ang="0">
                  <a:pos x="connsiteX1" y="connsiteY1"/>
                </a:cxn>
                <a:cxn ang="0">
                  <a:pos x="connsiteX2" y="connsiteY2"/>
                </a:cxn>
              </a:cxnLst>
              <a:rect l="l" t="t" r="r" b="b"/>
              <a:pathLst>
                <a:path w="309563" h="338137">
                  <a:moveTo>
                    <a:pt x="0" y="0"/>
                  </a:moveTo>
                  <a:lnTo>
                    <a:pt x="309563" y="0"/>
                  </a:lnTo>
                  <a:lnTo>
                    <a:pt x="309563" y="338137"/>
                  </a:lnTo>
                </a:path>
              </a:pathLst>
            </a:custGeom>
            <a:noFill/>
            <a:ln w="57150">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思源黑体 CN Normal" panose="020B0400000000000000" pitchFamily="34" charset="-122"/>
                <a:cs typeface="+mn-cs"/>
                <a:sym typeface="Arial" panose="020B0604020202020204" pitchFamily="34" charset="0"/>
              </a:endParaRPr>
            </a:p>
          </p:txBody>
        </p:sp>
      </p:grpSp>
      <p:sp>
        <p:nvSpPr>
          <p:cNvPr id="19" name="矩形 18">
            <a:extLst>
              <a:ext uri="{FF2B5EF4-FFF2-40B4-BE49-F238E27FC236}">
                <a16:creationId xmlns:a16="http://schemas.microsoft.com/office/drawing/2014/main" xmlns="" id="{A65F23D9-3832-4F90-8A7D-6DDA2942F26F}"/>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20" name="矩形: 圆角 19">
            <a:extLst>
              <a:ext uri="{FF2B5EF4-FFF2-40B4-BE49-F238E27FC236}">
                <a16:creationId xmlns:a16="http://schemas.microsoft.com/office/drawing/2014/main" xmlns="" id="{6E146B28-4719-47A1-AE66-EE2A0E6D9859}"/>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（二）经济基础与上层建筑的矛盾运动及其规律</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2017北京国际旅游交易会11月全新登场| 大公中原网">
            <a:extLst>
              <a:ext uri="{FF2B5EF4-FFF2-40B4-BE49-F238E27FC236}">
                <a16:creationId xmlns:a16="http://schemas.microsoft.com/office/drawing/2014/main" xmlns="" id="{039A021E-F8F7-4321-B326-5EE833B10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 name="_3">
            <a:extLst>
              <a:ext uri="{FF2B5EF4-FFF2-40B4-BE49-F238E27FC236}">
                <a16:creationId xmlns:a16="http://schemas.microsoft.com/office/drawing/2014/main" xmlns="" id="{B0D8EA42-314F-4868-9EA3-752336A11CAC}"/>
              </a:ext>
            </a:extLst>
          </p:cNvPr>
          <p:cNvSpPr/>
          <p:nvPr/>
        </p:nvSpPr>
        <p:spPr>
          <a:xfrm>
            <a:off x="3666246" y="2952733"/>
            <a:ext cx="3647152" cy="2438488"/>
          </a:xfrm>
          <a:prstGeom prst="rect">
            <a:avLst/>
          </a:prstGeom>
          <a:effectLst/>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26A37"/>
                </a:solidFill>
                <a:effectLst>
                  <a:glow>
                    <a:prstClr val="white"/>
                  </a:glow>
                </a:effectLst>
                <a:uLnTx/>
                <a:uFillTx/>
                <a:latin typeface="Arial" panose="020B0604020202020204" pitchFamily="34" charset="0"/>
                <a:ea typeface="微软雅黑" panose="020B0503020204020204" pitchFamily="34" charset="-122"/>
                <a:cs typeface="+mn-cs"/>
                <a:sym typeface="Arial" panose="020B0604020202020204" pitchFamily="34" charset="0"/>
              </a:rPr>
              <a:t>人类社会的</a:t>
            </a:r>
            <a:endParaRPr kumimoji="0" lang="en-US" altLang="zh-CN" sz="5400" b="1" i="0" u="none" strike="noStrike" kern="1200" cap="none" spc="0" normalizeH="0" baseline="0" noProof="0" dirty="0">
              <a:ln>
                <a:noFill/>
              </a:ln>
              <a:solidFill>
                <a:srgbClr val="B26A37"/>
              </a:solidFill>
              <a:effectLst>
                <a:glow>
                  <a:prstClr val="white"/>
                </a:glow>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26A37"/>
                </a:solidFill>
                <a:effectLst>
                  <a:glow>
                    <a:prstClr val="white"/>
                  </a:glow>
                </a:effectLst>
                <a:uLnTx/>
                <a:uFillTx/>
                <a:latin typeface="Arial" panose="020B0604020202020204" pitchFamily="34" charset="0"/>
                <a:ea typeface="微软雅黑" panose="020B0503020204020204" pitchFamily="34" charset="-122"/>
                <a:cs typeface="+mn-cs"/>
                <a:sym typeface="Arial" panose="020B0604020202020204" pitchFamily="34" charset="0"/>
              </a:rPr>
              <a:t>存在与发展</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第一节</a:t>
            </a:r>
          </a:p>
        </p:txBody>
      </p:sp>
      <p:pic>
        <p:nvPicPr>
          <p:cNvPr id="11" name="图片 8">
            <a:hlinkClick r:id="rId3" action="ppaction://hlinksldjump"/>
            <a:extLst>
              <a:ext uri="{FF2B5EF4-FFF2-40B4-BE49-F238E27FC236}">
                <a16:creationId xmlns:a16="http://schemas.microsoft.com/office/drawing/2014/main" xmlns="" id="{6BE484CF-F061-4485-9480-2EE36A5B6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82639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xmlns="" id="{BD9E032C-4FA5-4E1C-8D0D-FC0231845365}"/>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21" name="矩形: 圆角 20">
            <a:extLst>
              <a:ext uri="{FF2B5EF4-FFF2-40B4-BE49-F238E27FC236}">
                <a16:creationId xmlns:a16="http://schemas.microsoft.com/office/drawing/2014/main" xmlns="" id="{AC97DAFE-0E99-4148-AF70-2005FE3047DF}"/>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（二）经济基础与上层建筑的矛盾运动及其规律</a:t>
            </a:r>
          </a:p>
        </p:txBody>
      </p:sp>
      <p:sp>
        <p:nvSpPr>
          <p:cNvPr id="22" name="文本框 2">
            <a:extLst>
              <a:ext uri="{FF2B5EF4-FFF2-40B4-BE49-F238E27FC236}">
                <a16:creationId xmlns:a16="http://schemas.microsoft.com/office/drawing/2014/main" xmlns="" id="{E83CDDC2-BBCF-47FB-BACD-BAD568A2CBB4}"/>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上层建筑</a:t>
            </a:r>
          </a:p>
        </p:txBody>
      </p:sp>
      <p:sp>
        <p:nvSpPr>
          <p:cNvPr id="23" name="上凸带形 8">
            <a:extLst>
              <a:ext uri="{FF2B5EF4-FFF2-40B4-BE49-F238E27FC236}">
                <a16:creationId xmlns:a16="http://schemas.microsoft.com/office/drawing/2014/main" xmlns="" id="{54B40756-6A40-423F-B85C-48B5A8656004}"/>
              </a:ext>
            </a:extLst>
          </p:cNvPr>
          <p:cNvSpPr/>
          <p:nvPr/>
        </p:nvSpPr>
        <p:spPr>
          <a:xfrm>
            <a:off x="2166967" y="2278447"/>
            <a:ext cx="7858066" cy="1337589"/>
          </a:xfrm>
          <a:prstGeom prst="ribbon2">
            <a:avLst>
              <a:gd name="adj1" fmla="val 16667"/>
              <a:gd name="adj2" fmla="val 75000"/>
            </a:avLst>
          </a:prstGeom>
          <a:solidFill>
            <a:srgbClr val="B26A37"/>
          </a:solidFill>
          <a:ln>
            <a:solidFill>
              <a:srgbClr val="7C4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dirty="0">
              <a:ln>
                <a:noFill/>
              </a:ln>
              <a:solidFill>
                <a:prstClr val="white"/>
              </a:solidFill>
              <a:effectLst/>
              <a:uLnTx/>
              <a:uFillTx/>
              <a:latin typeface="微软雅黑"/>
              <a:ea typeface="Microsoft YaHei"/>
              <a:cs typeface="+mn-ea"/>
              <a:sym typeface="+mn-lt"/>
            </a:endParaRPr>
          </a:p>
        </p:txBody>
      </p:sp>
      <p:sp>
        <p:nvSpPr>
          <p:cNvPr id="17" name="文本框 16">
            <a:extLst>
              <a:ext uri="{FF2B5EF4-FFF2-40B4-BE49-F238E27FC236}">
                <a16:creationId xmlns:a16="http://schemas.microsoft.com/office/drawing/2014/main" xmlns="" id="{F12D1518-A204-4EC6-ABA6-E7A6A8DBC128}"/>
              </a:ext>
            </a:extLst>
          </p:cNvPr>
          <p:cNvSpPr txBox="1">
            <a:spLocks noChangeArrowheads="1"/>
          </p:cNvSpPr>
          <p:nvPr/>
        </p:nvSpPr>
        <p:spPr bwMode="auto">
          <a:xfrm>
            <a:off x="3461832" y="2229228"/>
            <a:ext cx="5268336"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建立在一定经济基础之上的意识形态以及与之相适应的制度、组织和设施</a:t>
            </a:r>
          </a:p>
        </p:txBody>
      </p:sp>
      <p:grpSp>
        <p:nvGrpSpPr>
          <p:cNvPr id="4" name="组合 3">
            <a:extLst>
              <a:ext uri="{FF2B5EF4-FFF2-40B4-BE49-F238E27FC236}">
                <a16:creationId xmlns:a16="http://schemas.microsoft.com/office/drawing/2014/main" xmlns="" id="{703AFC8B-B1CE-4191-8787-5B133E061756}"/>
              </a:ext>
            </a:extLst>
          </p:cNvPr>
          <p:cNvGrpSpPr/>
          <p:nvPr/>
        </p:nvGrpSpPr>
        <p:grpSpPr>
          <a:xfrm>
            <a:off x="1240849" y="3926492"/>
            <a:ext cx="9710303" cy="2654595"/>
            <a:chOff x="1761261" y="3926492"/>
            <a:chExt cx="9710303" cy="2654595"/>
          </a:xfrm>
        </p:grpSpPr>
        <p:sp>
          <p:nvSpPr>
            <p:cNvPr id="55303" name="矩形 1">
              <a:extLst>
                <a:ext uri="{FF2B5EF4-FFF2-40B4-BE49-F238E27FC236}">
                  <a16:creationId xmlns:a16="http://schemas.microsoft.com/office/drawing/2014/main" xmlns="" id="{C53C76F2-FE88-43B5-AE5E-84C1FF7D730D}"/>
                </a:ext>
              </a:extLst>
            </p:cNvPr>
            <p:cNvSpPr>
              <a:spLocks noChangeArrowheads="1"/>
            </p:cNvSpPr>
            <p:nvPr/>
          </p:nvSpPr>
          <p:spPr bwMode="auto">
            <a:xfrm>
              <a:off x="6347114" y="3926492"/>
              <a:ext cx="449421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政治法律制度及设施和政治组织</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（政治上层建筑）</a:t>
              </a:r>
            </a:p>
          </p:txBody>
        </p:sp>
        <p:sp>
          <p:nvSpPr>
            <p:cNvPr id="55304" name="矩形 31">
              <a:extLst>
                <a:ext uri="{FF2B5EF4-FFF2-40B4-BE49-F238E27FC236}">
                  <a16:creationId xmlns:a16="http://schemas.microsoft.com/office/drawing/2014/main" xmlns="" id="{F459C399-FFC6-4F6B-BF17-086037E08300}"/>
                </a:ext>
              </a:extLst>
            </p:cNvPr>
            <p:cNvSpPr>
              <a:spLocks noChangeArrowheads="1"/>
            </p:cNvSpPr>
            <p:nvPr/>
          </p:nvSpPr>
          <p:spPr bwMode="auto">
            <a:xfrm>
              <a:off x="5716876" y="4892035"/>
              <a:ext cx="575468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800100" rtl="0" eaLnBrk="1" fontAlgn="base" latinLnBrk="0" hangingPunct="1">
                <a:lnSpc>
                  <a:spcPct val="15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国家政治制度、立法司法制度和行政制度，以及国家政权机构、政党、军队、警察、法庭、监狱等政治组织形态和设施</a:t>
              </a:r>
            </a:p>
          </p:txBody>
        </p:sp>
        <p:sp>
          <p:nvSpPr>
            <p:cNvPr id="55305" name="矩形 32">
              <a:extLst>
                <a:ext uri="{FF2B5EF4-FFF2-40B4-BE49-F238E27FC236}">
                  <a16:creationId xmlns:a16="http://schemas.microsoft.com/office/drawing/2014/main" xmlns="" id="{D85E9B28-6C29-49BF-B676-F7E4010437BB}"/>
                </a:ext>
              </a:extLst>
            </p:cNvPr>
            <p:cNvSpPr>
              <a:spLocks noChangeArrowheads="1"/>
            </p:cNvSpPr>
            <p:nvPr/>
          </p:nvSpPr>
          <p:spPr bwMode="auto">
            <a:xfrm>
              <a:off x="2075586" y="3926492"/>
              <a:ext cx="264636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意识形态</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（观念上层建筑）</a:t>
              </a:r>
            </a:p>
          </p:txBody>
        </p:sp>
        <p:sp>
          <p:nvSpPr>
            <p:cNvPr id="55306" name="矩形 33">
              <a:extLst>
                <a:ext uri="{FF2B5EF4-FFF2-40B4-BE49-F238E27FC236}">
                  <a16:creationId xmlns:a16="http://schemas.microsoft.com/office/drawing/2014/main" xmlns="" id="{B1A7A134-BAFF-48C9-81CF-ABFEB07AAC0C}"/>
                </a:ext>
              </a:extLst>
            </p:cNvPr>
            <p:cNvSpPr>
              <a:spLocks noChangeArrowheads="1"/>
            </p:cNvSpPr>
            <p:nvPr/>
          </p:nvSpPr>
          <p:spPr bwMode="auto">
            <a:xfrm>
              <a:off x="1761261" y="4892035"/>
              <a:ext cx="327501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800100" rtl="0" eaLnBrk="1" fontAlgn="base" latinLnBrk="0" hangingPunct="1">
                <a:lnSpc>
                  <a:spcPct val="15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政治法律思想、道德、艺术、宗教、哲学等</a:t>
              </a:r>
            </a:p>
          </p:txBody>
        </p:sp>
        <p:cxnSp>
          <p:nvCxnSpPr>
            <p:cNvPr id="24" name="直接连接符 23">
              <a:extLst>
                <a:ext uri="{FF2B5EF4-FFF2-40B4-BE49-F238E27FC236}">
                  <a16:creationId xmlns:a16="http://schemas.microsoft.com/office/drawing/2014/main" xmlns="" id="{6E21A7BE-2B8B-4711-A794-4D6787F9F6C7}"/>
                </a:ext>
              </a:extLst>
            </p:cNvPr>
            <p:cNvCxnSpPr>
              <a:cxnSpLocks/>
            </p:cNvCxnSpPr>
            <p:nvPr/>
          </p:nvCxnSpPr>
          <p:spPr>
            <a:xfrm>
              <a:off x="5278582" y="3926492"/>
              <a:ext cx="0" cy="258661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7" name="文本框 24">
            <a:extLst>
              <a:ext uri="{FF2B5EF4-FFF2-40B4-BE49-F238E27FC236}">
                <a16:creationId xmlns:a16="http://schemas.microsoft.com/office/drawing/2014/main" xmlns="" id="{42138144-5A18-4630-B5B2-411B8A398136}"/>
              </a:ext>
            </a:extLst>
          </p:cNvPr>
          <p:cNvSpPr txBox="1">
            <a:spLocks noChangeArrowheads="1"/>
          </p:cNvSpPr>
          <p:nvPr/>
        </p:nvSpPr>
        <p:spPr bwMode="auto">
          <a:xfrm>
            <a:off x="4740675" y="4650647"/>
            <a:ext cx="695602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马克思主义</a:t>
            </a:r>
            <a:r>
              <a:rPr kumimoji="0" lang="zh-CN" altLang="en-US" sz="24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依据国家的性质和政权的组织形式</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将国家分为</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国体</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和</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政体</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两个方面</a:t>
            </a:r>
          </a:p>
        </p:txBody>
      </p:sp>
      <p:sp>
        <p:nvSpPr>
          <p:cNvPr id="19" name="矩形 18">
            <a:extLst>
              <a:ext uri="{FF2B5EF4-FFF2-40B4-BE49-F238E27FC236}">
                <a16:creationId xmlns:a16="http://schemas.microsoft.com/office/drawing/2014/main" xmlns="" id="{4F008D16-617C-407E-A60A-9488B5D11559}"/>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20" name="矩形: 圆角 19">
            <a:extLst>
              <a:ext uri="{FF2B5EF4-FFF2-40B4-BE49-F238E27FC236}">
                <a16:creationId xmlns:a16="http://schemas.microsoft.com/office/drawing/2014/main" xmlns="" id="{B0CFB371-356E-4551-8B23-1DD164ABEAB7}"/>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（二）经济基础与上层建筑的矛盾运动及其规律</a:t>
            </a:r>
          </a:p>
        </p:txBody>
      </p:sp>
      <p:sp>
        <p:nvSpPr>
          <p:cNvPr id="22" name="文本框 2">
            <a:extLst>
              <a:ext uri="{FF2B5EF4-FFF2-40B4-BE49-F238E27FC236}">
                <a16:creationId xmlns:a16="http://schemas.microsoft.com/office/drawing/2014/main" xmlns="" id="{38678F30-AD30-46F0-B056-6A9203E46424}"/>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上层建筑</a:t>
            </a:r>
          </a:p>
        </p:txBody>
      </p:sp>
      <p:grpSp>
        <p:nvGrpSpPr>
          <p:cNvPr id="23" name="组合 22">
            <a:extLst>
              <a:ext uri="{FF2B5EF4-FFF2-40B4-BE49-F238E27FC236}">
                <a16:creationId xmlns:a16="http://schemas.microsoft.com/office/drawing/2014/main" xmlns="" id="{6216077B-75B1-489F-921B-A6740AFBE670}"/>
              </a:ext>
            </a:extLst>
          </p:cNvPr>
          <p:cNvGrpSpPr/>
          <p:nvPr/>
        </p:nvGrpSpPr>
        <p:grpSpPr>
          <a:xfrm>
            <a:off x="589467" y="2839501"/>
            <a:ext cx="3975505" cy="707886"/>
            <a:chOff x="3452602" y="3212989"/>
            <a:chExt cx="5302943" cy="707886"/>
          </a:xfrm>
        </p:grpSpPr>
        <p:sp>
          <p:nvSpPr>
            <p:cNvPr id="24" name="圆角矩形 12">
              <a:extLst>
                <a:ext uri="{FF2B5EF4-FFF2-40B4-BE49-F238E27FC236}">
                  <a16:creationId xmlns:a16="http://schemas.microsoft.com/office/drawing/2014/main" xmlns="" id="{8F706A34-996D-4C17-9397-0E2840C513C9}"/>
                </a:ext>
              </a:extLst>
            </p:cNvPr>
            <p:cNvSpPr/>
            <p:nvPr/>
          </p:nvSpPr>
          <p:spPr>
            <a:xfrm>
              <a:off x="3452602" y="3212989"/>
              <a:ext cx="5302943" cy="707886"/>
            </a:xfrm>
            <a:prstGeom prst="roundRect">
              <a:avLst>
                <a:gd name="adj" fmla="val 0"/>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rgbClr val="C00000"/>
                </a:solidFill>
                <a:effectLst/>
                <a:uLnTx/>
                <a:uFillTx/>
                <a:latin typeface="Microsoft YaHei"/>
                <a:ea typeface="Microsoft YaHei"/>
                <a:cs typeface="+mn-ea"/>
                <a:sym typeface="+mn-lt"/>
              </a:endParaRPr>
            </a:p>
          </p:txBody>
        </p:sp>
        <p:sp>
          <p:nvSpPr>
            <p:cNvPr id="25" name="PA-10223">
              <a:extLst>
                <a:ext uri="{FF2B5EF4-FFF2-40B4-BE49-F238E27FC236}">
                  <a16:creationId xmlns:a16="http://schemas.microsoft.com/office/drawing/2014/main" xmlns="" id="{8BD8EBD1-2AEA-41DD-B9EC-4750FC52B5DD}"/>
                </a:ext>
              </a:extLst>
            </p:cNvPr>
            <p:cNvSpPr/>
            <p:nvPr>
              <p:custDataLst>
                <p:tags r:id="rId1"/>
              </p:custDataLst>
            </p:nvPr>
          </p:nvSpPr>
          <p:spPr>
            <a:xfrm>
              <a:off x="3597025" y="3334774"/>
              <a:ext cx="5158520" cy="46166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Microsoft YaHei"/>
                  <a:ea typeface="Microsoft YaHei"/>
                  <a:cs typeface="+mn-ea"/>
                  <a:sym typeface="+mn-lt"/>
                </a:rPr>
                <a:t>在整个上层建筑中</a:t>
              </a:r>
            </a:p>
          </p:txBody>
        </p:sp>
      </p:grpSp>
      <p:grpSp>
        <p:nvGrpSpPr>
          <p:cNvPr id="5" name="组合 4">
            <a:extLst>
              <a:ext uri="{FF2B5EF4-FFF2-40B4-BE49-F238E27FC236}">
                <a16:creationId xmlns:a16="http://schemas.microsoft.com/office/drawing/2014/main" xmlns="" id="{C9FF17FD-BADD-48F8-8B69-64900A2BC3C3}"/>
              </a:ext>
            </a:extLst>
          </p:cNvPr>
          <p:cNvGrpSpPr/>
          <p:nvPr/>
        </p:nvGrpSpPr>
        <p:grpSpPr>
          <a:xfrm>
            <a:off x="589468" y="3766338"/>
            <a:ext cx="3975505" cy="707886"/>
            <a:chOff x="589468" y="3766338"/>
            <a:chExt cx="3975505" cy="707886"/>
          </a:xfrm>
        </p:grpSpPr>
        <p:sp>
          <p:nvSpPr>
            <p:cNvPr id="27" name="圆角矩形 15">
              <a:extLst>
                <a:ext uri="{FF2B5EF4-FFF2-40B4-BE49-F238E27FC236}">
                  <a16:creationId xmlns:a16="http://schemas.microsoft.com/office/drawing/2014/main" xmlns="" id="{DAE4F5A8-5A0D-4D50-9CC1-45338C014256}"/>
                </a:ext>
              </a:extLst>
            </p:cNvPr>
            <p:cNvSpPr/>
            <p:nvPr/>
          </p:nvSpPr>
          <p:spPr>
            <a:xfrm>
              <a:off x="589468" y="3766338"/>
              <a:ext cx="3975505" cy="707886"/>
            </a:xfrm>
            <a:prstGeom prst="roundRect">
              <a:avLst>
                <a:gd name="adj" fmla="val 0"/>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rgbClr val="C00000"/>
                </a:solidFill>
                <a:effectLst/>
                <a:uLnTx/>
                <a:uFillTx/>
                <a:latin typeface="Microsoft YaHei"/>
                <a:ea typeface="Microsoft YaHei"/>
                <a:cs typeface="+mn-ea"/>
                <a:sym typeface="+mn-lt"/>
              </a:endParaRPr>
            </a:p>
          </p:txBody>
        </p:sp>
        <p:sp>
          <p:nvSpPr>
            <p:cNvPr id="4" name="矩形 3">
              <a:extLst>
                <a:ext uri="{FF2B5EF4-FFF2-40B4-BE49-F238E27FC236}">
                  <a16:creationId xmlns:a16="http://schemas.microsoft.com/office/drawing/2014/main" xmlns="" id="{79683638-E74A-4D9D-AAFD-2AC0EDB0828A}"/>
                </a:ext>
              </a:extLst>
            </p:cNvPr>
            <p:cNvSpPr/>
            <p:nvPr/>
          </p:nvSpPr>
          <p:spPr>
            <a:xfrm>
              <a:off x="686988" y="3908157"/>
              <a:ext cx="387798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Microsoft YaHei"/>
                  <a:ea typeface="Microsoft YaHei"/>
                  <a:cs typeface="+mn-cs"/>
                </a:rPr>
                <a:t>政治上层建筑</a:t>
              </a:r>
              <a:r>
                <a:rPr kumimoji="0" lang="zh-CN" altLang="en-US" sz="2400" b="0" i="0" u="none" strike="noStrike" kern="1200" cap="none" spc="0" normalizeH="0" baseline="0" noProof="0" dirty="0">
                  <a:ln>
                    <a:noFill/>
                  </a:ln>
                  <a:solidFill>
                    <a:srgbClr val="262626"/>
                  </a:solidFill>
                  <a:effectLst/>
                  <a:uLnTx/>
                  <a:uFillTx/>
                  <a:latin typeface="Microsoft YaHei"/>
                  <a:ea typeface="Microsoft YaHei"/>
                  <a:cs typeface="+mn-cs"/>
                </a:rPr>
                <a:t>居于主导地位</a:t>
              </a:r>
              <a:endPar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cs"/>
              </a:endParaRPr>
            </a:p>
          </p:txBody>
        </p:sp>
      </p:grpSp>
      <p:grpSp>
        <p:nvGrpSpPr>
          <p:cNvPr id="31" name="组合 30">
            <a:extLst>
              <a:ext uri="{FF2B5EF4-FFF2-40B4-BE49-F238E27FC236}">
                <a16:creationId xmlns:a16="http://schemas.microsoft.com/office/drawing/2014/main" xmlns="" id="{263E8ECE-7E1F-4E70-9598-7FA151D18955}"/>
              </a:ext>
            </a:extLst>
          </p:cNvPr>
          <p:cNvGrpSpPr/>
          <p:nvPr/>
        </p:nvGrpSpPr>
        <p:grpSpPr>
          <a:xfrm>
            <a:off x="589468" y="4650647"/>
            <a:ext cx="3975505" cy="707886"/>
            <a:chOff x="589468" y="3766338"/>
            <a:chExt cx="3975505" cy="707886"/>
          </a:xfrm>
        </p:grpSpPr>
        <p:sp>
          <p:nvSpPr>
            <p:cNvPr id="32" name="圆角矩形 15">
              <a:extLst>
                <a:ext uri="{FF2B5EF4-FFF2-40B4-BE49-F238E27FC236}">
                  <a16:creationId xmlns:a16="http://schemas.microsoft.com/office/drawing/2014/main" xmlns="" id="{78027223-318B-430F-95FD-500406E2D6D7}"/>
                </a:ext>
              </a:extLst>
            </p:cNvPr>
            <p:cNvSpPr/>
            <p:nvPr/>
          </p:nvSpPr>
          <p:spPr>
            <a:xfrm>
              <a:off x="589468" y="3766338"/>
              <a:ext cx="3975505" cy="707886"/>
            </a:xfrm>
            <a:prstGeom prst="roundRect">
              <a:avLst>
                <a:gd name="adj" fmla="val 0"/>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rgbClr val="C00000"/>
                </a:solidFill>
                <a:effectLst/>
                <a:uLnTx/>
                <a:uFillTx/>
                <a:latin typeface="Microsoft YaHei"/>
                <a:ea typeface="Microsoft YaHei"/>
                <a:cs typeface="+mn-ea"/>
                <a:sym typeface="+mn-lt"/>
              </a:endParaRPr>
            </a:p>
          </p:txBody>
        </p:sp>
        <p:sp>
          <p:nvSpPr>
            <p:cNvPr id="33" name="矩形 32">
              <a:extLst>
                <a:ext uri="{FF2B5EF4-FFF2-40B4-BE49-F238E27FC236}">
                  <a16:creationId xmlns:a16="http://schemas.microsoft.com/office/drawing/2014/main" xmlns="" id="{995D4B81-D6F9-4702-BBEB-6AC9C5833499}"/>
                </a:ext>
              </a:extLst>
            </p:cNvPr>
            <p:cNvSpPr/>
            <p:nvPr/>
          </p:nvSpPr>
          <p:spPr>
            <a:xfrm>
              <a:off x="686988" y="3908157"/>
              <a:ext cx="3877984" cy="46166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Microsoft YaHei"/>
                  <a:ea typeface="Microsoft YaHei"/>
                  <a:cs typeface="+mn-cs"/>
                </a:rPr>
                <a:t>国家政权</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是核心</a:t>
              </a:r>
              <a:endPar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cs"/>
              </a:endParaRPr>
            </a:p>
          </p:txBody>
        </p:sp>
      </p:grpSp>
      <p:sp>
        <p:nvSpPr>
          <p:cNvPr id="34" name="椭圆 33">
            <a:extLst>
              <a:ext uri="{FF2B5EF4-FFF2-40B4-BE49-F238E27FC236}">
                <a16:creationId xmlns:a16="http://schemas.microsoft.com/office/drawing/2014/main" xmlns="" id="{DC69BE85-3FC9-4FFC-9F88-AA941D6D46FA}"/>
              </a:ext>
            </a:extLst>
          </p:cNvPr>
          <p:cNvSpPr/>
          <p:nvPr/>
        </p:nvSpPr>
        <p:spPr>
          <a:xfrm>
            <a:off x="5111240" y="2288708"/>
            <a:ext cx="1965278" cy="1965278"/>
          </a:xfrm>
          <a:prstGeom prst="ellipse">
            <a:avLst/>
          </a:prstGeom>
          <a:noFill/>
          <a:ln w="63500">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inpin heiti" charset="-122"/>
              <a:ea typeface="inpin heiti" charset="-122"/>
              <a:cs typeface="+mn-cs"/>
            </a:endParaRPr>
          </a:p>
        </p:txBody>
      </p:sp>
      <p:cxnSp>
        <p:nvCxnSpPr>
          <p:cNvPr id="35" name="直接箭头连接符 34">
            <a:extLst>
              <a:ext uri="{FF2B5EF4-FFF2-40B4-BE49-F238E27FC236}">
                <a16:creationId xmlns:a16="http://schemas.microsoft.com/office/drawing/2014/main" xmlns="" id="{1EBBF828-5B2B-4BA0-8DF1-C440581CB7B9}"/>
              </a:ext>
            </a:extLst>
          </p:cNvPr>
          <p:cNvCxnSpPr>
            <a:cxnSpLocks/>
          </p:cNvCxnSpPr>
          <p:nvPr/>
        </p:nvCxnSpPr>
        <p:spPr>
          <a:xfrm>
            <a:off x="7265508" y="3275393"/>
            <a:ext cx="953179" cy="0"/>
          </a:xfrm>
          <a:prstGeom prst="straightConnector1">
            <a:avLst/>
          </a:prstGeom>
          <a:ln w="63500" cap="rnd">
            <a:solidFill>
              <a:srgbClr val="B26A37"/>
            </a:solidFill>
            <a:round/>
            <a:tailEnd type="triangle"/>
          </a:ln>
        </p:spPr>
        <p:style>
          <a:lnRef idx="1">
            <a:schemeClr val="accent1"/>
          </a:lnRef>
          <a:fillRef idx="0">
            <a:schemeClr val="accent1"/>
          </a:fillRef>
          <a:effectRef idx="0">
            <a:schemeClr val="accent1"/>
          </a:effectRef>
          <a:fontRef idx="minor">
            <a:schemeClr val="tx1"/>
          </a:fontRef>
        </p:style>
      </p:cxnSp>
      <p:sp>
        <p:nvSpPr>
          <p:cNvPr id="39" name="文本框 24">
            <a:extLst>
              <a:ext uri="{FF2B5EF4-FFF2-40B4-BE49-F238E27FC236}">
                <a16:creationId xmlns:a16="http://schemas.microsoft.com/office/drawing/2014/main" xmlns="" id="{4C7FDC6E-28F9-4EDC-82C9-D0DBB7ED4CD9}"/>
              </a:ext>
            </a:extLst>
          </p:cNvPr>
          <p:cNvSpPr txBox="1">
            <a:spLocks noChangeArrowheads="1"/>
          </p:cNvSpPr>
          <p:nvPr/>
        </p:nvSpPr>
        <p:spPr bwMode="auto">
          <a:xfrm>
            <a:off x="5258396" y="3038988"/>
            <a:ext cx="19355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国家的实质</a:t>
            </a:r>
          </a:p>
        </p:txBody>
      </p:sp>
      <p:sp>
        <p:nvSpPr>
          <p:cNvPr id="40" name="文本框 24">
            <a:extLst>
              <a:ext uri="{FF2B5EF4-FFF2-40B4-BE49-F238E27FC236}">
                <a16:creationId xmlns:a16="http://schemas.microsoft.com/office/drawing/2014/main" xmlns="" id="{246B9FA1-CD60-4022-B00B-DBD647464E0C}"/>
              </a:ext>
            </a:extLst>
          </p:cNvPr>
          <p:cNvSpPr txBox="1">
            <a:spLocks noChangeArrowheads="1"/>
          </p:cNvSpPr>
          <p:nvPr/>
        </p:nvSpPr>
        <p:spPr bwMode="auto">
          <a:xfrm>
            <a:off x="8461720" y="2734796"/>
            <a:ext cx="298875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一个阶级统治另一个阶级的工具</a:t>
            </a:r>
          </a:p>
        </p:txBody>
      </p:sp>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文本框 24">
            <a:extLst>
              <a:ext uri="{FF2B5EF4-FFF2-40B4-BE49-F238E27FC236}">
                <a16:creationId xmlns:a16="http://schemas.microsoft.com/office/drawing/2014/main" xmlns="" id="{3C52AB12-2C06-4111-9B62-139EF3C325B3}"/>
              </a:ext>
            </a:extLst>
          </p:cNvPr>
          <p:cNvSpPr txBox="1">
            <a:spLocks noChangeArrowheads="1"/>
          </p:cNvSpPr>
          <p:nvPr/>
        </p:nvSpPr>
        <p:spPr bwMode="auto">
          <a:xfrm>
            <a:off x="845126" y="2514801"/>
            <a:ext cx="39137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我国国体</a:t>
            </a:r>
            <a:endParaRPr kumimoji="0" lang="en-US" altLang="zh-CN" sz="24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pic>
        <p:nvPicPr>
          <p:cNvPr id="57352" name="图片 4">
            <a:extLst>
              <a:ext uri="{FF2B5EF4-FFF2-40B4-BE49-F238E27FC236}">
                <a16:creationId xmlns:a16="http://schemas.microsoft.com/office/drawing/2014/main" xmlns="" id="{754CEEF1-45FF-444B-9EBD-F6DBE55713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5119" y="2405271"/>
            <a:ext cx="6676881" cy="444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xmlns="" id="{71B78B63-CFD3-4A4B-8F15-C8A407FB9848}"/>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18" name="矩形: 圆角 17">
            <a:extLst>
              <a:ext uri="{FF2B5EF4-FFF2-40B4-BE49-F238E27FC236}">
                <a16:creationId xmlns:a16="http://schemas.microsoft.com/office/drawing/2014/main" xmlns="" id="{1AB07848-F4FE-4DBD-8B2E-52C694E16B04}"/>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（二）经济基础与上层建筑的矛盾运动及其规律</a:t>
            </a:r>
          </a:p>
        </p:txBody>
      </p:sp>
      <p:sp>
        <p:nvSpPr>
          <p:cNvPr id="19" name="文本框 2">
            <a:extLst>
              <a:ext uri="{FF2B5EF4-FFF2-40B4-BE49-F238E27FC236}">
                <a16:creationId xmlns:a16="http://schemas.microsoft.com/office/drawing/2014/main" xmlns="" id="{C0480AAD-1CE3-4900-B3D1-42B5B10C2D3F}"/>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上层建筑</a:t>
            </a:r>
          </a:p>
        </p:txBody>
      </p:sp>
      <p:grpSp>
        <p:nvGrpSpPr>
          <p:cNvPr id="5" name="组合 4">
            <a:extLst>
              <a:ext uri="{FF2B5EF4-FFF2-40B4-BE49-F238E27FC236}">
                <a16:creationId xmlns:a16="http://schemas.microsoft.com/office/drawing/2014/main" xmlns="" id="{47F087A3-3A5A-4111-A7F2-6539BA50384D}"/>
              </a:ext>
            </a:extLst>
          </p:cNvPr>
          <p:cNvGrpSpPr/>
          <p:nvPr/>
        </p:nvGrpSpPr>
        <p:grpSpPr>
          <a:xfrm>
            <a:off x="845126" y="3119708"/>
            <a:ext cx="3913729" cy="1677949"/>
            <a:chOff x="1066799" y="3283527"/>
            <a:chExt cx="3913729" cy="1677949"/>
          </a:xfrm>
        </p:grpSpPr>
        <p:sp>
          <p:nvSpPr>
            <p:cNvPr id="20" name="箭头: 右 19">
              <a:extLst>
                <a:ext uri="{FF2B5EF4-FFF2-40B4-BE49-F238E27FC236}">
                  <a16:creationId xmlns:a16="http://schemas.microsoft.com/office/drawing/2014/main" xmlns="" id="{8DCCEDE6-FF13-483B-B2FA-C517AEFFCD69}"/>
                </a:ext>
              </a:extLst>
            </p:cNvPr>
            <p:cNvSpPr/>
            <p:nvPr/>
          </p:nvSpPr>
          <p:spPr>
            <a:xfrm>
              <a:off x="1066799" y="3792054"/>
              <a:ext cx="748558" cy="552657"/>
            </a:xfrm>
            <a:prstGeom prst="rightArrow">
              <a:avLst/>
            </a:prstGeom>
            <a:solidFill>
              <a:srgbClr val="FFD81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inpin heiti" charset="-122"/>
                <a:ea typeface="inpin heiti" charset="-122"/>
                <a:cs typeface="+mn-cs"/>
              </a:endParaRPr>
            </a:p>
          </p:txBody>
        </p:sp>
        <p:sp>
          <p:nvSpPr>
            <p:cNvPr id="22" name="圆角矩形 44">
              <a:extLst>
                <a:ext uri="{FF2B5EF4-FFF2-40B4-BE49-F238E27FC236}">
                  <a16:creationId xmlns:a16="http://schemas.microsoft.com/office/drawing/2014/main" xmlns="" id="{A2DA0236-EAC7-41DE-B611-0EEDC822F093}"/>
                </a:ext>
              </a:extLst>
            </p:cNvPr>
            <p:cNvSpPr/>
            <p:nvPr/>
          </p:nvSpPr>
          <p:spPr bwMode="auto">
            <a:xfrm>
              <a:off x="2082653" y="3283527"/>
              <a:ext cx="2897875" cy="1677949"/>
            </a:xfrm>
            <a:prstGeom prst="roundRect">
              <a:avLst/>
            </a:prstGeom>
            <a:solidFill>
              <a:srgbClr val="B26A37"/>
            </a:solidFill>
            <a:ln w="12700" cap="flat" cmpd="sng" algn="ctr">
              <a:solidFill>
                <a:sysClr val="window" lastClr="FFFFFF"/>
              </a:solidFill>
              <a:prstDash val="solid"/>
            </a:ln>
            <a:effectLst>
              <a:outerShdw blurRad="50800" dist="38100" dir="2700000" algn="tl" rotWithShape="0">
                <a:prstClr val="black">
                  <a:alpha val="40000"/>
                </a:prst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B3028"/>
                </a:solidFill>
                <a:effectLst/>
                <a:uLnTx/>
                <a:uFillTx/>
                <a:latin typeface="inpin heiti" charset="-122"/>
                <a:ea typeface="inpin heiti" charset="-122"/>
                <a:cs typeface="+mn-cs"/>
              </a:endParaRPr>
            </a:p>
          </p:txBody>
        </p:sp>
        <p:sp>
          <p:nvSpPr>
            <p:cNvPr id="24" name="文本框 24">
              <a:extLst>
                <a:ext uri="{FF2B5EF4-FFF2-40B4-BE49-F238E27FC236}">
                  <a16:creationId xmlns:a16="http://schemas.microsoft.com/office/drawing/2014/main" xmlns="" id="{3AB5FE7B-01D3-463C-A8CF-3EEB17523B14}"/>
                </a:ext>
              </a:extLst>
            </p:cNvPr>
            <p:cNvSpPr txBox="1">
              <a:spLocks noChangeArrowheads="1"/>
            </p:cNvSpPr>
            <p:nvPr/>
          </p:nvSpPr>
          <p:spPr bwMode="auto">
            <a:xfrm>
              <a:off x="2082652" y="3378116"/>
              <a:ext cx="289787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a:defRPr/>
              </a:pPr>
              <a:r>
                <a:rPr lang="zh-CN" altLang="en-US" sz="2400" dirty="0">
                  <a:solidFill>
                    <a:prstClr val="white"/>
                  </a:solidFill>
                  <a:latin typeface="微软雅黑" panose="020B0503020204020204" pitchFamily="34" charset="-122"/>
                </a:rPr>
                <a:t>工人阶级领导的、以工农联盟为基础的人民民主专政的社会主义国家</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a:extLst>
              <a:ext uri="{FF2B5EF4-FFF2-40B4-BE49-F238E27FC236}">
                <a16:creationId xmlns:a16="http://schemas.microsoft.com/office/drawing/2014/main" xmlns="" id="{4981ED3C-4D56-45E4-93AA-40F198968B2C}"/>
              </a:ext>
            </a:extLst>
          </p:cNvPr>
          <p:cNvGrpSpPr/>
          <p:nvPr/>
        </p:nvGrpSpPr>
        <p:grpSpPr>
          <a:xfrm>
            <a:off x="845126" y="5755367"/>
            <a:ext cx="3913729" cy="639730"/>
            <a:chOff x="1066800" y="3283528"/>
            <a:chExt cx="3913729" cy="639730"/>
          </a:xfrm>
        </p:grpSpPr>
        <p:sp>
          <p:nvSpPr>
            <p:cNvPr id="27" name="箭头: 右 26">
              <a:extLst>
                <a:ext uri="{FF2B5EF4-FFF2-40B4-BE49-F238E27FC236}">
                  <a16:creationId xmlns:a16="http://schemas.microsoft.com/office/drawing/2014/main" xmlns="" id="{1363EEB8-F5AB-45B5-B47E-A33C14E3C6AD}"/>
                </a:ext>
              </a:extLst>
            </p:cNvPr>
            <p:cNvSpPr/>
            <p:nvPr/>
          </p:nvSpPr>
          <p:spPr>
            <a:xfrm>
              <a:off x="1066800" y="3327065"/>
              <a:ext cx="748558" cy="552657"/>
            </a:xfrm>
            <a:prstGeom prst="rightArrow">
              <a:avLst/>
            </a:prstGeom>
            <a:solidFill>
              <a:srgbClr val="FFD81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inpin heiti" charset="-122"/>
                <a:ea typeface="inpin heiti" charset="-122"/>
                <a:cs typeface="+mn-cs"/>
              </a:endParaRPr>
            </a:p>
          </p:txBody>
        </p:sp>
        <p:sp>
          <p:nvSpPr>
            <p:cNvPr id="28" name="圆角矩形 44">
              <a:extLst>
                <a:ext uri="{FF2B5EF4-FFF2-40B4-BE49-F238E27FC236}">
                  <a16:creationId xmlns:a16="http://schemas.microsoft.com/office/drawing/2014/main" xmlns="" id="{D72D806D-F4A8-4F54-B10E-BC9892A00947}"/>
                </a:ext>
              </a:extLst>
            </p:cNvPr>
            <p:cNvSpPr/>
            <p:nvPr/>
          </p:nvSpPr>
          <p:spPr bwMode="auto">
            <a:xfrm>
              <a:off x="2082653" y="3283528"/>
              <a:ext cx="2897875" cy="639730"/>
            </a:xfrm>
            <a:prstGeom prst="roundRect">
              <a:avLst/>
            </a:prstGeom>
            <a:solidFill>
              <a:srgbClr val="B26A37"/>
            </a:solidFill>
            <a:ln w="12700" cap="flat" cmpd="sng" algn="ctr">
              <a:solidFill>
                <a:sysClr val="window" lastClr="FFFFFF"/>
              </a:solidFill>
              <a:prstDash val="solid"/>
            </a:ln>
            <a:effectLst>
              <a:outerShdw blurRad="50800" dist="38100" dir="2700000" algn="tl" rotWithShape="0">
                <a:prstClr val="black">
                  <a:alpha val="40000"/>
                </a:prst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B3028"/>
                </a:solidFill>
                <a:effectLst/>
                <a:uLnTx/>
                <a:uFillTx/>
                <a:latin typeface="inpin heiti" charset="-122"/>
                <a:ea typeface="inpin heiti" charset="-122"/>
                <a:cs typeface="+mn-cs"/>
              </a:endParaRPr>
            </a:p>
          </p:txBody>
        </p:sp>
        <p:sp>
          <p:nvSpPr>
            <p:cNvPr id="29" name="文本框 24">
              <a:extLst>
                <a:ext uri="{FF2B5EF4-FFF2-40B4-BE49-F238E27FC236}">
                  <a16:creationId xmlns:a16="http://schemas.microsoft.com/office/drawing/2014/main" xmlns="" id="{BD7C418A-0C9A-40A8-95DE-DCA61859CDD0}"/>
                </a:ext>
              </a:extLst>
            </p:cNvPr>
            <p:cNvSpPr txBox="1">
              <a:spLocks noChangeArrowheads="1"/>
            </p:cNvSpPr>
            <p:nvPr/>
          </p:nvSpPr>
          <p:spPr bwMode="auto">
            <a:xfrm>
              <a:off x="2228201" y="3391817"/>
              <a:ext cx="27523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人民代表大会制度</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0" name="文本框 24">
            <a:extLst>
              <a:ext uri="{FF2B5EF4-FFF2-40B4-BE49-F238E27FC236}">
                <a16:creationId xmlns:a16="http://schemas.microsoft.com/office/drawing/2014/main" xmlns="" id="{0EACF5AA-4DAF-4ED4-B3B9-C94EF6686697}"/>
              </a:ext>
            </a:extLst>
          </p:cNvPr>
          <p:cNvSpPr txBox="1">
            <a:spLocks noChangeArrowheads="1"/>
          </p:cNvSpPr>
          <p:nvPr/>
        </p:nvSpPr>
        <p:spPr bwMode="auto">
          <a:xfrm>
            <a:off x="845126" y="5015307"/>
            <a:ext cx="39137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我国政体</a:t>
            </a:r>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xmlns="" id="{7E954CCE-2D15-463A-9478-CE704AD9199A}"/>
              </a:ext>
            </a:extLst>
          </p:cNvPr>
          <p:cNvSpPr txBox="1">
            <a:spLocks noChangeAspect="1" noChangeArrowheads="1"/>
          </p:cNvSpPr>
          <p:nvPr/>
        </p:nvSpPr>
        <p:spPr bwMode="auto">
          <a:xfrm>
            <a:off x="495937" y="2682224"/>
            <a:ext cx="10438910" cy="1465200"/>
          </a:xfrm>
          <a:custGeom>
            <a:avLst/>
            <a:gdLst>
              <a:gd name="connsiteX0" fmla="*/ 686129 w 10438910"/>
              <a:gd name="connsiteY0" fmla="*/ 0 h 1465200"/>
              <a:gd name="connsiteX1" fmla="*/ 732600 w 10438910"/>
              <a:gd name="connsiteY1" fmla="*/ 0 h 1465200"/>
              <a:gd name="connsiteX2" fmla="*/ 9692307 w 10438910"/>
              <a:gd name="connsiteY2" fmla="*/ 0 h 1465200"/>
              <a:gd name="connsiteX3" fmla="*/ 9692307 w 10438910"/>
              <a:gd name="connsiteY3" fmla="*/ 707 h 1465200"/>
              <a:gd name="connsiteX4" fmla="*/ 9706310 w 10438910"/>
              <a:gd name="connsiteY4" fmla="*/ 0 h 1465200"/>
              <a:gd name="connsiteX5" fmla="*/ 10438910 w 10438910"/>
              <a:gd name="connsiteY5" fmla="*/ 732600 h 1465200"/>
              <a:gd name="connsiteX6" fmla="*/ 9706310 w 10438910"/>
              <a:gd name="connsiteY6" fmla="*/ 1465200 h 1465200"/>
              <a:gd name="connsiteX7" fmla="*/ 9692307 w 10438910"/>
              <a:gd name="connsiteY7" fmla="*/ 1464493 h 1465200"/>
              <a:gd name="connsiteX8" fmla="*/ 9692307 w 10438910"/>
              <a:gd name="connsiteY8" fmla="*/ 1464536 h 1465200"/>
              <a:gd name="connsiteX9" fmla="*/ 745750 w 10438910"/>
              <a:gd name="connsiteY9" fmla="*/ 1464536 h 1465200"/>
              <a:gd name="connsiteX10" fmla="*/ 732600 w 10438910"/>
              <a:gd name="connsiteY10" fmla="*/ 1465200 h 1465200"/>
              <a:gd name="connsiteX11" fmla="*/ 719451 w 10438910"/>
              <a:gd name="connsiteY11" fmla="*/ 1464536 h 1465200"/>
              <a:gd name="connsiteX12" fmla="*/ 686129 w 10438910"/>
              <a:gd name="connsiteY12" fmla="*/ 1464536 h 1465200"/>
              <a:gd name="connsiteX13" fmla="*/ 686129 w 10438910"/>
              <a:gd name="connsiteY13" fmla="*/ 1462854 h 1465200"/>
              <a:gd name="connsiteX14" fmla="*/ 657696 w 10438910"/>
              <a:gd name="connsiteY14" fmla="*/ 1461418 h 1465200"/>
              <a:gd name="connsiteX15" fmla="*/ 0 w 10438910"/>
              <a:gd name="connsiteY15" fmla="*/ 732600 h 1465200"/>
              <a:gd name="connsiteX16" fmla="*/ 657696 w 10438910"/>
              <a:gd name="connsiteY16" fmla="*/ 3782 h 1465200"/>
              <a:gd name="connsiteX17" fmla="*/ 686129 w 10438910"/>
              <a:gd name="connsiteY17" fmla="*/ 2347 h 14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38910" h="1465200">
                <a:moveTo>
                  <a:pt x="686129" y="0"/>
                </a:moveTo>
                <a:lnTo>
                  <a:pt x="732600" y="0"/>
                </a:lnTo>
                <a:lnTo>
                  <a:pt x="9692307" y="0"/>
                </a:lnTo>
                <a:lnTo>
                  <a:pt x="9692307" y="707"/>
                </a:lnTo>
                <a:lnTo>
                  <a:pt x="9706310" y="0"/>
                </a:lnTo>
                <a:cubicBezTo>
                  <a:pt x="10110914" y="0"/>
                  <a:pt x="10438910" y="327996"/>
                  <a:pt x="10438910" y="732600"/>
                </a:cubicBezTo>
                <a:cubicBezTo>
                  <a:pt x="10438910" y="1137204"/>
                  <a:pt x="10110914" y="1465200"/>
                  <a:pt x="9706310" y="1465200"/>
                </a:cubicBezTo>
                <a:lnTo>
                  <a:pt x="9692307" y="1464493"/>
                </a:lnTo>
                <a:lnTo>
                  <a:pt x="9692307" y="1464536"/>
                </a:lnTo>
                <a:lnTo>
                  <a:pt x="745750" y="1464536"/>
                </a:lnTo>
                <a:lnTo>
                  <a:pt x="732600" y="1465200"/>
                </a:lnTo>
                <a:lnTo>
                  <a:pt x="719451" y="1464536"/>
                </a:lnTo>
                <a:lnTo>
                  <a:pt x="686129" y="1464536"/>
                </a:lnTo>
                <a:lnTo>
                  <a:pt x="686129" y="1462854"/>
                </a:lnTo>
                <a:lnTo>
                  <a:pt x="657696" y="1461418"/>
                </a:lnTo>
                <a:cubicBezTo>
                  <a:pt x="288278" y="1423901"/>
                  <a:pt x="0" y="1111916"/>
                  <a:pt x="0" y="732600"/>
                </a:cubicBezTo>
                <a:cubicBezTo>
                  <a:pt x="0" y="353284"/>
                  <a:pt x="288278" y="41299"/>
                  <a:pt x="657696" y="3782"/>
                </a:cubicBezTo>
                <a:lnTo>
                  <a:pt x="686129" y="2347"/>
                </a:lnTo>
                <a:close/>
              </a:path>
            </a:pathLst>
          </a:custGeom>
          <a:solidFill>
            <a:srgbClr val="B26A37"/>
          </a:solidFill>
          <a:ln w="12700" cap="flat" cmpd="sng" algn="ctr">
            <a:noFill/>
            <a:prstDash val="solid"/>
            <a:miter lim="800000"/>
          </a:ln>
          <a:effectLst/>
        </p:spPr>
        <p:txBody>
          <a:bodyPr wrap="square" rtlCol="0" anchor="ctr">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23" name="Oval 9">
            <a:extLst>
              <a:ext uri="{FF2B5EF4-FFF2-40B4-BE49-F238E27FC236}">
                <a16:creationId xmlns:a16="http://schemas.microsoft.com/office/drawing/2014/main" xmlns="" id="{6E9E5FED-C5F3-4F3E-A1D0-F4B8F7C69BC9}"/>
              </a:ext>
            </a:extLst>
          </p:cNvPr>
          <p:cNvSpPr>
            <a:spLocks noChangeArrowheads="1"/>
          </p:cNvSpPr>
          <p:nvPr/>
        </p:nvSpPr>
        <p:spPr bwMode="auto">
          <a:xfrm>
            <a:off x="482600" y="2714562"/>
            <a:ext cx="1399860" cy="1399860"/>
          </a:xfrm>
          <a:prstGeom prst="ellipse">
            <a:avLst/>
          </a:prstGeom>
          <a:blipFill>
            <a:blip r:embed="rId2"/>
            <a:stretch>
              <a:fillRect/>
            </a:stretch>
          </a:blipFill>
          <a:ln w="76200">
            <a:solidFill>
              <a:schemeClr val="accent4">
                <a:lumMod val="60000"/>
                <a:lumOff val="4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
        <p:nvSpPr>
          <p:cNvPr id="58374" name="文本框 24">
            <a:extLst>
              <a:ext uri="{FF2B5EF4-FFF2-40B4-BE49-F238E27FC236}">
                <a16:creationId xmlns:a16="http://schemas.microsoft.com/office/drawing/2014/main" xmlns="" id="{E5964793-D922-45F5-AAC4-7B3DFD4D3BEC}"/>
              </a:ext>
            </a:extLst>
          </p:cNvPr>
          <p:cNvSpPr txBox="1">
            <a:spLocks noChangeArrowheads="1"/>
          </p:cNvSpPr>
          <p:nvPr/>
        </p:nvSpPr>
        <p:spPr bwMode="auto">
          <a:xfrm>
            <a:off x="846893" y="5990934"/>
            <a:ext cx="8240529"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本质和核心</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是人民当家作主，已显示出巨大的优越性。</a:t>
            </a:r>
          </a:p>
        </p:txBody>
      </p:sp>
      <p:pic>
        <p:nvPicPr>
          <p:cNvPr id="58376" name="图片 2">
            <a:extLst>
              <a:ext uri="{FF2B5EF4-FFF2-40B4-BE49-F238E27FC236}">
                <a16:creationId xmlns:a16="http://schemas.microsoft.com/office/drawing/2014/main" xmlns="" id="{755D02BA-E715-4FFA-8D7D-A331C6931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9091" y="2007190"/>
            <a:ext cx="2686016" cy="487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xmlns="" id="{8DBBD6BF-53FC-4D99-8C1B-4A4DD73426EF}"/>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18" name="矩形: 圆角 17">
            <a:extLst>
              <a:ext uri="{FF2B5EF4-FFF2-40B4-BE49-F238E27FC236}">
                <a16:creationId xmlns:a16="http://schemas.microsoft.com/office/drawing/2014/main" xmlns="" id="{83624997-3EAA-41D2-AFBF-F5A55D698F8F}"/>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（二）经济基础与上层建筑的矛盾运动及其规律</a:t>
            </a:r>
          </a:p>
        </p:txBody>
      </p:sp>
      <p:sp>
        <p:nvSpPr>
          <p:cNvPr id="19" name="文本框 2">
            <a:extLst>
              <a:ext uri="{FF2B5EF4-FFF2-40B4-BE49-F238E27FC236}">
                <a16:creationId xmlns:a16="http://schemas.microsoft.com/office/drawing/2014/main" xmlns="" id="{F7675F3F-50B0-44AA-B5E5-B4C07AA69F6C}"/>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上层建筑</a:t>
            </a:r>
          </a:p>
        </p:txBody>
      </p:sp>
      <p:sp>
        <p:nvSpPr>
          <p:cNvPr id="36" name="文本框 24">
            <a:extLst>
              <a:ext uri="{FF2B5EF4-FFF2-40B4-BE49-F238E27FC236}">
                <a16:creationId xmlns:a16="http://schemas.microsoft.com/office/drawing/2014/main" xmlns="" id="{D476DE78-DDC6-4E9B-9F4C-377D45752923}"/>
              </a:ext>
            </a:extLst>
          </p:cNvPr>
          <p:cNvSpPr txBox="1">
            <a:spLocks noChangeArrowheads="1"/>
          </p:cNvSpPr>
          <p:nvPr/>
        </p:nvSpPr>
        <p:spPr bwMode="auto">
          <a:xfrm>
            <a:off x="2186709" y="2816187"/>
            <a:ext cx="492067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3888"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列宁说：“民主是国家形式，是国家形态的一种。”</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a:extLst>
              <a:ext uri="{FF2B5EF4-FFF2-40B4-BE49-F238E27FC236}">
                <a16:creationId xmlns:a16="http://schemas.microsoft.com/office/drawing/2014/main" xmlns="" id="{FB8BBDDA-3D32-48BF-81FB-D118C9138DFA}"/>
              </a:ext>
            </a:extLst>
          </p:cNvPr>
          <p:cNvGrpSpPr/>
          <p:nvPr/>
        </p:nvGrpSpPr>
        <p:grpSpPr>
          <a:xfrm>
            <a:off x="636350" y="4400595"/>
            <a:ext cx="6969796" cy="1150910"/>
            <a:chOff x="636350" y="4400595"/>
            <a:chExt cx="6969796" cy="1150910"/>
          </a:xfrm>
        </p:grpSpPr>
        <p:sp>
          <p:nvSpPr>
            <p:cNvPr id="37" name="双括号 36">
              <a:extLst>
                <a:ext uri="{FF2B5EF4-FFF2-40B4-BE49-F238E27FC236}">
                  <a16:creationId xmlns:a16="http://schemas.microsoft.com/office/drawing/2014/main" xmlns="" id="{9806ED12-1B90-422A-AC9B-10B6F7858D2B}"/>
                </a:ext>
              </a:extLst>
            </p:cNvPr>
            <p:cNvSpPr/>
            <p:nvPr/>
          </p:nvSpPr>
          <p:spPr>
            <a:xfrm>
              <a:off x="2938515" y="4461947"/>
              <a:ext cx="4667631" cy="1089558"/>
            </a:xfrm>
            <a:prstGeom prst="bracketPair">
              <a:avLst/>
            </a:prstGeom>
            <a:noFill/>
            <a:ln w="38100" cap="flat" cmpd="sng" algn="ctr">
              <a:solidFill>
                <a:srgbClr val="B26A3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C00000"/>
                </a:solidFill>
                <a:effectLst/>
                <a:uLnTx/>
                <a:uFillTx/>
                <a:latin typeface="Calibri" panose="020F0502020204030204"/>
                <a:ea typeface="微软雅黑" panose="020B0503020204020204" pitchFamily="34" charset="-122"/>
                <a:cs typeface="+mn-cs"/>
              </a:endParaRPr>
            </a:p>
          </p:txBody>
        </p:sp>
        <p:sp>
          <p:nvSpPr>
            <p:cNvPr id="40" name="文本框 24">
              <a:extLst>
                <a:ext uri="{FF2B5EF4-FFF2-40B4-BE49-F238E27FC236}">
                  <a16:creationId xmlns:a16="http://schemas.microsoft.com/office/drawing/2014/main" xmlns="" id="{822CC6DB-9E15-4E89-AA00-54F5F493A98A}"/>
                </a:ext>
              </a:extLst>
            </p:cNvPr>
            <p:cNvSpPr txBox="1">
              <a:spLocks noChangeArrowheads="1"/>
            </p:cNvSpPr>
            <p:nvPr/>
          </p:nvSpPr>
          <p:spPr bwMode="auto">
            <a:xfrm>
              <a:off x="636350" y="4775894"/>
              <a:ext cx="23021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社会主义民主</a:t>
              </a:r>
            </a:p>
          </p:txBody>
        </p:sp>
        <p:sp>
          <p:nvSpPr>
            <p:cNvPr id="41" name="文本框 24">
              <a:extLst>
                <a:ext uri="{FF2B5EF4-FFF2-40B4-BE49-F238E27FC236}">
                  <a16:creationId xmlns:a16="http://schemas.microsoft.com/office/drawing/2014/main" xmlns="" id="{A43B61B8-2A30-48F2-974A-3879D5497CD9}"/>
                </a:ext>
              </a:extLst>
            </p:cNvPr>
            <p:cNvSpPr txBox="1">
              <a:spLocks noChangeArrowheads="1"/>
            </p:cNvSpPr>
            <p:nvPr/>
          </p:nvSpPr>
          <p:spPr bwMode="auto">
            <a:xfrm>
              <a:off x="3108131" y="4400595"/>
              <a:ext cx="428269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是其他任何国家形态的民主都不能比拟的</a:t>
              </a:r>
              <a:r>
                <a:rPr kumimoji="0" lang="zh-CN" altLang="en-US" sz="24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最广泛的民主</a:t>
              </a:r>
            </a:p>
          </p:txBody>
        </p:sp>
      </p:grpSp>
      <p:cxnSp>
        <p:nvCxnSpPr>
          <p:cNvPr id="13" name="直接箭头连接符 12">
            <a:extLst>
              <a:ext uri="{FF2B5EF4-FFF2-40B4-BE49-F238E27FC236}">
                <a16:creationId xmlns:a16="http://schemas.microsoft.com/office/drawing/2014/main" xmlns="" id="{5582897A-E7BE-4D47-9B40-D5607E290135}"/>
              </a:ext>
            </a:extLst>
          </p:cNvPr>
          <p:cNvCxnSpPr>
            <a:cxnSpLocks/>
          </p:cNvCxnSpPr>
          <p:nvPr/>
        </p:nvCxnSpPr>
        <p:spPr>
          <a:xfrm>
            <a:off x="1868606" y="5438487"/>
            <a:ext cx="0" cy="505113"/>
          </a:xfrm>
          <a:prstGeom prst="straightConnector1">
            <a:avLst/>
          </a:prstGeom>
          <a:ln>
            <a:solidFill>
              <a:srgbClr val="B26A37"/>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文本框 1">
            <a:extLst>
              <a:ext uri="{FF2B5EF4-FFF2-40B4-BE49-F238E27FC236}">
                <a16:creationId xmlns:a16="http://schemas.microsoft.com/office/drawing/2014/main" xmlns="" id="{F4B02E2C-609D-4C20-A94E-7046E6BFF8CE}"/>
              </a:ext>
            </a:extLst>
          </p:cNvPr>
          <p:cNvSpPr txBox="1">
            <a:spLocks noChangeArrowheads="1"/>
          </p:cNvSpPr>
          <p:nvPr/>
        </p:nvSpPr>
        <p:spPr bwMode="auto">
          <a:xfrm>
            <a:off x="190791" y="5150003"/>
            <a:ext cx="11810418" cy="131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经济基础与上层建筑的相互作用</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构成二者的矛盾运动</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indent="0" algn="ctr" eaLnBrk="1" hangingPunct="1">
              <a:lnSpc>
                <a:spcPct val="150000"/>
              </a:lnSpc>
              <a:spcBef>
                <a:spcPts val="1400"/>
              </a:spcBef>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经济基础和上层建筑之间的内在联系</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构成了</a:t>
            </a:r>
            <a:r>
              <a:rPr lang="zh-CN" altLang="en-US" sz="2400" b="1" dirty="0">
                <a:solidFill>
                  <a:srgbClr val="B26A37"/>
                </a:solidFill>
                <a:latin typeface="微软雅黑" panose="020B0503020204020204" pitchFamily="34" charset="-122"/>
              </a:rPr>
              <a:t>上层建筑一定要适合经济基础状况</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的规律</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xmlns="" id="{5F8F2186-E671-4400-B8FF-D48FBD6EBEA4}"/>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17" name="矩形: 圆角 16">
            <a:extLst>
              <a:ext uri="{FF2B5EF4-FFF2-40B4-BE49-F238E27FC236}">
                <a16:creationId xmlns:a16="http://schemas.microsoft.com/office/drawing/2014/main" xmlns="" id="{D496D7AC-0558-45AE-8059-6C4A68F9F49B}"/>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（二）经济基础与上层建筑的矛盾运动及其规律</a:t>
            </a:r>
          </a:p>
        </p:txBody>
      </p:sp>
      <p:sp>
        <p:nvSpPr>
          <p:cNvPr id="18" name="文本框 2">
            <a:extLst>
              <a:ext uri="{FF2B5EF4-FFF2-40B4-BE49-F238E27FC236}">
                <a16:creationId xmlns:a16="http://schemas.microsoft.com/office/drawing/2014/main" xmlns="" id="{91EC60CD-3A33-4D65-832E-E71C8046F8C7}"/>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经济基础与上层建筑的辩证统一关系</a:t>
            </a:r>
          </a:p>
        </p:txBody>
      </p:sp>
      <p:grpSp>
        <p:nvGrpSpPr>
          <p:cNvPr id="4" name="组合 3">
            <a:extLst>
              <a:ext uri="{FF2B5EF4-FFF2-40B4-BE49-F238E27FC236}">
                <a16:creationId xmlns:a16="http://schemas.microsoft.com/office/drawing/2014/main" xmlns="" id="{2C31C043-6835-4E25-A87A-54039973CD2C}"/>
              </a:ext>
            </a:extLst>
          </p:cNvPr>
          <p:cNvGrpSpPr/>
          <p:nvPr/>
        </p:nvGrpSpPr>
        <p:grpSpPr>
          <a:xfrm>
            <a:off x="2478576" y="2687962"/>
            <a:ext cx="7234848" cy="2246033"/>
            <a:chOff x="2299864" y="2687962"/>
            <a:chExt cx="7234848" cy="2246033"/>
          </a:xfrm>
        </p:grpSpPr>
        <p:grpSp>
          <p:nvGrpSpPr>
            <p:cNvPr id="3" name="组合 2">
              <a:extLst>
                <a:ext uri="{FF2B5EF4-FFF2-40B4-BE49-F238E27FC236}">
                  <a16:creationId xmlns:a16="http://schemas.microsoft.com/office/drawing/2014/main" xmlns="" id="{9DBCBA20-26EB-413D-B779-E329B8212A97}"/>
                </a:ext>
              </a:extLst>
            </p:cNvPr>
            <p:cNvGrpSpPr/>
            <p:nvPr/>
          </p:nvGrpSpPr>
          <p:grpSpPr>
            <a:xfrm>
              <a:off x="3337728" y="2687962"/>
              <a:ext cx="4922376" cy="2246033"/>
              <a:chOff x="3337728" y="2687962"/>
              <a:chExt cx="4922376" cy="2246033"/>
            </a:xfrm>
          </p:grpSpPr>
          <p:cxnSp>
            <p:nvCxnSpPr>
              <p:cNvPr id="19" name="直接连接符 18">
                <a:extLst>
                  <a:ext uri="{FF2B5EF4-FFF2-40B4-BE49-F238E27FC236}">
                    <a16:creationId xmlns:a16="http://schemas.microsoft.com/office/drawing/2014/main" xmlns="" id="{356C78AF-D63C-45D4-B9B5-6D87C9933072}"/>
                  </a:ext>
                </a:extLst>
              </p:cNvPr>
              <p:cNvCxnSpPr/>
              <p:nvPr>
                <p:custDataLst>
                  <p:tags r:id="rId1"/>
                </p:custDataLst>
              </p:nvPr>
            </p:nvCxnSpPr>
            <p:spPr>
              <a:xfrm>
                <a:off x="6095997" y="2687962"/>
                <a:ext cx="2" cy="2246033"/>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8432F057-D001-45D6-AF4F-A09415C9ACE7}"/>
                  </a:ext>
                </a:extLst>
              </p:cNvPr>
              <p:cNvCxnSpPr/>
              <p:nvPr>
                <p:custDataLst>
                  <p:tags r:id="rId2"/>
                </p:custDataLst>
              </p:nvPr>
            </p:nvCxnSpPr>
            <p:spPr>
              <a:xfrm>
                <a:off x="6095998" y="3380268"/>
                <a:ext cx="2164106" cy="0"/>
              </a:xfrm>
              <a:prstGeom prst="line">
                <a:avLst/>
              </a:prstGeom>
              <a:ln w="38100">
                <a:solidFill>
                  <a:srgbClr val="B26A37"/>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99BD1E41-2137-4514-90ED-7918F6AD1ABC}"/>
                  </a:ext>
                </a:extLst>
              </p:cNvPr>
              <p:cNvCxnSpPr/>
              <p:nvPr>
                <p:custDataLst>
                  <p:tags r:id="rId3"/>
                </p:custDataLst>
              </p:nvPr>
            </p:nvCxnSpPr>
            <p:spPr>
              <a:xfrm>
                <a:off x="3337728" y="3043797"/>
                <a:ext cx="2758269" cy="0"/>
              </a:xfrm>
              <a:prstGeom prst="line">
                <a:avLst/>
              </a:prstGeom>
              <a:ln w="38100">
                <a:solidFill>
                  <a:srgbClr val="B26A37"/>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022A3DF5-571C-4439-ABD7-3F429C909130}"/>
                  </a:ext>
                </a:extLst>
              </p:cNvPr>
              <p:cNvCxnSpPr/>
              <p:nvPr>
                <p:custDataLst>
                  <p:tags r:id="rId4"/>
                </p:custDataLst>
              </p:nvPr>
            </p:nvCxnSpPr>
            <p:spPr>
              <a:xfrm>
                <a:off x="3337728" y="3023721"/>
                <a:ext cx="0" cy="344642"/>
              </a:xfrm>
              <a:prstGeom prst="line">
                <a:avLst/>
              </a:prstGeom>
              <a:ln w="38100">
                <a:solidFill>
                  <a:srgbClr val="B26A37"/>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72F3AE13-92FE-436B-BFC9-0B79FCB8FFDE}"/>
                  </a:ext>
                </a:extLst>
              </p:cNvPr>
              <p:cNvCxnSpPr/>
              <p:nvPr>
                <p:custDataLst>
                  <p:tags r:id="rId5"/>
                </p:custDataLst>
              </p:nvPr>
            </p:nvCxnSpPr>
            <p:spPr>
              <a:xfrm>
                <a:off x="8260104" y="3361220"/>
                <a:ext cx="0" cy="344642"/>
              </a:xfrm>
              <a:prstGeom prst="line">
                <a:avLst/>
              </a:prstGeom>
              <a:ln w="38100">
                <a:solidFill>
                  <a:srgbClr val="B26A37"/>
                </a:solidFill>
                <a:prstDash val="sysDash"/>
              </a:ln>
            </p:spPr>
            <p:style>
              <a:lnRef idx="1">
                <a:schemeClr val="accent1"/>
              </a:lnRef>
              <a:fillRef idx="0">
                <a:schemeClr val="accent1"/>
              </a:fillRef>
              <a:effectRef idx="0">
                <a:schemeClr val="accent1"/>
              </a:effectRef>
              <a:fontRef idx="minor">
                <a:schemeClr val="tx1"/>
              </a:fontRef>
            </p:style>
          </p:cxnSp>
        </p:grpSp>
        <p:sp>
          <p:nvSpPr>
            <p:cNvPr id="25" name="文本框 1">
              <a:extLst>
                <a:ext uri="{FF2B5EF4-FFF2-40B4-BE49-F238E27FC236}">
                  <a16:creationId xmlns:a16="http://schemas.microsoft.com/office/drawing/2014/main" xmlns="" id="{130AC4FD-E118-42DC-A620-35EF234E6165}"/>
                </a:ext>
              </a:extLst>
            </p:cNvPr>
            <p:cNvSpPr txBox="1">
              <a:spLocks noChangeArrowheads="1"/>
            </p:cNvSpPr>
            <p:nvPr/>
          </p:nvSpPr>
          <p:spPr bwMode="auto">
            <a:xfrm>
              <a:off x="2299864" y="3323693"/>
              <a:ext cx="207572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经济基础决定上层建筑</a:t>
              </a:r>
            </a:p>
          </p:txBody>
        </p:sp>
        <p:sp>
          <p:nvSpPr>
            <p:cNvPr id="26" name="文本框 1">
              <a:extLst>
                <a:ext uri="{FF2B5EF4-FFF2-40B4-BE49-F238E27FC236}">
                  <a16:creationId xmlns:a16="http://schemas.microsoft.com/office/drawing/2014/main" xmlns="" id="{00122588-AEDD-479E-9E08-67A82ABE439B}"/>
                </a:ext>
              </a:extLst>
            </p:cNvPr>
            <p:cNvSpPr txBox="1">
              <a:spLocks noChangeArrowheads="1"/>
            </p:cNvSpPr>
            <p:nvPr/>
          </p:nvSpPr>
          <p:spPr bwMode="auto">
            <a:xfrm>
              <a:off x="6985496" y="3744061"/>
              <a:ext cx="254921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sym typeface="Helvetica" panose="020B0604020202030204" pitchFamily="34" charset="0"/>
                </a:rPr>
                <a:t>上层建筑对经济基础具有反作用</a:t>
              </a:r>
            </a:p>
          </p:txBody>
        </p:sp>
      </p:grpSp>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Group 34">
            <a:extLst>
              <a:ext uri="{FF2B5EF4-FFF2-40B4-BE49-F238E27FC236}">
                <a16:creationId xmlns:a16="http://schemas.microsoft.com/office/drawing/2014/main" xmlns="" id="{D1C6DEAB-E9C7-45B6-A8C9-71AACFBF4BE9}"/>
              </a:ext>
            </a:extLst>
          </p:cNvPr>
          <p:cNvGraphicFramePr>
            <a:graphicFrameLocks noGrp="1"/>
          </p:cNvGraphicFramePr>
          <p:nvPr/>
        </p:nvGraphicFramePr>
        <p:xfrm>
          <a:off x="3341688" y="1787525"/>
          <a:ext cx="5799137" cy="4899024"/>
        </p:xfrm>
        <a:graphic>
          <a:graphicData uri="http://schemas.openxmlformats.org/drawingml/2006/table">
            <a:tbl>
              <a:tblPr/>
              <a:tblGrid>
                <a:gridCol w="5799137">
                  <a:extLst>
                    <a:ext uri="{9D8B030D-6E8A-4147-A177-3AD203B41FA5}">
                      <a16:colId xmlns:a16="http://schemas.microsoft.com/office/drawing/2014/main" xmlns="" val="20000"/>
                    </a:ext>
                  </a:extLst>
                </a:gridCol>
              </a:tblGrid>
              <a:tr h="1224756">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US" altLang="zh-CN" sz="2600" b="1" i="0" u="none" strike="noStrike" cap="none" normalizeH="0" baseline="0" dirty="0">
                          <a:ln>
                            <a:noFill/>
                          </a:ln>
                          <a:solidFill>
                            <a:srgbClr val="B26A37"/>
                          </a:solidFill>
                          <a:effectLst/>
                          <a:latin typeface="微软雅黑" panose="020B0503020204020204" pitchFamily="34" charset="-122"/>
                          <a:ea typeface="微软雅黑" panose="020B0503020204020204" pitchFamily="34" charset="-122"/>
                        </a:rPr>
                        <a:t>  </a:t>
                      </a:r>
                      <a:r>
                        <a:rPr kumimoji="0" lang="zh-CN" altLang="en-US" sz="2600" b="1" i="0" u="none" strike="noStrike" cap="none" normalizeH="0" baseline="0" dirty="0">
                          <a:ln>
                            <a:noFill/>
                          </a:ln>
                          <a:solidFill>
                            <a:srgbClr val="B26A37"/>
                          </a:solidFill>
                          <a:effectLst/>
                          <a:latin typeface="微软雅黑" panose="020B0503020204020204" pitchFamily="34" charset="-122"/>
                          <a:ea typeface="微软雅黑" panose="020B0503020204020204" pitchFamily="34" charset="-122"/>
                        </a:rPr>
                        <a:t>社会观念结构 </a:t>
                      </a: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（主体是思想上层建筑）</a:t>
                      </a:r>
                    </a:p>
                  </a:txBody>
                  <a:tcPr marT="49453" marB="49453"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224756">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2600" b="1" i="0" u="none" strike="noStrike" cap="none" normalizeH="0" baseline="0" dirty="0">
                          <a:ln>
                            <a:noFill/>
                          </a:ln>
                          <a:solidFill>
                            <a:srgbClr val="7C4926"/>
                          </a:solidFill>
                          <a:effectLst/>
                          <a:latin typeface="微软雅黑" panose="020B0503020204020204" pitchFamily="34" charset="-122"/>
                          <a:ea typeface="微软雅黑" panose="020B0503020204020204" pitchFamily="34" charset="-122"/>
                        </a:rPr>
                        <a:t>社会政治结构</a:t>
                      </a: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（政治上层建筑）</a:t>
                      </a:r>
                    </a:p>
                  </a:txBody>
                  <a:tcPr marT="49453" marB="49453"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224756">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2600" b="1" i="0" u="none" strike="noStrike" cap="none" normalizeH="0" baseline="0" dirty="0">
                          <a:ln>
                            <a:noFill/>
                          </a:ln>
                          <a:solidFill>
                            <a:srgbClr val="B26A37"/>
                          </a:solidFill>
                          <a:effectLst/>
                          <a:latin typeface="微软雅黑" panose="020B0503020204020204" pitchFamily="34" charset="-122"/>
                          <a:ea typeface="微软雅黑" panose="020B0503020204020204" pitchFamily="34" charset="-122"/>
                        </a:rPr>
                        <a:t>社会经济结构</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r>
                        <a:rPr kumimoji="0"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Arial" panose="020B0604020202020204" pitchFamily="34" charset="0"/>
                        </a:rPr>
                        <a:t>生产关系</a:t>
                      </a:r>
                      <a:r>
                        <a:rPr kumimoji="0"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的总和</a:t>
                      </a:r>
                      <a:r>
                        <a:rPr kumimoji="0" lang="en-US" altLang="zh-CN"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r>
                        <a:rPr kumimoji="0"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包含经济基础）</a:t>
                      </a:r>
                    </a:p>
                  </a:txBody>
                  <a:tcPr marT="49453" marB="49453"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224756">
                <a:tc>
                  <a:txBody>
                    <a:bodyPr/>
                    <a:lstStyle>
                      <a:lvl1pPr>
                        <a:lnSpc>
                          <a:spcPct val="90000"/>
                        </a:lnSpc>
                        <a:spcBef>
                          <a:spcPts val="1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2600" b="1" i="0" u="none" strike="noStrike" cap="none" normalizeH="0" baseline="0" dirty="0">
                          <a:ln>
                            <a:noFill/>
                          </a:ln>
                          <a:solidFill>
                            <a:schemeClr val="accent4">
                              <a:lumMod val="75000"/>
                            </a:schemeClr>
                          </a:solidFill>
                          <a:effectLst/>
                          <a:latin typeface="微软雅黑" panose="020B0503020204020204" pitchFamily="34" charset="-122"/>
                          <a:ea typeface="微软雅黑" panose="020B0503020204020204" pitchFamily="34" charset="-122"/>
                        </a:rPr>
                        <a:t>生产力</a:t>
                      </a: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2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Arial" panose="020B0604020202020204" pitchFamily="34" charset="0"/>
                        </a:rPr>
                        <a:t>（社会结构的奠基石）</a:t>
                      </a:r>
                      <a:endParaRPr kumimoji="0" lang="zh-CN" altLang="en-US" sz="2600" b="1" i="0" u="none" strike="noStrike" cap="none" normalizeH="0" baseline="0" dirty="0">
                        <a:ln>
                          <a:noFill/>
                        </a:ln>
                        <a:solidFill>
                          <a:srgbClr val="008000"/>
                        </a:solidFill>
                        <a:effectLst/>
                        <a:latin typeface="微软雅黑" panose="020B0503020204020204" pitchFamily="34" charset="-122"/>
                        <a:ea typeface="微软雅黑" panose="020B0503020204020204" pitchFamily="34" charset="-122"/>
                      </a:endParaRPr>
                    </a:p>
                  </a:txBody>
                  <a:tcPr marT="49453" marB="49453"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21" name="TextBox 32">
            <a:extLst>
              <a:ext uri="{FF2B5EF4-FFF2-40B4-BE49-F238E27FC236}">
                <a16:creationId xmlns:a16="http://schemas.microsoft.com/office/drawing/2014/main" xmlns="" id="{B327FDF1-06CB-4C29-97FD-19AC3DB52686}"/>
              </a:ext>
            </a:extLst>
          </p:cNvPr>
          <p:cNvSpPr txBox="1">
            <a:spLocks noChangeArrowheads="1"/>
          </p:cNvSpPr>
          <p:nvPr/>
        </p:nvSpPr>
        <p:spPr bwMode="auto">
          <a:xfrm>
            <a:off x="8834870" y="5311486"/>
            <a:ext cx="2433638" cy="461963"/>
          </a:xfrm>
          <a:prstGeom prst="rect">
            <a:avLst/>
          </a:prstGeom>
          <a:solidFill>
            <a:schemeClr val="accent2">
              <a:lumMod val="20000"/>
              <a:lumOff val="80000"/>
            </a:schemeClr>
          </a:solidFill>
          <a:ln w="9525" cap="flat" cmpd="sng">
            <a:noFill/>
            <a:miter lim="800000"/>
          </a:ln>
          <a:effec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生产力</a:t>
            </a:r>
          </a:p>
        </p:txBody>
      </p:sp>
      <p:sp>
        <p:nvSpPr>
          <p:cNvPr id="22" name="TextBox 37">
            <a:extLst>
              <a:ext uri="{FF2B5EF4-FFF2-40B4-BE49-F238E27FC236}">
                <a16:creationId xmlns:a16="http://schemas.microsoft.com/office/drawing/2014/main" xmlns="" id="{52BDD527-41BC-43C6-B309-E31CCE24BBEB}"/>
              </a:ext>
            </a:extLst>
          </p:cNvPr>
          <p:cNvSpPr txBox="1">
            <a:spLocks noChangeArrowheads="1"/>
          </p:cNvSpPr>
          <p:nvPr/>
        </p:nvSpPr>
        <p:spPr bwMode="auto">
          <a:xfrm>
            <a:off x="8805863" y="3760788"/>
            <a:ext cx="2432050" cy="831850"/>
          </a:xfrm>
          <a:prstGeom prst="rect">
            <a:avLst/>
          </a:prstGeom>
          <a:solidFill>
            <a:schemeClr val="accent2">
              <a:lumMod val="20000"/>
              <a:lumOff val="80000"/>
            </a:schemeClr>
          </a:solidFill>
          <a:ln w="9525" cap="flat" cmpd="sng">
            <a:noFill/>
            <a:miter lim="800000"/>
          </a:ln>
          <a:effec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生产关系</a:t>
            </a:r>
            <a:endPar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（经济基础）</a:t>
            </a:r>
          </a:p>
        </p:txBody>
      </p:sp>
      <p:sp>
        <p:nvSpPr>
          <p:cNvPr id="23" name="TextBox 33">
            <a:extLst>
              <a:ext uri="{FF2B5EF4-FFF2-40B4-BE49-F238E27FC236}">
                <a16:creationId xmlns:a16="http://schemas.microsoft.com/office/drawing/2014/main" xmlns="" id="{274D443D-5D2C-4E4F-85F9-01EAC6586C34}"/>
              </a:ext>
            </a:extLst>
          </p:cNvPr>
          <p:cNvSpPr txBox="1">
            <a:spLocks noChangeArrowheads="1"/>
          </p:cNvSpPr>
          <p:nvPr/>
        </p:nvSpPr>
        <p:spPr bwMode="auto">
          <a:xfrm>
            <a:off x="8751888" y="2378075"/>
            <a:ext cx="2433637" cy="461963"/>
          </a:xfrm>
          <a:prstGeom prst="rect">
            <a:avLst/>
          </a:prstGeom>
          <a:solidFill>
            <a:schemeClr val="accent2">
              <a:lumMod val="20000"/>
              <a:lumOff val="80000"/>
            </a:schemeClr>
          </a:solidFill>
          <a:ln w="9525" cap="flat" cmpd="sng">
            <a:noFill/>
            <a:miter lim="800000"/>
          </a:ln>
          <a:effec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上层建筑</a:t>
            </a:r>
          </a:p>
        </p:txBody>
      </p:sp>
      <p:sp>
        <p:nvSpPr>
          <p:cNvPr id="24" name="TextBox 33">
            <a:extLst>
              <a:ext uri="{FF2B5EF4-FFF2-40B4-BE49-F238E27FC236}">
                <a16:creationId xmlns:a16="http://schemas.microsoft.com/office/drawing/2014/main" xmlns="" id="{C76AA0EC-E8D6-40BC-821B-DBB24BD26053}"/>
              </a:ext>
            </a:extLst>
          </p:cNvPr>
          <p:cNvSpPr txBox="1">
            <a:spLocks noChangeArrowheads="1"/>
          </p:cNvSpPr>
          <p:nvPr/>
        </p:nvSpPr>
        <p:spPr bwMode="auto">
          <a:xfrm>
            <a:off x="1458913" y="2395538"/>
            <a:ext cx="2205037" cy="461962"/>
          </a:xfrm>
          <a:prstGeom prst="rect">
            <a:avLst/>
          </a:prstGeom>
          <a:solidFill>
            <a:schemeClr val="accent2">
              <a:lumMod val="20000"/>
              <a:lumOff val="80000"/>
            </a:schemeClr>
          </a:solidFill>
          <a:ln w="9525" cap="flat" cmpd="sng">
            <a:noFill/>
            <a:miter lim="800000"/>
          </a:ln>
          <a:effec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上层建筑</a:t>
            </a:r>
          </a:p>
        </p:txBody>
      </p:sp>
      <p:sp>
        <p:nvSpPr>
          <p:cNvPr id="31" name="TextBox 37">
            <a:extLst>
              <a:ext uri="{FF2B5EF4-FFF2-40B4-BE49-F238E27FC236}">
                <a16:creationId xmlns:a16="http://schemas.microsoft.com/office/drawing/2014/main" xmlns="" id="{2CBDCB38-B7C0-475E-ACBE-070748F06560}"/>
              </a:ext>
            </a:extLst>
          </p:cNvPr>
          <p:cNvSpPr txBox="1">
            <a:spLocks noChangeArrowheads="1"/>
          </p:cNvSpPr>
          <p:nvPr/>
        </p:nvSpPr>
        <p:spPr bwMode="auto">
          <a:xfrm>
            <a:off x="1485900" y="3749675"/>
            <a:ext cx="2203450" cy="831850"/>
          </a:xfrm>
          <a:prstGeom prst="rect">
            <a:avLst/>
          </a:prstGeom>
          <a:solidFill>
            <a:schemeClr val="accent2">
              <a:lumMod val="20000"/>
              <a:lumOff val="80000"/>
            </a:schemeClr>
          </a:solidFill>
          <a:ln w="9525" cap="flat" cmpd="sng">
            <a:noFill/>
            <a:miter lim="800000"/>
          </a:ln>
          <a:effec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生产关系</a:t>
            </a:r>
            <a:endPar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（经济基础）</a:t>
            </a:r>
          </a:p>
        </p:txBody>
      </p:sp>
      <p:sp>
        <p:nvSpPr>
          <p:cNvPr id="32" name="TextBox 32">
            <a:extLst>
              <a:ext uri="{FF2B5EF4-FFF2-40B4-BE49-F238E27FC236}">
                <a16:creationId xmlns:a16="http://schemas.microsoft.com/office/drawing/2014/main" xmlns="" id="{7D503D07-7D85-4B0E-996E-659B614C399B}"/>
              </a:ext>
            </a:extLst>
          </p:cNvPr>
          <p:cNvSpPr txBox="1">
            <a:spLocks noChangeArrowheads="1"/>
          </p:cNvSpPr>
          <p:nvPr/>
        </p:nvSpPr>
        <p:spPr bwMode="auto">
          <a:xfrm>
            <a:off x="1460500" y="5310640"/>
            <a:ext cx="2203450" cy="461963"/>
          </a:xfrm>
          <a:prstGeom prst="rect">
            <a:avLst/>
          </a:prstGeom>
          <a:solidFill>
            <a:schemeClr val="accent2">
              <a:lumMod val="20000"/>
              <a:lumOff val="80000"/>
            </a:schemeClr>
          </a:solidFill>
          <a:ln w="9525" cap="flat" cmpd="sng">
            <a:noFill/>
            <a:miter lim="800000"/>
          </a:ln>
          <a:effec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生产力</a:t>
            </a:r>
          </a:p>
        </p:txBody>
      </p:sp>
      <p:sp>
        <p:nvSpPr>
          <p:cNvPr id="60439" name="AutoShape 20">
            <a:extLst>
              <a:ext uri="{FF2B5EF4-FFF2-40B4-BE49-F238E27FC236}">
                <a16:creationId xmlns:a16="http://schemas.microsoft.com/office/drawing/2014/main" xmlns="" id="{28A041F8-4F89-4E07-B0A1-52AEADF74DC5}"/>
              </a:ext>
            </a:extLst>
          </p:cNvPr>
          <p:cNvSpPr>
            <a:spLocks noChangeArrowheads="1"/>
          </p:cNvSpPr>
          <p:nvPr/>
        </p:nvSpPr>
        <p:spPr bwMode="auto">
          <a:xfrm>
            <a:off x="2917825" y="4581525"/>
            <a:ext cx="288925" cy="729115"/>
          </a:xfrm>
          <a:prstGeom prst="upArrow">
            <a:avLst>
              <a:gd name="adj1" fmla="val 50000"/>
              <a:gd name="adj2" fmla="val 55808"/>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440" name="AutoShape 20">
            <a:extLst>
              <a:ext uri="{FF2B5EF4-FFF2-40B4-BE49-F238E27FC236}">
                <a16:creationId xmlns:a16="http://schemas.microsoft.com/office/drawing/2014/main" xmlns="" id="{686377AF-D10F-45E5-B9DC-C51F9E454D4D}"/>
              </a:ext>
            </a:extLst>
          </p:cNvPr>
          <p:cNvSpPr>
            <a:spLocks noChangeArrowheads="1"/>
          </p:cNvSpPr>
          <p:nvPr/>
        </p:nvSpPr>
        <p:spPr bwMode="auto">
          <a:xfrm>
            <a:off x="2914650" y="2857500"/>
            <a:ext cx="287338" cy="892175"/>
          </a:xfrm>
          <a:prstGeom prst="upArrow">
            <a:avLst>
              <a:gd name="adj1" fmla="val 50000"/>
              <a:gd name="adj2" fmla="val 84165"/>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441" name="Text Box 2">
            <a:extLst>
              <a:ext uri="{FF2B5EF4-FFF2-40B4-BE49-F238E27FC236}">
                <a16:creationId xmlns:a16="http://schemas.microsoft.com/office/drawing/2014/main" xmlns="" id="{0DF04D02-89BD-4E09-A5D5-A1CBE1FC85ED}"/>
              </a:ext>
            </a:extLst>
          </p:cNvPr>
          <p:cNvSpPr txBox="1">
            <a:spLocks noChangeArrowheads="1"/>
          </p:cNvSpPr>
          <p:nvPr/>
        </p:nvSpPr>
        <p:spPr bwMode="auto">
          <a:xfrm>
            <a:off x="1944688" y="4702175"/>
            <a:ext cx="86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决定</a:t>
            </a:r>
          </a:p>
        </p:txBody>
      </p:sp>
      <p:sp>
        <p:nvSpPr>
          <p:cNvPr id="60442" name="Text Box 2">
            <a:extLst>
              <a:ext uri="{FF2B5EF4-FFF2-40B4-BE49-F238E27FC236}">
                <a16:creationId xmlns:a16="http://schemas.microsoft.com/office/drawing/2014/main" xmlns="" id="{E7EA688A-CFFA-4EC9-89AF-8D47E0121D90}"/>
              </a:ext>
            </a:extLst>
          </p:cNvPr>
          <p:cNvSpPr txBox="1">
            <a:spLocks noChangeArrowheads="1"/>
          </p:cNvSpPr>
          <p:nvPr/>
        </p:nvSpPr>
        <p:spPr bwMode="auto">
          <a:xfrm>
            <a:off x="1944688" y="3089275"/>
            <a:ext cx="86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决定</a:t>
            </a:r>
          </a:p>
        </p:txBody>
      </p:sp>
      <p:sp>
        <p:nvSpPr>
          <p:cNvPr id="60443" name="AutoShape 29">
            <a:extLst>
              <a:ext uri="{FF2B5EF4-FFF2-40B4-BE49-F238E27FC236}">
                <a16:creationId xmlns:a16="http://schemas.microsoft.com/office/drawing/2014/main" xmlns="" id="{0C42FDFB-C7C3-4A8C-A3F9-F6F8039C08EF}"/>
              </a:ext>
            </a:extLst>
          </p:cNvPr>
          <p:cNvSpPr>
            <a:spLocks noChangeArrowheads="1"/>
          </p:cNvSpPr>
          <p:nvPr/>
        </p:nvSpPr>
        <p:spPr bwMode="auto">
          <a:xfrm>
            <a:off x="9239250" y="4600575"/>
            <a:ext cx="287338" cy="710065"/>
          </a:xfrm>
          <a:prstGeom prst="downArrow">
            <a:avLst>
              <a:gd name="adj1" fmla="val 50000"/>
              <a:gd name="adj2" fmla="val 53501"/>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444" name="AutoShape 29">
            <a:extLst>
              <a:ext uri="{FF2B5EF4-FFF2-40B4-BE49-F238E27FC236}">
                <a16:creationId xmlns:a16="http://schemas.microsoft.com/office/drawing/2014/main" xmlns="" id="{667FCCAE-3379-4504-A400-5020E3E98807}"/>
              </a:ext>
            </a:extLst>
          </p:cNvPr>
          <p:cNvSpPr>
            <a:spLocks noChangeArrowheads="1"/>
          </p:cNvSpPr>
          <p:nvPr/>
        </p:nvSpPr>
        <p:spPr bwMode="auto">
          <a:xfrm>
            <a:off x="9239250" y="2847975"/>
            <a:ext cx="287338" cy="911225"/>
          </a:xfrm>
          <a:prstGeom prst="downArrow">
            <a:avLst>
              <a:gd name="adj1" fmla="val 50000"/>
              <a:gd name="adj2" fmla="val 89441"/>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445" name="Text Box 6">
            <a:extLst>
              <a:ext uri="{FF2B5EF4-FFF2-40B4-BE49-F238E27FC236}">
                <a16:creationId xmlns:a16="http://schemas.microsoft.com/office/drawing/2014/main" xmlns="" id="{E2E78C32-F85C-4C2C-A79A-EA5E47B4C058}"/>
              </a:ext>
            </a:extLst>
          </p:cNvPr>
          <p:cNvSpPr txBox="1">
            <a:spLocks noChangeArrowheads="1"/>
          </p:cNvSpPr>
          <p:nvPr/>
        </p:nvSpPr>
        <p:spPr bwMode="auto">
          <a:xfrm>
            <a:off x="9625013" y="4737100"/>
            <a:ext cx="1298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反作用</a:t>
            </a:r>
          </a:p>
        </p:txBody>
      </p:sp>
      <p:sp>
        <p:nvSpPr>
          <p:cNvPr id="60446" name="Text Box 6">
            <a:extLst>
              <a:ext uri="{FF2B5EF4-FFF2-40B4-BE49-F238E27FC236}">
                <a16:creationId xmlns:a16="http://schemas.microsoft.com/office/drawing/2014/main" xmlns="" id="{20DFC216-2275-4F04-96B2-C16CA3B8508B}"/>
              </a:ext>
            </a:extLst>
          </p:cNvPr>
          <p:cNvSpPr txBox="1">
            <a:spLocks noChangeArrowheads="1"/>
          </p:cNvSpPr>
          <p:nvPr/>
        </p:nvSpPr>
        <p:spPr bwMode="auto">
          <a:xfrm>
            <a:off x="9625013" y="3114675"/>
            <a:ext cx="1298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反作用</a:t>
            </a:r>
          </a:p>
        </p:txBody>
      </p:sp>
      <p:sp>
        <p:nvSpPr>
          <p:cNvPr id="27" name="矩形 26">
            <a:extLst>
              <a:ext uri="{FF2B5EF4-FFF2-40B4-BE49-F238E27FC236}">
                <a16:creationId xmlns:a16="http://schemas.microsoft.com/office/drawing/2014/main" xmlns="" id="{B39FFDBE-56F7-4089-9F25-98C15AA770F4}"/>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28" name="矩形: 圆角 27">
            <a:extLst>
              <a:ext uri="{FF2B5EF4-FFF2-40B4-BE49-F238E27FC236}">
                <a16:creationId xmlns:a16="http://schemas.microsoft.com/office/drawing/2014/main" xmlns="" id="{86497239-1E73-41E7-A18A-39495D3520BB}"/>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（二）经济基础与上层建筑的矛盾运动及其规律</a:t>
            </a:r>
          </a:p>
        </p:txBody>
      </p:sp>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5" name="Picture 9">
            <a:extLst>
              <a:ext uri="{FF2B5EF4-FFF2-40B4-BE49-F238E27FC236}">
                <a16:creationId xmlns:a16="http://schemas.microsoft.com/office/drawing/2014/main" xmlns="" id="{5C50096B-53F8-4B4C-9E27-ED578C108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27" y="2477329"/>
            <a:ext cx="2799628" cy="78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AutoShape 13">
            <a:extLst>
              <a:ext uri="{FF2B5EF4-FFF2-40B4-BE49-F238E27FC236}">
                <a16:creationId xmlns:a16="http://schemas.microsoft.com/office/drawing/2014/main" xmlns="" id="{9790AED8-49F6-41E3-82FD-22F961D5C02A}"/>
              </a:ext>
            </a:extLst>
          </p:cNvPr>
          <p:cNvSpPr>
            <a:spLocks noChangeArrowheads="1"/>
          </p:cNvSpPr>
          <p:nvPr/>
        </p:nvSpPr>
        <p:spPr bwMode="auto">
          <a:xfrm rot="5400000">
            <a:off x="4995069" y="3212306"/>
            <a:ext cx="1152525" cy="792163"/>
          </a:xfrm>
          <a:prstGeom prst="rightArrow">
            <a:avLst>
              <a:gd name="adj1" fmla="val 50000"/>
              <a:gd name="adj2" fmla="val 36353"/>
            </a:avLst>
          </a:prstGeom>
          <a:solidFill>
            <a:schemeClr val="bg2">
              <a:lumMod val="75000"/>
            </a:schemeClr>
          </a:solidFill>
          <a:ln w="9525">
            <a:noFill/>
            <a:miter lim="800000"/>
          </a:ln>
        </p:spPr>
        <p:txBody>
          <a:bodyPr wrap="none" anchor="ctr"/>
          <a:lstStyle>
            <a:lvl1pPr>
              <a:defRPr>
                <a:solidFill>
                  <a:schemeClr val="tx1"/>
                </a:solidFill>
                <a:latin typeface="Arial" panose="020B0604020202020204" pitchFamily="34" charset="0"/>
                <a:ea typeface="Microsoft YaHei" panose="020B0503020204020204" pitchFamily="34" charset="-122"/>
              </a:defRPr>
            </a:lvl1pPr>
            <a:lvl2pPr marL="742950" indent="-285750">
              <a:defRPr>
                <a:solidFill>
                  <a:schemeClr val="tx1"/>
                </a:solidFill>
                <a:latin typeface="Arial" panose="020B0604020202020204" pitchFamily="34" charset="0"/>
                <a:ea typeface="Microsoft YaHei" panose="020B0503020204020204" pitchFamily="34" charset="-122"/>
              </a:defRPr>
            </a:lvl2pPr>
            <a:lvl3pPr marL="1143000" indent="-228600">
              <a:defRPr>
                <a:solidFill>
                  <a:schemeClr val="tx1"/>
                </a:solidFill>
                <a:latin typeface="Arial" panose="020B0604020202020204" pitchFamily="34" charset="0"/>
                <a:ea typeface="Microsoft YaHei" panose="020B0503020204020204" pitchFamily="34" charset="-122"/>
              </a:defRPr>
            </a:lvl3pPr>
            <a:lvl4pPr marL="1600200" indent="-228600">
              <a:defRPr>
                <a:solidFill>
                  <a:schemeClr val="tx1"/>
                </a:solidFill>
                <a:latin typeface="Arial" panose="020B0604020202020204" pitchFamily="34" charset="0"/>
                <a:ea typeface="Microsoft YaHei" panose="020B0503020204020204" pitchFamily="34" charset="-122"/>
              </a:defRPr>
            </a:lvl4pPr>
            <a:lvl5pPr marL="2057400" indent="-228600">
              <a:defRPr>
                <a:solidFill>
                  <a:schemeClr val="tx1"/>
                </a:solidFill>
                <a:latin typeface="Arial" panose="020B0604020202020204"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grpSp>
        <p:nvGrpSpPr>
          <p:cNvPr id="61447" name="组合 4">
            <a:extLst>
              <a:ext uri="{FF2B5EF4-FFF2-40B4-BE49-F238E27FC236}">
                <a16:creationId xmlns:a16="http://schemas.microsoft.com/office/drawing/2014/main" xmlns="" id="{40C97464-3B1B-4912-BEE4-121B6FD153BD}"/>
              </a:ext>
            </a:extLst>
          </p:cNvPr>
          <p:cNvGrpSpPr>
            <a:grpSpLocks/>
          </p:cNvGrpSpPr>
          <p:nvPr/>
        </p:nvGrpSpPr>
        <p:grpSpPr bwMode="auto">
          <a:xfrm>
            <a:off x="3488748" y="2441521"/>
            <a:ext cx="8296275" cy="784225"/>
            <a:chOff x="857610" y="2363787"/>
            <a:chExt cx="7800333" cy="783993"/>
          </a:xfrm>
        </p:grpSpPr>
        <p:sp>
          <p:nvSpPr>
            <p:cNvPr id="36" name="TextBox 6">
              <a:extLst>
                <a:ext uri="{FF2B5EF4-FFF2-40B4-BE49-F238E27FC236}">
                  <a16:creationId xmlns:a16="http://schemas.microsoft.com/office/drawing/2014/main" xmlns="" id="{35FE714A-9AD9-4619-944D-F1A57C844EC9}"/>
                </a:ext>
              </a:extLst>
            </p:cNvPr>
            <p:cNvSpPr txBox="1"/>
            <p:nvPr/>
          </p:nvSpPr>
          <p:spPr>
            <a:xfrm>
              <a:off x="857610" y="2363787"/>
              <a:ext cx="7544692" cy="783993"/>
            </a:xfrm>
            <a:prstGeom prst="roundRect">
              <a:avLst/>
            </a:prstGeom>
            <a:solidFill>
              <a:srgbClr val="C77D4B"/>
            </a:solidFill>
            <a:ln w="9525">
              <a:solidFill>
                <a:srgbClr val="FFFFFF">
                  <a:lumMod val="65000"/>
                </a:srgbClr>
              </a:solidFill>
              <a:prstDash val="dash"/>
            </a:ln>
          </p:spPr>
          <p:txBody>
            <a:bodyPr tIns="135441" bIns="67720"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500" b="0" i="0" u="none" strike="noStrike" kern="1200" cap="none" spc="0" normalizeH="0" baseline="0" noProof="0">
                <a:ln>
                  <a:noFill/>
                </a:ln>
                <a:solidFill>
                  <a:srgbClr val="404040"/>
                </a:solidFill>
                <a:effectLst/>
                <a:uLnTx/>
                <a:uFillTx/>
                <a:latin typeface="Arial" panose="020B0604020202020204" pitchFamily="34" charset="0"/>
                <a:ea typeface="微软雅黑" panose="020B0503020204020204" pitchFamily="34" charset="-122"/>
                <a:cs typeface="+mn-cs"/>
              </a:endParaRPr>
            </a:p>
          </p:txBody>
        </p:sp>
        <p:sp>
          <p:nvSpPr>
            <p:cNvPr id="61454" name="文本框 1">
              <a:extLst>
                <a:ext uri="{FF2B5EF4-FFF2-40B4-BE49-F238E27FC236}">
                  <a16:creationId xmlns:a16="http://schemas.microsoft.com/office/drawing/2014/main" xmlns="" id="{EC8CF491-C0EA-4D96-B1D2-8E9054D799A9}"/>
                </a:ext>
              </a:extLst>
            </p:cNvPr>
            <p:cNvSpPr txBox="1">
              <a:spLocks noChangeArrowheads="1"/>
            </p:cNvSpPr>
            <p:nvPr/>
          </p:nvSpPr>
          <p:spPr bwMode="auto">
            <a:xfrm>
              <a:off x="886105" y="2506879"/>
              <a:ext cx="7771838" cy="49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2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经济基础与上层建筑矛盾运动过程中存在的各种利益关系</a:t>
              </a:r>
            </a:p>
          </p:txBody>
        </p:sp>
      </p:grpSp>
      <p:sp>
        <p:nvSpPr>
          <p:cNvPr id="61448" name="文本框 2">
            <a:extLst>
              <a:ext uri="{FF2B5EF4-FFF2-40B4-BE49-F238E27FC236}">
                <a16:creationId xmlns:a16="http://schemas.microsoft.com/office/drawing/2014/main" xmlns="" id="{60E62F9C-9C5D-4C36-8397-D1515F574F26}"/>
              </a:ext>
            </a:extLst>
          </p:cNvPr>
          <p:cNvSpPr txBox="1">
            <a:spLocks noChangeArrowheads="1"/>
          </p:cNvSpPr>
          <p:nvPr/>
        </p:nvSpPr>
        <p:spPr bwMode="auto">
          <a:xfrm>
            <a:off x="211570" y="4256253"/>
            <a:ext cx="930073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坚持中国特色社会主义政治发展道路</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，积极稳妥地推进上层建筑领域的改革和发展，加快建设社会主义法治国家，推进社会主义民主政治制度化、规范化、程序化，推进社会主义政治制度的自我完善和发展，</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实现好、维护好、发展好人民群众的根本利益</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pic>
        <p:nvPicPr>
          <p:cNvPr id="61449" name="图片 2">
            <a:extLst>
              <a:ext uri="{FF2B5EF4-FFF2-40B4-BE49-F238E27FC236}">
                <a16:creationId xmlns:a16="http://schemas.microsoft.com/office/drawing/2014/main" xmlns="" id="{0AEEB884-F818-4285-99B6-CB33D21037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59" r="12072"/>
          <a:stretch/>
        </p:blipFill>
        <p:spPr bwMode="auto">
          <a:xfrm>
            <a:off x="9601199" y="4394977"/>
            <a:ext cx="2590801"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xmlns="" id="{55468BC6-A07E-42D4-A6A8-D3424A0C92AC}"/>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20" name="矩形: 圆角 19">
            <a:extLst>
              <a:ext uri="{FF2B5EF4-FFF2-40B4-BE49-F238E27FC236}">
                <a16:creationId xmlns:a16="http://schemas.microsoft.com/office/drawing/2014/main" xmlns="" id="{4F03E244-9107-4AB7-B8D1-8E51DDD412A8}"/>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（二）经济基础与上层建筑的矛盾运动及其规律</a:t>
            </a:r>
          </a:p>
        </p:txBody>
      </p: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文本框 2">
            <a:extLst>
              <a:ext uri="{FF2B5EF4-FFF2-40B4-BE49-F238E27FC236}">
                <a16:creationId xmlns:a16="http://schemas.microsoft.com/office/drawing/2014/main" xmlns="" id="{F999BFD1-D622-4951-BE0E-DE0505CC7556}"/>
              </a:ext>
            </a:extLst>
          </p:cNvPr>
          <p:cNvSpPr txBox="1">
            <a:spLocks noChangeArrowheads="1"/>
          </p:cNvSpPr>
          <p:nvPr/>
        </p:nvSpPr>
        <p:spPr bwMode="auto">
          <a:xfrm>
            <a:off x="46241" y="5873443"/>
            <a:ext cx="8424284"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世界上没有定于一尊的民主形式。</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62471" name="图片 2">
            <a:extLst>
              <a:ext uri="{FF2B5EF4-FFF2-40B4-BE49-F238E27FC236}">
                <a16:creationId xmlns:a16="http://schemas.microsoft.com/office/drawing/2014/main" xmlns="" id="{507A3887-14B5-4164-9A1D-38FB9938367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14" b="4305"/>
          <a:stretch/>
        </p:blipFill>
        <p:spPr bwMode="auto">
          <a:xfrm>
            <a:off x="9178925" y="2007191"/>
            <a:ext cx="2501323" cy="444730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xmlns="" id="{5957C096-8FF1-40DB-8307-F01D5B45C440}"/>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15" name="矩形: 圆角 14">
            <a:extLst>
              <a:ext uri="{FF2B5EF4-FFF2-40B4-BE49-F238E27FC236}">
                <a16:creationId xmlns:a16="http://schemas.microsoft.com/office/drawing/2014/main" xmlns="" id="{EA8BA659-BC38-4ECE-89A4-DA1F4CB3F42C}"/>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（二）经济基础与上层建筑的矛盾运动及其规律</a:t>
            </a:r>
          </a:p>
        </p:txBody>
      </p:sp>
      <p:grpSp>
        <p:nvGrpSpPr>
          <p:cNvPr id="3" name="组合 2">
            <a:extLst>
              <a:ext uri="{FF2B5EF4-FFF2-40B4-BE49-F238E27FC236}">
                <a16:creationId xmlns:a16="http://schemas.microsoft.com/office/drawing/2014/main" xmlns="" id="{C158F1CE-18D5-429B-925D-3EC54560B51C}"/>
              </a:ext>
            </a:extLst>
          </p:cNvPr>
          <p:cNvGrpSpPr/>
          <p:nvPr/>
        </p:nvGrpSpPr>
        <p:grpSpPr>
          <a:xfrm>
            <a:off x="608734" y="2007191"/>
            <a:ext cx="2037484" cy="1829801"/>
            <a:chOff x="2940050" y="2416175"/>
            <a:chExt cx="1479550" cy="1328738"/>
          </a:xfrm>
        </p:grpSpPr>
        <p:sp>
          <p:nvSpPr>
            <p:cNvPr id="17" name="等腰三角形 47">
              <a:extLst>
                <a:ext uri="{FF2B5EF4-FFF2-40B4-BE49-F238E27FC236}">
                  <a16:creationId xmlns:a16="http://schemas.microsoft.com/office/drawing/2014/main" xmlns="" id="{50F39061-BDF4-40DD-A865-13BBCCA0232A}"/>
                </a:ext>
              </a:extLst>
            </p:cNvPr>
            <p:cNvSpPr/>
            <p:nvPr/>
          </p:nvSpPr>
          <p:spPr>
            <a:xfrm rot="7772360">
              <a:off x="3052762" y="2378076"/>
              <a:ext cx="1254125" cy="1479550"/>
            </a:xfrm>
            <a:custGeom>
              <a:avLst/>
              <a:gdLst/>
              <a:ahLst/>
              <a:cxnLst/>
              <a:rect l="l" t="t" r="r" b="b"/>
              <a:pathLst>
                <a:path w="1670626" h="1971503">
                  <a:moveTo>
                    <a:pt x="191148" y="1667943"/>
                  </a:moveTo>
                  <a:cubicBezTo>
                    <a:pt x="-102531" y="1312180"/>
                    <a:pt x="-52202" y="785704"/>
                    <a:pt x="303561" y="492025"/>
                  </a:cubicBezTo>
                  <a:cubicBezTo>
                    <a:pt x="455486" y="366612"/>
                    <a:pt x="638544" y="303934"/>
                    <a:pt x="821369" y="304714"/>
                  </a:cubicBezTo>
                  <a:lnTo>
                    <a:pt x="920985" y="0"/>
                  </a:lnTo>
                  <a:lnTo>
                    <a:pt x="1027727" y="326510"/>
                  </a:lnTo>
                  <a:cubicBezTo>
                    <a:pt x="1199391" y="363974"/>
                    <a:pt x="1359018" y="458512"/>
                    <a:pt x="1479479" y="604438"/>
                  </a:cubicBezTo>
                  <a:cubicBezTo>
                    <a:pt x="1773157" y="960201"/>
                    <a:pt x="1722828" y="1486677"/>
                    <a:pt x="1367066" y="1780356"/>
                  </a:cubicBezTo>
                  <a:cubicBezTo>
                    <a:pt x="1011303" y="2074034"/>
                    <a:pt x="484827" y="2023705"/>
                    <a:pt x="191148" y="1667943"/>
                  </a:cubicBezTo>
                  <a:close/>
                </a:path>
              </a:pathLst>
            </a:custGeom>
            <a:gradFill flip="none" rotWithShape="1">
              <a:gsLst>
                <a:gs pos="2000">
                  <a:srgbClr val="FFBD47"/>
                </a:gs>
                <a:gs pos="100000">
                  <a:srgbClr val="FFBD47">
                    <a:lumMod val="60000"/>
                    <a:lumOff val="40000"/>
                  </a:srgbClr>
                </a:gs>
              </a:gsLst>
              <a:lin ang="10800000" scaled="1"/>
              <a:tileRect/>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8" name="椭圆 48">
              <a:extLst>
                <a:ext uri="{FF2B5EF4-FFF2-40B4-BE49-F238E27FC236}">
                  <a16:creationId xmlns:a16="http://schemas.microsoft.com/office/drawing/2014/main" xmlns="" id="{D0132648-603B-40FB-8F21-7B8C548AD00F}"/>
                </a:ext>
              </a:extLst>
            </p:cNvPr>
            <p:cNvSpPr/>
            <p:nvPr/>
          </p:nvSpPr>
          <p:spPr>
            <a:xfrm>
              <a:off x="3062288" y="2506663"/>
              <a:ext cx="1079500" cy="1073150"/>
            </a:xfrm>
            <a:custGeom>
              <a:avLst/>
              <a:gdLst/>
              <a:ahLst/>
              <a:cxnLst/>
              <a:rect l="l" t="t" r="r" b="b"/>
              <a:pathLst>
                <a:path w="1440160" h="1429374">
                  <a:moveTo>
                    <a:pt x="600143" y="0"/>
                  </a:moveTo>
                  <a:lnTo>
                    <a:pt x="1418911" y="542848"/>
                  </a:lnTo>
                  <a:cubicBezTo>
                    <a:pt x="1433434" y="595976"/>
                    <a:pt x="1440160" y="651849"/>
                    <a:pt x="1440160" y="709294"/>
                  </a:cubicBezTo>
                  <a:cubicBezTo>
                    <a:pt x="1440160" y="1106983"/>
                    <a:pt x="1117769" y="1429374"/>
                    <a:pt x="720080" y="1429374"/>
                  </a:cubicBezTo>
                  <a:cubicBezTo>
                    <a:pt x="322391" y="1429374"/>
                    <a:pt x="0" y="1106983"/>
                    <a:pt x="0" y="709294"/>
                  </a:cubicBezTo>
                  <a:cubicBezTo>
                    <a:pt x="0" y="352516"/>
                    <a:pt x="259472" y="56341"/>
                    <a:pt x="600143" y="0"/>
                  </a:cubicBezTo>
                  <a:close/>
                </a:path>
              </a:pathLst>
            </a:custGeom>
            <a:solidFill>
              <a:sysClr val="window" lastClr="FFFFFF"/>
            </a:solidFill>
            <a:ln w="12700" cap="flat" cmpd="sng" algn="ctr">
              <a:noFill/>
              <a:prstDash val="solid"/>
              <a:miter lim="800000"/>
            </a:ln>
            <a:effectLst/>
          </p:spPr>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lumMod val="50000"/>
                    <a:lumOff val="50000"/>
                  </a:prstClr>
                </a:solidFill>
                <a:effectLst/>
                <a:uLnTx/>
                <a:uFillTx/>
                <a:latin typeface="Calibri" panose="020F0502020204030204"/>
                <a:ea typeface="微软雅黑" panose="020B0503020204020204" pitchFamily="34" charset="-122"/>
                <a:cs typeface="+mn-cs"/>
              </a:endParaRPr>
            </a:p>
          </p:txBody>
        </p:sp>
        <p:sp>
          <p:nvSpPr>
            <p:cNvPr id="19" name="椭圆 48">
              <a:extLst>
                <a:ext uri="{FF2B5EF4-FFF2-40B4-BE49-F238E27FC236}">
                  <a16:creationId xmlns:a16="http://schemas.microsoft.com/office/drawing/2014/main" xmlns="" id="{29C866CB-7C52-4CA3-99BE-5837F08F1380}"/>
                </a:ext>
              </a:extLst>
            </p:cNvPr>
            <p:cNvSpPr/>
            <p:nvPr/>
          </p:nvSpPr>
          <p:spPr>
            <a:xfrm rot="20473898">
              <a:off x="3549650" y="2416175"/>
              <a:ext cx="485775" cy="573088"/>
            </a:xfrm>
            <a:custGeom>
              <a:avLst/>
              <a:gdLst/>
              <a:ahLst/>
              <a:cxnLst/>
              <a:rect l="l" t="t" r="r" b="b"/>
              <a:pathLst>
                <a:path w="865829" h="1022492">
                  <a:moveTo>
                    <a:pt x="69377" y="0"/>
                  </a:moveTo>
                  <a:cubicBezTo>
                    <a:pt x="46542" y="68499"/>
                    <a:pt x="35912" y="141754"/>
                    <a:pt x="35912" y="217490"/>
                  </a:cubicBezTo>
                  <a:cubicBezTo>
                    <a:pt x="35912" y="654948"/>
                    <a:pt x="390542" y="1009578"/>
                    <a:pt x="828000" y="1009578"/>
                  </a:cubicBezTo>
                  <a:cubicBezTo>
                    <a:pt x="840698" y="1009578"/>
                    <a:pt x="853325" y="1009279"/>
                    <a:pt x="865829" y="1007668"/>
                  </a:cubicBezTo>
                  <a:cubicBezTo>
                    <a:pt x="818768" y="1017409"/>
                    <a:pt x="770018" y="1022492"/>
                    <a:pt x="720080" y="1022492"/>
                  </a:cubicBezTo>
                  <a:cubicBezTo>
                    <a:pt x="322391" y="1022492"/>
                    <a:pt x="0" y="700101"/>
                    <a:pt x="0" y="302412"/>
                  </a:cubicBezTo>
                  <a:cubicBezTo>
                    <a:pt x="0" y="193949"/>
                    <a:pt x="23981" y="91087"/>
                    <a:pt x="69377" y="0"/>
                  </a:cubicBezTo>
                  <a:close/>
                </a:path>
              </a:pathLst>
            </a:custGeom>
            <a:solidFill>
              <a:srgbClr val="FFBD47"/>
            </a:solidFill>
            <a:ln w="12700" cap="flat" cmpd="sng" algn="ctr">
              <a:noFill/>
              <a:prstDash val="solid"/>
              <a:miter lim="800000"/>
            </a:ln>
            <a:effectLst/>
          </p:spPr>
          <p:txBody>
            <a:bodyPr lIns="68580" tIns="34290" rIns="68580" bIns="3429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grpSp>
      <p:sp>
        <p:nvSpPr>
          <p:cNvPr id="22" name="文本框 2">
            <a:extLst>
              <a:ext uri="{FF2B5EF4-FFF2-40B4-BE49-F238E27FC236}">
                <a16:creationId xmlns:a16="http://schemas.microsoft.com/office/drawing/2014/main" xmlns="" id="{A619AF41-DECF-4D47-A90A-039F125065DB}"/>
              </a:ext>
            </a:extLst>
          </p:cNvPr>
          <p:cNvSpPr txBox="1">
            <a:spLocks noChangeArrowheads="1"/>
          </p:cNvSpPr>
          <p:nvPr/>
        </p:nvSpPr>
        <p:spPr bwMode="auto">
          <a:xfrm>
            <a:off x="855663" y="2514968"/>
            <a:ext cx="1168361"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中国的</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6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民主</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文本框 2">
            <a:extLst>
              <a:ext uri="{FF2B5EF4-FFF2-40B4-BE49-F238E27FC236}">
                <a16:creationId xmlns:a16="http://schemas.microsoft.com/office/drawing/2014/main" xmlns="" id="{C2A019D0-F90F-4938-AFFD-7590B9340FAC}"/>
              </a:ext>
            </a:extLst>
          </p:cNvPr>
          <p:cNvSpPr txBox="1">
            <a:spLocks noChangeArrowheads="1"/>
          </p:cNvSpPr>
          <p:nvPr/>
        </p:nvSpPr>
        <p:spPr bwMode="auto">
          <a:xfrm>
            <a:off x="2571090" y="3476792"/>
            <a:ext cx="349979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1" fontAlgn="base" latinLnBrk="0" hangingPunct="1">
              <a:lnSpc>
                <a:spcPct val="100000"/>
              </a:lnSpc>
              <a:spcBef>
                <a:spcPts val="1200"/>
              </a:spcBef>
              <a:spcAft>
                <a:spcPct val="0"/>
              </a:spcAft>
              <a:buClr>
                <a:srgbClr val="E6C46C"/>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植根中国历史文化</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1">
              <a:lnSpc>
                <a:spcPct val="100000"/>
              </a:lnSpc>
              <a:spcBef>
                <a:spcPts val="1200"/>
              </a:spcBef>
              <a:spcAft>
                <a:spcPct val="0"/>
              </a:spcAft>
              <a:buClr>
                <a:srgbClr val="E6C46C"/>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符合中国国情</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1">
              <a:lnSpc>
                <a:spcPct val="100000"/>
              </a:lnSpc>
              <a:spcBef>
                <a:spcPts val="1200"/>
              </a:spcBef>
              <a:spcAft>
                <a:spcPct val="0"/>
              </a:spcAft>
              <a:buClr>
                <a:srgbClr val="E6C46C"/>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得到人民拥护</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a:extLst>
              <a:ext uri="{FF2B5EF4-FFF2-40B4-BE49-F238E27FC236}">
                <a16:creationId xmlns:a16="http://schemas.microsoft.com/office/drawing/2014/main" xmlns="" id="{B65F1464-64BF-48C0-8D12-71485EF822ED}"/>
              </a:ext>
            </a:extLst>
          </p:cNvPr>
          <p:cNvGrpSpPr/>
          <p:nvPr/>
        </p:nvGrpSpPr>
        <p:grpSpPr>
          <a:xfrm>
            <a:off x="5840783" y="1715634"/>
            <a:ext cx="2675987" cy="3978403"/>
            <a:chOff x="5840783" y="1715634"/>
            <a:chExt cx="2675987" cy="3978403"/>
          </a:xfrm>
        </p:grpSpPr>
        <p:cxnSp>
          <p:nvCxnSpPr>
            <p:cNvPr id="24" name="直接连接符 23">
              <a:extLst>
                <a:ext uri="{FF2B5EF4-FFF2-40B4-BE49-F238E27FC236}">
                  <a16:creationId xmlns:a16="http://schemas.microsoft.com/office/drawing/2014/main" xmlns="" id="{522EF913-003F-424D-BF60-16A442E97E0E}"/>
                </a:ext>
              </a:extLst>
            </p:cNvPr>
            <p:cNvCxnSpPr>
              <a:cxnSpLocks/>
            </p:cNvCxnSpPr>
            <p:nvPr/>
          </p:nvCxnSpPr>
          <p:spPr>
            <a:xfrm>
              <a:off x="5840783" y="2080153"/>
              <a:ext cx="0" cy="3613884"/>
            </a:xfrm>
            <a:prstGeom prst="line">
              <a:avLst/>
            </a:prstGeom>
            <a:noFill/>
            <a:ln w="6350" cap="flat" cmpd="sng" algn="ctr">
              <a:gradFill flip="none" rotWithShape="1">
                <a:gsLst>
                  <a:gs pos="1000">
                    <a:srgbClr val="B26A37"/>
                  </a:gs>
                  <a:gs pos="86000">
                    <a:srgbClr val="C00000">
                      <a:alpha val="0"/>
                    </a:srgbClr>
                  </a:gs>
                </a:gsLst>
                <a:lin ang="4800000" scaled="0"/>
                <a:tileRect/>
              </a:gradFill>
              <a:prstDash val="solid"/>
              <a:miter lim="800000"/>
            </a:ln>
            <a:effectLst/>
          </p:spPr>
        </p:cxnSp>
        <p:cxnSp>
          <p:nvCxnSpPr>
            <p:cNvPr id="25" name="直接连接符 24">
              <a:extLst>
                <a:ext uri="{FF2B5EF4-FFF2-40B4-BE49-F238E27FC236}">
                  <a16:creationId xmlns:a16="http://schemas.microsoft.com/office/drawing/2014/main" xmlns="" id="{1ABF0CAA-99A9-4F8F-BBF6-672F488588DC}"/>
                </a:ext>
              </a:extLst>
            </p:cNvPr>
            <p:cNvCxnSpPr>
              <a:cxnSpLocks/>
            </p:cNvCxnSpPr>
            <p:nvPr/>
          </p:nvCxnSpPr>
          <p:spPr>
            <a:xfrm flipV="1">
              <a:off x="8516770" y="1715634"/>
              <a:ext cx="0" cy="3466378"/>
            </a:xfrm>
            <a:prstGeom prst="line">
              <a:avLst/>
            </a:prstGeom>
            <a:noFill/>
            <a:ln w="6350" cap="flat" cmpd="sng" algn="ctr">
              <a:gradFill flip="none" rotWithShape="1">
                <a:gsLst>
                  <a:gs pos="1000">
                    <a:srgbClr val="B26A37"/>
                  </a:gs>
                  <a:gs pos="86000">
                    <a:srgbClr val="C00000">
                      <a:alpha val="0"/>
                    </a:srgbClr>
                  </a:gs>
                </a:gsLst>
                <a:lin ang="4800000" scaled="0"/>
                <a:tileRect/>
              </a:gradFill>
              <a:prstDash val="solid"/>
              <a:miter lim="800000"/>
            </a:ln>
            <a:effectLst/>
          </p:spPr>
        </p:cxnSp>
      </p:grpSp>
      <p:sp>
        <p:nvSpPr>
          <p:cNvPr id="26" name="文本框 2">
            <a:extLst>
              <a:ext uri="{FF2B5EF4-FFF2-40B4-BE49-F238E27FC236}">
                <a16:creationId xmlns:a16="http://schemas.microsoft.com/office/drawing/2014/main" xmlns="" id="{58E8C20A-115B-4E0A-AAF0-A7CBF4C10780}"/>
              </a:ext>
            </a:extLst>
          </p:cNvPr>
          <p:cNvSpPr txBox="1">
            <a:spLocks noChangeArrowheads="1"/>
          </p:cNvSpPr>
          <p:nvPr/>
        </p:nvSpPr>
        <p:spPr bwMode="auto">
          <a:xfrm>
            <a:off x="6013345" y="2388959"/>
            <a:ext cx="2273317"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720725"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民主实现形式是多样的，适合的就是最好的。</a:t>
            </a:r>
          </a:p>
        </p:txBody>
      </p:sp>
      <p:grpSp>
        <p:nvGrpSpPr>
          <p:cNvPr id="8" name="组合 7">
            <a:extLst>
              <a:ext uri="{FF2B5EF4-FFF2-40B4-BE49-F238E27FC236}">
                <a16:creationId xmlns:a16="http://schemas.microsoft.com/office/drawing/2014/main" xmlns="" id="{EDCB5036-5C9B-4513-8E23-1E15C050F0CF}"/>
              </a:ext>
            </a:extLst>
          </p:cNvPr>
          <p:cNvGrpSpPr/>
          <p:nvPr/>
        </p:nvGrpSpPr>
        <p:grpSpPr>
          <a:xfrm>
            <a:off x="255876" y="5182012"/>
            <a:ext cx="8005015" cy="630236"/>
            <a:chOff x="511752" y="5182012"/>
            <a:chExt cx="8005015" cy="630236"/>
          </a:xfrm>
        </p:grpSpPr>
        <p:sp>
          <p:nvSpPr>
            <p:cNvPr id="29" name="圆角矩形 76">
              <a:extLst>
                <a:ext uri="{FF2B5EF4-FFF2-40B4-BE49-F238E27FC236}">
                  <a16:creationId xmlns:a16="http://schemas.microsoft.com/office/drawing/2014/main" xmlns="" id="{61DCF4B2-A77A-4F8D-9EA3-C7DB4D623109}"/>
                </a:ext>
              </a:extLst>
            </p:cNvPr>
            <p:cNvSpPr/>
            <p:nvPr/>
          </p:nvSpPr>
          <p:spPr>
            <a:xfrm>
              <a:off x="511752" y="5182012"/>
              <a:ext cx="8005015" cy="630236"/>
            </a:xfrm>
            <a:prstGeom prst="roundRect">
              <a:avLst>
                <a:gd name="adj" fmla="val 50000"/>
              </a:avLst>
            </a:prstGeom>
            <a:noFill/>
            <a:ln>
              <a:solidFill>
                <a:srgbClr val="C77D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2F5EB0"/>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sp>
          <p:nvSpPr>
            <p:cNvPr id="30" name="文本框 2">
              <a:extLst>
                <a:ext uri="{FF2B5EF4-FFF2-40B4-BE49-F238E27FC236}">
                  <a16:creationId xmlns:a16="http://schemas.microsoft.com/office/drawing/2014/main" xmlns="" id="{B3BBCCD0-6C84-470B-A840-F0CF7265B2E4}"/>
                </a:ext>
              </a:extLst>
            </p:cNvPr>
            <p:cNvSpPr txBox="1">
              <a:spLocks noChangeArrowheads="1"/>
            </p:cNvSpPr>
            <p:nvPr/>
          </p:nvSpPr>
          <p:spPr bwMode="auto">
            <a:xfrm>
              <a:off x="553551" y="5266298"/>
              <a:ext cx="7921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ts val="14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民主是全人类共同价值，不是某个国家的“专利”。</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xmlns="" id="{42E3085B-FACE-4953-A4D9-499FFDC86577}"/>
              </a:ext>
            </a:extLst>
          </p:cNvPr>
          <p:cNvGrpSpPr/>
          <p:nvPr/>
        </p:nvGrpSpPr>
        <p:grpSpPr>
          <a:xfrm>
            <a:off x="7730249" y="2097157"/>
            <a:ext cx="3672037" cy="4436455"/>
            <a:chOff x="242613" y="2893749"/>
            <a:chExt cx="2029002" cy="1766233"/>
          </a:xfrm>
        </p:grpSpPr>
        <p:sp>
          <p:nvSpPr>
            <p:cNvPr id="22" name="剪去对角的矩形 126">
              <a:extLst>
                <a:ext uri="{FF2B5EF4-FFF2-40B4-BE49-F238E27FC236}">
                  <a16:creationId xmlns:a16="http://schemas.microsoft.com/office/drawing/2014/main" xmlns="" id="{206619BB-805D-450D-8C34-CD4ACC7788F4}"/>
                </a:ext>
              </a:extLst>
            </p:cNvPr>
            <p:cNvSpPr/>
            <p:nvPr/>
          </p:nvSpPr>
          <p:spPr>
            <a:xfrm rot="10800000">
              <a:off x="252265" y="2907106"/>
              <a:ext cx="2019350" cy="1739430"/>
            </a:xfrm>
            <a:prstGeom prst="snip2DiagRect">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剪去单角的矩形 19">
              <a:extLst>
                <a:ext uri="{FF2B5EF4-FFF2-40B4-BE49-F238E27FC236}">
                  <a16:creationId xmlns:a16="http://schemas.microsoft.com/office/drawing/2014/main" xmlns="" id="{23D2BF31-AF6B-4CB8-913A-91C73B2BAE4D}"/>
                </a:ext>
              </a:extLst>
            </p:cNvPr>
            <p:cNvSpPr/>
            <p:nvPr/>
          </p:nvSpPr>
          <p:spPr>
            <a:xfrm>
              <a:off x="242614" y="2893749"/>
              <a:ext cx="2028991" cy="237545"/>
            </a:xfrm>
            <a:custGeom>
              <a:avLst/>
              <a:gdLst>
                <a:gd name="connsiteX0" fmla="*/ 0 w 1731318"/>
                <a:gd name="connsiteY0" fmla="*/ 0 h 310570"/>
                <a:gd name="connsiteX1" fmla="*/ 1679555 w 1731318"/>
                <a:gd name="connsiteY1" fmla="*/ 0 h 310570"/>
                <a:gd name="connsiteX2" fmla="*/ 1731318 w 1731318"/>
                <a:gd name="connsiteY2" fmla="*/ 51763 h 310570"/>
                <a:gd name="connsiteX3" fmla="*/ 1731318 w 1731318"/>
                <a:gd name="connsiteY3" fmla="*/ 310570 h 310570"/>
                <a:gd name="connsiteX4" fmla="*/ 0 w 1731318"/>
                <a:gd name="connsiteY4" fmla="*/ 310570 h 310570"/>
                <a:gd name="connsiteX5" fmla="*/ 0 w 1731318"/>
                <a:gd name="connsiteY5" fmla="*/ 0 h 310570"/>
                <a:gd name="connsiteX0" fmla="*/ 0 w 1731318"/>
                <a:gd name="connsiteY0" fmla="*/ 0 h 310570"/>
                <a:gd name="connsiteX1" fmla="*/ 1724798 w 1731318"/>
                <a:gd name="connsiteY1" fmla="*/ 0 h 310570"/>
                <a:gd name="connsiteX2" fmla="*/ 1731318 w 1731318"/>
                <a:gd name="connsiteY2" fmla="*/ 51763 h 310570"/>
                <a:gd name="connsiteX3" fmla="*/ 1731318 w 1731318"/>
                <a:gd name="connsiteY3" fmla="*/ 310570 h 310570"/>
                <a:gd name="connsiteX4" fmla="*/ 0 w 1731318"/>
                <a:gd name="connsiteY4" fmla="*/ 310570 h 310570"/>
                <a:gd name="connsiteX5" fmla="*/ 0 w 1731318"/>
                <a:gd name="connsiteY5" fmla="*/ 0 h 310570"/>
                <a:gd name="connsiteX0" fmla="*/ 0 w 1731318"/>
                <a:gd name="connsiteY0" fmla="*/ 0 h 310570"/>
                <a:gd name="connsiteX1" fmla="*/ 1724798 w 1731318"/>
                <a:gd name="connsiteY1" fmla="*/ 0 h 310570"/>
                <a:gd name="connsiteX2" fmla="*/ 1731318 w 1731318"/>
                <a:gd name="connsiteY2" fmla="*/ 310570 h 310570"/>
                <a:gd name="connsiteX3" fmla="*/ 0 w 1731318"/>
                <a:gd name="connsiteY3" fmla="*/ 310570 h 310570"/>
                <a:gd name="connsiteX4" fmla="*/ 0 w 1731318"/>
                <a:gd name="connsiteY4" fmla="*/ 0 h 310570"/>
                <a:gd name="connsiteX0" fmla="*/ 0 w 2024212"/>
                <a:gd name="connsiteY0" fmla="*/ 0 h 310570"/>
                <a:gd name="connsiteX1" fmla="*/ 1724798 w 2024212"/>
                <a:gd name="connsiteY1" fmla="*/ 0 h 310570"/>
                <a:gd name="connsiteX2" fmla="*/ 2024212 w 2024212"/>
                <a:gd name="connsiteY2" fmla="*/ 291520 h 310570"/>
                <a:gd name="connsiteX3" fmla="*/ 0 w 2024212"/>
                <a:gd name="connsiteY3" fmla="*/ 310570 h 310570"/>
                <a:gd name="connsiteX4" fmla="*/ 0 w 2024212"/>
                <a:gd name="connsiteY4" fmla="*/ 0 h 310570"/>
                <a:gd name="connsiteX0" fmla="*/ 2381 w 2026593"/>
                <a:gd name="connsiteY0" fmla="*/ 0 h 291520"/>
                <a:gd name="connsiteX1" fmla="*/ 1727179 w 2026593"/>
                <a:gd name="connsiteY1" fmla="*/ 0 h 291520"/>
                <a:gd name="connsiteX2" fmla="*/ 2026593 w 2026593"/>
                <a:gd name="connsiteY2" fmla="*/ 291520 h 291520"/>
                <a:gd name="connsiteX3" fmla="*/ 0 w 2026593"/>
                <a:gd name="connsiteY3" fmla="*/ 286757 h 291520"/>
                <a:gd name="connsiteX4" fmla="*/ 2381 w 2026593"/>
                <a:gd name="connsiteY4" fmla="*/ 0 h 291520"/>
                <a:gd name="connsiteX0" fmla="*/ 2381 w 2026593"/>
                <a:gd name="connsiteY0" fmla="*/ 0 h 291520"/>
                <a:gd name="connsiteX1" fmla="*/ 1734322 w 2026593"/>
                <a:gd name="connsiteY1" fmla="*/ 0 h 291520"/>
                <a:gd name="connsiteX2" fmla="*/ 2026593 w 2026593"/>
                <a:gd name="connsiteY2" fmla="*/ 291520 h 291520"/>
                <a:gd name="connsiteX3" fmla="*/ 0 w 2026593"/>
                <a:gd name="connsiteY3" fmla="*/ 286757 h 291520"/>
                <a:gd name="connsiteX4" fmla="*/ 2381 w 2026593"/>
                <a:gd name="connsiteY4" fmla="*/ 0 h 291520"/>
                <a:gd name="connsiteX0" fmla="*/ 2381 w 2026593"/>
                <a:gd name="connsiteY0" fmla="*/ 0 h 291520"/>
                <a:gd name="connsiteX1" fmla="*/ 1566156 w 2026593"/>
                <a:gd name="connsiteY1" fmla="*/ 0 h 291520"/>
                <a:gd name="connsiteX2" fmla="*/ 2026593 w 2026593"/>
                <a:gd name="connsiteY2" fmla="*/ 291520 h 291520"/>
                <a:gd name="connsiteX3" fmla="*/ 0 w 2026593"/>
                <a:gd name="connsiteY3" fmla="*/ 286757 h 291520"/>
                <a:gd name="connsiteX4" fmla="*/ 2381 w 2026593"/>
                <a:gd name="connsiteY4" fmla="*/ 0 h 291520"/>
                <a:gd name="connsiteX0" fmla="*/ 2381 w 2026593"/>
                <a:gd name="connsiteY0" fmla="*/ 0 h 291520"/>
                <a:gd name="connsiteX1" fmla="*/ 1678266 w 2026593"/>
                <a:gd name="connsiteY1" fmla="*/ 6350 h 291520"/>
                <a:gd name="connsiteX2" fmla="*/ 2026593 w 2026593"/>
                <a:gd name="connsiteY2" fmla="*/ 291520 h 291520"/>
                <a:gd name="connsiteX3" fmla="*/ 0 w 2026593"/>
                <a:gd name="connsiteY3" fmla="*/ 286757 h 291520"/>
                <a:gd name="connsiteX4" fmla="*/ 2381 w 2026593"/>
                <a:gd name="connsiteY4" fmla="*/ 0 h 291520"/>
                <a:gd name="connsiteX0" fmla="*/ 2381 w 2007908"/>
                <a:gd name="connsiteY0" fmla="*/ 0 h 286757"/>
                <a:gd name="connsiteX1" fmla="*/ 1678266 w 2007908"/>
                <a:gd name="connsiteY1" fmla="*/ 6350 h 286757"/>
                <a:gd name="connsiteX2" fmla="*/ 2007908 w 2007908"/>
                <a:gd name="connsiteY2" fmla="*/ 234370 h 286757"/>
                <a:gd name="connsiteX3" fmla="*/ 0 w 2007908"/>
                <a:gd name="connsiteY3" fmla="*/ 286757 h 286757"/>
                <a:gd name="connsiteX4" fmla="*/ 2381 w 2007908"/>
                <a:gd name="connsiteY4" fmla="*/ 0 h 286757"/>
                <a:gd name="connsiteX0" fmla="*/ 7052 w 2012579"/>
                <a:gd name="connsiteY0" fmla="*/ 0 h 234370"/>
                <a:gd name="connsiteX1" fmla="*/ 1682937 w 2012579"/>
                <a:gd name="connsiteY1" fmla="*/ 6350 h 234370"/>
                <a:gd name="connsiteX2" fmla="*/ 2012579 w 2012579"/>
                <a:gd name="connsiteY2" fmla="*/ 234370 h 234370"/>
                <a:gd name="connsiteX3" fmla="*/ 0 w 2012579"/>
                <a:gd name="connsiteY3" fmla="*/ 226432 h 234370"/>
                <a:gd name="connsiteX4" fmla="*/ 7052 w 2012579"/>
                <a:gd name="connsiteY4" fmla="*/ 0 h 234370"/>
                <a:gd name="connsiteX0" fmla="*/ 2381 w 2007908"/>
                <a:gd name="connsiteY0" fmla="*/ 0 h 234370"/>
                <a:gd name="connsiteX1" fmla="*/ 1678266 w 2007908"/>
                <a:gd name="connsiteY1" fmla="*/ 6350 h 234370"/>
                <a:gd name="connsiteX2" fmla="*/ 2007908 w 2007908"/>
                <a:gd name="connsiteY2" fmla="*/ 234370 h 234370"/>
                <a:gd name="connsiteX3" fmla="*/ 0 w 2007908"/>
                <a:gd name="connsiteY3" fmla="*/ 232782 h 234370"/>
                <a:gd name="connsiteX4" fmla="*/ 2381 w 2007908"/>
                <a:gd name="connsiteY4" fmla="*/ 0 h 234370"/>
                <a:gd name="connsiteX0" fmla="*/ 20 w 2028904"/>
                <a:gd name="connsiteY0" fmla="*/ 0 h 237545"/>
                <a:gd name="connsiteX1" fmla="*/ 1699262 w 2028904"/>
                <a:gd name="connsiteY1" fmla="*/ 9525 h 237545"/>
                <a:gd name="connsiteX2" fmla="*/ 2028904 w 2028904"/>
                <a:gd name="connsiteY2" fmla="*/ 237545 h 237545"/>
                <a:gd name="connsiteX3" fmla="*/ 20996 w 2028904"/>
                <a:gd name="connsiteY3" fmla="*/ 235957 h 237545"/>
                <a:gd name="connsiteX4" fmla="*/ 20 w 2028904"/>
                <a:gd name="connsiteY4" fmla="*/ 0 h 237545"/>
                <a:gd name="connsiteX0" fmla="*/ 107 w 2028991"/>
                <a:gd name="connsiteY0" fmla="*/ 0 h 237545"/>
                <a:gd name="connsiteX1" fmla="*/ 1699349 w 2028991"/>
                <a:gd name="connsiteY1" fmla="*/ 9525 h 237545"/>
                <a:gd name="connsiteX2" fmla="*/ 2028991 w 2028991"/>
                <a:gd name="connsiteY2" fmla="*/ 237545 h 237545"/>
                <a:gd name="connsiteX3" fmla="*/ 2398 w 2028991"/>
                <a:gd name="connsiteY3" fmla="*/ 235957 h 237545"/>
                <a:gd name="connsiteX4" fmla="*/ 107 w 2028991"/>
                <a:gd name="connsiteY4" fmla="*/ 0 h 237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991" h="237545">
                  <a:moveTo>
                    <a:pt x="107" y="0"/>
                  </a:moveTo>
                  <a:lnTo>
                    <a:pt x="1699349" y="9525"/>
                  </a:lnTo>
                  <a:lnTo>
                    <a:pt x="2028991" y="237545"/>
                  </a:lnTo>
                  <a:lnTo>
                    <a:pt x="2398" y="235957"/>
                  </a:lnTo>
                  <a:cubicBezTo>
                    <a:pt x="3192" y="140371"/>
                    <a:pt x="-687" y="95586"/>
                    <a:pt x="107" y="0"/>
                  </a:cubicBezTo>
                  <a:close/>
                </a:path>
              </a:pathLst>
            </a:custGeom>
            <a:solidFill>
              <a:srgbClr val="FFC000"/>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4" name="剪去单角的矩形 19">
              <a:extLst>
                <a:ext uri="{FF2B5EF4-FFF2-40B4-BE49-F238E27FC236}">
                  <a16:creationId xmlns:a16="http://schemas.microsoft.com/office/drawing/2014/main" xmlns="" id="{E472D783-0744-4296-AAFF-51BB86389DC9}"/>
                </a:ext>
              </a:extLst>
            </p:cNvPr>
            <p:cNvSpPr/>
            <p:nvPr/>
          </p:nvSpPr>
          <p:spPr>
            <a:xfrm rot="10800000">
              <a:off x="242613" y="4422437"/>
              <a:ext cx="2028991" cy="237545"/>
            </a:xfrm>
            <a:custGeom>
              <a:avLst/>
              <a:gdLst>
                <a:gd name="connsiteX0" fmla="*/ 0 w 1731318"/>
                <a:gd name="connsiteY0" fmla="*/ 0 h 310570"/>
                <a:gd name="connsiteX1" fmla="*/ 1679555 w 1731318"/>
                <a:gd name="connsiteY1" fmla="*/ 0 h 310570"/>
                <a:gd name="connsiteX2" fmla="*/ 1731318 w 1731318"/>
                <a:gd name="connsiteY2" fmla="*/ 51763 h 310570"/>
                <a:gd name="connsiteX3" fmla="*/ 1731318 w 1731318"/>
                <a:gd name="connsiteY3" fmla="*/ 310570 h 310570"/>
                <a:gd name="connsiteX4" fmla="*/ 0 w 1731318"/>
                <a:gd name="connsiteY4" fmla="*/ 310570 h 310570"/>
                <a:gd name="connsiteX5" fmla="*/ 0 w 1731318"/>
                <a:gd name="connsiteY5" fmla="*/ 0 h 310570"/>
                <a:gd name="connsiteX0" fmla="*/ 0 w 1731318"/>
                <a:gd name="connsiteY0" fmla="*/ 0 h 310570"/>
                <a:gd name="connsiteX1" fmla="*/ 1724798 w 1731318"/>
                <a:gd name="connsiteY1" fmla="*/ 0 h 310570"/>
                <a:gd name="connsiteX2" fmla="*/ 1731318 w 1731318"/>
                <a:gd name="connsiteY2" fmla="*/ 51763 h 310570"/>
                <a:gd name="connsiteX3" fmla="*/ 1731318 w 1731318"/>
                <a:gd name="connsiteY3" fmla="*/ 310570 h 310570"/>
                <a:gd name="connsiteX4" fmla="*/ 0 w 1731318"/>
                <a:gd name="connsiteY4" fmla="*/ 310570 h 310570"/>
                <a:gd name="connsiteX5" fmla="*/ 0 w 1731318"/>
                <a:gd name="connsiteY5" fmla="*/ 0 h 310570"/>
                <a:gd name="connsiteX0" fmla="*/ 0 w 1731318"/>
                <a:gd name="connsiteY0" fmla="*/ 0 h 310570"/>
                <a:gd name="connsiteX1" fmla="*/ 1724798 w 1731318"/>
                <a:gd name="connsiteY1" fmla="*/ 0 h 310570"/>
                <a:gd name="connsiteX2" fmla="*/ 1731318 w 1731318"/>
                <a:gd name="connsiteY2" fmla="*/ 310570 h 310570"/>
                <a:gd name="connsiteX3" fmla="*/ 0 w 1731318"/>
                <a:gd name="connsiteY3" fmla="*/ 310570 h 310570"/>
                <a:gd name="connsiteX4" fmla="*/ 0 w 1731318"/>
                <a:gd name="connsiteY4" fmla="*/ 0 h 310570"/>
                <a:gd name="connsiteX0" fmla="*/ 0 w 2024212"/>
                <a:gd name="connsiteY0" fmla="*/ 0 h 310570"/>
                <a:gd name="connsiteX1" fmla="*/ 1724798 w 2024212"/>
                <a:gd name="connsiteY1" fmla="*/ 0 h 310570"/>
                <a:gd name="connsiteX2" fmla="*/ 2024212 w 2024212"/>
                <a:gd name="connsiteY2" fmla="*/ 291520 h 310570"/>
                <a:gd name="connsiteX3" fmla="*/ 0 w 2024212"/>
                <a:gd name="connsiteY3" fmla="*/ 310570 h 310570"/>
                <a:gd name="connsiteX4" fmla="*/ 0 w 2024212"/>
                <a:gd name="connsiteY4" fmla="*/ 0 h 310570"/>
                <a:gd name="connsiteX0" fmla="*/ 2381 w 2026593"/>
                <a:gd name="connsiteY0" fmla="*/ 0 h 291520"/>
                <a:gd name="connsiteX1" fmla="*/ 1727179 w 2026593"/>
                <a:gd name="connsiteY1" fmla="*/ 0 h 291520"/>
                <a:gd name="connsiteX2" fmla="*/ 2026593 w 2026593"/>
                <a:gd name="connsiteY2" fmla="*/ 291520 h 291520"/>
                <a:gd name="connsiteX3" fmla="*/ 0 w 2026593"/>
                <a:gd name="connsiteY3" fmla="*/ 286757 h 291520"/>
                <a:gd name="connsiteX4" fmla="*/ 2381 w 2026593"/>
                <a:gd name="connsiteY4" fmla="*/ 0 h 291520"/>
                <a:gd name="connsiteX0" fmla="*/ 2381 w 2026593"/>
                <a:gd name="connsiteY0" fmla="*/ 0 h 291520"/>
                <a:gd name="connsiteX1" fmla="*/ 1734322 w 2026593"/>
                <a:gd name="connsiteY1" fmla="*/ 0 h 291520"/>
                <a:gd name="connsiteX2" fmla="*/ 2026593 w 2026593"/>
                <a:gd name="connsiteY2" fmla="*/ 291520 h 291520"/>
                <a:gd name="connsiteX3" fmla="*/ 0 w 2026593"/>
                <a:gd name="connsiteY3" fmla="*/ 286757 h 291520"/>
                <a:gd name="connsiteX4" fmla="*/ 2381 w 2026593"/>
                <a:gd name="connsiteY4" fmla="*/ 0 h 291520"/>
                <a:gd name="connsiteX0" fmla="*/ 2381 w 2026593"/>
                <a:gd name="connsiteY0" fmla="*/ 0 h 291520"/>
                <a:gd name="connsiteX1" fmla="*/ 1566156 w 2026593"/>
                <a:gd name="connsiteY1" fmla="*/ 0 h 291520"/>
                <a:gd name="connsiteX2" fmla="*/ 2026593 w 2026593"/>
                <a:gd name="connsiteY2" fmla="*/ 291520 h 291520"/>
                <a:gd name="connsiteX3" fmla="*/ 0 w 2026593"/>
                <a:gd name="connsiteY3" fmla="*/ 286757 h 291520"/>
                <a:gd name="connsiteX4" fmla="*/ 2381 w 2026593"/>
                <a:gd name="connsiteY4" fmla="*/ 0 h 291520"/>
                <a:gd name="connsiteX0" fmla="*/ 2381 w 2026593"/>
                <a:gd name="connsiteY0" fmla="*/ 0 h 291520"/>
                <a:gd name="connsiteX1" fmla="*/ 1678266 w 2026593"/>
                <a:gd name="connsiteY1" fmla="*/ 6350 h 291520"/>
                <a:gd name="connsiteX2" fmla="*/ 2026593 w 2026593"/>
                <a:gd name="connsiteY2" fmla="*/ 291520 h 291520"/>
                <a:gd name="connsiteX3" fmla="*/ 0 w 2026593"/>
                <a:gd name="connsiteY3" fmla="*/ 286757 h 291520"/>
                <a:gd name="connsiteX4" fmla="*/ 2381 w 2026593"/>
                <a:gd name="connsiteY4" fmla="*/ 0 h 291520"/>
                <a:gd name="connsiteX0" fmla="*/ 2381 w 2007908"/>
                <a:gd name="connsiteY0" fmla="*/ 0 h 286757"/>
                <a:gd name="connsiteX1" fmla="*/ 1678266 w 2007908"/>
                <a:gd name="connsiteY1" fmla="*/ 6350 h 286757"/>
                <a:gd name="connsiteX2" fmla="*/ 2007908 w 2007908"/>
                <a:gd name="connsiteY2" fmla="*/ 234370 h 286757"/>
                <a:gd name="connsiteX3" fmla="*/ 0 w 2007908"/>
                <a:gd name="connsiteY3" fmla="*/ 286757 h 286757"/>
                <a:gd name="connsiteX4" fmla="*/ 2381 w 2007908"/>
                <a:gd name="connsiteY4" fmla="*/ 0 h 286757"/>
                <a:gd name="connsiteX0" fmla="*/ 7052 w 2012579"/>
                <a:gd name="connsiteY0" fmla="*/ 0 h 234370"/>
                <a:gd name="connsiteX1" fmla="*/ 1682937 w 2012579"/>
                <a:gd name="connsiteY1" fmla="*/ 6350 h 234370"/>
                <a:gd name="connsiteX2" fmla="*/ 2012579 w 2012579"/>
                <a:gd name="connsiteY2" fmla="*/ 234370 h 234370"/>
                <a:gd name="connsiteX3" fmla="*/ 0 w 2012579"/>
                <a:gd name="connsiteY3" fmla="*/ 226432 h 234370"/>
                <a:gd name="connsiteX4" fmla="*/ 7052 w 2012579"/>
                <a:gd name="connsiteY4" fmla="*/ 0 h 234370"/>
                <a:gd name="connsiteX0" fmla="*/ 2381 w 2007908"/>
                <a:gd name="connsiteY0" fmla="*/ 0 h 234370"/>
                <a:gd name="connsiteX1" fmla="*/ 1678266 w 2007908"/>
                <a:gd name="connsiteY1" fmla="*/ 6350 h 234370"/>
                <a:gd name="connsiteX2" fmla="*/ 2007908 w 2007908"/>
                <a:gd name="connsiteY2" fmla="*/ 234370 h 234370"/>
                <a:gd name="connsiteX3" fmla="*/ 0 w 2007908"/>
                <a:gd name="connsiteY3" fmla="*/ 232782 h 234370"/>
                <a:gd name="connsiteX4" fmla="*/ 2381 w 2007908"/>
                <a:gd name="connsiteY4" fmla="*/ 0 h 234370"/>
                <a:gd name="connsiteX0" fmla="*/ 20 w 2028904"/>
                <a:gd name="connsiteY0" fmla="*/ 0 h 237545"/>
                <a:gd name="connsiteX1" fmla="*/ 1699262 w 2028904"/>
                <a:gd name="connsiteY1" fmla="*/ 9525 h 237545"/>
                <a:gd name="connsiteX2" fmla="*/ 2028904 w 2028904"/>
                <a:gd name="connsiteY2" fmla="*/ 237545 h 237545"/>
                <a:gd name="connsiteX3" fmla="*/ 20996 w 2028904"/>
                <a:gd name="connsiteY3" fmla="*/ 235957 h 237545"/>
                <a:gd name="connsiteX4" fmla="*/ 20 w 2028904"/>
                <a:gd name="connsiteY4" fmla="*/ 0 h 237545"/>
                <a:gd name="connsiteX0" fmla="*/ 107 w 2028991"/>
                <a:gd name="connsiteY0" fmla="*/ 0 h 237545"/>
                <a:gd name="connsiteX1" fmla="*/ 1699349 w 2028991"/>
                <a:gd name="connsiteY1" fmla="*/ 9525 h 237545"/>
                <a:gd name="connsiteX2" fmla="*/ 2028991 w 2028991"/>
                <a:gd name="connsiteY2" fmla="*/ 237545 h 237545"/>
                <a:gd name="connsiteX3" fmla="*/ 2398 w 2028991"/>
                <a:gd name="connsiteY3" fmla="*/ 235957 h 237545"/>
                <a:gd name="connsiteX4" fmla="*/ 107 w 2028991"/>
                <a:gd name="connsiteY4" fmla="*/ 0 h 237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991" h="237545">
                  <a:moveTo>
                    <a:pt x="107" y="0"/>
                  </a:moveTo>
                  <a:lnTo>
                    <a:pt x="1699349" y="9525"/>
                  </a:lnTo>
                  <a:lnTo>
                    <a:pt x="2028991" y="237545"/>
                  </a:lnTo>
                  <a:lnTo>
                    <a:pt x="2398" y="235957"/>
                  </a:lnTo>
                  <a:cubicBezTo>
                    <a:pt x="3192" y="140371"/>
                    <a:pt x="-687" y="95586"/>
                    <a:pt x="107" y="0"/>
                  </a:cubicBezTo>
                  <a:close/>
                </a:path>
              </a:pathLst>
            </a:custGeom>
            <a:solidFill>
              <a:srgbClr val="FFC000"/>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2469" name="文本框 2">
            <a:extLst>
              <a:ext uri="{FF2B5EF4-FFF2-40B4-BE49-F238E27FC236}">
                <a16:creationId xmlns:a16="http://schemas.microsoft.com/office/drawing/2014/main" xmlns="" id="{F999BFD1-D622-4951-BE0E-DE0505CC7556}"/>
              </a:ext>
            </a:extLst>
          </p:cNvPr>
          <p:cNvSpPr txBox="1">
            <a:spLocks noChangeArrowheads="1"/>
          </p:cNvSpPr>
          <p:nvPr/>
        </p:nvSpPr>
        <p:spPr bwMode="auto">
          <a:xfrm>
            <a:off x="7854198" y="2596728"/>
            <a:ext cx="3228849"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388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中国共产党坚定不移走</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中国特色社会主义政治发展道路</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，不断丰富和发展中国式民主，让民主之树枝繁叶茂、永远常青。</a:t>
            </a:r>
          </a:p>
        </p:txBody>
      </p:sp>
      <p:sp>
        <p:nvSpPr>
          <p:cNvPr id="14" name="矩形 13">
            <a:extLst>
              <a:ext uri="{FF2B5EF4-FFF2-40B4-BE49-F238E27FC236}">
                <a16:creationId xmlns:a16="http://schemas.microsoft.com/office/drawing/2014/main" xmlns="" id="{5957C096-8FF1-40DB-8307-F01D5B45C440}"/>
              </a:ext>
            </a:extLst>
          </p:cNvPr>
          <p:cNvSpPr/>
          <p:nvPr/>
        </p:nvSpPr>
        <p:spPr>
          <a:xfrm>
            <a:off x="66963" y="286009"/>
            <a:ext cx="6026916"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二、社会基本矛盾及其运动规律</a:t>
            </a:r>
          </a:p>
        </p:txBody>
      </p:sp>
      <p:sp>
        <p:nvSpPr>
          <p:cNvPr id="15" name="矩形: 圆角 14">
            <a:extLst>
              <a:ext uri="{FF2B5EF4-FFF2-40B4-BE49-F238E27FC236}">
                <a16:creationId xmlns:a16="http://schemas.microsoft.com/office/drawing/2014/main" xmlns="" id="{EA8BA659-BC38-4ECE-89A4-DA1F4CB3F42C}"/>
              </a:ext>
            </a:extLst>
          </p:cNvPr>
          <p:cNvSpPr/>
          <p:nvPr/>
        </p:nvSpPr>
        <p:spPr>
          <a:xfrm>
            <a:off x="2024024" y="1085397"/>
            <a:ext cx="81439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（二）经济基础与上层建筑的矛盾运动及其规律</a:t>
            </a:r>
          </a:p>
        </p:txBody>
      </p:sp>
      <p:cxnSp>
        <p:nvCxnSpPr>
          <p:cNvPr id="8" name="直接连接符 7">
            <a:extLst>
              <a:ext uri="{FF2B5EF4-FFF2-40B4-BE49-F238E27FC236}">
                <a16:creationId xmlns:a16="http://schemas.microsoft.com/office/drawing/2014/main" xmlns="" id="{57826BF2-FFC7-4F27-951D-A377A7F82343}"/>
              </a:ext>
            </a:extLst>
          </p:cNvPr>
          <p:cNvCxnSpPr/>
          <p:nvPr/>
        </p:nvCxnSpPr>
        <p:spPr>
          <a:xfrm>
            <a:off x="2878386" y="1947937"/>
            <a:ext cx="0" cy="4436455"/>
          </a:xfrm>
          <a:prstGeom prst="line">
            <a:avLst/>
          </a:prstGeom>
          <a:noFill/>
          <a:ln w="19050" cap="rnd" cmpd="sng" algn="ctr">
            <a:solidFill>
              <a:sysClr val="window" lastClr="FFFFFF">
                <a:lumMod val="50000"/>
              </a:sysClr>
            </a:solidFill>
            <a:prstDash val="solid"/>
            <a:bevel/>
          </a:ln>
          <a:effectLst>
            <a:outerShdw blurRad="50800" dist="38100" dir="2700000" algn="tl" rotWithShape="0">
              <a:prstClr val="black">
                <a:alpha val="40000"/>
              </a:prstClr>
            </a:outerShdw>
          </a:effectLst>
        </p:spPr>
      </p:cxnSp>
      <p:pic>
        <p:nvPicPr>
          <p:cNvPr id="9" name="Picture 3" descr="C:\Users\Administrator\Desktop\7.png">
            <a:extLst>
              <a:ext uri="{FF2B5EF4-FFF2-40B4-BE49-F238E27FC236}">
                <a16:creationId xmlns:a16="http://schemas.microsoft.com/office/drawing/2014/main" xmlns="" id="{17F7E998-891D-4C8D-8156-4F8490974B5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8" t="31953" r="92532" b="58600"/>
          <a:stretch/>
        </p:blipFill>
        <p:spPr bwMode="auto">
          <a:xfrm>
            <a:off x="2632953" y="4044166"/>
            <a:ext cx="525283" cy="72310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2">
            <a:extLst>
              <a:ext uri="{FF2B5EF4-FFF2-40B4-BE49-F238E27FC236}">
                <a16:creationId xmlns:a16="http://schemas.microsoft.com/office/drawing/2014/main" xmlns="" id="{5B764304-BFA5-4492-B9B1-994B15A0DA97}"/>
              </a:ext>
            </a:extLst>
          </p:cNvPr>
          <p:cNvSpPr txBox="1">
            <a:spLocks noChangeArrowheads="1"/>
          </p:cNvSpPr>
          <p:nvPr/>
        </p:nvSpPr>
        <p:spPr bwMode="auto">
          <a:xfrm>
            <a:off x="0" y="3360108"/>
            <a:ext cx="2813194"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ts val="120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评判一种民主形式</a:t>
            </a:r>
            <a:endParaRPr kumimoji="0" lang="en-US" altLang="zh-CN" sz="24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12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关键要看它</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a16="http://schemas.microsoft.com/office/drawing/2014/main" xmlns="" id="{F83506D1-3D91-4D36-97E0-03667F0C03AF}"/>
              </a:ext>
            </a:extLst>
          </p:cNvPr>
          <p:cNvSpPr/>
          <p:nvPr/>
        </p:nvSpPr>
        <p:spPr>
          <a:xfrm>
            <a:off x="3223428" y="2365896"/>
            <a:ext cx="3262432" cy="461665"/>
          </a:xfrm>
          <a:prstGeom prst="rect">
            <a:avLst/>
          </a:prstGeom>
        </p:spPr>
        <p:txBody>
          <a:bodyPr wrap="none">
            <a:spAutoFit/>
          </a:bodyPr>
          <a:lstStyle/>
          <a:p>
            <a:pPr marL="0" marR="0" lvl="0" indent="0" algn="just" defTabSz="914400" rtl="0" eaLnBrk="1" fontAlgn="base" latinLnBrk="0" hangingPunct="1">
              <a:lnSpc>
                <a:spcPct val="10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是否适应本国历史文化</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3" name="Picture 3" descr="C:\Users\Administrator\Desktop\7.png">
            <a:extLst>
              <a:ext uri="{FF2B5EF4-FFF2-40B4-BE49-F238E27FC236}">
                <a16:creationId xmlns:a16="http://schemas.microsoft.com/office/drawing/2014/main" xmlns="" id="{0B6943FB-240D-4A49-9DB0-DC77A9F595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8" t="31953" r="92532" b="58600"/>
          <a:stretch/>
        </p:blipFill>
        <p:spPr bwMode="auto">
          <a:xfrm>
            <a:off x="2632953" y="2235176"/>
            <a:ext cx="525283" cy="7231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Administrator\Desktop\7.png">
            <a:extLst>
              <a:ext uri="{FF2B5EF4-FFF2-40B4-BE49-F238E27FC236}">
                <a16:creationId xmlns:a16="http://schemas.microsoft.com/office/drawing/2014/main" xmlns="" id="{C03E5FE3-CB34-4333-9E00-246FE78257A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8" t="31953" r="92532" b="58600"/>
          <a:stretch/>
        </p:blipFill>
        <p:spPr bwMode="auto">
          <a:xfrm>
            <a:off x="2632953" y="2980274"/>
            <a:ext cx="525283" cy="7231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Administrator\Desktop\7.png">
            <a:extLst>
              <a:ext uri="{FF2B5EF4-FFF2-40B4-BE49-F238E27FC236}">
                <a16:creationId xmlns:a16="http://schemas.microsoft.com/office/drawing/2014/main" xmlns="" id="{C4132B90-384C-49CB-BD84-60B0EE4DF59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8" t="31953" r="92532" b="58600"/>
          <a:stretch/>
        </p:blipFill>
        <p:spPr bwMode="auto">
          <a:xfrm>
            <a:off x="2632953" y="5384520"/>
            <a:ext cx="525283" cy="723106"/>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xmlns="" id="{2F6EA357-E9BD-41D3-B147-4C8B2D0F27F1}"/>
              </a:ext>
            </a:extLst>
          </p:cNvPr>
          <p:cNvSpPr/>
          <p:nvPr/>
        </p:nvSpPr>
        <p:spPr>
          <a:xfrm>
            <a:off x="3223427" y="3102580"/>
            <a:ext cx="3468317" cy="461665"/>
          </a:xfrm>
          <a:prstGeom prst="rect">
            <a:avLst/>
          </a:prstGeom>
        </p:spPr>
        <p:txBody>
          <a:bodyPr wrap="square">
            <a:spAutoFit/>
          </a:bodyPr>
          <a:lstStyle/>
          <a:p>
            <a:pPr marL="0" marR="0" lvl="0" indent="0" algn="just" defTabSz="914400" rtl="0" eaLnBrk="1" fontAlgn="base" latinLnBrk="0" hangingPunct="1">
              <a:lnSpc>
                <a:spcPct val="10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是否符合本国现实国情</a:t>
            </a:r>
          </a:p>
        </p:txBody>
      </p:sp>
      <p:sp>
        <p:nvSpPr>
          <p:cNvPr id="19" name="矩形 18">
            <a:extLst>
              <a:ext uri="{FF2B5EF4-FFF2-40B4-BE49-F238E27FC236}">
                <a16:creationId xmlns:a16="http://schemas.microsoft.com/office/drawing/2014/main" xmlns="" id="{1BB002AF-C3FE-4453-A305-CFE0EA92E332}"/>
              </a:ext>
            </a:extLst>
          </p:cNvPr>
          <p:cNvSpPr/>
          <p:nvPr/>
        </p:nvSpPr>
        <p:spPr>
          <a:xfrm>
            <a:off x="3223428" y="3839264"/>
            <a:ext cx="3163518" cy="1135054"/>
          </a:xfrm>
          <a:prstGeom prst="rect">
            <a:avLst/>
          </a:prstGeom>
        </p:spPr>
        <p:txBody>
          <a:bodyPr wrap="square">
            <a:spAutoFit/>
          </a:body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能否带来政治稳定、社会进步、民生改善</a:t>
            </a:r>
          </a:p>
        </p:txBody>
      </p:sp>
      <p:sp>
        <p:nvSpPr>
          <p:cNvPr id="20" name="矩形 19">
            <a:extLst>
              <a:ext uri="{FF2B5EF4-FFF2-40B4-BE49-F238E27FC236}">
                <a16:creationId xmlns:a16="http://schemas.microsoft.com/office/drawing/2014/main" xmlns="" id="{5D6542A3-82D2-4E7D-B01C-2BCE395A880F}"/>
              </a:ext>
            </a:extLst>
          </p:cNvPr>
          <p:cNvSpPr/>
          <p:nvPr/>
        </p:nvSpPr>
        <p:spPr>
          <a:xfrm>
            <a:off x="3223427" y="5249338"/>
            <a:ext cx="4285731" cy="1135054"/>
          </a:xfrm>
          <a:prstGeom prst="rect">
            <a:avLst/>
          </a:prstGeom>
        </p:spPr>
        <p:txBody>
          <a:bodyPr wrap="square">
            <a:spAutoFit/>
          </a:body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能否得到人民的支持和拥护，能否为人类进步事业作出贡献</a:t>
            </a:r>
          </a:p>
        </p:txBody>
      </p:sp>
    </p:spTree>
    <p:extLst>
      <p:ext uri="{BB962C8B-B14F-4D97-AF65-F5344CB8AC3E}">
        <p14:creationId xmlns:p14="http://schemas.microsoft.com/office/powerpoint/2010/main" val="3383618822"/>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BAD10453-8939-4BD3-B332-60215CE27B7E}"/>
              </a:ext>
            </a:extLst>
          </p:cNvPr>
          <p:cNvPicPr>
            <a:picLocks noChangeAspect="1"/>
          </p:cNvPicPr>
          <p:nvPr/>
        </p:nvPicPr>
        <p:blipFill rotWithShape="1">
          <a:blip r:embed="rId4"/>
          <a:srcRect t="28741" b="7440"/>
          <a:stretch/>
        </p:blipFill>
        <p:spPr>
          <a:xfrm>
            <a:off x="0" y="2876550"/>
            <a:ext cx="12192000" cy="3994150"/>
          </a:xfrm>
          <a:prstGeom prst="rect">
            <a:avLst/>
          </a:prstGeom>
        </p:spPr>
      </p:pic>
      <p:grpSp>
        <p:nvGrpSpPr>
          <p:cNvPr id="11" name="组合 10">
            <a:extLst>
              <a:ext uri="{FF2B5EF4-FFF2-40B4-BE49-F238E27FC236}">
                <a16:creationId xmlns:a16="http://schemas.microsoft.com/office/drawing/2014/main" xmlns="" id="{C035BE77-1675-4609-A59A-D2B6BA30E10F}"/>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1412232" y="186885"/>
              <a:ext cx="9367536"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拓展：中国特色社会主义政治发展道路是正确道路</a:t>
              </a:r>
            </a:p>
          </p:txBody>
        </p:sp>
        <p:sp>
          <p:nvSpPr>
            <p:cNvPr id="13" name="文本框 2">
              <a:extLst>
                <a:ext uri="{FF2B5EF4-FFF2-40B4-BE49-F238E27FC236}">
                  <a16:creationId xmlns:a16="http://schemas.microsoft.com/office/drawing/2014/main" xmlns="" id="{3B782EA0-BB23-44A5-A088-19BF4A06362D}"/>
                </a:ext>
              </a:extLst>
            </p:cNvPr>
            <p:cNvSpPr txBox="1">
              <a:spLocks noChangeArrowheads="1"/>
            </p:cNvSpPr>
            <p:nvPr/>
          </p:nvSpPr>
          <p:spPr bwMode="auto">
            <a:xfrm>
              <a:off x="747713" y="6001844"/>
              <a:ext cx="10696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icrosoft YaHei"/>
                  <a:ea typeface="Microsoft YaHei"/>
                  <a:cs typeface="+mn-cs"/>
                </a:rPr>
                <a:t>   经过长期努力，我们在解决这些重点问题上都取得了决定性进展。</a:t>
              </a:r>
            </a:p>
          </p:txBody>
        </p:sp>
        <p:grpSp>
          <p:nvGrpSpPr>
            <p:cNvPr id="10" name="组合 9">
              <a:extLst>
                <a:ext uri="{FF2B5EF4-FFF2-40B4-BE49-F238E27FC236}">
                  <a16:creationId xmlns:a16="http://schemas.microsoft.com/office/drawing/2014/main" xmlns="" id="{20600F80-95B9-4064-A13F-0361F736E57B}"/>
                </a:ext>
              </a:extLst>
            </p:cNvPr>
            <p:cNvGrpSpPr/>
            <p:nvPr/>
          </p:nvGrpSpPr>
          <p:grpSpPr>
            <a:xfrm>
              <a:off x="748194" y="1028761"/>
              <a:ext cx="10327946" cy="1055968"/>
              <a:chOff x="719441" y="1357192"/>
              <a:chExt cx="10327946" cy="1055968"/>
            </a:xfrm>
          </p:grpSpPr>
          <p:grpSp>
            <p:nvGrpSpPr>
              <p:cNvPr id="14" name="组合 13">
                <a:extLst>
                  <a:ext uri="{FF2B5EF4-FFF2-40B4-BE49-F238E27FC236}">
                    <a16:creationId xmlns:a16="http://schemas.microsoft.com/office/drawing/2014/main" xmlns="" id="{30BEE080-19DD-44D8-9F56-FAB513889F23}"/>
                  </a:ext>
                </a:extLst>
              </p:cNvPr>
              <p:cNvGrpSpPr/>
              <p:nvPr/>
            </p:nvGrpSpPr>
            <p:grpSpPr>
              <a:xfrm>
                <a:off x="719441" y="1357192"/>
                <a:ext cx="5376559" cy="540443"/>
                <a:chOff x="-2146413" y="4380927"/>
                <a:chExt cx="7612642" cy="765209"/>
              </a:xfrm>
            </p:grpSpPr>
            <p:sp>
              <p:nvSpPr>
                <p:cNvPr id="24" name="平行四边形 23">
                  <a:extLst>
                    <a:ext uri="{FF2B5EF4-FFF2-40B4-BE49-F238E27FC236}">
                      <a16:creationId xmlns:a16="http://schemas.microsoft.com/office/drawing/2014/main" xmlns="" id="{C1321892-BCC4-4219-9F9B-136DD3F931E0}"/>
                    </a:ext>
                  </a:extLst>
                </p:cNvPr>
                <p:cNvSpPr>
                  <a:spLocks noChangeArrowheads="1"/>
                </p:cNvSpPr>
                <p:nvPr/>
              </p:nvSpPr>
              <p:spPr bwMode="auto">
                <a:xfrm>
                  <a:off x="1564810" y="4380927"/>
                  <a:ext cx="3901419" cy="712656"/>
                </a:xfrm>
                <a:prstGeom prst="parallelogram">
                  <a:avLst>
                    <a:gd name="adj" fmla="val 24963"/>
                  </a:avLst>
                </a:prstGeom>
                <a:solidFill>
                  <a:srgbClr val="7C4926"/>
                </a:solidFill>
                <a:ln>
                  <a:noFill/>
                </a:ln>
              </p:spPr>
              <p:txBody>
                <a:bodyPr wrap="none" anchor="ct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398" b="1" i="0" u="none" strike="noStrike" kern="0" cap="none" spc="0" normalizeH="0" baseline="0" noProof="0">
                    <a:ln>
                      <a:noFill/>
                    </a:ln>
                    <a:solidFill>
                      <a:srgbClr val="000000"/>
                    </a:solidFill>
                    <a:effectLst/>
                    <a:uLnTx/>
                    <a:uFillTx/>
                    <a:latin typeface="Microsoft YaHei"/>
                    <a:ea typeface="Microsoft YaHei"/>
                    <a:cs typeface="+mn-cs"/>
                    <a:sym typeface="思源黑体 CN Normal" panose="020B0400000000000000" pitchFamily="34" charset="-122"/>
                  </a:endParaRPr>
                </a:p>
              </p:txBody>
            </p:sp>
            <p:sp>
              <p:nvSpPr>
                <p:cNvPr id="25" name="TextBox 15">
                  <a:extLst>
                    <a:ext uri="{FF2B5EF4-FFF2-40B4-BE49-F238E27FC236}">
                      <a16:creationId xmlns:a16="http://schemas.microsoft.com/office/drawing/2014/main" xmlns="" id="{34D5D2CF-4F08-4C38-A474-F222993104F3}"/>
                    </a:ext>
                  </a:extLst>
                </p:cNvPr>
                <p:cNvSpPr txBox="1"/>
                <p:nvPr/>
              </p:nvSpPr>
              <p:spPr bwMode="auto">
                <a:xfrm>
                  <a:off x="-2146413" y="4432526"/>
                  <a:ext cx="7425547" cy="713610"/>
                </a:xfrm>
                <a:prstGeom prst="rect">
                  <a:avLst/>
                </a:prstGeom>
                <a:solidFill>
                  <a:srgbClr val="C77D4B"/>
                </a:solidFill>
              </p:spPr>
              <p:txBody>
                <a:bodyPr wrap="square">
                  <a:spAutoFit/>
                </a:bodyPr>
                <a:lstStyle/>
                <a:p>
                  <a:pPr marL="0" marR="0" lvl="0" indent="0" algn="dist" defTabSz="914400" rtl="0" eaLnBrk="1" fontAlgn="auto" latinLnBrk="0" hangingPunct="1">
                    <a:lnSpc>
                      <a:spcPct val="100000"/>
                    </a:lnSpc>
                    <a:spcBef>
                      <a:spcPts val="0"/>
                    </a:spcBef>
                    <a:spcAft>
                      <a:spcPts val="3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Microsoft YaHei"/>
                      <a:ea typeface="Microsoft YaHei"/>
                      <a:cs typeface="+mn-cs"/>
                      <a:sym typeface="思源黑体 CN Normal" panose="020B0400000000000000" pitchFamily="34" charset="-122"/>
                    </a:rPr>
                    <a:t>中国特色社会主义政治发展道路</a:t>
                  </a:r>
                </a:p>
              </p:txBody>
            </p:sp>
          </p:grpSp>
          <p:sp>
            <p:nvSpPr>
              <p:cNvPr id="5" name="矩形 4">
                <a:extLst>
                  <a:ext uri="{FF2B5EF4-FFF2-40B4-BE49-F238E27FC236}">
                    <a16:creationId xmlns:a16="http://schemas.microsoft.com/office/drawing/2014/main" xmlns="" id="{003F56E9-C108-4114-8F71-E6AF34B73A27}"/>
                  </a:ext>
                </a:extLst>
              </p:cNvPr>
              <p:cNvSpPr/>
              <p:nvPr/>
            </p:nvSpPr>
            <p:spPr>
              <a:xfrm>
                <a:off x="816423" y="1928557"/>
                <a:ext cx="8424559"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rPr>
                  <a:t>是被实践证明符合中国国情、保证人民当家作主的正确道路</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6" name="Line 106">
                <a:extLst>
                  <a:ext uri="{FF2B5EF4-FFF2-40B4-BE49-F238E27FC236}">
                    <a16:creationId xmlns:a16="http://schemas.microsoft.com/office/drawing/2014/main" xmlns="" id="{A924DE07-B4EF-4957-88A2-0221740E817C}"/>
                  </a:ext>
                </a:extLst>
              </p:cNvPr>
              <p:cNvSpPr>
                <a:spLocks noChangeShapeType="1"/>
              </p:cNvSpPr>
              <p:nvPr/>
            </p:nvSpPr>
            <p:spPr bwMode="auto">
              <a:xfrm flipH="1">
                <a:off x="880335" y="2413160"/>
                <a:ext cx="10167052" cy="0"/>
              </a:xfrm>
              <a:prstGeom prst="line">
                <a:avLst/>
              </a:prstGeom>
              <a:noFill/>
              <a:ln w="9525" cap="flat">
                <a:solidFill>
                  <a:schemeClr val="bg2">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grpSp>
        <p:grpSp>
          <p:nvGrpSpPr>
            <p:cNvPr id="9" name="组合 8">
              <a:extLst>
                <a:ext uri="{FF2B5EF4-FFF2-40B4-BE49-F238E27FC236}">
                  <a16:creationId xmlns:a16="http://schemas.microsoft.com/office/drawing/2014/main" xmlns="" id="{35F45C4F-1C9E-474C-9CE8-13F1490D84B0}"/>
                </a:ext>
              </a:extLst>
            </p:cNvPr>
            <p:cNvGrpSpPr/>
            <p:nvPr/>
          </p:nvGrpSpPr>
          <p:grpSpPr>
            <a:xfrm>
              <a:off x="900853" y="2166988"/>
              <a:ext cx="10390294" cy="3785371"/>
              <a:chOff x="900853" y="2781684"/>
              <a:chExt cx="10390294" cy="3785371"/>
            </a:xfrm>
          </p:grpSpPr>
          <p:grpSp>
            <p:nvGrpSpPr>
              <p:cNvPr id="6" name="组合 5">
                <a:extLst>
                  <a:ext uri="{FF2B5EF4-FFF2-40B4-BE49-F238E27FC236}">
                    <a16:creationId xmlns:a16="http://schemas.microsoft.com/office/drawing/2014/main" xmlns="" id="{D5FD147A-9677-4396-B7E3-618B86423460}"/>
                  </a:ext>
                </a:extLst>
              </p:cNvPr>
              <p:cNvGrpSpPr/>
              <p:nvPr/>
            </p:nvGrpSpPr>
            <p:grpSpPr>
              <a:xfrm>
                <a:off x="900853" y="2781684"/>
                <a:ext cx="10390294" cy="3785371"/>
                <a:chOff x="1369446" y="5010618"/>
                <a:chExt cx="6572788" cy="3785371"/>
              </a:xfrm>
            </p:grpSpPr>
            <p:sp>
              <p:nvSpPr>
                <p:cNvPr id="27" name="MH_Desc_1">
                  <a:extLst>
                    <a:ext uri="{FF2B5EF4-FFF2-40B4-BE49-F238E27FC236}">
                      <a16:creationId xmlns:a16="http://schemas.microsoft.com/office/drawing/2014/main" xmlns="" id="{2A402D01-81B0-4BC9-BFCE-0D879E97F2C6}"/>
                    </a:ext>
                  </a:extLst>
                </p:cNvPr>
                <p:cNvSpPr/>
                <p:nvPr>
                  <p:custDataLst>
                    <p:tags r:id="rId1"/>
                  </p:custDataLst>
                </p:nvPr>
              </p:nvSpPr>
              <p:spPr>
                <a:xfrm>
                  <a:off x="1369446" y="5010618"/>
                  <a:ext cx="6572788" cy="3785371"/>
                </a:xfrm>
                <a:prstGeom prst="rect">
                  <a:avLst/>
                </a:prstGeom>
                <a:noFill/>
                <a:ln w="3175" cap="flat" cmpd="thinThick" algn="ctr">
                  <a:solidFill>
                    <a:srgbClr val="C2C2C2"/>
                  </a:solidFill>
                  <a:prstDash val="solid"/>
                  <a:miter lim="800000"/>
                </a:ln>
                <a:effectLst/>
              </p:spPr>
              <p:txBody>
                <a:bodyPr lIns="68580" tIns="34290" rIns="68580" bIns="72000" anchor="b">
                  <a:norm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black"/>
                    </a:solidFill>
                    <a:effectLst/>
                    <a:uLnTx/>
                    <a:uFillTx/>
                    <a:latin typeface="Arial"/>
                    <a:ea typeface="微软雅黑"/>
                    <a:cs typeface="+mn-cs"/>
                  </a:endParaRPr>
                </a:p>
              </p:txBody>
            </p:sp>
            <p:sp>
              <p:nvSpPr>
                <p:cNvPr id="28" name="MH_Title_1">
                  <a:extLst>
                    <a:ext uri="{FF2B5EF4-FFF2-40B4-BE49-F238E27FC236}">
                      <a16:creationId xmlns:a16="http://schemas.microsoft.com/office/drawing/2014/main" xmlns="" id="{1ED7032E-685A-478D-A8CB-D02D285A29C7}"/>
                    </a:ext>
                  </a:extLst>
                </p:cNvPr>
                <p:cNvSpPr/>
                <p:nvPr>
                  <p:custDataLst>
                    <p:tags r:id="rId2"/>
                  </p:custDataLst>
                </p:nvPr>
              </p:nvSpPr>
              <p:spPr>
                <a:xfrm>
                  <a:off x="3628483" y="5010620"/>
                  <a:ext cx="2017715" cy="489157"/>
                </a:xfrm>
                <a:prstGeom prst="rect">
                  <a:avLst/>
                </a:prstGeom>
                <a:solidFill>
                  <a:srgbClr val="C77D4B"/>
                </a:solidFill>
                <a:ln w="12700" cap="flat" cmpd="sng" algn="ctr">
                  <a:noFill/>
                  <a:prstDash val="solid"/>
                  <a:miter lim="800000"/>
                </a:ln>
                <a:effectLst/>
              </p:spPr>
              <p:txBody>
                <a:bodyPr lIns="68580" tIns="34290" rIns="68580" bIns="3429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00" b="0" i="0" u="none" strike="noStrike" kern="0" cap="none" spc="0" normalizeH="0" baseline="0" noProof="0" dirty="0">
                    <a:ln>
                      <a:noFill/>
                    </a:ln>
                    <a:solidFill>
                      <a:srgbClr val="FFFFFF"/>
                    </a:solidFill>
                    <a:effectLst/>
                    <a:uLnTx/>
                    <a:uFillTx/>
                    <a:latin typeface="Arial"/>
                    <a:ea typeface="微软雅黑"/>
                    <a:cs typeface="+mn-cs"/>
                  </a:endParaRPr>
                </a:p>
              </p:txBody>
            </p:sp>
          </p:grpSp>
          <p:sp>
            <p:nvSpPr>
              <p:cNvPr id="8" name="矩形 7">
                <a:extLst>
                  <a:ext uri="{FF2B5EF4-FFF2-40B4-BE49-F238E27FC236}">
                    <a16:creationId xmlns:a16="http://schemas.microsoft.com/office/drawing/2014/main" xmlns="" id="{C9302860-5429-453B-B341-B8056A8D7CE2}"/>
                  </a:ext>
                </a:extLst>
              </p:cNvPr>
              <p:cNvSpPr/>
              <p:nvPr/>
            </p:nvSpPr>
            <p:spPr>
              <a:xfrm>
                <a:off x="4618673" y="2795323"/>
                <a:ext cx="295465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a:cs typeface="+mn-cs"/>
                  </a:rPr>
                  <a:t>实践是最好的试金石</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等线" panose="02010600030101010101" pitchFamily="2" charset="-122"/>
                  <a:ea typeface="等线" panose="02010600030101010101" pitchFamily="2" charset="-122"/>
                  <a:cs typeface="+mn-cs"/>
                </a:endParaRPr>
              </a:p>
            </p:txBody>
          </p:sp>
          <p:sp>
            <p:nvSpPr>
              <p:cNvPr id="29" name="文本框 2">
                <a:extLst>
                  <a:ext uri="{FF2B5EF4-FFF2-40B4-BE49-F238E27FC236}">
                    <a16:creationId xmlns:a16="http://schemas.microsoft.com/office/drawing/2014/main" xmlns="" id="{2911E712-5D1E-42FD-B7C7-F178634294DF}"/>
                  </a:ext>
                </a:extLst>
              </p:cNvPr>
              <p:cNvSpPr txBox="1">
                <a:spLocks noChangeArrowheads="1"/>
              </p:cNvSpPr>
              <p:nvPr/>
            </p:nvSpPr>
            <p:spPr bwMode="auto">
              <a:xfrm>
                <a:off x="1115860" y="3192075"/>
                <a:ext cx="9960280"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53975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 评价一个国家政治制度是不是民主的、有效的，主要看国家领导层</a:t>
                </a:r>
                <a:r>
                  <a:rPr kumimoji="0" lang="zh-CN" altLang="en-US" sz="2400" b="1"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能否</a:t>
                </a:r>
                <a:r>
                  <a:rPr kumimoji="0" lang="zh-CN" altLang="en-US" sz="2400" b="0"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依法有序更替，全体人民</a:t>
                </a:r>
                <a:r>
                  <a:rPr kumimoji="0" lang="zh-CN" altLang="en-US" sz="2400" b="1"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能否</a:t>
                </a:r>
                <a:r>
                  <a:rPr kumimoji="0" lang="zh-CN" altLang="en-US" sz="2400" b="0"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依法管理国家事务和社会事务、管理经济和文化事业，人民群众</a:t>
                </a:r>
                <a:r>
                  <a:rPr kumimoji="0" lang="zh-CN" altLang="en-US" sz="2400" b="1"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能否</a:t>
                </a:r>
                <a:r>
                  <a:rPr kumimoji="0" lang="zh-CN" altLang="en-US" sz="2400" b="0"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畅通表达利益要求，社会各方面</a:t>
                </a:r>
                <a:r>
                  <a:rPr kumimoji="0" lang="zh-CN" altLang="en-US" sz="2400" b="1"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能否</a:t>
                </a:r>
                <a:r>
                  <a:rPr kumimoji="0" lang="zh-CN" altLang="en-US" sz="2400" b="0"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有效参与国家政治生活，国家决策</a:t>
                </a:r>
                <a:r>
                  <a:rPr kumimoji="0" lang="zh-CN" altLang="en-US" sz="2400" b="1"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能否</a:t>
                </a:r>
                <a:r>
                  <a:rPr kumimoji="0" lang="zh-CN" altLang="en-US" sz="2400" b="0"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实现科学化、民主化，各方面人才</a:t>
                </a:r>
                <a:r>
                  <a:rPr kumimoji="0" lang="zh-CN" altLang="en-US" sz="2400" b="1"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能否</a:t>
                </a:r>
                <a:r>
                  <a:rPr kumimoji="0" lang="zh-CN" altLang="en-US" sz="2400" b="0"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通过公平竞争进入国家领导和管理体系，执政党</a:t>
                </a:r>
                <a:r>
                  <a:rPr kumimoji="0" lang="zh-CN" altLang="en-US" sz="2400" b="1"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能否</a:t>
                </a:r>
                <a:r>
                  <a:rPr kumimoji="0" lang="zh-CN" altLang="en-US" sz="2400" b="0"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依照宪法法律规定实现对国家事务的领导，权力运用</a:t>
                </a:r>
                <a:r>
                  <a:rPr kumimoji="0" lang="zh-CN" altLang="en-US" sz="2400" b="1"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能否</a:t>
                </a:r>
                <a:r>
                  <a:rPr kumimoji="0" lang="zh-CN" altLang="en-US" sz="2400" b="0"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rPr>
                  <a:t>得到有效制约和监督。</a:t>
                </a:r>
                <a:endParaRPr kumimoji="0" lang="en-US" altLang="zh-CN" sz="2400" b="0" i="0" u="none" strike="noStrike" kern="1200" cap="none" spc="0" normalizeH="0" baseline="0" noProof="0" dirty="0">
                  <a:ln>
                    <a:noFill/>
                  </a:ln>
                  <a:solidFill>
                    <a:srgbClr val="000000"/>
                  </a:solidFill>
                  <a:effectLst/>
                  <a:uLnTx/>
                  <a:uFillTx/>
                  <a:latin typeface="Microsoft YaHei"/>
                  <a:ea typeface="微软雅黑" panose="020B0503020204020204" pitchFamily="34" charset="-122"/>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xmlns="" id="{3DAF67E0-6EBA-4D60-A7EC-A5B80E68B2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 r="26750"/>
          <a:stretch/>
        </p:blipFill>
        <p:spPr bwMode="auto">
          <a:xfrm>
            <a:off x="-26247" y="0"/>
            <a:ext cx="1224449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7490C26A-303D-40CF-8CE3-F77E52611EF0}"/>
              </a:ext>
            </a:extLst>
          </p:cNvPr>
          <p:cNvSpPr/>
          <p:nvPr/>
        </p:nvSpPr>
        <p:spPr>
          <a:xfrm>
            <a:off x="-1" y="-9525"/>
            <a:ext cx="12218247"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0" name="组合 9">
            <a:extLst>
              <a:ext uri="{FF2B5EF4-FFF2-40B4-BE49-F238E27FC236}">
                <a16:creationId xmlns:a16="http://schemas.microsoft.com/office/drawing/2014/main" xmlns="" id="{3B521BFD-E9E5-4799-9EC4-8F3E6B5E7EFE}"/>
              </a:ext>
            </a:extLst>
          </p:cNvPr>
          <p:cNvGrpSpPr/>
          <p:nvPr/>
        </p:nvGrpSpPr>
        <p:grpSpPr>
          <a:xfrm>
            <a:off x="2035979" y="3640436"/>
            <a:ext cx="9907515" cy="1015663"/>
            <a:chOff x="2284484" y="4379771"/>
            <a:chExt cx="9907515" cy="1015663"/>
          </a:xfrm>
        </p:grpSpPr>
        <p:grpSp>
          <p:nvGrpSpPr>
            <p:cNvPr id="42" name="组合 41">
              <a:extLst>
                <a:ext uri="{FF2B5EF4-FFF2-40B4-BE49-F238E27FC236}">
                  <a16:creationId xmlns:a16="http://schemas.microsoft.com/office/drawing/2014/main" xmlns="" id="{18912171-E887-4E10-8AB6-D81B5EE01941}"/>
                </a:ext>
              </a:extLst>
            </p:cNvPr>
            <p:cNvGrpSpPr/>
            <p:nvPr/>
          </p:nvGrpSpPr>
          <p:grpSpPr>
            <a:xfrm>
              <a:off x="2284484" y="4379771"/>
              <a:ext cx="9907515" cy="1015663"/>
              <a:chOff x="1041966" y="994023"/>
              <a:chExt cx="9907515" cy="1015663"/>
            </a:xfrm>
          </p:grpSpPr>
          <p:sp>
            <p:nvSpPr>
              <p:cNvPr id="45" name="平行四边形 44">
                <a:extLst>
                  <a:ext uri="{FF2B5EF4-FFF2-40B4-BE49-F238E27FC236}">
                    <a16:creationId xmlns:a16="http://schemas.microsoft.com/office/drawing/2014/main" xmlns="" id="{F63EB8EF-FF67-42AA-93F5-0E4795D77BD3}"/>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4" name="矩形 43">
                <a:extLst>
                  <a:ext uri="{FF2B5EF4-FFF2-40B4-BE49-F238E27FC236}">
                    <a16:creationId xmlns:a16="http://schemas.microsoft.com/office/drawing/2014/main" xmlns="" id="{D2F4D533-D77D-4594-87D3-0576504B910C}"/>
                  </a:ext>
                </a:extLst>
              </p:cNvPr>
              <p:cNvSpPr/>
              <p:nvPr/>
            </p:nvSpPr>
            <p:spPr>
              <a:xfrm>
                <a:off x="2688987" y="1076569"/>
                <a:ext cx="8260494"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3" name="矩形 2">
              <a:hlinkClick r:id="rId4" action="ppaction://hlinksldjump"/>
              <a:extLst>
                <a:ext uri="{FF2B5EF4-FFF2-40B4-BE49-F238E27FC236}">
                  <a16:creationId xmlns:a16="http://schemas.microsoft.com/office/drawing/2014/main" xmlns="" id="{BE875E9E-7DA1-432D-AA72-DF97F8B721EE}"/>
                </a:ext>
              </a:extLst>
            </p:cNvPr>
            <p:cNvSpPr/>
            <p:nvPr/>
          </p:nvSpPr>
          <p:spPr>
            <a:xfrm>
              <a:off x="5197717" y="4616205"/>
              <a:ext cx="6541737"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人类普遍交往与世界历史的形成发展</a:t>
              </a:r>
            </a:p>
          </p:txBody>
        </p:sp>
      </p:grpSp>
      <p:grpSp>
        <p:nvGrpSpPr>
          <p:cNvPr id="9" name="组合 8">
            <a:extLst>
              <a:ext uri="{FF2B5EF4-FFF2-40B4-BE49-F238E27FC236}">
                <a16:creationId xmlns:a16="http://schemas.microsoft.com/office/drawing/2014/main" xmlns="" id="{76DBAAB1-A06E-47BE-BEE3-A6386FA1AB87}"/>
              </a:ext>
            </a:extLst>
          </p:cNvPr>
          <p:cNvGrpSpPr/>
          <p:nvPr/>
        </p:nvGrpSpPr>
        <p:grpSpPr>
          <a:xfrm>
            <a:off x="1058875" y="2207901"/>
            <a:ext cx="9833233" cy="1015663"/>
            <a:chOff x="1283945" y="2888822"/>
            <a:chExt cx="9833233"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5" y="2888822"/>
              <a:ext cx="9833233" cy="1015663"/>
              <a:chOff x="1041963" y="994023"/>
              <a:chExt cx="9833233"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3" y="994023"/>
                <a:ext cx="983323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6" name="矩形 35">
                <a:extLst>
                  <a:ext uri="{FF2B5EF4-FFF2-40B4-BE49-F238E27FC236}">
                    <a16:creationId xmlns:a16="http://schemas.microsoft.com/office/drawing/2014/main" xmlns="" id="{5E4DF9FB-6B56-4EBE-BE18-B33B7824EBE2}"/>
                  </a:ext>
                </a:extLst>
              </p:cNvPr>
              <p:cNvSpPr/>
              <p:nvPr/>
            </p:nvSpPr>
            <p:spPr>
              <a:xfrm>
                <a:off x="3176314" y="1044099"/>
                <a:ext cx="7559120" cy="830997"/>
              </a:xfrm>
              <a:prstGeom prst="rect">
                <a:avLst/>
              </a:prstGeom>
            </p:spPr>
            <p:txBody>
              <a:bodyPr wrap="square" lIns="91440" tIns="45720" rIns="91440" bIns="4572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7" name="矩形 26">
              <a:hlinkClick r:id="rId5" action="ppaction://hlinksldjump"/>
              <a:extLst>
                <a:ext uri="{FF2B5EF4-FFF2-40B4-BE49-F238E27FC236}">
                  <a16:creationId xmlns:a16="http://schemas.microsoft.com/office/drawing/2014/main" xmlns="" id="{75A45FE1-C30D-4C7D-BD2A-5A0BB2263892}"/>
                </a:ext>
              </a:extLst>
            </p:cNvPr>
            <p:cNvSpPr/>
            <p:nvPr/>
          </p:nvSpPr>
          <p:spPr>
            <a:xfrm>
              <a:off x="4851914" y="3092786"/>
              <a:ext cx="5424958" cy="523220"/>
            </a:xfrm>
            <a:prstGeom prst="rect">
              <a:avLst/>
            </a:prstGeom>
          </p:spPr>
          <p:txBody>
            <a:bodyPr wrap="square" lIns="91440" tIns="45720" rIns="91440" bIns="4572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社会基本矛盾及其运动规律</a:t>
              </a:r>
            </a:p>
          </p:txBody>
        </p:sp>
      </p:grpSp>
      <p:grpSp>
        <p:nvGrpSpPr>
          <p:cNvPr id="29" name="组合 28">
            <a:extLst>
              <a:ext uri="{FF2B5EF4-FFF2-40B4-BE49-F238E27FC236}">
                <a16:creationId xmlns:a16="http://schemas.microsoft.com/office/drawing/2014/main" xmlns="" id="{7E981474-505D-4750-AB62-BDF72BFB9F66}"/>
              </a:ext>
            </a:extLst>
          </p:cNvPr>
          <p:cNvGrpSpPr/>
          <p:nvPr/>
        </p:nvGrpSpPr>
        <p:grpSpPr>
          <a:xfrm>
            <a:off x="2711994" y="5072972"/>
            <a:ext cx="9781320" cy="1015663"/>
            <a:chOff x="2284484" y="4379771"/>
            <a:chExt cx="9781320" cy="1015663"/>
          </a:xfrm>
        </p:grpSpPr>
        <p:grpSp>
          <p:nvGrpSpPr>
            <p:cNvPr id="30" name="组合 29">
              <a:extLst>
                <a:ext uri="{FF2B5EF4-FFF2-40B4-BE49-F238E27FC236}">
                  <a16:creationId xmlns:a16="http://schemas.microsoft.com/office/drawing/2014/main" xmlns="" id="{B1983CD1-66AC-40C3-991C-C51DA772EDD6}"/>
                </a:ext>
              </a:extLst>
            </p:cNvPr>
            <p:cNvGrpSpPr/>
            <p:nvPr/>
          </p:nvGrpSpPr>
          <p:grpSpPr>
            <a:xfrm>
              <a:off x="2284484" y="4379771"/>
              <a:ext cx="9781320" cy="1015663"/>
              <a:chOff x="1041966" y="994023"/>
              <a:chExt cx="9781320" cy="1015663"/>
            </a:xfrm>
          </p:grpSpPr>
          <p:sp>
            <p:nvSpPr>
              <p:cNvPr id="48" name="平行四边形 47">
                <a:extLst>
                  <a:ext uri="{FF2B5EF4-FFF2-40B4-BE49-F238E27FC236}">
                    <a16:creationId xmlns:a16="http://schemas.microsoft.com/office/drawing/2014/main" xmlns="" id="{FA9A5F12-156B-4780-AC15-03207820FBB4}"/>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 name="矩形 38">
                <a:extLst>
                  <a:ext uri="{FF2B5EF4-FFF2-40B4-BE49-F238E27FC236}">
                    <a16:creationId xmlns:a16="http://schemas.microsoft.com/office/drawing/2014/main" xmlns="" id="{EC96E3A7-E1A4-4756-9FA7-5F4D0E420164}"/>
                  </a:ext>
                </a:extLst>
              </p:cNvPr>
              <p:cNvSpPr/>
              <p:nvPr/>
            </p:nvSpPr>
            <p:spPr>
              <a:xfrm>
                <a:off x="2815074"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31" name="矩形 30">
              <a:hlinkClick r:id="rId6" action="ppaction://hlinksldjump"/>
              <a:extLst>
                <a:ext uri="{FF2B5EF4-FFF2-40B4-BE49-F238E27FC236}">
                  <a16:creationId xmlns:a16="http://schemas.microsoft.com/office/drawing/2014/main" xmlns="" id="{C3925E02-7DE4-4BB1-A621-33A2B8232F33}"/>
                </a:ext>
              </a:extLst>
            </p:cNvPr>
            <p:cNvSpPr/>
            <p:nvPr/>
          </p:nvSpPr>
          <p:spPr>
            <a:xfrm>
              <a:off x="5318863" y="4616205"/>
              <a:ext cx="6307188"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社会形态更替的一般规律及特殊形式</a:t>
              </a:r>
            </a:p>
          </p:txBody>
        </p:sp>
      </p:grpSp>
      <p:grpSp>
        <p:nvGrpSpPr>
          <p:cNvPr id="50" name="组合 49">
            <a:extLst>
              <a:ext uri="{FF2B5EF4-FFF2-40B4-BE49-F238E27FC236}">
                <a16:creationId xmlns:a16="http://schemas.microsoft.com/office/drawing/2014/main" xmlns="" id="{EAA4A943-0B3D-41C8-9DCC-1B98EEDAC177}"/>
              </a:ext>
            </a:extLst>
          </p:cNvPr>
          <p:cNvGrpSpPr/>
          <p:nvPr/>
        </p:nvGrpSpPr>
        <p:grpSpPr>
          <a:xfrm>
            <a:off x="369548" y="775366"/>
            <a:ext cx="9480006" cy="1015663"/>
            <a:chOff x="608884" y="1397874"/>
            <a:chExt cx="9480006" cy="1015663"/>
          </a:xfrm>
        </p:grpSpPr>
        <p:grpSp>
          <p:nvGrpSpPr>
            <p:cNvPr id="51" name="组合 50">
              <a:extLst>
                <a:ext uri="{FF2B5EF4-FFF2-40B4-BE49-F238E27FC236}">
                  <a16:creationId xmlns:a16="http://schemas.microsoft.com/office/drawing/2014/main" xmlns="" id="{3E7A8314-0E5A-4600-9009-66DF48E6A80B}"/>
                </a:ext>
              </a:extLst>
            </p:cNvPr>
            <p:cNvGrpSpPr/>
            <p:nvPr/>
          </p:nvGrpSpPr>
          <p:grpSpPr>
            <a:xfrm>
              <a:off x="608884" y="1397874"/>
              <a:ext cx="9480006" cy="1015663"/>
              <a:chOff x="1041966" y="994023"/>
              <a:chExt cx="9480006" cy="1015663"/>
            </a:xfrm>
          </p:grpSpPr>
          <p:sp>
            <p:nvSpPr>
              <p:cNvPr id="55" name="平行四边形 54">
                <a:extLst>
                  <a:ext uri="{FF2B5EF4-FFF2-40B4-BE49-F238E27FC236}">
                    <a16:creationId xmlns:a16="http://schemas.microsoft.com/office/drawing/2014/main" xmlns="" id="{5FF6058D-B981-4058-BFD8-CA92FBE1E475}"/>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4" name="矩形 53">
                <a:extLst>
                  <a:ext uri="{FF2B5EF4-FFF2-40B4-BE49-F238E27FC236}">
                    <a16:creationId xmlns:a16="http://schemas.microsoft.com/office/drawing/2014/main" xmlns="" id="{DB8C4528-CD8E-48A8-950B-0F3AFDEAB9D9}"/>
                  </a:ext>
                </a:extLst>
              </p:cNvPr>
              <p:cNvSpPr/>
              <p:nvPr/>
            </p:nvSpPr>
            <p:spPr>
              <a:xfrm>
                <a:off x="3176314" y="1035812"/>
                <a:ext cx="7345658"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52" name="矩形 51">
              <a:hlinkClick r:id="rId7" action="ppaction://hlinksldjump"/>
              <a:extLst>
                <a:ext uri="{FF2B5EF4-FFF2-40B4-BE49-F238E27FC236}">
                  <a16:creationId xmlns:a16="http://schemas.microsoft.com/office/drawing/2014/main" xmlns="" id="{F5309795-2F09-48DC-8C4E-7024EBC09A37}"/>
                </a:ext>
              </a:extLst>
            </p:cNvPr>
            <p:cNvSpPr/>
            <p:nvPr/>
          </p:nvSpPr>
          <p:spPr>
            <a:xfrm>
              <a:off x="4041312" y="1593551"/>
              <a:ext cx="5407456"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社会存在与社会意识</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contents</a:t>
            </a:r>
            <a:endParaRPr kumimoji="0" lang="zh-CN" altLang="en-US"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Tree>
    <p:extLst>
      <p:ext uri="{BB962C8B-B14F-4D97-AF65-F5344CB8AC3E}">
        <p14:creationId xmlns:p14="http://schemas.microsoft.com/office/powerpoint/2010/main" val="38728006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1+#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 presetClass="entr" presetSubtype="2"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1+#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BAD10453-8939-4BD3-B332-60215CE27B7E}"/>
              </a:ext>
            </a:extLst>
          </p:cNvPr>
          <p:cNvPicPr>
            <a:picLocks noChangeAspect="1"/>
          </p:cNvPicPr>
          <p:nvPr/>
        </p:nvPicPr>
        <p:blipFill rotWithShape="1">
          <a:blip r:embed="rId2"/>
          <a:srcRect t="28741" b="7440"/>
          <a:stretch/>
        </p:blipFill>
        <p:spPr>
          <a:xfrm>
            <a:off x="0" y="2876550"/>
            <a:ext cx="12192000" cy="3994150"/>
          </a:xfrm>
          <a:prstGeom prst="rect">
            <a:avLst/>
          </a:prstGeom>
        </p:spPr>
      </p:pic>
      <p:grpSp>
        <p:nvGrpSpPr>
          <p:cNvPr id="7" name="组合 6">
            <a:extLst>
              <a:ext uri="{FF2B5EF4-FFF2-40B4-BE49-F238E27FC236}">
                <a16:creationId xmlns:a16="http://schemas.microsoft.com/office/drawing/2014/main" xmlns="" id="{057E519F-3F9B-4384-BC67-35F43F46B46A}"/>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1412232" y="186885"/>
              <a:ext cx="9367536"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拓展：中国特色社会主义政治发展道路是正确道路</a:t>
              </a:r>
            </a:p>
          </p:txBody>
        </p:sp>
        <p:sp>
          <p:nvSpPr>
            <p:cNvPr id="20" name="文本框 2">
              <a:extLst>
                <a:ext uri="{FF2B5EF4-FFF2-40B4-BE49-F238E27FC236}">
                  <a16:creationId xmlns:a16="http://schemas.microsoft.com/office/drawing/2014/main" xmlns="" id="{C68EA465-B1F2-41BD-8E19-FE248081BC91}"/>
                </a:ext>
              </a:extLst>
            </p:cNvPr>
            <p:cNvSpPr txBox="1">
              <a:spLocks noChangeArrowheads="1"/>
            </p:cNvSpPr>
            <p:nvPr/>
          </p:nvSpPr>
          <p:spPr bwMode="auto">
            <a:xfrm>
              <a:off x="3672180" y="1780368"/>
              <a:ext cx="4647387" cy="44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388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走中国特色社会主义政治发展道路，有效调动了一切社会积极因素，有效促进了社会生产力解放和发展，有效保障了我国经济实力、综合国力、人民生活水平不断跨上新台阶，有效维护了各民族长期共同繁荣发展、社会长期和谐稳定的大好局面。</a:t>
              </a:r>
            </a:p>
          </p:txBody>
        </p:sp>
        <p:sp>
          <p:nvSpPr>
            <p:cNvPr id="21" name="矩形 14">
              <a:extLst>
                <a:ext uri="{FF2B5EF4-FFF2-40B4-BE49-F238E27FC236}">
                  <a16:creationId xmlns:a16="http://schemas.microsoft.com/office/drawing/2014/main" xmlns="" id="{9DCB0622-05FF-419F-BD4E-634CE5FAC761}"/>
                </a:ext>
              </a:extLst>
            </p:cNvPr>
            <p:cNvSpPr/>
            <p:nvPr/>
          </p:nvSpPr>
          <p:spPr>
            <a:xfrm flipV="1">
              <a:off x="2108469" y="1402055"/>
              <a:ext cx="8687687" cy="244412"/>
            </a:xfrm>
            <a:custGeom>
              <a:avLst/>
              <a:gdLst/>
              <a:ahLst/>
              <a:cxnLst/>
              <a:rect l="l" t="t" r="r" b="b"/>
              <a:pathLst>
                <a:path w="4571707" h="242218">
                  <a:moveTo>
                    <a:pt x="0" y="242218"/>
                  </a:moveTo>
                  <a:lnTo>
                    <a:pt x="4571707" y="242218"/>
                  </a:lnTo>
                  <a:lnTo>
                    <a:pt x="4571707" y="0"/>
                  </a:lnTo>
                  <a:lnTo>
                    <a:pt x="0" y="0"/>
                  </a:lnTo>
                  <a:close/>
                </a:path>
              </a:pathLst>
            </a:custGeom>
            <a:solidFill>
              <a:srgbClr val="C77D4B"/>
            </a:solidFill>
            <a:ln>
              <a:noFill/>
            </a:ln>
          </p:spPr>
          <p:style>
            <a:lnRef idx="2">
              <a:schemeClr val="dk1">
                <a:shade val="50000"/>
              </a:schemeClr>
            </a:lnRef>
            <a:fillRef idx="1">
              <a:schemeClr val="dk1"/>
            </a:fillRef>
            <a:effectRef idx="0">
              <a:schemeClr val="dk1"/>
            </a:effectRef>
            <a:fontRef idx="minor">
              <a:schemeClr val="lt1"/>
            </a:fontRef>
          </p:style>
          <p:txBody>
            <a:bodyPr lIns="68580" tIns="34290" rIns="68580" bIns="3429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grpSp>
          <p:nvGrpSpPr>
            <p:cNvPr id="23" name="组合 22">
              <a:extLst>
                <a:ext uri="{FF2B5EF4-FFF2-40B4-BE49-F238E27FC236}">
                  <a16:creationId xmlns:a16="http://schemas.microsoft.com/office/drawing/2014/main" xmlns="" id="{B4EACD73-978B-4865-A298-DABC5202303C}"/>
                </a:ext>
              </a:extLst>
            </p:cNvPr>
            <p:cNvGrpSpPr/>
            <p:nvPr/>
          </p:nvGrpSpPr>
          <p:grpSpPr>
            <a:xfrm>
              <a:off x="753209" y="1348434"/>
              <a:ext cx="2710522" cy="2707936"/>
              <a:chOff x="5227325" y="4543565"/>
              <a:chExt cx="1735762" cy="1734334"/>
            </a:xfrm>
          </p:grpSpPr>
          <p:sp>
            <p:nvSpPr>
              <p:cNvPr id="30" name="椭圆 29">
                <a:extLst>
                  <a:ext uri="{FF2B5EF4-FFF2-40B4-BE49-F238E27FC236}">
                    <a16:creationId xmlns:a16="http://schemas.microsoft.com/office/drawing/2014/main" xmlns="" id="{A4EB6377-3A0F-4E9B-A887-EB8CD8C2E3E7}"/>
                  </a:ext>
                </a:extLst>
              </p:cNvPr>
              <p:cNvSpPr/>
              <p:nvPr/>
            </p:nvSpPr>
            <p:spPr>
              <a:xfrm flipV="1">
                <a:off x="5227325" y="4543565"/>
                <a:ext cx="1735762" cy="1734334"/>
              </a:xfrm>
              <a:prstGeom prst="ellipse">
                <a:avLst/>
              </a:prstGeom>
              <a:solidFill>
                <a:srgbClr val="C77D4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14455"/>
                  </a:solidFill>
                  <a:effectLst/>
                  <a:uLnTx/>
                  <a:uFillTx/>
                  <a:latin typeface="微软雅黑" panose="020B0503020204020204" pitchFamily="34" charset="-122"/>
                  <a:ea typeface="微软雅黑" panose="020B0503020204020204" pitchFamily="34" charset="-122"/>
                  <a:cs typeface="+mn-cs"/>
                </a:endParaRPr>
              </a:p>
            </p:txBody>
          </p:sp>
          <p:sp>
            <p:nvSpPr>
              <p:cNvPr id="31" name="椭圆 30">
                <a:extLst>
                  <a:ext uri="{FF2B5EF4-FFF2-40B4-BE49-F238E27FC236}">
                    <a16:creationId xmlns:a16="http://schemas.microsoft.com/office/drawing/2014/main" xmlns="" id="{9F3F3067-8138-4CCF-90CD-36F9A3BB650A}"/>
                  </a:ext>
                </a:extLst>
              </p:cNvPr>
              <p:cNvSpPr/>
              <p:nvPr/>
            </p:nvSpPr>
            <p:spPr>
              <a:xfrm rot="10800000" flipV="1">
                <a:off x="5469516" y="4786206"/>
                <a:ext cx="1284515" cy="1284516"/>
              </a:xfrm>
              <a:prstGeom prst="ellipse">
                <a:avLst/>
              </a:prstGeom>
              <a:solidFill>
                <a:sysClr val="window" lastClr="FFFFFF"/>
              </a:solidFill>
              <a:ln w="25400" cap="flat" cmpd="sng" algn="ctr">
                <a:noFill/>
                <a:prstDash val="solid"/>
              </a:ln>
              <a:effectLst/>
            </p:spPr>
            <p:txBody>
              <a:bodyPr t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0" cap="none" spc="0" normalizeH="0" baseline="0" noProof="0" dirty="0">
                    <a:ln>
                      <a:noFill/>
                    </a:ln>
                    <a:solidFill>
                      <a:srgbClr val="414455"/>
                    </a:solidFill>
                    <a:effectLst/>
                    <a:uLnTx/>
                    <a:uFillTx/>
                    <a:latin typeface="微软雅黑" panose="020B0503020204020204" pitchFamily="34" charset="-122"/>
                    <a:ea typeface="微软雅黑" panose="020B0503020204020204" pitchFamily="34" charset="-122"/>
                    <a:cs typeface="+mn-cs"/>
                  </a:rPr>
                  <a:t>事实</a:t>
                </a:r>
                <a:endParaRPr kumimoji="0" lang="en-US" altLang="zh-CN" sz="3000" b="1" i="0" u="none" strike="noStrike" kern="0" cap="none" spc="0" normalizeH="0" baseline="0" noProof="0" dirty="0">
                  <a:ln>
                    <a:noFill/>
                  </a:ln>
                  <a:solidFill>
                    <a:srgbClr val="414455"/>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0" cap="none" spc="0" normalizeH="0" baseline="0" noProof="0" dirty="0">
                    <a:ln>
                      <a:noFill/>
                    </a:ln>
                    <a:solidFill>
                      <a:srgbClr val="414455"/>
                    </a:solidFill>
                    <a:effectLst/>
                    <a:uLnTx/>
                    <a:uFillTx/>
                    <a:latin typeface="微软雅黑" panose="020B0503020204020204" pitchFamily="34" charset="-122"/>
                    <a:ea typeface="微软雅黑" panose="020B0503020204020204" pitchFamily="34" charset="-122"/>
                    <a:cs typeface="+mn-cs"/>
                  </a:rPr>
                  <a:t>证明</a:t>
                </a:r>
              </a:p>
            </p:txBody>
          </p:sp>
        </p:grpSp>
        <p:pic>
          <p:nvPicPr>
            <p:cNvPr id="4" name="图片 3">
              <a:extLst>
                <a:ext uri="{FF2B5EF4-FFF2-40B4-BE49-F238E27FC236}">
                  <a16:creationId xmlns:a16="http://schemas.microsoft.com/office/drawing/2014/main" xmlns="" id="{1C08E7A9-CA41-4BCF-81C4-59C2EAB9EF2A}"/>
                </a:ext>
              </a:extLst>
            </p:cNvPr>
            <p:cNvPicPr>
              <a:picLocks noChangeAspect="1"/>
            </p:cNvPicPr>
            <p:nvPr/>
          </p:nvPicPr>
          <p:blipFill>
            <a:blip r:embed="rId3"/>
            <a:stretch>
              <a:fillRect/>
            </a:stretch>
          </p:blipFill>
          <p:spPr>
            <a:xfrm>
              <a:off x="8519435" y="3026598"/>
              <a:ext cx="2949871" cy="1966580"/>
            </a:xfrm>
            <a:prstGeom prst="rect">
              <a:avLst/>
            </a:prstGeom>
            <a:ln>
              <a:noFill/>
            </a:ln>
            <a:effectLst>
              <a:softEdge rad="112500"/>
            </a:effectLst>
          </p:spPr>
        </p:pic>
      </p:grpSp>
    </p:spTree>
    <p:extLst>
      <p:ext uri="{BB962C8B-B14F-4D97-AF65-F5344CB8AC3E}">
        <p14:creationId xmlns:p14="http://schemas.microsoft.com/office/powerpoint/2010/main" val="186679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矩形 20">
            <a:extLst>
              <a:ext uri="{FF2B5EF4-FFF2-40B4-BE49-F238E27FC236}">
                <a16:creationId xmlns:a16="http://schemas.microsoft.com/office/drawing/2014/main" xmlns="" id="{2E9DCE5E-12DA-4D1E-A379-CB0C26929A41}"/>
              </a:ext>
            </a:extLst>
          </p:cNvPr>
          <p:cNvSpPr>
            <a:spLocks noChangeArrowheads="1"/>
          </p:cNvSpPr>
          <p:nvPr/>
        </p:nvSpPr>
        <p:spPr bwMode="auto">
          <a:xfrm>
            <a:off x="1147763" y="1366477"/>
            <a:ext cx="5821073"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马克思、恩格斯高度重视交往在社会生活和历史发展中的作用，揭示了随着生产力的发展和交往范围的扩大，</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民族历史向世界历史转变</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的客观趋势。</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a:extLst>
              <a:ext uri="{FF2B5EF4-FFF2-40B4-BE49-F238E27FC236}">
                <a16:creationId xmlns:a16="http://schemas.microsoft.com/office/drawing/2014/main" xmlns="" id="{B2E852A0-93E8-483F-95AC-F733C13DF368}"/>
              </a:ext>
            </a:extLst>
          </p:cNvPr>
          <p:cNvGrpSpPr/>
          <p:nvPr/>
        </p:nvGrpSpPr>
        <p:grpSpPr>
          <a:xfrm>
            <a:off x="868218" y="3856038"/>
            <a:ext cx="10625282" cy="2586326"/>
            <a:chOff x="701675" y="3856038"/>
            <a:chExt cx="10795000" cy="2586326"/>
          </a:xfrm>
        </p:grpSpPr>
        <p:sp>
          <p:nvSpPr>
            <p:cNvPr id="22" name="圆角矩形 55">
              <a:extLst>
                <a:ext uri="{FF2B5EF4-FFF2-40B4-BE49-F238E27FC236}">
                  <a16:creationId xmlns:a16="http://schemas.microsoft.com/office/drawing/2014/main" xmlns="" id="{48FCDD5B-D8FA-486A-9F60-EA55A915C1D6}"/>
                </a:ext>
              </a:extLst>
            </p:cNvPr>
            <p:cNvSpPr/>
            <p:nvPr/>
          </p:nvSpPr>
          <p:spPr>
            <a:xfrm>
              <a:off x="701675" y="3856038"/>
              <a:ext cx="10795000" cy="2586326"/>
            </a:xfrm>
            <a:prstGeom prst="roundRect">
              <a:avLst>
                <a:gd name="adj" fmla="val 5630"/>
              </a:avLst>
            </a:prstGeom>
            <a:noFill/>
            <a:ln w="15875" cap="flat" cmpd="sng" algn="ctr">
              <a:solidFill>
                <a:srgbClr val="C77D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chor="ct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65543" name="矩形 22">
              <a:extLst>
                <a:ext uri="{FF2B5EF4-FFF2-40B4-BE49-F238E27FC236}">
                  <a16:creationId xmlns:a16="http://schemas.microsoft.com/office/drawing/2014/main" xmlns="" id="{5FFF3FA1-697E-4AB9-BB11-6BEA76790FD0}"/>
                </a:ext>
              </a:extLst>
            </p:cNvPr>
            <p:cNvSpPr>
              <a:spLocks noChangeArrowheads="1"/>
            </p:cNvSpPr>
            <p:nvPr/>
          </p:nvSpPr>
          <p:spPr bwMode="auto">
            <a:xfrm>
              <a:off x="962819" y="4027633"/>
              <a:ext cx="10272712"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各个相互影响的活动范围在这个发展进程中越是扩大，各民族的原始封闭状态由于日益完善的生产方式、交往以及因交往而自然形成的不同民族之间的分工消灭得越是彻底，历史也就越是成为世界历史。</a:t>
              </a:r>
              <a:endParaRPr kumimoji="0" lang="en-US"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625475" algn="r" defTabSz="914400" rtl="0" eaLnBrk="0"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马克思</a:t>
              </a:r>
              <a:endParaRPr kumimoji="0" lang="zh-CN"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pic>
        <p:nvPicPr>
          <p:cNvPr id="65545" name="图片 2">
            <a:extLst>
              <a:ext uri="{FF2B5EF4-FFF2-40B4-BE49-F238E27FC236}">
                <a16:creationId xmlns:a16="http://schemas.microsoft.com/office/drawing/2014/main" xmlns="" id="{45B1ACAD-D9FC-46AA-8674-4B0163DE5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030" y="1348349"/>
            <a:ext cx="3409661" cy="227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xmlns="" id="{B580A185-665A-4A16-B939-E5696AE7FBCD}"/>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pic>
        <p:nvPicPr>
          <p:cNvPr id="8" name="图片 8">
            <a:hlinkClick r:id="rId3" action="ppaction://hlinksldjump"/>
            <a:extLst>
              <a:ext uri="{FF2B5EF4-FFF2-40B4-BE49-F238E27FC236}">
                <a16:creationId xmlns:a16="http://schemas.microsoft.com/office/drawing/2014/main" xmlns="" id="{E5B89AD6-615B-4B14-95F0-821FE4AEB98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E701126E-082F-4727-9A78-AB43A7E1B755}"/>
              </a:ext>
            </a:extLst>
          </p:cNvPr>
          <p:cNvGrpSpPr/>
          <p:nvPr/>
        </p:nvGrpSpPr>
        <p:grpSpPr>
          <a:xfrm>
            <a:off x="7862545" y="2159608"/>
            <a:ext cx="3183083" cy="4282845"/>
            <a:chOff x="8793163" y="2843318"/>
            <a:chExt cx="2674938" cy="3599135"/>
          </a:xfrm>
        </p:grpSpPr>
        <p:pic>
          <p:nvPicPr>
            <p:cNvPr id="66567" name="图片 2">
              <a:extLst>
                <a:ext uri="{FF2B5EF4-FFF2-40B4-BE49-F238E27FC236}">
                  <a16:creationId xmlns:a16="http://schemas.microsoft.com/office/drawing/2014/main" xmlns="" id="{C958AE0E-CFBC-4DC8-8CA7-F07D7A742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3163" y="4938713"/>
              <a:ext cx="2674938" cy="150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图片 4">
              <a:extLst>
                <a:ext uri="{FF2B5EF4-FFF2-40B4-BE49-F238E27FC236}">
                  <a16:creationId xmlns:a16="http://schemas.microsoft.com/office/drawing/2014/main" xmlns="" id="{D8AB3699-62BC-489E-863D-FB7309DC7D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93163" y="2843318"/>
              <a:ext cx="2674938"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矩形 18">
            <a:extLst>
              <a:ext uri="{FF2B5EF4-FFF2-40B4-BE49-F238E27FC236}">
                <a16:creationId xmlns:a16="http://schemas.microsoft.com/office/drawing/2014/main" xmlns="" id="{AD93333A-91F2-4071-BB2E-1AF069983106}"/>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20" name="矩形: 圆角 19">
            <a:extLst>
              <a:ext uri="{FF2B5EF4-FFF2-40B4-BE49-F238E27FC236}">
                <a16:creationId xmlns:a16="http://schemas.microsoft.com/office/drawing/2014/main" xmlns="" id="{ABE01CCC-F87C-464F-A5D2-88ECB4D233D5}"/>
              </a:ext>
            </a:extLst>
          </p:cNvPr>
          <p:cNvSpPr/>
          <p:nvPr/>
        </p:nvSpPr>
        <p:spPr>
          <a:xfrm>
            <a:off x="4073236" y="1085397"/>
            <a:ext cx="40455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（一）交往及其作用</a:t>
            </a:r>
          </a:p>
        </p:txBody>
      </p:sp>
      <p:sp>
        <p:nvSpPr>
          <p:cNvPr id="21" name="文本框 2">
            <a:extLst>
              <a:ext uri="{FF2B5EF4-FFF2-40B4-BE49-F238E27FC236}">
                <a16:creationId xmlns:a16="http://schemas.microsoft.com/office/drawing/2014/main" xmlns="" id="{12F442C9-C7A6-4A0A-9048-C509666D9170}"/>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什么是交往</a:t>
            </a:r>
          </a:p>
        </p:txBody>
      </p:sp>
      <p:grpSp>
        <p:nvGrpSpPr>
          <p:cNvPr id="6" name="组合 5">
            <a:extLst>
              <a:ext uri="{FF2B5EF4-FFF2-40B4-BE49-F238E27FC236}">
                <a16:creationId xmlns:a16="http://schemas.microsoft.com/office/drawing/2014/main" xmlns="" id="{710B4835-6791-40EC-8F0F-C028A2DFE338}"/>
              </a:ext>
            </a:extLst>
          </p:cNvPr>
          <p:cNvGrpSpPr/>
          <p:nvPr/>
        </p:nvGrpSpPr>
        <p:grpSpPr>
          <a:xfrm>
            <a:off x="991858" y="2811395"/>
            <a:ext cx="6378760" cy="3090642"/>
            <a:chOff x="659349" y="2894522"/>
            <a:chExt cx="6378760" cy="3090642"/>
          </a:xfrm>
        </p:grpSpPr>
        <p:sp>
          <p:nvSpPr>
            <p:cNvPr id="28" name="MH_Desc_1">
              <a:extLst>
                <a:ext uri="{FF2B5EF4-FFF2-40B4-BE49-F238E27FC236}">
                  <a16:creationId xmlns:a16="http://schemas.microsoft.com/office/drawing/2014/main" xmlns="" id="{08177AB8-2867-48EF-AE14-E7DF605C04F0}"/>
                </a:ext>
              </a:extLst>
            </p:cNvPr>
            <p:cNvSpPr/>
            <p:nvPr>
              <p:custDataLst>
                <p:tags r:id="rId1"/>
              </p:custDataLst>
            </p:nvPr>
          </p:nvSpPr>
          <p:spPr>
            <a:xfrm>
              <a:off x="1246398" y="2894522"/>
              <a:ext cx="5791711" cy="3090642"/>
            </a:xfrm>
            <a:prstGeom prst="rect">
              <a:avLst/>
            </a:prstGeom>
            <a:noFill/>
            <a:ln w="3175" cap="flat" cmpd="thinThick" algn="ctr">
              <a:solidFill>
                <a:srgbClr val="C2C2C2"/>
              </a:solidFill>
              <a:prstDash val="solid"/>
              <a:miter lim="800000"/>
            </a:ln>
            <a:effectLst/>
          </p:spPr>
          <p:txBody>
            <a:bodyPr lIns="68580" tIns="34290" rIns="68580" bIns="72000" anchor="b">
              <a:norm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black"/>
                </a:solidFill>
                <a:effectLst/>
                <a:uLnTx/>
                <a:uFillTx/>
                <a:latin typeface="Arial"/>
                <a:ea typeface="微软雅黑"/>
                <a:cs typeface="+mn-cs"/>
              </a:endParaRPr>
            </a:p>
          </p:txBody>
        </p:sp>
        <p:sp>
          <p:nvSpPr>
            <p:cNvPr id="66566" name="矩形 20">
              <a:extLst>
                <a:ext uri="{FF2B5EF4-FFF2-40B4-BE49-F238E27FC236}">
                  <a16:creationId xmlns:a16="http://schemas.microsoft.com/office/drawing/2014/main" xmlns="" id="{ECB19752-980C-4684-AA84-193713B56954}"/>
                </a:ext>
              </a:extLst>
            </p:cNvPr>
            <p:cNvSpPr>
              <a:spLocks noChangeArrowheads="1"/>
            </p:cNvSpPr>
            <p:nvPr/>
          </p:nvSpPr>
          <p:spPr bwMode="auto">
            <a:xfrm>
              <a:off x="2304566" y="2975555"/>
              <a:ext cx="4456452"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是唯物史观的重要范畴</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指在一定历史条件下的现实的个人、群体、阶级、民族、国家之间在物质和精神上相互往来、相互作用、彼此联系的活动</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xmlns="" id="{D38D8C12-A8AB-4F33-BBA2-BA6B54735141}"/>
                </a:ext>
              </a:extLst>
            </p:cNvPr>
            <p:cNvSpPr/>
            <p:nvPr/>
          </p:nvSpPr>
          <p:spPr>
            <a:xfrm>
              <a:off x="659349" y="3593318"/>
              <a:ext cx="1255176" cy="1255176"/>
            </a:xfrm>
            <a:prstGeom prst="ellipse">
              <a:avLst/>
            </a:prstGeom>
            <a:solidFill>
              <a:srgbClr val="D1AA69"/>
            </a:solidFill>
            <a:ln w="571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字魂58号-创中黑" panose="00000500000000000000" charset="-122"/>
                <a:sym typeface="Arial" panose="020B0604020202020204" pitchFamily="34" charset="0"/>
              </a:endParaRPr>
            </a:p>
          </p:txBody>
        </p:sp>
        <p:sp>
          <p:nvSpPr>
            <p:cNvPr id="27" name="矩形 20">
              <a:extLst>
                <a:ext uri="{FF2B5EF4-FFF2-40B4-BE49-F238E27FC236}">
                  <a16:creationId xmlns:a16="http://schemas.microsoft.com/office/drawing/2014/main" xmlns="" id="{06F74262-E21B-484F-B047-933305F656F4}"/>
                </a:ext>
              </a:extLst>
            </p:cNvPr>
            <p:cNvSpPr>
              <a:spLocks noChangeArrowheads="1"/>
            </p:cNvSpPr>
            <p:nvPr/>
          </p:nvSpPr>
          <p:spPr bwMode="auto">
            <a:xfrm>
              <a:off x="813863" y="3963237"/>
              <a:ext cx="10015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交往</a:t>
              </a: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矩形 20">
            <a:extLst>
              <a:ext uri="{FF2B5EF4-FFF2-40B4-BE49-F238E27FC236}">
                <a16:creationId xmlns:a16="http://schemas.microsoft.com/office/drawing/2014/main" xmlns="" id="{44A89354-CDF7-456E-95DF-32AE42D0F2E4}"/>
              </a:ext>
            </a:extLst>
          </p:cNvPr>
          <p:cNvSpPr>
            <a:spLocks noChangeArrowheads="1"/>
          </p:cNvSpPr>
          <p:nvPr/>
        </p:nvSpPr>
        <p:spPr bwMode="auto">
          <a:xfrm>
            <a:off x="877879" y="2389615"/>
            <a:ext cx="4841621"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在人类社会发展过程中，交往是与生产力的发展相伴随的。</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社会生产力的发展水平，直接制约着交往的水平。</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a:extLst>
              <a:ext uri="{FF2B5EF4-FFF2-40B4-BE49-F238E27FC236}">
                <a16:creationId xmlns:a16="http://schemas.microsoft.com/office/drawing/2014/main" xmlns="" id="{9A594B58-FCE7-4A4A-9A8F-4053928E21F2}"/>
              </a:ext>
            </a:extLst>
          </p:cNvPr>
          <p:cNvGrpSpPr/>
          <p:nvPr/>
        </p:nvGrpSpPr>
        <p:grpSpPr>
          <a:xfrm>
            <a:off x="663533" y="4819391"/>
            <a:ext cx="10864934" cy="1752600"/>
            <a:chOff x="-639955" y="4425949"/>
            <a:chExt cx="10864934" cy="1752600"/>
          </a:xfrm>
        </p:grpSpPr>
        <p:pic>
          <p:nvPicPr>
            <p:cNvPr id="67590" name="图片 5">
              <a:extLst>
                <a:ext uri="{FF2B5EF4-FFF2-40B4-BE49-F238E27FC236}">
                  <a16:creationId xmlns:a16="http://schemas.microsoft.com/office/drawing/2014/main" xmlns="" id="{3FBF4512-01F9-492A-9E80-85668B10F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55" y="4425949"/>
              <a:ext cx="4527022" cy="175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图片 15">
              <a:extLst>
                <a:ext uri="{FF2B5EF4-FFF2-40B4-BE49-F238E27FC236}">
                  <a16:creationId xmlns:a16="http://schemas.microsoft.com/office/drawing/2014/main" xmlns="" id="{3CAE0671-E028-43CA-95F9-C0459F92AF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3182" y="4425949"/>
              <a:ext cx="3221797" cy="175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图片 18">
              <a:extLst>
                <a:ext uri="{FF2B5EF4-FFF2-40B4-BE49-F238E27FC236}">
                  <a16:creationId xmlns:a16="http://schemas.microsoft.com/office/drawing/2014/main" xmlns="" id="{6FE2AD08-2296-4754-9E97-257B58C373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3662" y="4425949"/>
              <a:ext cx="30829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矩形 18">
            <a:extLst>
              <a:ext uri="{FF2B5EF4-FFF2-40B4-BE49-F238E27FC236}">
                <a16:creationId xmlns:a16="http://schemas.microsoft.com/office/drawing/2014/main" xmlns="" id="{09E4ECFF-C556-45CA-A8E8-397D86290AD2}"/>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20" name="矩形: 圆角 19">
            <a:extLst>
              <a:ext uri="{FF2B5EF4-FFF2-40B4-BE49-F238E27FC236}">
                <a16:creationId xmlns:a16="http://schemas.microsoft.com/office/drawing/2014/main" xmlns="" id="{72B9EF67-9D52-43AE-9F5E-E0C1FAA0FA8A}"/>
              </a:ext>
            </a:extLst>
          </p:cNvPr>
          <p:cNvSpPr/>
          <p:nvPr/>
        </p:nvSpPr>
        <p:spPr>
          <a:xfrm>
            <a:off x="4073236" y="1085397"/>
            <a:ext cx="40455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（一）交往及其作用</a:t>
            </a:r>
          </a:p>
        </p:txBody>
      </p:sp>
      <p:sp>
        <p:nvSpPr>
          <p:cNvPr id="21" name="文本框 2">
            <a:extLst>
              <a:ext uri="{FF2B5EF4-FFF2-40B4-BE49-F238E27FC236}">
                <a16:creationId xmlns:a16="http://schemas.microsoft.com/office/drawing/2014/main" xmlns="" id="{EC1E4065-9E06-49BA-A93E-4C0C641F1FEA}"/>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什么是交往</a:t>
            </a:r>
          </a:p>
        </p:txBody>
      </p:sp>
      <p:grpSp>
        <p:nvGrpSpPr>
          <p:cNvPr id="5" name="组合 4">
            <a:extLst>
              <a:ext uri="{FF2B5EF4-FFF2-40B4-BE49-F238E27FC236}">
                <a16:creationId xmlns:a16="http://schemas.microsoft.com/office/drawing/2014/main" xmlns="" id="{FCC9CEB3-3DE3-41ED-9CA7-90689D6A9F4D}"/>
              </a:ext>
            </a:extLst>
          </p:cNvPr>
          <p:cNvGrpSpPr/>
          <p:nvPr/>
        </p:nvGrpSpPr>
        <p:grpSpPr>
          <a:xfrm>
            <a:off x="6472501" y="2304987"/>
            <a:ext cx="5224199" cy="2248025"/>
            <a:chOff x="6472501" y="2018219"/>
            <a:chExt cx="5224199" cy="2248025"/>
          </a:xfrm>
        </p:grpSpPr>
        <p:grpSp>
          <p:nvGrpSpPr>
            <p:cNvPr id="4" name="组合 3">
              <a:extLst>
                <a:ext uri="{FF2B5EF4-FFF2-40B4-BE49-F238E27FC236}">
                  <a16:creationId xmlns:a16="http://schemas.microsoft.com/office/drawing/2014/main" xmlns="" id="{0C411109-3564-4257-BEC5-8EE28DDEC9EA}"/>
                </a:ext>
              </a:extLst>
            </p:cNvPr>
            <p:cNvGrpSpPr/>
            <p:nvPr/>
          </p:nvGrpSpPr>
          <p:grpSpPr>
            <a:xfrm>
              <a:off x="6472501" y="2018219"/>
              <a:ext cx="3292525" cy="436094"/>
              <a:chOff x="6686769" y="2364535"/>
              <a:chExt cx="3292525" cy="436094"/>
            </a:xfrm>
          </p:grpSpPr>
          <p:sp>
            <p:nvSpPr>
              <p:cNvPr id="24" name="矩形: 圆角 18">
                <a:extLst>
                  <a:ext uri="{FF2B5EF4-FFF2-40B4-BE49-F238E27FC236}">
                    <a16:creationId xmlns:a16="http://schemas.microsoft.com/office/drawing/2014/main" xmlns="" id="{30753121-E728-48BB-A229-846CC5731CD6}"/>
                  </a:ext>
                </a:extLst>
              </p:cNvPr>
              <p:cNvSpPr/>
              <p:nvPr/>
            </p:nvSpPr>
            <p:spPr>
              <a:xfrm>
                <a:off x="6686769" y="2364535"/>
                <a:ext cx="1016358" cy="436094"/>
              </a:xfrm>
              <a:prstGeom prst="rect">
                <a:avLst/>
              </a:prstGeom>
              <a:solidFill>
                <a:srgbClr val="C77D4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rPr>
                  <a:t>孤立</a:t>
                </a:r>
              </a:p>
            </p:txBody>
          </p:sp>
          <p:sp>
            <p:nvSpPr>
              <p:cNvPr id="25" name="矩形: 圆角 18">
                <a:extLst>
                  <a:ext uri="{FF2B5EF4-FFF2-40B4-BE49-F238E27FC236}">
                    <a16:creationId xmlns:a16="http://schemas.microsoft.com/office/drawing/2014/main" xmlns="" id="{F3C9FCBF-C730-4F74-B5F8-0693DFF6E125}"/>
                  </a:ext>
                </a:extLst>
              </p:cNvPr>
              <p:cNvSpPr/>
              <p:nvPr/>
            </p:nvSpPr>
            <p:spPr>
              <a:xfrm>
                <a:off x="7824853" y="2364535"/>
                <a:ext cx="1016358" cy="436094"/>
              </a:xfrm>
              <a:prstGeom prst="rect">
                <a:avLst/>
              </a:prstGeom>
              <a:solidFill>
                <a:srgbClr val="C77D4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rPr>
                  <a:t>封闭</a:t>
                </a:r>
              </a:p>
            </p:txBody>
          </p:sp>
          <p:sp>
            <p:nvSpPr>
              <p:cNvPr id="26" name="矩形: 圆角 18">
                <a:extLst>
                  <a:ext uri="{FF2B5EF4-FFF2-40B4-BE49-F238E27FC236}">
                    <a16:creationId xmlns:a16="http://schemas.microsoft.com/office/drawing/2014/main" xmlns="" id="{CFD19149-378F-43FB-B984-A19728D5A871}"/>
                  </a:ext>
                </a:extLst>
              </p:cNvPr>
              <p:cNvSpPr/>
              <p:nvPr/>
            </p:nvSpPr>
            <p:spPr>
              <a:xfrm>
                <a:off x="8962936" y="2364535"/>
                <a:ext cx="1016358" cy="436094"/>
              </a:xfrm>
              <a:prstGeom prst="rect">
                <a:avLst/>
              </a:prstGeom>
              <a:solidFill>
                <a:srgbClr val="C77D4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rPr>
                  <a:t>隔绝</a:t>
                </a:r>
              </a:p>
            </p:txBody>
          </p:sp>
        </p:grpSp>
        <p:sp>
          <p:nvSpPr>
            <p:cNvPr id="28" name="矩形 20">
              <a:extLst>
                <a:ext uri="{FF2B5EF4-FFF2-40B4-BE49-F238E27FC236}">
                  <a16:creationId xmlns:a16="http://schemas.microsoft.com/office/drawing/2014/main" xmlns="" id="{7B3A34A5-BF7F-48C8-89B1-AF5F8E511A97}"/>
                </a:ext>
              </a:extLst>
            </p:cNvPr>
            <p:cNvSpPr>
              <a:spLocks noChangeArrowheads="1"/>
            </p:cNvSpPr>
            <p:nvPr/>
          </p:nvSpPr>
          <p:spPr bwMode="auto">
            <a:xfrm>
              <a:off x="6506145" y="2560227"/>
              <a:ext cx="5190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总是与落后的社会生产力水平相联系</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29" name="组合 28">
              <a:extLst>
                <a:ext uri="{FF2B5EF4-FFF2-40B4-BE49-F238E27FC236}">
                  <a16:creationId xmlns:a16="http://schemas.microsoft.com/office/drawing/2014/main" xmlns="" id="{5029BF4D-A064-4C41-B3E1-A309A2B06AD5}"/>
                </a:ext>
              </a:extLst>
            </p:cNvPr>
            <p:cNvGrpSpPr/>
            <p:nvPr/>
          </p:nvGrpSpPr>
          <p:grpSpPr>
            <a:xfrm>
              <a:off x="6472501" y="3262571"/>
              <a:ext cx="3292525" cy="436094"/>
              <a:chOff x="6686769" y="2364535"/>
              <a:chExt cx="3292525" cy="436094"/>
            </a:xfrm>
          </p:grpSpPr>
          <p:sp>
            <p:nvSpPr>
              <p:cNvPr id="30" name="矩形: 圆角 18">
                <a:extLst>
                  <a:ext uri="{FF2B5EF4-FFF2-40B4-BE49-F238E27FC236}">
                    <a16:creationId xmlns:a16="http://schemas.microsoft.com/office/drawing/2014/main" xmlns="" id="{781E03D1-9ED8-402A-BFA3-7A8A3DAC9751}"/>
                  </a:ext>
                </a:extLst>
              </p:cNvPr>
              <p:cNvSpPr/>
              <p:nvPr/>
            </p:nvSpPr>
            <p:spPr>
              <a:xfrm>
                <a:off x="6686769" y="2364535"/>
                <a:ext cx="1016358" cy="436094"/>
              </a:xfrm>
              <a:prstGeom prst="rect">
                <a:avLst/>
              </a:prstGeom>
              <a:solidFill>
                <a:srgbClr val="C77D4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rPr>
                  <a:t>交流</a:t>
                </a:r>
              </a:p>
            </p:txBody>
          </p:sp>
          <p:sp>
            <p:nvSpPr>
              <p:cNvPr id="31" name="矩形: 圆角 18">
                <a:extLst>
                  <a:ext uri="{FF2B5EF4-FFF2-40B4-BE49-F238E27FC236}">
                    <a16:creationId xmlns:a16="http://schemas.microsoft.com/office/drawing/2014/main" xmlns="" id="{1EA0E5DE-FFFB-40F5-97DC-0D5C8122C11F}"/>
                  </a:ext>
                </a:extLst>
              </p:cNvPr>
              <p:cNvSpPr/>
              <p:nvPr/>
            </p:nvSpPr>
            <p:spPr>
              <a:xfrm>
                <a:off x="7824853" y="2364535"/>
                <a:ext cx="1016358" cy="436094"/>
              </a:xfrm>
              <a:prstGeom prst="rect">
                <a:avLst/>
              </a:prstGeom>
              <a:solidFill>
                <a:srgbClr val="C77D4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rPr>
                  <a:t>交往</a:t>
                </a:r>
              </a:p>
            </p:txBody>
          </p:sp>
          <p:sp>
            <p:nvSpPr>
              <p:cNvPr id="32" name="矩形: 圆角 18">
                <a:extLst>
                  <a:ext uri="{FF2B5EF4-FFF2-40B4-BE49-F238E27FC236}">
                    <a16:creationId xmlns:a16="http://schemas.microsoft.com/office/drawing/2014/main" xmlns="" id="{D8537AD0-F692-4B9E-AB27-8510E60411BD}"/>
                  </a:ext>
                </a:extLst>
              </p:cNvPr>
              <p:cNvSpPr/>
              <p:nvPr/>
            </p:nvSpPr>
            <p:spPr>
              <a:xfrm>
                <a:off x="8962936" y="2364535"/>
                <a:ext cx="1016358" cy="436094"/>
              </a:xfrm>
              <a:prstGeom prst="rect">
                <a:avLst/>
              </a:prstGeom>
              <a:solidFill>
                <a:srgbClr val="C77D4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rPr>
                  <a:t>开放</a:t>
                </a:r>
              </a:p>
            </p:txBody>
          </p:sp>
        </p:grpSp>
        <p:sp>
          <p:nvSpPr>
            <p:cNvPr id="33" name="矩形 20">
              <a:extLst>
                <a:ext uri="{FF2B5EF4-FFF2-40B4-BE49-F238E27FC236}">
                  <a16:creationId xmlns:a16="http://schemas.microsoft.com/office/drawing/2014/main" xmlns="" id="{089225BF-5088-4394-AD55-831DD4EA7CD4}"/>
                </a:ext>
              </a:extLst>
            </p:cNvPr>
            <p:cNvSpPr>
              <a:spLocks noChangeArrowheads="1"/>
            </p:cNvSpPr>
            <p:nvPr/>
          </p:nvSpPr>
          <p:spPr bwMode="auto">
            <a:xfrm>
              <a:off x="6506145" y="3804579"/>
              <a:ext cx="5190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往往与先进的社会生产力水平相联系</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61FB5483-D31F-4F0D-9FDE-24B15D285467}"/>
              </a:ext>
            </a:extLst>
          </p:cNvPr>
          <p:cNvGrpSpPr/>
          <p:nvPr/>
        </p:nvGrpSpPr>
        <p:grpSpPr>
          <a:xfrm>
            <a:off x="8289636" y="1220718"/>
            <a:ext cx="3419764" cy="3338740"/>
            <a:chOff x="7497618" y="3223850"/>
            <a:chExt cx="2212975" cy="2160543"/>
          </a:xfrm>
        </p:grpSpPr>
        <p:pic>
          <p:nvPicPr>
            <p:cNvPr id="68615" name="图片 2">
              <a:extLst>
                <a:ext uri="{FF2B5EF4-FFF2-40B4-BE49-F238E27FC236}">
                  <a16:creationId xmlns:a16="http://schemas.microsoft.com/office/drawing/2014/main" xmlns="" id="{FB5AF194-55FA-4D9A-9795-1A02D8CC4B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7618" y="3765613"/>
              <a:ext cx="2212975" cy="161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图片 4">
              <a:extLst>
                <a:ext uri="{FF2B5EF4-FFF2-40B4-BE49-F238E27FC236}">
                  <a16:creationId xmlns:a16="http://schemas.microsoft.com/office/drawing/2014/main" xmlns="" id="{9B34AF86-0566-4D23-BF8B-BFF45A70A7E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430" b="38141"/>
            <a:stretch/>
          </p:blipFill>
          <p:spPr bwMode="auto">
            <a:xfrm>
              <a:off x="7497618" y="3223850"/>
              <a:ext cx="2212975" cy="53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矩形 17">
            <a:extLst>
              <a:ext uri="{FF2B5EF4-FFF2-40B4-BE49-F238E27FC236}">
                <a16:creationId xmlns:a16="http://schemas.microsoft.com/office/drawing/2014/main" xmlns="" id="{5B9F9CC0-8176-4FA1-8E98-C70C1413F8D7}"/>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9" name="矩形: 圆角 18">
            <a:extLst>
              <a:ext uri="{FF2B5EF4-FFF2-40B4-BE49-F238E27FC236}">
                <a16:creationId xmlns:a16="http://schemas.microsoft.com/office/drawing/2014/main" xmlns="" id="{0A81CB14-D22F-4E9C-B1CE-2F3722FDD8A9}"/>
              </a:ext>
            </a:extLst>
          </p:cNvPr>
          <p:cNvSpPr/>
          <p:nvPr/>
        </p:nvSpPr>
        <p:spPr>
          <a:xfrm>
            <a:off x="4073236" y="1085397"/>
            <a:ext cx="40455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（一）交往及其作用</a:t>
            </a:r>
          </a:p>
        </p:txBody>
      </p:sp>
      <p:sp>
        <p:nvSpPr>
          <p:cNvPr id="20" name="文本框 2">
            <a:extLst>
              <a:ext uri="{FF2B5EF4-FFF2-40B4-BE49-F238E27FC236}">
                <a16:creationId xmlns:a16="http://schemas.microsoft.com/office/drawing/2014/main" xmlns="" id="{30C06014-9503-4240-93E7-5F4CFA8DF9A4}"/>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交往的类型</a:t>
            </a:r>
          </a:p>
        </p:txBody>
      </p:sp>
      <p:grpSp>
        <p:nvGrpSpPr>
          <p:cNvPr id="5" name="组合 4">
            <a:extLst>
              <a:ext uri="{FF2B5EF4-FFF2-40B4-BE49-F238E27FC236}">
                <a16:creationId xmlns:a16="http://schemas.microsoft.com/office/drawing/2014/main" xmlns="" id="{06537521-00ED-4CB4-8BF1-1B0A74638DD7}"/>
              </a:ext>
            </a:extLst>
          </p:cNvPr>
          <p:cNvGrpSpPr/>
          <p:nvPr/>
        </p:nvGrpSpPr>
        <p:grpSpPr>
          <a:xfrm>
            <a:off x="1771614" y="2600312"/>
            <a:ext cx="4324386" cy="1907029"/>
            <a:chOff x="636900" y="2600312"/>
            <a:chExt cx="4324386" cy="1907029"/>
          </a:xfrm>
        </p:grpSpPr>
        <p:cxnSp>
          <p:nvCxnSpPr>
            <p:cNvPr id="22" name="肘形连接符 3">
              <a:extLst>
                <a:ext uri="{FF2B5EF4-FFF2-40B4-BE49-F238E27FC236}">
                  <a16:creationId xmlns:a16="http://schemas.microsoft.com/office/drawing/2014/main" xmlns="" id="{8CCF4A00-5FFE-4169-9C8E-37271A299EF8}"/>
                </a:ext>
              </a:extLst>
            </p:cNvPr>
            <p:cNvCxnSpPr>
              <a:cxnSpLocks noChangeShapeType="1"/>
            </p:cNvCxnSpPr>
            <p:nvPr/>
          </p:nvCxnSpPr>
          <p:spPr bwMode="auto">
            <a:xfrm flipV="1">
              <a:off x="1332538" y="2600312"/>
              <a:ext cx="3628748" cy="546226"/>
            </a:xfrm>
            <a:prstGeom prst="bentConnector3">
              <a:avLst>
                <a:gd name="adj1" fmla="val 218"/>
              </a:avLst>
            </a:prstGeom>
            <a:noFill/>
            <a:ln w="19050">
              <a:solidFill>
                <a:srgbClr val="C77D4B"/>
              </a:solidFill>
              <a:bevel/>
              <a:headEnd type="oval" w="med" len="med"/>
              <a:tailEnd type="oval" w="med" len="med"/>
            </a:ln>
            <a:extLst>
              <a:ext uri="{909E8E84-426E-40DD-AFC4-6F175D3DCCD1}">
                <a14:hiddenFill xmlns:a14="http://schemas.microsoft.com/office/drawing/2010/main">
                  <a:noFill/>
                </a14:hiddenFill>
              </a:ext>
            </a:extLst>
          </p:spPr>
        </p:cxnSp>
        <p:sp>
          <p:nvSpPr>
            <p:cNvPr id="24" name="椭圆 23">
              <a:extLst>
                <a:ext uri="{FF2B5EF4-FFF2-40B4-BE49-F238E27FC236}">
                  <a16:creationId xmlns:a16="http://schemas.microsoft.com/office/drawing/2014/main" xmlns="" id="{5217A7CB-ED7D-4047-A9A0-6B128377E042}"/>
                </a:ext>
              </a:extLst>
            </p:cNvPr>
            <p:cNvSpPr>
              <a:spLocks noChangeArrowheads="1"/>
            </p:cNvSpPr>
            <p:nvPr/>
          </p:nvSpPr>
          <p:spPr bwMode="auto">
            <a:xfrm>
              <a:off x="636900" y="3162416"/>
              <a:ext cx="1342161" cy="1344925"/>
            </a:xfrm>
            <a:prstGeom prst="ellipse">
              <a:avLst/>
            </a:prstGeom>
            <a:solidFill>
              <a:srgbClr val="C77D4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3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sym typeface="方正兰亭黑_GBK" pitchFamily="2" charset="-122"/>
              </a:endParaRPr>
            </a:p>
          </p:txBody>
        </p:sp>
        <p:sp>
          <p:nvSpPr>
            <p:cNvPr id="29" name="矩形 20">
              <a:extLst>
                <a:ext uri="{FF2B5EF4-FFF2-40B4-BE49-F238E27FC236}">
                  <a16:creationId xmlns:a16="http://schemas.microsoft.com/office/drawing/2014/main" xmlns="" id="{18B354D7-7666-4974-A5EE-E527948FA686}"/>
                </a:ext>
              </a:extLst>
            </p:cNvPr>
            <p:cNvSpPr>
              <a:spLocks noChangeArrowheads="1"/>
            </p:cNvSpPr>
            <p:nvPr/>
          </p:nvSpPr>
          <p:spPr bwMode="auto">
            <a:xfrm>
              <a:off x="867184" y="3429000"/>
              <a:ext cx="9307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物质</a:t>
              </a:r>
              <a:endPar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交往</a:t>
              </a:r>
              <a:endPar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
        <p:nvSpPr>
          <p:cNvPr id="30" name="矩形 20">
            <a:extLst>
              <a:ext uri="{FF2B5EF4-FFF2-40B4-BE49-F238E27FC236}">
                <a16:creationId xmlns:a16="http://schemas.microsoft.com/office/drawing/2014/main" xmlns="" id="{FF75C71F-E185-42AD-830B-1AFF8582019F}"/>
              </a:ext>
            </a:extLst>
          </p:cNvPr>
          <p:cNvSpPr>
            <a:spLocks noChangeArrowheads="1"/>
          </p:cNvSpPr>
          <p:nvPr/>
        </p:nvSpPr>
        <p:spPr bwMode="auto">
          <a:xfrm>
            <a:off x="3237187" y="2756454"/>
            <a:ext cx="341976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人们在物质生产实践中发生的交往，物质产品是其交往内容</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32" name="组合 31">
            <a:extLst>
              <a:ext uri="{FF2B5EF4-FFF2-40B4-BE49-F238E27FC236}">
                <a16:creationId xmlns:a16="http://schemas.microsoft.com/office/drawing/2014/main" xmlns="" id="{C7890C31-9C65-4D7A-B700-C7D82F08DD33}"/>
              </a:ext>
            </a:extLst>
          </p:cNvPr>
          <p:cNvGrpSpPr/>
          <p:nvPr/>
        </p:nvGrpSpPr>
        <p:grpSpPr>
          <a:xfrm flipV="1">
            <a:off x="1771614" y="4543615"/>
            <a:ext cx="4324386" cy="1907029"/>
            <a:chOff x="636900" y="2600312"/>
            <a:chExt cx="4324386" cy="1907029"/>
          </a:xfrm>
        </p:grpSpPr>
        <p:cxnSp>
          <p:nvCxnSpPr>
            <p:cNvPr id="33" name="肘形连接符 3">
              <a:extLst>
                <a:ext uri="{FF2B5EF4-FFF2-40B4-BE49-F238E27FC236}">
                  <a16:creationId xmlns:a16="http://schemas.microsoft.com/office/drawing/2014/main" xmlns="" id="{88993AC3-5D00-4389-BE7B-DA449E1D76C3}"/>
                </a:ext>
              </a:extLst>
            </p:cNvPr>
            <p:cNvCxnSpPr>
              <a:cxnSpLocks noChangeShapeType="1"/>
            </p:cNvCxnSpPr>
            <p:nvPr/>
          </p:nvCxnSpPr>
          <p:spPr bwMode="auto">
            <a:xfrm flipV="1">
              <a:off x="1332538" y="2600312"/>
              <a:ext cx="3628748" cy="546226"/>
            </a:xfrm>
            <a:prstGeom prst="bentConnector3">
              <a:avLst>
                <a:gd name="adj1" fmla="val 218"/>
              </a:avLst>
            </a:prstGeom>
            <a:noFill/>
            <a:ln w="19050">
              <a:solidFill>
                <a:srgbClr val="C77D4B"/>
              </a:solidFill>
              <a:bevel/>
              <a:headEnd type="oval" w="med" len="med"/>
              <a:tailEnd type="oval" w="med" len="med"/>
            </a:ln>
            <a:extLst>
              <a:ext uri="{909E8E84-426E-40DD-AFC4-6F175D3DCCD1}">
                <a14:hiddenFill xmlns:a14="http://schemas.microsoft.com/office/drawing/2010/main">
                  <a:noFill/>
                </a14:hiddenFill>
              </a:ext>
            </a:extLst>
          </p:spPr>
        </p:cxnSp>
        <p:sp>
          <p:nvSpPr>
            <p:cNvPr id="34" name="椭圆 33">
              <a:extLst>
                <a:ext uri="{FF2B5EF4-FFF2-40B4-BE49-F238E27FC236}">
                  <a16:creationId xmlns:a16="http://schemas.microsoft.com/office/drawing/2014/main" xmlns="" id="{0C088269-8130-49AD-9216-BFA8D94C322B}"/>
                </a:ext>
              </a:extLst>
            </p:cNvPr>
            <p:cNvSpPr>
              <a:spLocks noChangeArrowheads="1"/>
            </p:cNvSpPr>
            <p:nvPr/>
          </p:nvSpPr>
          <p:spPr bwMode="auto">
            <a:xfrm>
              <a:off x="636900" y="3162416"/>
              <a:ext cx="1342161" cy="1344925"/>
            </a:xfrm>
            <a:prstGeom prst="ellipse">
              <a:avLst/>
            </a:prstGeom>
            <a:solidFill>
              <a:srgbClr val="C77D4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3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sym typeface="方正兰亭黑_GBK" pitchFamily="2" charset="-122"/>
              </a:endParaRPr>
            </a:p>
          </p:txBody>
        </p:sp>
        <p:sp>
          <p:nvSpPr>
            <p:cNvPr id="35" name="矩形 20">
              <a:extLst>
                <a:ext uri="{FF2B5EF4-FFF2-40B4-BE49-F238E27FC236}">
                  <a16:creationId xmlns:a16="http://schemas.microsoft.com/office/drawing/2014/main" xmlns="" id="{BB179B67-D892-4FD3-BB06-63455F492872}"/>
                </a:ext>
              </a:extLst>
            </p:cNvPr>
            <p:cNvSpPr>
              <a:spLocks noChangeArrowheads="1"/>
            </p:cNvSpPr>
            <p:nvPr/>
          </p:nvSpPr>
          <p:spPr bwMode="auto">
            <a:xfrm flipV="1">
              <a:off x="867184" y="3387435"/>
              <a:ext cx="9307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精神</a:t>
              </a:r>
              <a:endPar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交往</a:t>
              </a:r>
              <a:endPar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
        <p:nvSpPr>
          <p:cNvPr id="36" name="矩形 20">
            <a:extLst>
              <a:ext uri="{FF2B5EF4-FFF2-40B4-BE49-F238E27FC236}">
                <a16:creationId xmlns:a16="http://schemas.microsoft.com/office/drawing/2014/main" xmlns="" id="{6B0B0467-6C17-465C-A1E7-623513C0F080}"/>
              </a:ext>
            </a:extLst>
          </p:cNvPr>
          <p:cNvSpPr>
            <a:spLocks noChangeArrowheads="1"/>
          </p:cNvSpPr>
          <p:nvPr/>
        </p:nvSpPr>
        <p:spPr bwMode="auto">
          <a:xfrm>
            <a:off x="3237187" y="4660525"/>
            <a:ext cx="797114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一定的历史条件下，人们在涉及思想、意识、观念、情感和情绪等精神性的领域中进行的交往。在当今时代，信息交往、文化交往等也是精神交往的重要方面</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 name="矩形 20">
            <a:extLst>
              <a:ext uri="{FF2B5EF4-FFF2-40B4-BE49-F238E27FC236}">
                <a16:creationId xmlns:a16="http://schemas.microsoft.com/office/drawing/2014/main" xmlns="" id="{9C1718DA-F1B8-4A28-BBC6-873E5F1F5224}"/>
              </a:ext>
            </a:extLst>
          </p:cNvPr>
          <p:cNvSpPr>
            <a:spLocks noChangeArrowheads="1"/>
          </p:cNvSpPr>
          <p:nvPr/>
        </p:nvSpPr>
        <p:spPr bwMode="auto">
          <a:xfrm>
            <a:off x="514475" y="4091563"/>
            <a:ext cx="13421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交往</a:t>
            </a:r>
            <a:endParaRPr kumimoji="0" lang="en-US" altLang="zh-CN" sz="4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9B5686D4-2B8F-4D86-B4CF-0A3120B714F4}"/>
              </a:ext>
            </a:extLst>
          </p:cNvPr>
          <p:cNvGrpSpPr/>
          <p:nvPr/>
        </p:nvGrpSpPr>
        <p:grpSpPr>
          <a:xfrm>
            <a:off x="1269651" y="3725861"/>
            <a:ext cx="9652699" cy="2671763"/>
            <a:chOff x="1434401" y="3581400"/>
            <a:chExt cx="9652699" cy="2671763"/>
          </a:xfrm>
        </p:grpSpPr>
        <p:pic>
          <p:nvPicPr>
            <p:cNvPr id="69638" name="图片 2">
              <a:extLst>
                <a:ext uri="{FF2B5EF4-FFF2-40B4-BE49-F238E27FC236}">
                  <a16:creationId xmlns:a16="http://schemas.microsoft.com/office/drawing/2014/main" xmlns="" id="{9147064B-AA30-4081-AD33-EFF1449497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388" y="3581400"/>
              <a:ext cx="4684712"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图片 3">
              <a:extLst>
                <a:ext uri="{FF2B5EF4-FFF2-40B4-BE49-F238E27FC236}">
                  <a16:creationId xmlns:a16="http://schemas.microsoft.com/office/drawing/2014/main" xmlns="" id="{DE6E97C3-E578-4BB5-98C1-939AC29D3B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4401" y="3581400"/>
              <a:ext cx="4967987"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矩形 14">
            <a:extLst>
              <a:ext uri="{FF2B5EF4-FFF2-40B4-BE49-F238E27FC236}">
                <a16:creationId xmlns:a16="http://schemas.microsoft.com/office/drawing/2014/main" xmlns="" id="{B64C2DB2-93A5-4115-AD65-BECCE16B5C1E}"/>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6" name="矩形: 圆角 15">
            <a:extLst>
              <a:ext uri="{FF2B5EF4-FFF2-40B4-BE49-F238E27FC236}">
                <a16:creationId xmlns:a16="http://schemas.microsoft.com/office/drawing/2014/main" xmlns="" id="{CE7AA6C9-C6AB-44A1-A615-8BAE17DDA152}"/>
              </a:ext>
            </a:extLst>
          </p:cNvPr>
          <p:cNvSpPr/>
          <p:nvPr/>
        </p:nvSpPr>
        <p:spPr>
          <a:xfrm>
            <a:off x="4073236" y="1085397"/>
            <a:ext cx="40455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（一）交往及其作用</a:t>
            </a:r>
          </a:p>
        </p:txBody>
      </p:sp>
      <p:grpSp>
        <p:nvGrpSpPr>
          <p:cNvPr id="5" name="组合 4">
            <a:extLst>
              <a:ext uri="{FF2B5EF4-FFF2-40B4-BE49-F238E27FC236}">
                <a16:creationId xmlns:a16="http://schemas.microsoft.com/office/drawing/2014/main" xmlns="" id="{27EE22B1-3E9C-41BE-A86B-FF2524471E25}"/>
              </a:ext>
            </a:extLst>
          </p:cNvPr>
          <p:cNvGrpSpPr/>
          <p:nvPr/>
        </p:nvGrpSpPr>
        <p:grpSpPr>
          <a:xfrm>
            <a:off x="983697" y="2043049"/>
            <a:ext cx="9887263" cy="1385951"/>
            <a:chOff x="499472" y="1855788"/>
            <a:chExt cx="9887263" cy="1385951"/>
          </a:xfrm>
        </p:grpSpPr>
        <p:sp>
          <p:nvSpPr>
            <p:cNvPr id="69637" name="矩形 20">
              <a:extLst>
                <a:ext uri="{FF2B5EF4-FFF2-40B4-BE49-F238E27FC236}">
                  <a16:creationId xmlns:a16="http://schemas.microsoft.com/office/drawing/2014/main" xmlns="" id="{ABA90550-9684-45F2-8AAB-4F046C1146E1}"/>
                </a:ext>
              </a:extLst>
            </p:cNvPr>
            <p:cNvSpPr>
              <a:spLocks noChangeArrowheads="1"/>
            </p:cNvSpPr>
            <p:nvPr/>
          </p:nvSpPr>
          <p:spPr bwMode="auto">
            <a:xfrm>
              <a:off x="7347334" y="2021524"/>
              <a:ext cx="303940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是物质交往的产物，渗透于物质交往之中</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a:extLst>
                <a:ext uri="{FF2B5EF4-FFF2-40B4-BE49-F238E27FC236}">
                  <a16:creationId xmlns:a16="http://schemas.microsoft.com/office/drawing/2014/main" xmlns="" id="{85E01A61-04F5-4B0B-8D45-7C9826DF8D4B}"/>
                </a:ext>
              </a:extLst>
            </p:cNvPr>
            <p:cNvGrpSpPr/>
            <p:nvPr/>
          </p:nvGrpSpPr>
          <p:grpSpPr>
            <a:xfrm>
              <a:off x="499472" y="1855788"/>
              <a:ext cx="1457892" cy="1385951"/>
              <a:chOff x="499472" y="1855788"/>
              <a:chExt cx="1457892" cy="1385951"/>
            </a:xfrm>
          </p:grpSpPr>
          <p:sp>
            <p:nvSpPr>
              <p:cNvPr id="17" name="任意多边形 1">
                <a:extLst>
                  <a:ext uri="{FF2B5EF4-FFF2-40B4-BE49-F238E27FC236}">
                    <a16:creationId xmlns:a16="http://schemas.microsoft.com/office/drawing/2014/main" xmlns="" id="{DA1415FB-D8CE-40E7-95F9-B7C652ABF156}"/>
                  </a:ext>
                </a:extLst>
              </p:cNvPr>
              <p:cNvSpPr/>
              <p:nvPr>
                <p:custDataLst>
                  <p:tags r:id="rId2"/>
                </p:custDataLst>
              </p:nvPr>
            </p:nvSpPr>
            <p:spPr>
              <a:xfrm>
                <a:off x="499472" y="1855788"/>
                <a:ext cx="991781" cy="1385951"/>
              </a:xfrm>
              <a:custGeom>
                <a:avLst/>
                <a:gdLst>
                  <a:gd name="connsiteX0" fmla="*/ 1102816 w 1383856"/>
                  <a:gd name="connsiteY0" fmla="*/ 0 h 1933849"/>
                  <a:gd name="connsiteX1" fmla="*/ 1383856 w 1383856"/>
                  <a:gd name="connsiteY1" fmla="*/ 372951 h 1933849"/>
                  <a:gd name="connsiteX2" fmla="*/ 1331288 w 1383856"/>
                  <a:gd name="connsiteY2" fmla="*/ 372951 h 1933849"/>
                  <a:gd name="connsiteX3" fmla="*/ 1094554 w 1383856"/>
                  <a:gd name="connsiteY3" fmla="*/ 58794 h 1933849"/>
                  <a:gd name="connsiteX4" fmla="*/ 58794 w 1383856"/>
                  <a:gd name="connsiteY4" fmla="*/ 839295 h 1933849"/>
                  <a:gd name="connsiteX5" fmla="*/ 839295 w 1383856"/>
                  <a:gd name="connsiteY5" fmla="*/ 1875055 h 1933849"/>
                  <a:gd name="connsiteX6" fmla="*/ 1256196 w 1383856"/>
                  <a:gd name="connsiteY6" fmla="*/ 1560897 h 1933849"/>
                  <a:gd name="connsiteX7" fmla="*/ 1325955 w 1383856"/>
                  <a:gd name="connsiteY7" fmla="*/ 1560897 h 1933849"/>
                  <a:gd name="connsiteX8" fmla="*/ 831032 w 1383856"/>
                  <a:gd name="connsiteY8" fmla="*/ 1933849 h 1933849"/>
                  <a:gd name="connsiteX9" fmla="*/ 0 w 1383856"/>
                  <a:gd name="connsiteY9" fmla="*/ 831032 h 193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56" h="1933849">
                    <a:moveTo>
                      <a:pt x="1102816" y="0"/>
                    </a:moveTo>
                    <a:lnTo>
                      <a:pt x="1383856" y="372951"/>
                    </a:lnTo>
                    <a:lnTo>
                      <a:pt x="1331288" y="372951"/>
                    </a:lnTo>
                    <a:lnTo>
                      <a:pt x="1094554" y="58794"/>
                    </a:lnTo>
                    <a:lnTo>
                      <a:pt x="58794" y="839295"/>
                    </a:lnTo>
                    <a:lnTo>
                      <a:pt x="839295" y="1875055"/>
                    </a:lnTo>
                    <a:lnTo>
                      <a:pt x="1256196" y="1560897"/>
                    </a:lnTo>
                    <a:lnTo>
                      <a:pt x="1325955" y="1560897"/>
                    </a:lnTo>
                    <a:lnTo>
                      <a:pt x="831032" y="1933849"/>
                    </a:lnTo>
                    <a:lnTo>
                      <a:pt x="0" y="831032"/>
                    </a:lnTo>
                    <a:close/>
                  </a:path>
                </a:pathLst>
              </a:custGeom>
              <a:solidFill>
                <a:srgbClr val="C77D4B"/>
              </a:solidFill>
            </p:spPr>
            <p:txBody>
              <a:bodyPr rot="0" spcFirstLastPara="0" vertOverflow="overflow" horzOverflow="overflow" vert="horz" wrap="square" lIns="360000" tIns="0" rIns="0" bIns="0" numCol="1" spcCol="0" rtlCol="0" fromWordArt="0" anchor="ctr" anchorCtr="0" forceAA="0" compatLnSpc="1">
                <a:norm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zh-CN" altLang="en-US" sz="6000" b="0" i="0" u="none" strike="noStrike" kern="1200" cap="none" spc="0" normalizeH="0" baseline="0" noProof="0" dirty="0" err="1">
                  <a:ln>
                    <a:noFill/>
                  </a:ln>
                  <a:solidFill>
                    <a:srgbClr val="4472C4"/>
                  </a:solidFill>
                  <a:effectLst/>
                  <a:uLnTx/>
                  <a:uFillTx/>
                  <a:latin typeface="等线" panose="02010600030101010101" pitchFamily="2" charset="-122"/>
                  <a:ea typeface="等线" panose="02010600030101010101" pitchFamily="2" charset="-122"/>
                  <a:cs typeface="+mn-cs"/>
                </a:endParaRPr>
              </a:p>
            </p:txBody>
          </p:sp>
          <p:sp>
            <p:nvSpPr>
              <p:cNvPr id="19" name="矩形 20">
                <a:extLst>
                  <a:ext uri="{FF2B5EF4-FFF2-40B4-BE49-F238E27FC236}">
                    <a16:creationId xmlns:a16="http://schemas.microsoft.com/office/drawing/2014/main" xmlns="" id="{5BB72B20-22E1-4B5F-9AC4-C99AFA9BBE12}"/>
                  </a:ext>
                </a:extLst>
              </p:cNvPr>
              <p:cNvSpPr>
                <a:spLocks noChangeArrowheads="1"/>
              </p:cNvSpPr>
              <p:nvPr/>
            </p:nvSpPr>
            <p:spPr bwMode="auto">
              <a:xfrm>
                <a:off x="1057912" y="2133264"/>
                <a:ext cx="8994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77D4B"/>
                    </a:solidFill>
                    <a:effectLst/>
                    <a:uLnTx/>
                    <a:uFillTx/>
                    <a:latin typeface="微软雅黑" panose="020B0503020204020204" pitchFamily="34" charset="-122"/>
                    <a:ea typeface="微软雅黑" panose="020B0503020204020204" pitchFamily="34" charset="-122"/>
                    <a:cs typeface="+mn-cs"/>
                  </a:rPr>
                  <a:t>物质</a:t>
                </a:r>
                <a:endParaRPr kumimoji="0" lang="en-US" altLang="zh-CN" sz="2400" b="1" i="0" u="none" strike="noStrike" kern="1200" cap="none" spc="0" normalizeH="0" baseline="0" noProof="0" dirty="0">
                  <a:ln>
                    <a:noFill/>
                  </a:ln>
                  <a:solidFill>
                    <a:srgbClr val="C77D4B"/>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77D4B"/>
                    </a:solidFill>
                    <a:effectLst/>
                    <a:uLnTx/>
                    <a:uFillTx/>
                    <a:latin typeface="微软雅黑" panose="020B0503020204020204" pitchFamily="34" charset="-122"/>
                    <a:ea typeface="微软雅黑" panose="020B0503020204020204" pitchFamily="34" charset="-122"/>
                    <a:cs typeface="+mn-cs"/>
                  </a:rPr>
                  <a:t>交往</a:t>
                </a:r>
                <a:endParaRPr kumimoji="0" lang="en-US" altLang="zh-CN" sz="2400" b="1" i="0" u="none" strike="noStrike" kern="1200" cap="none" spc="0" normalizeH="0" baseline="0" noProof="0" dirty="0">
                  <a:ln>
                    <a:noFill/>
                  </a:ln>
                  <a:solidFill>
                    <a:srgbClr val="C77D4B"/>
                  </a:solidFill>
                  <a:effectLst/>
                  <a:uLnTx/>
                  <a:uFillTx/>
                  <a:latin typeface="微软雅黑" panose="020B0503020204020204" pitchFamily="34" charset="-122"/>
                  <a:ea typeface="微软雅黑" panose="020B0503020204020204" pitchFamily="34" charset="-122"/>
                  <a:cs typeface="+mn-cs"/>
                </a:endParaRPr>
              </a:p>
            </p:txBody>
          </p:sp>
        </p:grpSp>
        <p:sp>
          <p:nvSpPr>
            <p:cNvPr id="20" name="矩形 20">
              <a:extLst>
                <a:ext uri="{FF2B5EF4-FFF2-40B4-BE49-F238E27FC236}">
                  <a16:creationId xmlns:a16="http://schemas.microsoft.com/office/drawing/2014/main" xmlns="" id="{B0BCCD41-4EC2-45F0-8785-35AF3F78C71A}"/>
                </a:ext>
              </a:extLst>
            </p:cNvPr>
            <p:cNvSpPr>
              <a:spLocks noChangeArrowheads="1"/>
            </p:cNvSpPr>
            <p:nvPr/>
          </p:nvSpPr>
          <p:spPr bwMode="auto">
            <a:xfrm>
              <a:off x="1910078" y="2302654"/>
              <a:ext cx="4045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是精神交往的基础和根源</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22" name="组合 21">
              <a:extLst>
                <a:ext uri="{FF2B5EF4-FFF2-40B4-BE49-F238E27FC236}">
                  <a16:creationId xmlns:a16="http://schemas.microsoft.com/office/drawing/2014/main" xmlns="" id="{FD1CBC10-AFDF-4D48-96AF-9101EFBB3425}"/>
                </a:ext>
              </a:extLst>
            </p:cNvPr>
            <p:cNvGrpSpPr/>
            <p:nvPr/>
          </p:nvGrpSpPr>
          <p:grpSpPr>
            <a:xfrm>
              <a:off x="5639508" y="1855788"/>
              <a:ext cx="1457892" cy="1385951"/>
              <a:chOff x="499472" y="1855788"/>
              <a:chExt cx="1457892" cy="1385951"/>
            </a:xfrm>
          </p:grpSpPr>
          <p:sp>
            <p:nvSpPr>
              <p:cNvPr id="23" name="任意多边形 1">
                <a:extLst>
                  <a:ext uri="{FF2B5EF4-FFF2-40B4-BE49-F238E27FC236}">
                    <a16:creationId xmlns:a16="http://schemas.microsoft.com/office/drawing/2014/main" xmlns="" id="{809DE151-9325-43D9-A6BC-75DFB6B598EC}"/>
                  </a:ext>
                </a:extLst>
              </p:cNvPr>
              <p:cNvSpPr/>
              <p:nvPr>
                <p:custDataLst>
                  <p:tags r:id="rId1"/>
                </p:custDataLst>
              </p:nvPr>
            </p:nvSpPr>
            <p:spPr>
              <a:xfrm>
                <a:off x="499472" y="1855788"/>
                <a:ext cx="991781" cy="1385951"/>
              </a:xfrm>
              <a:custGeom>
                <a:avLst/>
                <a:gdLst>
                  <a:gd name="connsiteX0" fmla="*/ 1102816 w 1383856"/>
                  <a:gd name="connsiteY0" fmla="*/ 0 h 1933849"/>
                  <a:gd name="connsiteX1" fmla="*/ 1383856 w 1383856"/>
                  <a:gd name="connsiteY1" fmla="*/ 372951 h 1933849"/>
                  <a:gd name="connsiteX2" fmla="*/ 1331288 w 1383856"/>
                  <a:gd name="connsiteY2" fmla="*/ 372951 h 1933849"/>
                  <a:gd name="connsiteX3" fmla="*/ 1094554 w 1383856"/>
                  <a:gd name="connsiteY3" fmla="*/ 58794 h 1933849"/>
                  <a:gd name="connsiteX4" fmla="*/ 58794 w 1383856"/>
                  <a:gd name="connsiteY4" fmla="*/ 839295 h 1933849"/>
                  <a:gd name="connsiteX5" fmla="*/ 839295 w 1383856"/>
                  <a:gd name="connsiteY5" fmla="*/ 1875055 h 1933849"/>
                  <a:gd name="connsiteX6" fmla="*/ 1256196 w 1383856"/>
                  <a:gd name="connsiteY6" fmla="*/ 1560897 h 1933849"/>
                  <a:gd name="connsiteX7" fmla="*/ 1325955 w 1383856"/>
                  <a:gd name="connsiteY7" fmla="*/ 1560897 h 1933849"/>
                  <a:gd name="connsiteX8" fmla="*/ 831032 w 1383856"/>
                  <a:gd name="connsiteY8" fmla="*/ 1933849 h 1933849"/>
                  <a:gd name="connsiteX9" fmla="*/ 0 w 1383856"/>
                  <a:gd name="connsiteY9" fmla="*/ 831032 h 193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56" h="1933849">
                    <a:moveTo>
                      <a:pt x="1102816" y="0"/>
                    </a:moveTo>
                    <a:lnTo>
                      <a:pt x="1383856" y="372951"/>
                    </a:lnTo>
                    <a:lnTo>
                      <a:pt x="1331288" y="372951"/>
                    </a:lnTo>
                    <a:lnTo>
                      <a:pt x="1094554" y="58794"/>
                    </a:lnTo>
                    <a:lnTo>
                      <a:pt x="58794" y="839295"/>
                    </a:lnTo>
                    <a:lnTo>
                      <a:pt x="839295" y="1875055"/>
                    </a:lnTo>
                    <a:lnTo>
                      <a:pt x="1256196" y="1560897"/>
                    </a:lnTo>
                    <a:lnTo>
                      <a:pt x="1325955" y="1560897"/>
                    </a:lnTo>
                    <a:lnTo>
                      <a:pt x="831032" y="1933849"/>
                    </a:lnTo>
                    <a:lnTo>
                      <a:pt x="0" y="831032"/>
                    </a:lnTo>
                    <a:close/>
                  </a:path>
                </a:pathLst>
              </a:custGeom>
              <a:solidFill>
                <a:srgbClr val="C77D4B"/>
              </a:solidFill>
            </p:spPr>
            <p:txBody>
              <a:bodyPr rot="0" spcFirstLastPara="0" vertOverflow="overflow" horzOverflow="overflow" vert="horz" wrap="square" lIns="360000" tIns="0" rIns="0" bIns="0" numCol="1" spcCol="0" rtlCol="0" fromWordArt="0" anchor="ctr" anchorCtr="0" forceAA="0" compatLnSpc="1">
                <a:norm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zh-CN" altLang="en-US" sz="6000" b="0" i="0" u="none" strike="noStrike" kern="1200" cap="none" spc="0" normalizeH="0" baseline="0" noProof="0" dirty="0" err="1">
                  <a:ln>
                    <a:noFill/>
                  </a:ln>
                  <a:solidFill>
                    <a:srgbClr val="4472C4"/>
                  </a:solidFill>
                  <a:effectLst/>
                  <a:uLnTx/>
                  <a:uFillTx/>
                  <a:latin typeface="等线" panose="02010600030101010101" pitchFamily="2" charset="-122"/>
                  <a:ea typeface="等线" panose="02010600030101010101" pitchFamily="2" charset="-122"/>
                  <a:cs typeface="+mn-cs"/>
                </a:endParaRPr>
              </a:p>
            </p:txBody>
          </p:sp>
          <p:sp>
            <p:nvSpPr>
              <p:cNvPr id="24" name="矩形 20">
                <a:extLst>
                  <a:ext uri="{FF2B5EF4-FFF2-40B4-BE49-F238E27FC236}">
                    <a16:creationId xmlns:a16="http://schemas.microsoft.com/office/drawing/2014/main" xmlns="" id="{EB014FD8-73BD-484B-A44A-3625F777A79A}"/>
                  </a:ext>
                </a:extLst>
              </p:cNvPr>
              <p:cNvSpPr>
                <a:spLocks noChangeArrowheads="1"/>
              </p:cNvSpPr>
              <p:nvPr/>
            </p:nvSpPr>
            <p:spPr bwMode="auto">
              <a:xfrm>
                <a:off x="1057912" y="2133264"/>
                <a:ext cx="8994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77D4B"/>
                    </a:solidFill>
                    <a:effectLst/>
                    <a:uLnTx/>
                    <a:uFillTx/>
                    <a:latin typeface="微软雅黑" panose="020B0503020204020204" pitchFamily="34" charset="-122"/>
                    <a:ea typeface="微软雅黑" panose="020B0503020204020204" pitchFamily="34" charset="-122"/>
                    <a:cs typeface="+mn-cs"/>
                  </a:rPr>
                  <a:t>精神</a:t>
                </a:r>
                <a:endParaRPr kumimoji="0" lang="en-US" altLang="zh-CN" sz="2400" b="1" i="0" u="none" strike="noStrike" kern="1200" cap="none" spc="0" normalizeH="0" baseline="0" noProof="0" dirty="0">
                  <a:ln>
                    <a:noFill/>
                  </a:ln>
                  <a:solidFill>
                    <a:srgbClr val="C77D4B"/>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77D4B"/>
                    </a:solidFill>
                    <a:effectLst/>
                    <a:uLnTx/>
                    <a:uFillTx/>
                    <a:latin typeface="微软雅黑" panose="020B0503020204020204" pitchFamily="34" charset="-122"/>
                    <a:ea typeface="微软雅黑" panose="020B0503020204020204" pitchFamily="34" charset="-122"/>
                    <a:cs typeface="+mn-cs"/>
                  </a:rPr>
                  <a:t>交往</a:t>
                </a:r>
                <a:endParaRPr kumimoji="0" lang="en-US" altLang="zh-CN" sz="2400" b="1" i="0" u="none" strike="noStrike" kern="1200" cap="none" spc="0" normalizeH="0" baseline="0" noProof="0" dirty="0">
                  <a:ln>
                    <a:noFill/>
                  </a:ln>
                  <a:solidFill>
                    <a:srgbClr val="C77D4B"/>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2" name="矩形 20">
            <a:extLst>
              <a:ext uri="{FF2B5EF4-FFF2-40B4-BE49-F238E27FC236}">
                <a16:creationId xmlns:a16="http://schemas.microsoft.com/office/drawing/2014/main" xmlns="" id="{690F4784-7465-4673-9346-F97B95EBBF8E}"/>
              </a:ext>
            </a:extLst>
          </p:cNvPr>
          <p:cNvSpPr>
            <a:spLocks noChangeArrowheads="1"/>
          </p:cNvSpPr>
          <p:nvPr/>
        </p:nvSpPr>
        <p:spPr bwMode="auto">
          <a:xfrm>
            <a:off x="2124815" y="2334122"/>
            <a:ext cx="621447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交往是人类实践活动的重要组成部分，对社会生活有着重要的影响。</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70663" name="图片 2">
            <a:extLst>
              <a:ext uri="{FF2B5EF4-FFF2-40B4-BE49-F238E27FC236}">
                <a16:creationId xmlns:a16="http://schemas.microsoft.com/office/drawing/2014/main" xmlns="" id="{02C3D595-CFB0-41F8-ACBA-D664B310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3569" y="2269026"/>
            <a:ext cx="35052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a:extLst>
              <a:ext uri="{FF2B5EF4-FFF2-40B4-BE49-F238E27FC236}">
                <a16:creationId xmlns:a16="http://schemas.microsoft.com/office/drawing/2014/main" xmlns="" id="{649EEE65-CFAA-49B4-B459-80B33BDAB278}"/>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9" name="矩形: 圆角 18">
            <a:extLst>
              <a:ext uri="{FF2B5EF4-FFF2-40B4-BE49-F238E27FC236}">
                <a16:creationId xmlns:a16="http://schemas.microsoft.com/office/drawing/2014/main" xmlns="" id="{DC133B5A-6956-4C76-AC5D-3D6FDF11FFE7}"/>
              </a:ext>
            </a:extLst>
          </p:cNvPr>
          <p:cNvSpPr/>
          <p:nvPr/>
        </p:nvSpPr>
        <p:spPr>
          <a:xfrm>
            <a:off x="4073236" y="1085397"/>
            <a:ext cx="40455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（一）交往及其作用</a:t>
            </a:r>
          </a:p>
        </p:txBody>
      </p:sp>
      <p:sp>
        <p:nvSpPr>
          <p:cNvPr id="20" name="文本框 2">
            <a:extLst>
              <a:ext uri="{FF2B5EF4-FFF2-40B4-BE49-F238E27FC236}">
                <a16:creationId xmlns:a16="http://schemas.microsoft.com/office/drawing/2014/main" xmlns="" id="{4B0B830E-9075-4053-8ABA-AD9FECFC0DBD}"/>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交往的作用</a:t>
            </a:r>
          </a:p>
        </p:txBody>
      </p:sp>
      <p:grpSp>
        <p:nvGrpSpPr>
          <p:cNvPr id="6" name="组合 5">
            <a:extLst>
              <a:ext uri="{FF2B5EF4-FFF2-40B4-BE49-F238E27FC236}">
                <a16:creationId xmlns:a16="http://schemas.microsoft.com/office/drawing/2014/main" xmlns="" id="{9EA72C02-803D-4DB9-8FAA-B598D52785FA}"/>
              </a:ext>
            </a:extLst>
          </p:cNvPr>
          <p:cNvGrpSpPr/>
          <p:nvPr/>
        </p:nvGrpSpPr>
        <p:grpSpPr>
          <a:xfrm>
            <a:off x="872836" y="3720480"/>
            <a:ext cx="5395637" cy="1036958"/>
            <a:chOff x="1052945" y="3377881"/>
            <a:chExt cx="5395637" cy="1036958"/>
          </a:xfrm>
        </p:grpSpPr>
        <p:cxnSp>
          <p:nvCxnSpPr>
            <p:cNvPr id="21" name="直接连接符 20">
              <a:extLst>
                <a:ext uri="{FF2B5EF4-FFF2-40B4-BE49-F238E27FC236}">
                  <a16:creationId xmlns:a16="http://schemas.microsoft.com/office/drawing/2014/main" xmlns="" id="{5A9FD598-EBB7-46E7-8923-224293D867A0}"/>
                </a:ext>
              </a:extLst>
            </p:cNvPr>
            <p:cNvCxnSpPr>
              <a:cxnSpLocks/>
            </p:cNvCxnSpPr>
            <p:nvPr/>
          </p:nvCxnSpPr>
          <p:spPr>
            <a:xfrm>
              <a:off x="1485900" y="4413250"/>
              <a:ext cx="35170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xmlns="" id="{11A01D2A-78DC-4545-84EF-7FA10AB6B538}"/>
                </a:ext>
              </a:extLst>
            </p:cNvPr>
            <p:cNvGrpSpPr/>
            <p:nvPr/>
          </p:nvGrpSpPr>
          <p:grpSpPr>
            <a:xfrm>
              <a:off x="1052945" y="3377881"/>
              <a:ext cx="1158443" cy="1036958"/>
              <a:chOff x="1363663" y="3656013"/>
              <a:chExt cx="847725" cy="758825"/>
            </a:xfrm>
          </p:grpSpPr>
          <p:sp>
            <p:nvSpPr>
              <p:cNvPr id="22" name="流程图: 显示 21">
                <a:extLst>
                  <a:ext uri="{FF2B5EF4-FFF2-40B4-BE49-F238E27FC236}">
                    <a16:creationId xmlns:a16="http://schemas.microsoft.com/office/drawing/2014/main" xmlns="" id="{F00C1FA2-B45A-4C4B-9127-BE705DE657F5}"/>
                  </a:ext>
                </a:extLst>
              </p:cNvPr>
              <p:cNvSpPr/>
              <p:nvPr/>
            </p:nvSpPr>
            <p:spPr>
              <a:xfrm>
                <a:off x="1363663" y="3732213"/>
                <a:ext cx="742950" cy="682625"/>
              </a:xfrm>
              <a:prstGeom prst="flowChartDisp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23" name="流程图: 显示 22">
                <a:extLst>
                  <a:ext uri="{FF2B5EF4-FFF2-40B4-BE49-F238E27FC236}">
                    <a16:creationId xmlns:a16="http://schemas.microsoft.com/office/drawing/2014/main" xmlns="" id="{D4AB0D6A-8A9F-4812-A692-DF4ED4E44F5B}"/>
                  </a:ext>
                </a:extLst>
              </p:cNvPr>
              <p:cNvSpPr/>
              <p:nvPr/>
            </p:nvSpPr>
            <p:spPr>
              <a:xfrm>
                <a:off x="1468438" y="3656013"/>
                <a:ext cx="742950" cy="682625"/>
              </a:xfrm>
              <a:prstGeom prst="flowChartDisplay">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bIns="21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方正舒体" panose="02010601030101010101" pitchFamily="2" charset="-122"/>
                  <a:ea typeface="方正舒体" panose="02010601030101010101" pitchFamily="2" charset="-122"/>
                  <a:cs typeface="+mn-cs"/>
                </a:endParaRPr>
              </a:p>
            </p:txBody>
          </p:sp>
        </p:grpSp>
        <p:sp>
          <p:nvSpPr>
            <p:cNvPr id="25" name="矩形 20">
              <a:extLst>
                <a:ext uri="{FF2B5EF4-FFF2-40B4-BE49-F238E27FC236}">
                  <a16:creationId xmlns:a16="http://schemas.microsoft.com/office/drawing/2014/main" xmlns="" id="{47A57906-E22D-485E-A72B-A8FBAC946AC3}"/>
                </a:ext>
              </a:extLst>
            </p:cNvPr>
            <p:cNvSpPr>
              <a:spLocks noChangeArrowheads="1"/>
            </p:cNvSpPr>
            <p:nvPr/>
          </p:nvSpPr>
          <p:spPr bwMode="auto">
            <a:xfrm>
              <a:off x="1338131" y="3608305"/>
              <a:ext cx="922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矩形 20">
              <a:extLst>
                <a:ext uri="{FF2B5EF4-FFF2-40B4-BE49-F238E27FC236}">
                  <a16:creationId xmlns:a16="http://schemas.microsoft.com/office/drawing/2014/main" xmlns="" id="{75B53FF4-AADF-4D3A-B126-44AD72B341B1}"/>
                </a:ext>
              </a:extLst>
            </p:cNvPr>
            <p:cNvSpPr>
              <a:spLocks noChangeArrowheads="1"/>
            </p:cNvSpPr>
            <p:nvPr/>
          </p:nvSpPr>
          <p:spPr bwMode="auto">
            <a:xfrm>
              <a:off x="2403054" y="3669482"/>
              <a:ext cx="4045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促进生产力的发展</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sp>
        <p:nvSpPr>
          <p:cNvPr id="30" name="矩形 20">
            <a:extLst>
              <a:ext uri="{FF2B5EF4-FFF2-40B4-BE49-F238E27FC236}">
                <a16:creationId xmlns:a16="http://schemas.microsoft.com/office/drawing/2014/main" xmlns="" id="{AD32BA23-859B-4371-9622-EED89BE372B9}"/>
              </a:ext>
            </a:extLst>
          </p:cNvPr>
          <p:cNvSpPr>
            <a:spLocks noChangeArrowheads="1"/>
          </p:cNvSpPr>
          <p:nvPr/>
        </p:nvSpPr>
        <p:spPr bwMode="auto">
          <a:xfrm>
            <a:off x="955963" y="4924007"/>
            <a:ext cx="1041082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生产过程的主体</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劳动者在生产过程中的交往的改善有助于生产关系更好地服务于生产力的发展。而生产力成果的保存，也有赖于交往的扩大。</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矩形 20">
            <a:extLst>
              <a:ext uri="{FF2B5EF4-FFF2-40B4-BE49-F238E27FC236}">
                <a16:creationId xmlns:a16="http://schemas.microsoft.com/office/drawing/2014/main" xmlns="" id="{DD85B0B6-694B-4BB3-B74C-A23C1C0C959B}"/>
              </a:ext>
            </a:extLst>
          </p:cNvPr>
          <p:cNvSpPr>
            <a:spLocks noChangeArrowheads="1"/>
          </p:cNvSpPr>
          <p:nvPr/>
        </p:nvSpPr>
        <p:spPr bwMode="auto">
          <a:xfrm>
            <a:off x="836021" y="4987862"/>
            <a:ext cx="1041082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交往活动的发展能够促进社会关系的进步。建立在一定社会关系基础上的制度体制和风俗习惯，也会因人们交往活动的发展而得以变革和进步。</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71686" name="图片 4">
            <a:extLst>
              <a:ext uri="{FF2B5EF4-FFF2-40B4-BE49-F238E27FC236}">
                <a16:creationId xmlns:a16="http://schemas.microsoft.com/office/drawing/2014/main" xmlns="" id="{04CFB904-3467-4D7C-9A87-E65E041AD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925" y="2007191"/>
            <a:ext cx="5190679" cy="292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xmlns="" id="{C78FF4B8-669D-4ABE-9AD4-AF097468080D}"/>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9" name="矩形: 圆角 18">
            <a:extLst>
              <a:ext uri="{FF2B5EF4-FFF2-40B4-BE49-F238E27FC236}">
                <a16:creationId xmlns:a16="http://schemas.microsoft.com/office/drawing/2014/main" xmlns="" id="{3FD559D5-4720-4706-B322-CBCDE518F316}"/>
              </a:ext>
            </a:extLst>
          </p:cNvPr>
          <p:cNvSpPr/>
          <p:nvPr/>
        </p:nvSpPr>
        <p:spPr>
          <a:xfrm>
            <a:off x="4073236" y="1085397"/>
            <a:ext cx="40455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（一）交往及其作用</a:t>
            </a:r>
          </a:p>
        </p:txBody>
      </p:sp>
      <p:sp>
        <p:nvSpPr>
          <p:cNvPr id="20" name="文本框 2">
            <a:extLst>
              <a:ext uri="{FF2B5EF4-FFF2-40B4-BE49-F238E27FC236}">
                <a16:creationId xmlns:a16="http://schemas.microsoft.com/office/drawing/2014/main" xmlns="" id="{30F6E288-853B-461E-BA69-EABAB613FD8B}"/>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交往的作用</a:t>
            </a:r>
          </a:p>
        </p:txBody>
      </p:sp>
      <p:grpSp>
        <p:nvGrpSpPr>
          <p:cNvPr id="21" name="组合 20">
            <a:extLst>
              <a:ext uri="{FF2B5EF4-FFF2-40B4-BE49-F238E27FC236}">
                <a16:creationId xmlns:a16="http://schemas.microsoft.com/office/drawing/2014/main" xmlns="" id="{8E37D67F-A9FB-422C-80D0-4C9CA72D78B7}"/>
              </a:ext>
            </a:extLst>
          </p:cNvPr>
          <p:cNvGrpSpPr/>
          <p:nvPr/>
        </p:nvGrpSpPr>
        <p:grpSpPr>
          <a:xfrm>
            <a:off x="872836" y="3720480"/>
            <a:ext cx="5395637" cy="1036958"/>
            <a:chOff x="1052945" y="3377881"/>
            <a:chExt cx="5395637" cy="1036958"/>
          </a:xfrm>
        </p:grpSpPr>
        <p:cxnSp>
          <p:nvCxnSpPr>
            <p:cNvPr id="22" name="直接连接符 21">
              <a:extLst>
                <a:ext uri="{FF2B5EF4-FFF2-40B4-BE49-F238E27FC236}">
                  <a16:creationId xmlns:a16="http://schemas.microsoft.com/office/drawing/2014/main" xmlns="" id="{9C88ACFC-0CA0-42DD-9A14-42C93AFD51DE}"/>
                </a:ext>
              </a:extLst>
            </p:cNvPr>
            <p:cNvCxnSpPr>
              <a:cxnSpLocks/>
            </p:cNvCxnSpPr>
            <p:nvPr/>
          </p:nvCxnSpPr>
          <p:spPr>
            <a:xfrm>
              <a:off x="1485900" y="4413250"/>
              <a:ext cx="39727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xmlns="" id="{9E340B10-37F9-4589-9039-0C716BABB6A3}"/>
                </a:ext>
              </a:extLst>
            </p:cNvPr>
            <p:cNvGrpSpPr/>
            <p:nvPr/>
          </p:nvGrpSpPr>
          <p:grpSpPr>
            <a:xfrm>
              <a:off x="1052945" y="3377881"/>
              <a:ext cx="1158443" cy="1036958"/>
              <a:chOff x="1363663" y="3656013"/>
              <a:chExt cx="847725" cy="758825"/>
            </a:xfrm>
          </p:grpSpPr>
          <p:sp>
            <p:nvSpPr>
              <p:cNvPr id="26" name="流程图: 显示 25">
                <a:extLst>
                  <a:ext uri="{FF2B5EF4-FFF2-40B4-BE49-F238E27FC236}">
                    <a16:creationId xmlns:a16="http://schemas.microsoft.com/office/drawing/2014/main" xmlns="" id="{A783ACF0-47FD-4A04-A58D-37A14A70459A}"/>
                  </a:ext>
                </a:extLst>
              </p:cNvPr>
              <p:cNvSpPr/>
              <p:nvPr/>
            </p:nvSpPr>
            <p:spPr>
              <a:xfrm>
                <a:off x="1363663" y="3732213"/>
                <a:ext cx="742950" cy="682625"/>
              </a:xfrm>
              <a:prstGeom prst="flowChartDisp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27" name="流程图: 显示 26">
                <a:extLst>
                  <a:ext uri="{FF2B5EF4-FFF2-40B4-BE49-F238E27FC236}">
                    <a16:creationId xmlns:a16="http://schemas.microsoft.com/office/drawing/2014/main" xmlns="" id="{154C9991-F38E-4139-BE04-B99F8406EAE0}"/>
                  </a:ext>
                </a:extLst>
              </p:cNvPr>
              <p:cNvSpPr/>
              <p:nvPr/>
            </p:nvSpPr>
            <p:spPr>
              <a:xfrm>
                <a:off x="1468438" y="3656013"/>
                <a:ext cx="742950" cy="682625"/>
              </a:xfrm>
              <a:prstGeom prst="flowChartDisplay">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bIns="21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方正舒体" panose="02010601030101010101" pitchFamily="2" charset="-122"/>
                  <a:ea typeface="方正舒体" panose="02010601030101010101" pitchFamily="2" charset="-122"/>
                  <a:cs typeface="+mn-cs"/>
                </a:endParaRPr>
              </a:p>
            </p:txBody>
          </p:sp>
        </p:grpSp>
        <p:sp>
          <p:nvSpPr>
            <p:cNvPr id="24" name="矩形 20">
              <a:extLst>
                <a:ext uri="{FF2B5EF4-FFF2-40B4-BE49-F238E27FC236}">
                  <a16:creationId xmlns:a16="http://schemas.microsoft.com/office/drawing/2014/main" xmlns="" id="{951D96A8-A92F-4F63-A0F6-CAB5FCBD9710}"/>
                </a:ext>
              </a:extLst>
            </p:cNvPr>
            <p:cNvSpPr>
              <a:spLocks noChangeArrowheads="1"/>
            </p:cNvSpPr>
            <p:nvPr/>
          </p:nvSpPr>
          <p:spPr bwMode="auto">
            <a:xfrm>
              <a:off x="1338131" y="3608305"/>
              <a:ext cx="922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矩形 20">
              <a:extLst>
                <a:ext uri="{FF2B5EF4-FFF2-40B4-BE49-F238E27FC236}">
                  <a16:creationId xmlns:a16="http://schemas.microsoft.com/office/drawing/2014/main" xmlns="" id="{898D49A6-D3C3-4A49-9D3A-083A456F7239}"/>
                </a:ext>
              </a:extLst>
            </p:cNvPr>
            <p:cNvSpPr>
              <a:spLocks noChangeArrowheads="1"/>
            </p:cNvSpPr>
            <p:nvPr/>
          </p:nvSpPr>
          <p:spPr bwMode="auto">
            <a:xfrm>
              <a:off x="2403054" y="3669482"/>
              <a:ext cx="4045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促进社会关系的进步</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矩形 20">
            <a:extLst>
              <a:ext uri="{FF2B5EF4-FFF2-40B4-BE49-F238E27FC236}">
                <a16:creationId xmlns:a16="http://schemas.microsoft.com/office/drawing/2014/main" xmlns="" id="{37910E10-9243-40E3-8291-4D93F8DC4988}"/>
              </a:ext>
            </a:extLst>
          </p:cNvPr>
          <p:cNvSpPr>
            <a:spLocks noChangeArrowheads="1"/>
          </p:cNvSpPr>
          <p:nvPr/>
        </p:nvSpPr>
        <p:spPr bwMode="auto">
          <a:xfrm>
            <a:off x="602145" y="3802638"/>
            <a:ext cx="6451903"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们之间的交往，特别是从事脑力劳动的人们之间的学术文化交往，是促进知识生产和文化创新创造的重要动力。而人类交往范围的扩大，特别是不同民族、国家间发生的大规模交往活动，同时是文化的世界性传播过程。</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a:extLst>
              <a:ext uri="{FF2B5EF4-FFF2-40B4-BE49-F238E27FC236}">
                <a16:creationId xmlns:a16="http://schemas.microsoft.com/office/drawing/2014/main" xmlns="" id="{011502BA-C473-4906-B0B1-24E0354BCDBA}"/>
              </a:ext>
            </a:extLst>
          </p:cNvPr>
          <p:cNvGrpSpPr/>
          <p:nvPr/>
        </p:nvGrpSpPr>
        <p:grpSpPr>
          <a:xfrm>
            <a:off x="7156511" y="4507341"/>
            <a:ext cx="5035489" cy="1716737"/>
            <a:chOff x="7973929" y="3864286"/>
            <a:chExt cx="8023407" cy="2735400"/>
          </a:xfrm>
        </p:grpSpPr>
        <p:pic>
          <p:nvPicPr>
            <p:cNvPr id="72710" name="图片 2">
              <a:extLst>
                <a:ext uri="{FF2B5EF4-FFF2-40B4-BE49-F238E27FC236}">
                  <a16:creationId xmlns:a16="http://schemas.microsoft.com/office/drawing/2014/main" xmlns="" id="{95357C86-496D-44A2-B4D9-8827564FC3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3929" y="3864286"/>
              <a:ext cx="3708748" cy="27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图片 4">
              <a:extLst>
                <a:ext uri="{FF2B5EF4-FFF2-40B4-BE49-F238E27FC236}">
                  <a16:creationId xmlns:a16="http://schemas.microsoft.com/office/drawing/2014/main" xmlns="" id="{B590BEA5-FB7F-4A86-AA6E-E72E6E534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272"/>
            <a:stretch/>
          </p:blipFill>
          <p:spPr bwMode="auto">
            <a:xfrm>
              <a:off x="11696699" y="3864286"/>
              <a:ext cx="4300637" cy="27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712" name="图片 6">
            <a:extLst>
              <a:ext uri="{FF2B5EF4-FFF2-40B4-BE49-F238E27FC236}">
                <a16:creationId xmlns:a16="http://schemas.microsoft.com/office/drawing/2014/main" xmlns="" id="{14CFD3F2-7D64-486F-AAB6-82CC41767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511" y="2662480"/>
            <a:ext cx="5035489" cy="176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xmlns="" id="{12A38292-626A-4765-B4E5-2A95EC00DA21}"/>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20" name="矩形: 圆角 19">
            <a:extLst>
              <a:ext uri="{FF2B5EF4-FFF2-40B4-BE49-F238E27FC236}">
                <a16:creationId xmlns:a16="http://schemas.microsoft.com/office/drawing/2014/main" xmlns="" id="{99E05866-CA8A-40FA-BC89-778C6871EB0D}"/>
              </a:ext>
            </a:extLst>
          </p:cNvPr>
          <p:cNvSpPr/>
          <p:nvPr/>
        </p:nvSpPr>
        <p:spPr>
          <a:xfrm>
            <a:off x="4073236" y="1085397"/>
            <a:ext cx="40455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（一）交往及其作用</a:t>
            </a:r>
          </a:p>
        </p:txBody>
      </p:sp>
      <p:sp>
        <p:nvSpPr>
          <p:cNvPr id="21" name="文本框 2">
            <a:extLst>
              <a:ext uri="{FF2B5EF4-FFF2-40B4-BE49-F238E27FC236}">
                <a16:creationId xmlns:a16="http://schemas.microsoft.com/office/drawing/2014/main" xmlns="" id="{856F50D5-1CF6-4590-AA4B-98FBA57B20E4}"/>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交往的作用</a:t>
            </a:r>
          </a:p>
        </p:txBody>
      </p:sp>
      <p:grpSp>
        <p:nvGrpSpPr>
          <p:cNvPr id="22" name="组合 21">
            <a:extLst>
              <a:ext uri="{FF2B5EF4-FFF2-40B4-BE49-F238E27FC236}">
                <a16:creationId xmlns:a16="http://schemas.microsoft.com/office/drawing/2014/main" xmlns="" id="{2F281C67-784F-4970-8072-23A880D7504C}"/>
              </a:ext>
            </a:extLst>
          </p:cNvPr>
          <p:cNvGrpSpPr/>
          <p:nvPr/>
        </p:nvGrpSpPr>
        <p:grpSpPr>
          <a:xfrm>
            <a:off x="602145" y="2665082"/>
            <a:ext cx="5395637" cy="1036958"/>
            <a:chOff x="1052945" y="3377881"/>
            <a:chExt cx="5395637" cy="1036958"/>
          </a:xfrm>
        </p:grpSpPr>
        <p:cxnSp>
          <p:nvCxnSpPr>
            <p:cNvPr id="23" name="直接连接符 22">
              <a:extLst>
                <a:ext uri="{FF2B5EF4-FFF2-40B4-BE49-F238E27FC236}">
                  <a16:creationId xmlns:a16="http://schemas.microsoft.com/office/drawing/2014/main" xmlns="" id="{41961B2D-9768-4FEC-9447-2CDEA1E773BA}"/>
                </a:ext>
              </a:extLst>
            </p:cNvPr>
            <p:cNvCxnSpPr>
              <a:cxnSpLocks/>
            </p:cNvCxnSpPr>
            <p:nvPr/>
          </p:nvCxnSpPr>
          <p:spPr>
            <a:xfrm>
              <a:off x="1485900" y="4413250"/>
              <a:ext cx="429043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xmlns="" id="{4EB2CB26-1034-4C07-A4B1-9575691308F0}"/>
                </a:ext>
              </a:extLst>
            </p:cNvPr>
            <p:cNvGrpSpPr/>
            <p:nvPr/>
          </p:nvGrpSpPr>
          <p:grpSpPr>
            <a:xfrm>
              <a:off x="1052945" y="3377881"/>
              <a:ext cx="1158443" cy="1036958"/>
              <a:chOff x="1363663" y="3656013"/>
              <a:chExt cx="847725" cy="758825"/>
            </a:xfrm>
          </p:grpSpPr>
          <p:sp>
            <p:nvSpPr>
              <p:cNvPr id="27" name="流程图: 显示 26">
                <a:extLst>
                  <a:ext uri="{FF2B5EF4-FFF2-40B4-BE49-F238E27FC236}">
                    <a16:creationId xmlns:a16="http://schemas.microsoft.com/office/drawing/2014/main" xmlns="" id="{2764704E-B2F5-45D3-B7FE-CD983FE57D03}"/>
                  </a:ext>
                </a:extLst>
              </p:cNvPr>
              <p:cNvSpPr/>
              <p:nvPr/>
            </p:nvSpPr>
            <p:spPr>
              <a:xfrm>
                <a:off x="1363663" y="3732213"/>
                <a:ext cx="742950" cy="682625"/>
              </a:xfrm>
              <a:prstGeom prst="flowChartDisp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28" name="流程图: 显示 27">
                <a:extLst>
                  <a:ext uri="{FF2B5EF4-FFF2-40B4-BE49-F238E27FC236}">
                    <a16:creationId xmlns:a16="http://schemas.microsoft.com/office/drawing/2014/main" xmlns="" id="{31671A2D-5864-496E-9BDF-EF11D3999C55}"/>
                  </a:ext>
                </a:extLst>
              </p:cNvPr>
              <p:cNvSpPr/>
              <p:nvPr/>
            </p:nvSpPr>
            <p:spPr>
              <a:xfrm>
                <a:off x="1468438" y="3656013"/>
                <a:ext cx="742950" cy="682625"/>
              </a:xfrm>
              <a:prstGeom prst="flowChartDisplay">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bIns="21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方正舒体" panose="02010601030101010101" pitchFamily="2" charset="-122"/>
                  <a:ea typeface="方正舒体" panose="02010601030101010101" pitchFamily="2" charset="-122"/>
                  <a:cs typeface="+mn-cs"/>
                </a:endParaRPr>
              </a:p>
            </p:txBody>
          </p:sp>
        </p:grpSp>
        <p:sp>
          <p:nvSpPr>
            <p:cNvPr id="25" name="矩形 20">
              <a:extLst>
                <a:ext uri="{FF2B5EF4-FFF2-40B4-BE49-F238E27FC236}">
                  <a16:creationId xmlns:a16="http://schemas.microsoft.com/office/drawing/2014/main" xmlns="" id="{35C49BBE-C5BB-438F-8034-42D89E32A90E}"/>
                </a:ext>
              </a:extLst>
            </p:cNvPr>
            <p:cNvSpPr>
              <a:spLocks noChangeArrowheads="1"/>
            </p:cNvSpPr>
            <p:nvPr/>
          </p:nvSpPr>
          <p:spPr bwMode="auto">
            <a:xfrm>
              <a:off x="1338131" y="3608305"/>
              <a:ext cx="922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矩形 20">
              <a:extLst>
                <a:ext uri="{FF2B5EF4-FFF2-40B4-BE49-F238E27FC236}">
                  <a16:creationId xmlns:a16="http://schemas.microsoft.com/office/drawing/2014/main" xmlns="" id="{32C9D261-48BE-470A-A4DB-9D1A7A8C0604}"/>
                </a:ext>
              </a:extLst>
            </p:cNvPr>
            <p:cNvSpPr>
              <a:spLocks noChangeArrowheads="1"/>
            </p:cNvSpPr>
            <p:nvPr/>
          </p:nvSpPr>
          <p:spPr bwMode="auto">
            <a:xfrm>
              <a:off x="2403054" y="3669482"/>
              <a:ext cx="4045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促进文化的发展与传播</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xmlns="" id="{A7D517D3-AFBF-4502-80CB-5985797C76EE}"/>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8" name="矩形: 圆角 17">
            <a:extLst>
              <a:ext uri="{FF2B5EF4-FFF2-40B4-BE49-F238E27FC236}">
                <a16:creationId xmlns:a16="http://schemas.microsoft.com/office/drawing/2014/main" xmlns="" id="{21002181-8851-439C-B236-F4017FC494B5}"/>
              </a:ext>
            </a:extLst>
          </p:cNvPr>
          <p:cNvSpPr/>
          <p:nvPr/>
        </p:nvSpPr>
        <p:spPr>
          <a:xfrm>
            <a:off x="4073236" y="1085397"/>
            <a:ext cx="40455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（一）交往及其作用</a:t>
            </a:r>
          </a:p>
        </p:txBody>
      </p:sp>
      <p:sp>
        <p:nvSpPr>
          <p:cNvPr id="19" name="文本框 2">
            <a:extLst>
              <a:ext uri="{FF2B5EF4-FFF2-40B4-BE49-F238E27FC236}">
                <a16:creationId xmlns:a16="http://schemas.microsoft.com/office/drawing/2014/main" xmlns="" id="{B541D1F1-FFB1-48BF-8A0A-7D5CAE81058D}"/>
              </a:ext>
            </a:extLst>
          </p:cNvPr>
          <p:cNvSpPr txBox="1">
            <a:spLocks noChangeArrowheads="1"/>
          </p:cNvSpPr>
          <p:nvPr/>
        </p:nvSpPr>
        <p:spPr bwMode="auto">
          <a:xfrm>
            <a:off x="482600" y="1770245"/>
            <a:ext cx="1121410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交往的作用</a:t>
            </a:r>
          </a:p>
        </p:txBody>
      </p:sp>
      <p:grpSp>
        <p:nvGrpSpPr>
          <p:cNvPr id="4" name="组合 3">
            <a:extLst>
              <a:ext uri="{FF2B5EF4-FFF2-40B4-BE49-F238E27FC236}">
                <a16:creationId xmlns:a16="http://schemas.microsoft.com/office/drawing/2014/main" xmlns="" id="{758524A7-BD14-4B4D-A545-CD0107ACEA11}"/>
              </a:ext>
            </a:extLst>
          </p:cNvPr>
          <p:cNvGrpSpPr/>
          <p:nvPr/>
        </p:nvGrpSpPr>
        <p:grpSpPr>
          <a:xfrm>
            <a:off x="712981" y="2540039"/>
            <a:ext cx="5840219" cy="3934604"/>
            <a:chOff x="602145" y="2665082"/>
            <a:chExt cx="5840219" cy="3934604"/>
          </a:xfrm>
        </p:grpSpPr>
        <p:sp>
          <p:nvSpPr>
            <p:cNvPr id="20" name="矩形 20">
              <a:extLst>
                <a:ext uri="{FF2B5EF4-FFF2-40B4-BE49-F238E27FC236}">
                  <a16:creationId xmlns:a16="http://schemas.microsoft.com/office/drawing/2014/main" xmlns="" id="{CA2CB81F-13CB-4C38-B871-99A0743489DB}"/>
                </a:ext>
              </a:extLst>
            </p:cNvPr>
            <p:cNvSpPr>
              <a:spLocks noChangeArrowheads="1"/>
            </p:cNvSpPr>
            <p:nvPr/>
          </p:nvSpPr>
          <p:spPr bwMode="auto">
            <a:xfrm>
              <a:off x="602145" y="3802638"/>
              <a:ext cx="5840219"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539750" marR="0" lvl="0" indent="-53975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在交往中建立的社会关系决定着人的发展程度</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539750" marR="0" lvl="0" indent="-53975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只有通过人与人之间的交往不断变革原有的社会关系，才能推动人的全面发展的实现</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0">
              <a:extLst>
                <a:ext uri="{FF2B5EF4-FFF2-40B4-BE49-F238E27FC236}">
                  <a16:creationId xmlns:a16="http://schemas.microsoft.com/office/drawing/2014/main" xmlns="" id="{93D0D91F-CCE3-405B-B002-5C263160FB43}"/>
                </a:ext>
              </a:extLst>
            </p:cNvPr>
            <p:cNvGrpSpPr/>
            <p:nvPr/>
          </p:nvGrpSpPr>
          <p:grpSpPr>
            <a:xfrm>
              <a:off x="602145" y="2665082"/>
              <a:ext cx="5395637" cy="1036958"/>
              <a:chOff x="1052945" y="3377881"/>
              <a:chExt cx="5395637" cy="1036958"/>
            </a:xfrm>
          </p:grpSpPr>
          <p:cxnSp>
            <p:nvCxnSpPr>
              <p:cNvPr id="22" name="直接连接符 21">
                <a:extLst>
                  <a:ext uri="{FF2B5EF4-FFF2-40B4-BE49-F238E27FC236}">
                    <a16:creationId xmlns:a16="http://schemas.microsoft.com/office/drawing/2014/main" xmlns="" id="{0AE3989D-5B4A-432B-BE41-5E526F47019F}"/>
                  </a:ext>
                </a:extLst>
              </p:cNvPr>
              <p:cNvCxnSpPr>
                <a:cxnSpLocks/>
              </p:cNvCxnSpPr>
              <p:nvPr/>
            </p:nvCxnSpPr>
            <p:spPr>
              <a:xfrm>
                <a:off x="1485900" y="4413250"/>
                <a:ext cx="429043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xmlns="" id="{0A6C716A-851B-4B51-8D05-0ED9455EB685}"/>
                  </a:ext>
                </a:extLst>
              </p:cNvPr>
              <p:cNvGrpSpPr/>
              <p:nvPr/>
            </p:nvGrpSpPr>
            <p:grpSpPr>
              <a:xfrm>
                <a:off x="1052945" y="3377881"/>
                <a:ext cx="1158443" cy="1036958"/>
                <a:chOff x="1363663" y="3656013"/>
                <a:chExt cx="847725" cy="758825"/>
              </a:xfrm>
            </p:grpSpPr>
            <p:sp>
              <p:nvSpPr>
                <p:cNvPr id="26" name="流程图: 显示 25">
                  <a:extLst>
                    <a:ext uri="{FF2B5EF4-FFF2-40B4-BE49-F238E27FC236}">
                      <a16:creationId xmlns:a16="http://schemas.microsoft.com/office/drawing/2014/main" xmlns="" id="{DFFE7410-D059-4490-9A0A-78231F134927}"/>
                    </a:ext>
                  </a:extLst>
                </p:cNvPr>
                <p:cNvSpPr/>
                <p:nvPr/>
              </p:nvSpPr>
              <p:spPr>
                <a:xfrm>
                  <a:off x="1363663" y="3732213"/>
                  <a:ext cx="742950" cy="682625"/>
                </a:xfrm>
                <a:prstGeom prst="flowChartDisplay">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27" name="流程图: 显示 26">
                  <a:extLst>
                    <a:ext uri="{FF2B5EF4-FFF2-40B4-BE49-F238E27FC236}">
                      <a16:creationId xmlns:a16="http://schemas.microsoft.com/office/drawing/2014/main" xmlns="" id="{8002724E-88A8-43B3-A4B1-2ED7F777CD6B}"/>
                    </a:ext>
                  </a:extLst>
                </p:cNvPr>
                <p:cNvSpPr/>
                <p:nvPr/>
              </p:nvSpPr>
              <p:spPr>
                <a:xfrm>
                  <a:off x="1468438" y="3656013"/>
                  <a:ext cx="742950" cy="682625"/>
                </a:xfrm>
                <a:prstGeom prst="flowChartDisplay">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bIns="21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方正舒体" panose="02010601030101010101" pitchFamily="2" charset="-122"/>
                    <a:ea typeface="方正舒体" panose="02010601030101010101" pitchFamily="2" charset="-122"/>
                    <a:cs typeface="+mn-cs"/>
                  </a:endParaRPr>
                </a:p>
              </p:txBody>
            </p:sp>
          </p:grpSp>
          <p:sp>
            <p:nvSpPr>
              <p:cNvPr id="24" name="矩形 20">
                <a:extLst>
                  <a:ext uri="{FF2B5EF4-FFF2-40B4-BE49-F238E27FC236}">
                    <a16:creationId xmlns:a16="http://schemas.microsoft.com/office/drawing/2014/main" xmlns="" id="{B4EC75D7-7951-4C73-9FAD-B5E5C978365C}"/>
                  </a:ext>
                </a:extLst>
              </p:cNvPr>
              <p:cNvSpPr>
                <a:spLocks noChangeArrowheads="1"/>
              </p:cNvSpPr>
              <p:nvPr/>
            </p:nvSpPr>
            <p:spPr bwMode="auto">
              <a:xfrm>
                <a:off x="1338131" y="3608305"/>
                <a:ext cx="922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第四</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矩形 20">
                <a:extLst>
                  <a:ext uri="{FF2B5EF4-FFF2-40B4-BE49-F238E27FC236}">
                    <a16:creationId xmlns:a16="http://schemas.microsoft.com/office/drawing/2014/main" xmlns="" id="{FC66410A-D89B-4C9D-B865-BFC748E450B2}"/>
                  </a:ext>
                </a:extLst>
              </p:cNvPr>
              <p:cNvSpPr>
                <a:spLocks noChangeArrowheads="1"/>
              </p:cNvSpPr>
              <p:nvPr/>
            </p:nvSpPr>
            <p:spPr bwMode="auto">
              <a:xfrm>
                <a:off x="2403054" y="3669482"/>
                <a:ext cx="4045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促进人的全面发展</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grpSp>
      <p:pic>
        <p:nvPicPr>
          <p:cNvPr id="5" name="图片 4">
            <a:extLst>
              <a:ext uri="{FF2B5EF4-FFF2-40B4-BE49-F238E27FC236}">
                <a16:creationId xmlns:a16="http://schemas.microsoft.com/office/drawing/2014/main" xmlns="" id="{B73F6A5C-78F0-4611-AD00-70D270E9A46D}"/>
              </a:ext>
            </a:extLst>
          </p:cNvPr>
          <p:cNvPicPr>
            <a:picLocks noChangeAspect="1"/>
          </p:cNvPicPr>
          <p:nvPr/>
        </p:nvPicPr>
        <p:blipFill rotWithShape="1">
          <a:blip r:embed="rId2"/>
          <a:srcRect r="14603" b="13238"/>
          <a:stretch/>
        </p:blipFill>
        <p:spPr>
          <a:xfrm>
            <a:off x="6986155" y="2763536"/>
            <a:ext cx="5205845" cy="3776662"/>
          </a:xfrm>
          <a:prstGeom prst="rect">
            <a:avLst/>
          </a:prstGeom>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3">
            <a:extLst>
              <a:ext uri="{FF2B5EF4-FFF2-40B4-BE49-F238E27FC236}">
                <a16:creationId xmlns:a16="http://schemas.microsoft.com/office/drawing/2014/main" xmlns="" id="{72003ADF-E8C5-42BB-A5E6-51B0FE394893}"/>
              </a:ext>
            </a:extLst>
          </p:cNvPr>
          <p:cNvSpPr>
            <a:spLocks noChangeArrowheads="1"/>
          </p:cNvSpPr>
          <p:nvPr/>
        </p:nvSpPr>
        <p:spPr bwMode="auto">
          <a:xfrm>
            <a:off x="3253348" y="3107149"/>
            <a:ext cx="8383587"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defRPr/>
            </a:pPr>
            <a:r>
              <a:rPr lang="zh-CN" altLang="en-US" sz="2400" dirty="0">
                <a:solidFill>
                  <a:prstClr val="black"/>
                </a:solidFill>
                <a:sym typeface="Arial" panose="020B0604020202020204" pitchFamily="34" charset="0"/>
              </a:rPr>
              <a:t>人类社会生生不息、绵延发展的基础和动力是什么？</a:t>
            </a:r>
          </a:p>
          <a:p>
            <a:pPr lvl="0" algn="just">
              <a:lnSpc>
                <a:spcPct val="150000"/>
              </a:lnSpc>
              <a:defRPr/>
            </a:pPr>
            <a:r>
              <a:rPr lang="zh-CN" altLang="en-US" sz="2400" dirty="0">
                <a:solidFill>
                  <a:prstClr val="black"/>
                </a:solidFill>
                <a:sym typeface="Arial" panose="020B0604020202020204" pitchFamily="34" charset="0"/>
              </a:rPr>
              <a:t>人类社会的发展是否有规律可循？</a:t>
            </a:r>
          </a:p>
          <a:p>
            <a:pPr lvl="0" algn="just">
              <a:lnSpc>
                <a:spcPct val="150000"/>
              </a:lnSpc>
              <a:defRPr/>
            </a:pPr>
            <a:r>
              <a:rPr lang="zh-CN" altLang="en-US" sz="2400" dirty="0">
                <a:solidFill>
                  <a:prstClr val="black"/>
                </a:solidFill>
                <a:sym typeface="Arial" panose="020B0604020202020204" pitchFamily="34" charset="0"/>
              </a:rPr>
              <a:t>谁是社会历史的真正创造者？</a:t>
            </a:r>
          </a:p>
        </p:txBody>
      </p:sp>
      <p:sp>
        <p:nvSpPr>
          <p:cNvPr id="7171" name="文本框 15">
            <a:extLst>
              <a:ext uri="{FF2B5EF4-FFF2-40B4-BE49-F238E27FC236}">
                <a16:creationId xmlns:a16="http://schemas.microsoft.com/office/drawing/2014/main" xmlns="" id="{4A802877-3059-4E4D-B7C3-4D90782BDC1D}"/>
              </a:ext>
            </a:extLst>
          </p:cNvPr>
          <p:cNvSpPr txBox="1">
            <a:spLocks noChangeArrowheads="1"/>
          </p:cNvSpPr>
          <p:nvPr/>
        </p:nvSpPr>
        <p:spPr bwMode="auto">
          <a:xfrm>
            <a:off x="647700" y="608013"/>
            <a:ext cx="86233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000" b="1" dirty="0">
                <a:solidFill>
                  <a:srgbClr val="B26A37"/>
                </a:solidFill>
                <a:sym typeface="Arial" panose="020B0604020202020204" pitchFamily="34" charset="0"/>
              </a:rPr>
              <a:t>解开“历史之谜”</a:t>
            </a:r>
            <a:endParaRPr kumimoji="0" lang="zh-CN" altLang="en-US" sz="30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7173" name="组合 8">
            <a:extLst>
              <a:ext uri="{FF2B5EF4-FFF2-40B4-BE49-F238E27FC236}">
                <a16:creationId xmlns:a16="http://schemas.microsoft.com/office/drawing/2014/main" xmlns="" id="{6FBDC4AE-F20D-4CE7-BAF9-FDE3D8AE00F2}"/>
              </a:ext>
            </a:extLst>
          </p:cNvPr>
          <p:cNvGrpSpPr>
            <a:grpSpLocks/>
          </p:cNvGrpSpPr>
          <p:nvPr/>
        </p:nvGrpSpPr>
        <p:grpSpPr bwMode="auto">
          <a:xfrm rot="5400000">
            <a:off x="2742733" y="2654687"/>
            <a:ext cx="2200275" cy="2593975"/>
            <a:chOff x="10306532" y="1945286"/>
            <a:chExt cx="1612435" cy="534580"/>
          </a:xfrm>
        </p:grpSpPr>
        <p:grpSp>
          <p:nvGrpSpPr>
            <p:cNvPr id="7176" name="Group 16">
              <a:extLst>
                <a:ext uri="{FF2B5EF4-FFF2-40B4-BE49-F238E27FC236}">
                  <a16:creationId xmlns:a16="http://schemas.microsoft.com/office/drawing/2014/main" xmlns="" id="{3592F620-EE33-4ABB-9B86-71CFE375FF24}"/>
                </a:ext>
              </a:extLst>
            </p:cNvPr>
            <p:cNvGrpSpPr>
              <a:grpSpLocks/>
            </p:cNvGrpSpPr>
            <p:nvPr/>
          </p:nvGrpSpPr>
          <p:grpSpPr bwMode="auto">
            <a:xfrm rot="10800000" flipH="1">
              <a:off x="11051798" y="1945286"/>
              <a:ext cx="867169" cy="534580"/>
              <a:chOff x="2262930" y="2179099"/>
              <a:chExt cx="876560" cy="704621"/>
            </a:xfrm>
          </p:grpSpPr>
          <p:cxnSp>
            <p:nvCxnSpPr>
              <p:cNvPr id="7180" name="Straight Connector 17">
                <a:extLst>
                  <a:ext uri="{FF2B5EF4-FFF2-40B4-BE49-F238E27FC236}">
                    <a16:creationId xmlns:a16="http://schemas.microsoft.com/office/drawing/2014/main" xmlns="" id="{7A315F5C-3201-46FF-811C-885BF5106394}"/>
                  </a:ext>
                </a:extLst>
              </p:cNvPr>
              <p:cNvCxnSpPr>
                <a:cxnSpLocks noChangeShapeType="1"/>
              </p:cNvCxnSpPr>
              <p:nvPr/>
            </p:nvCxnSpPr>
            <p:spPr bwMode="auto">
              <a:xfrm>
                <a:off x="2263024" y="2179099"/>
                <a:ext cx="876467" cy="0"/>
              </a:xfrm>
              <a:prstGeom prst="line">
                <a:avLst/>
              </a:prstGeom>
              <a:noFill/>
              <a:ln w="6350">
                <a:solidFill>
                  <a:srgbClr val="B26A37"/>
                </a:solidFill>
                <a:miter lim="800000"/>
                <a:headEnd/>
                <a:tailEnd/>
              </a:ln>
              <a:extLst>
                <a:ext uri="{909E8E84-426E-40DD-AFC4-6F175D3DCCD1}">
                  <a14:hiddenFill xmlns:a14="http://schemas.microsoft.com/office/drawing/2010/main">
                    <a:noFill/>
                  </a14:hiddenFill>
                </a:ext>
              </a:extLst>
            </p:spPr>
          </p:cxnSp>
          <p:cxnSp>
            <p:nvCxnSpPr>
              <p:cNvPr id="7181" name="Straight Connector 18">
                <a:extLst>
                  <a:ext uri="{FF2B5EF4-FFF2-40B4-BE49-F238E27FC236}">
                    <a16:creationId xmlns:a16="http://schemas.microsoft.com/office/drawing/2014/main" xmlns="" id="{DE7196F2-9E97-4BA9-A5E1-AF821BFF6E2F}"/>
                  </a:ext>
                </a:extLst>
              </p:cNvPr>
              <p:cNvCxnSpPr>
                <a:cxnSpLocks noChangeShapeType="1"/>
              </p:cNvCxnSpPr>
              <p:nvPr/>
            </p:nvCxnSpPr>
            <p:spPr bwMode="auto">
              <a:xfrm>
                <a:off x="3133960" y="2179099"/>
                <a:ext cx="0" cy="704621"/>
              </a:xfrm>
              <a:prstGeom prst="line">
                <a:avLst/>
              </a:prstGeom>
              <a:noFill/>
              <a:ln w="6350">
                <a:solidFill>
                  <a:srgbClr val="B26A37"/>
                </a:solidFill>
                <a:miter lim="800000"/>
                <a:headEnd/>
                <a:tailEnd type="oval" w="med" len="med"/>
              </a:ln>
              <a:extLst>
                <a:ext uri="{909E8E84-426E-40DD-AFC4-6F175D3DCCD1}">
                  <a14:hiddenFill xmlns:a14="http://schemas.microsoft.com/office/drawing/2010/main">
                    <a:noFill/>
                  </a14:hiddenFill>
                </a:ext>
              </a:extLst>
            </p:spPr>
          </p:cxnSp>
        </p:grpSp>
        <p:grpSp>
          <p:nvGrpSpPr>
            <p:cNvPr id="7177" name="Group 22">
              <a:extLst>
                <a:ext uri="{FF2B5EF4-FFF2-40B4-BE49-F238E27FC236}">
                  <a16:creationId xmlns:a16="http://schemas.microsoft.com/office/drawing/2014/main" xmlns="" id="{5F087920-BBB3-4DC3-A596-74698E308412}"/>
                </a:ext>
              </a:extLst>
            </p:cNvPr>
            <p:cNvGrpSpPr>
              <a:grpSpLocks/>
            </p:cNvGrpSpPr>
            <p:nvPr/>
          </p:nvGrpSpPr>
          <p:grpSpPr bwMode="auto">
            <a:xfrm rot="10800000">
              <a:off x="10306532" y="1945286"/>
              <a:ext cx="867169" cy="534580"/>
              <a:chOff x="2262930" y="2179099"/>
              <a:chExt cx="876560" cy="704621"/>
            </a:xfrm>
          </p:grpSpPr>
          <p:cxnSp>
            <p:nvCxnSpPr>
              <p:cNvPr id="7178" name="Straight Connector 23">
                <a:extLst>
                  <a:ext uri="{FF2B5EF4-FFF2-40B4-BE49-F238E27FC236}">
                    <a16:creationId xmlns:a16="http://schemas.microsoft.com/office/drawing/2014/main" xmlns="" id="{3271C6C1-0601-4576-823F-990B319B2188}"/>
                  </a:ext>
                </a:extLst>
              </p:cNvPr>
              <p:cNvCxnSpPr>
                <a:cxnSpLocks noChangeShapeType="1"/>
              </p:cNvCxnSpPr>
              <p:nvPr/>
            </p:nvCxnSpPr>
            <p:spPr bwMode="auto">
              <a:xfrm>
                <a:off x="2271317" y="2179099"/>
                <a:ext cx="876467" cy="0"/>
              </a:xfrm>
              <a:prstGeom prst="line">
                <a:avLst/>
              </a:prstGeom>
              <a:noFill/>
              <a:ln w="6350">
                <a:solidFill>
                  <a:srgbClr val="B26A37"/>
                </a:solidFill>
                <a:miter lim="800000"/>
                <a:headEnd/>
                <a:tailEnd/>
              </a:ln>
              <a:extLst>
                <a:ext uri="{909E8E84-426E-40DD-AFC4-6F175D3DCCD1}">
                  <a14:hiddenFill xmlns:a14="http://schemas.microsoft.com/office/drawing/2010/main">
                    <a:noFill/>
                  </a14:hiddenFill>
                </a:ext>
              </a:extLst>
            </p:spPr>
          </p:cxnSp>
          <p:cxnSp>
            <p:nvCxnSpPr>
              <p:cNvPr id="7179" name="Straight Connector 24">
                <a:extLst>
                  <a:ext uri="{FF2B5EF4-FFF2-40B4-BE49-F238E27FC236}">
                    <a16:creationId xmlns:a16="http://schemas.microsoft.com/office/drawing/2014/main" xmlns="" id="{FEA0E48B-4DD4-4685-B339-0FE7F7DBF6E9}"/>
                  </a:ext>
                </a:extLst>
              </p:cNvPr>
              <p:cNvCxnSpPr>
                <a:cxnSpLocks noChangeShapeType="1"/>
              </p:cNvCxnSpPr>
              <p:nvPr/>
            </p:nvCxnSpPr>
            <p:spPr bwMode="auto">
              <a:xfrm>
                <a:off x="3142255" y="2179099"/>
                <a:ext cx="0" cy="704621"/>
              </a:xfrm>
              <a:prstGeom prst="line">
                <a:avLst/>
              </a:prstGeom>
              <a:noFill/>
              <a:ln w="6350">
                <a:solidFill>
                  <a:srgbClr val="B26A37"/>
                </a:solidFill>
                <a:miter lim="800000"/>
                <a:headEnd/>
                <a:tailEnd type="oval" w="med" len="med"/>
              </a:ln>
              <a:extLst>
                <a:ext uri="{909E8E84-426E-40DD-AFC4-6F175D3DCCD1}">
                  <a14:hiddenFill xmlns:a14="http://schemas.microsoft.com/office/drawing/2010/main">
                    <a:noFill/>
                  </a14:hiddenFill>
                </a:ext>
              </a:extLst>
            </p:spPr>
          </p:cxnSp>
        </p:grpSp>
      </p:grpSp>
      <p:pic>
        <p:nvPicPr>
          <p:cNvPr id="18" name="图片 17">
            <a:extLst>
              <a:ext uri="{FF2B5EF4-FFF2-40B4-BE49-F238E27FC236}">
                <a16:creationId xmlns:a16="http://schemas.microsoft.com/office/drawing/2014/main" xmlns="" id="{9F0ABF23-F750-4F09-AE51-FC9DA9ED7E47}"/>
              </a:ext>
            </a:extLst>
          </p:cNvPr>
          <p:cNvPicPr>
            <a:picLocks noChangeAspect="1"/>
          </p:cNvPicPr>
          <p:nvPr/>
        </p:nvPicPr>
        <p:blipFill>
          <a:blip r:embed="rId2"/>
          <a:stretch>
            <a:fillRect/>
          </a:stretch>
        </p:blipFill>
        <p:spPr>
          <a:xfrm>
            <a:off x="878946" y="3107149"/>
            <a:ext cx="2252069" cy="168905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wheel spokes="1"/>
  </p:transition>
</p:sld>
</file>

<file path=ppt/slides/slide7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000"/>
            <a:lum/>
          </a:blip>
          <a:srcRect/>
          <a:stretch>
            <a:fillRect t="-9000" b="-9000"/>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2BC5596C-0036-4983-9589-E19BEAF4DD1C}"/>
              </a:ext>
            </a:extLst>
          </p:cNvPr>
          <p:cNvPicPr>
            <a:picLocks noChangeAspect="1"/>
          </p:cNvPicPr>
          <p:nvPr/>
        </p:nvPicPr>
        <p:blipFill>
          <a:blip r:embed="rId3"/>
          <a:stretch>
            <a:fillRect/>
          </a:stretch>
        </p:blipFill>
        <p:spPr>
          <a:xfrm>
            <a:off x="10267930" y="211685"/>
            <a:ext cx="1736568" cy="1155607"/>
          </a:xfrm>
          <a:prstGeom prst="rect">
            <a:avLst/>
          </a:prstGeom>
        </p:spPr>
      </p:pic>
      <p:grpSp>
        <p:nvGrpSpPr>
          <p:cNvPr id="6" name="组合 5">
            <a:extLst>
              <a:ext uri="{FF2B5EF4-FFF2-40B4-BE49-F238E27FC236}">
                <a16:creationId xmlns:a16="http://schemas.microsoft.com/office/drawing/2014/main" xmlns="" id="{C0266AAE-2CF2-4A0D-A758-6FA33A2F827B}"/>
              </a:ext>
            </a:extLst>
          </p:cNvPr>
          <p:cNvGrpSpPr/>
          <p:nvPr/>
        </p:nvGrpSpPr>
        <p:grpSpPr>
          <a:xfrm>
            <a:off x="-156" y="0"/>
            <a:ext cx="12192154" cy="1379459"/>
            <a:chOff x="-156" y="0"/>
            <a:chExt cx="12192154" cy="1379459"/>
          </a:xfrm>
        </p:grpSpPr>
        <p:grpSp>
          <p:nvGrpSpPr>
            <p:cNvPr id="10" name="组合 9">
              <a:extLst>
                <a:ext uri="{FF2B5EF4-FFF2-40B4-BE49-F238E27FC236}">
                  <a16:creationId xmlns:a16="http://schemas.microsoft.com/office/drawing/2014/main" xmlns="" id="{2E5359FF-7AB5-43B7-8459-093903744260}"/>
                </a:ext>
              </a:extLst>
            </p:cNvPr>
            <p:cNvGrpSpPr/>
            <p:nvPr/>
          </p:nvGrpSpPr>
          <p:grpSpPr>
            <a:xfrm>
              <a:off x="-156" y="132762"/>
              <a:ext cx="12192154" cy="1246697"/>
              <a:chOff x="-5720519" y="757867"/>
              <a:chExt cx="14864518" cy="1519954"/>
            </a:xfrm>
          </p:grpSpPr>
          <p:sp>
            <p:nvSpPr>
              <p:cNvPr id="11" name="矩形 10">
                <a:extLst>
                  <a:ext uri="{FF2B5EF4-FFF2-40B4-BE49-F238E27FC236}">
                    <a16:creationId xmlns:a16="http://schemas.microsoft.com/office/drawing/2014/main" xmlns="" id="{22F59444-8D0B-468A-94D8-9AFCD0D40071}"/>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xmlns="" id="{65B0F01C-9AE5-4506-BD9B-7B6ECD2F6A1F}"/>
                  </a:ext>
                </a:extLst>
              </p:cNvPr>
              <p:cNvSpPr txBox="1"/>
              <p:nvPr/>
            </p:nvSpPr>
            <p:spPr>
              <a:xfrm>
                <a:off x="-3676483" y="1583561"/>
                <a:ext cx="10312781"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以青春力量推动构建人类命运共同体</a:t>
                </a:r>
              </a:p>
            </p:txBody>
          </p:sp>
          <p:sp>
            <p:nvSpPr>
              <p:cNvPr id="13" name="矩形 12">
                <a:extLst>
                  <a:ext uri="{FF2B5EF4-FFF2-40B4-BE49-F238E27FC236}">
                    <a16:creationId xmlns:a16="http://schemas.microsoft.com/office/drawing/2014/main" xmlns="" id="{B707A5E6-D2AD-472F-8490-40C0B6CF1565}"/>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8" name="图片 7">
              <a:extLst>
                <a:ext uri="{FF2B5EF4-FFF2-40B4-BE49-F238E27FC236}">
                  <a16:creationId xmlns:a16="http://schemas.microsoft.com/office/drawing/2014/main" xmlns="" id="{FBBD5A71-BFA6-41C1-87B3-1A08C1CA91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grpSp>
        <p:nvGrpSpPr>
          <p:cNvPr id="15" name="组合 14">
            <a:extLst>
              <a:ext uri="{FF2B5EF4-FFF2-40B4-BE49-F238E27FC236}">
                <a16:creationId xmlns:a16="http://schemas.microsoft.com/office/drawing/2014/main" xmlns="" id="{AC3E4B7C-F68E-4A7A-98E5-B222856CE694}"/>
              </a:ext>
            </a:extLst>
          </p:cNvPr>
          <p:cNvGrpSpPr/>
          <p:nvPr/>
        </p:nvGrpSpPr>
        <p:grpSpPr>
          <a:xfrm>
            <a:off x="7563564" y="1467543"/>
            <a:ext cx="3638644" cy="3645652"/>
            <a:chOff x="700836" y="1442043"/>
            <a:chExt cx="2947809" cy="2953487"/>
          </a:xfrm>
        </p:grpSpPr>
        <p:grpSp>
          <p:nvGrpSpPr>
            <p:cNvPr id="16" name="组合">
              <a:extLst>
                <a:ext uri="{FF2B5EF4-FFF2-40B4-BE49-F238E27FC236}">
                  <a16:creationId xmlns:a16="http://schemas.microsoft.com/office/drawing/2014/main" xmlns="" id="{D8F31178-2FD6-4748-A150-E74980232000}"/>
                </a:ext>
              </a:extLst>
            </p:cNvPr>
            <p:cNvGrpSpPr/>
            <p:nvPr/>
          </p:nvGrpSpPr>
          <p:grpSpPr>
            <a:xfrm rot="2700000">
              <a:off x="697997" y="1444882"/>
              <a:ext cx="2953487" cy="2947809"/>
              <a:chOff x="1985640" y="-544697"/>
              <a:chExt cx="6843660" cy="6830504"/>
            </a:xfrm>
          </p:grpSpPr>
          <p:sp>
            <p:nvSpPr>
              <p:cNvPr id="18" name="空心弧">
                <a:extLst>
                  <a:ext uri="{FF2B5EF4-FFF2-40B4-BE49-F238E27FC236}">
                    <a16:creationId xmlns:a16="http://schemas.microsoft.com/office/drawing/2014/main" xmlns="" id="{AC3B46E5-B921-4A3F-9C6D-381BB353F2E3}"/>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9" name="空心弧">
                <a:extLst>
                  <a:ext uri="{FF2B5EF4-FFF2-40B4-BE49-F238E27FC236}">
                    <a16:creationId xmlns:a16="http://schemas.microsoft.com/office/drawing/2014/main" xmlns="" id="{4063D599-C463-47A1-B4F3-917327B7E396}"/>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1" name="空心弧">
                <a:extLst>
                  <a:ext uri="{FF2B5EF4-FFF2-40B4-BE49-F238E27FC236}">
                    <a16:creationId xmlns:a16="http://schemas.microsoft.com/office/drawing/2014/main" xmlns="" id="{53B0404D-76C4-495A-860B-1907C8C176A2}"/>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2" name="空心弧">
                <a:extLst>
                  <a:ext uri="{FF2B5EF4-FFF2-40B4-BE49-F238E27FC236}">
                    <a16:creationId xmlns:a16="http://schemas.microsoft.com/office/drawing/2014/main" xmlns="" id="{3A5C6DE8-EF86-4FE3-9764-90DCB65A05C0}"/>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17" name="图片 16">
              <a:extLst>
                <a:ext uri="{FF2B5EF4-FFF2-40B4-BE49-F238E27FC236}">
                  <a16:creationId xmlns:a16="http://schemas.microsoft.com/office/drawing/2014/main" xmlns="" id="{5C90E2E2-D878-4BC5-9117-7ED744D873AD}"/>
                </a:ext>
              </a:extLst>
            </p:cNvPr>
            <p:cNvPicPr>
              <a:picLocks noChangeAspect="1"/>
            </p:cNvPicPr>
            <p:nvPr/>
          </p:nvPicPr>
          <p:blipFill rotWithShape="1">
            <a:blip r:embed="rId5">
              <a:extLst>
                <a:ext uri="{28A0092B-C50C-407E-A947-70E740481C1C}">
                  <a14:useLocalDpi xmlns:a14="http://schemas.microsoft.com/office/drawing/2010/main" val="0"/>
                </a:ext>
              </a:extLst>
            </a:blip>
            <a:srcRect l="21865" r="21865"/>
            <a:stretch/>
          </p:blipFill>
          <p:spPr>
            <a:xfrm>
              <a:off x="899503" y="1654252"/>
              <a:ext cx="2532360" cy="2532360"/>
            </a:xfrm>
            <a:prstGeom prst="ellipse">
              <a:avLst/>
            </a:prstGeom>
          </p:spPr>
        </p:pic>
      </p:grpSp>
      <p:pic>
        <p:nvPicPr>
          <p:cNvPr id="23" name="图片 22">
            <a:hlinkClick r:id="rId6" action="ppaction://hlinkfile"/>
            <a:extLst>
              <a:ext uri="{FF2B5EF4-FFF2-40B4-BE49-F238E27FC236}">
                <a16:creationId xmlns:a16="http://schemas.microsoft.com/office/drawing/2014/main" xmlns="" id="{2D3CF932-264A-4E54-9349-BED949BDF3B9}"/>
              </a:ext>
            </a:extLst>
          </p:cNvPr>
          <p:cNvPicPr>
            <a:picLocks noChangeAspect="1"/>
          </p:cNvPicPr>
          <p:nvPr/>
        </p:nvPicPr>
        <p:blipFill>
          <a:blip r:embed="rId7">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8943936" y="2851419"/>
            <a:ext cx="877901" cy="877901"/>
          </a:xfrm>
          <a:prstGeom prst="rect">
            <a:avLst/>
          </a:prstGeom>
        </p:spPr>
      </p:pic>
      <p:grpSp>
        <p:nvGrpSpPr>
          <p:cNvPr id="24" name="组合 23">
            <a:extLst>
              <a:ext uri="{FF2B5EF4-FFF2-40B4-BE49-F238E27FC236}">
                <a16:creationId xmlns:a16="http://schemas.microsoft.com/office/drawing/2014/main" xmlns="" id="{01B171E8-FB81-4220-9B82-D1F2B2509B32}"/>
              </a:ext>
            </a:extLst>
          </p:cNvPr>
          <p:cNvGrpSpPr/>
          <p:nvPr/>
        </p:nvGrpSpPr>
        <p:grpSpPr>
          <a:xfrm>
            <a:off x="7860795" y="5205341"/>
            <a:ext cx="3036624" cy="1096291"/>
            <a:chOff x="376432" y="5027369"/>
            <a:chExt cx="3036624" cy="1096291"/>
          </a:xfrm>
        </p:grpSpPr>
        <p:sp>
          <p:nvSpPr>
            <p:cNvPr id="25" name="文本">
              <a:extLst>
                <a:ext uri="{FF2B5EF4-FFF2-40B4-BE49-F238E27FC236}">
                  <a16:creationId xmlns:a16="http://schemas.microsoft.com/office/drawing/2014/main" xmlns="" id="{D3431E64-BF92-46A0-92B8-F6AFE23859E5}"/>
                </a:ext>
              </a:extLst>
            </p:cNvPr>
            <p:cNvSpPr/>
            <p:nvPr/>
          </p:nvSpPr>
          <p:spPr>
            <a:xfrm>
              <a:off x="1490252" y="5215410"/>
              <a:ext cx="1922804" cy="830997"/>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命运与共，青春力量</a:t>
              </a:r>
            </a:p>
          </p:txBody>
        </p:sp>
        <p:pic>
          <p:nvPicPr>
            <p:cNvPr id="26" name="图片 25">
              <a:extLst>
                <a:ext uri="{FF2B5EF4-FFF2-40B4-BE49-F238E27FC236}">
                  <a16:creationId xmlns:a16="http://schemas.microsoft.com/office/drawing/2014/main" xmlns="" id="{6B568098-0302-4C92-BF01-6C1B0C54D1A9}"/>
                </a:ext>
              </a:extLst>
            </p:cNvPr>
            <p:cNvPicPr>
              <a:picLocks noChangeAspect="1"/>
            </p:cNvPicPr>
            <p:nvPr/>
          </p:nvPicPr>
          <p:blipFill rotWithShape="1">
            <a:blip r:embed="rId8"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7" name="直接连接符 26">
              <a:extLst>
                <a:ext uri="{FF2B5EF4-FFF2-40B4-BE49-F238E27FC236}">
                  <a16:creationId xmlns:a16="http://schemas.microsoft.com/office/drawing/2014/main" xmlns="" id="{F7D5EE28-2B90-4E32-9085-83426007FC52}"/>
                </a:ext>
              </a:extLst>
            </p:cNvPr>
            <p:cNvCxnSpPr>
              <a:cxnSpLocks/>
            </p:cNvCxnSpPr>
            <p:nvPr/>
          </p:nvCxnSpPr>
          <p:spPr>
            <a:xfrm>
              <a:off x="1452698" y="6123660"/>
              <a:ext cx="1813134" cy="0"/>
            </a:xfrm>
            <a:prstGeom prst="line">
              <a:avLst/>
            </a:prstGeom>
            <a:noFill/>
            <a:ln w="6350" cap="flat" cmpd="sng" algn="ctr">
              <a:solidFill>
                <a:srgbClr val="B26A37"/>
              </a:solidFill>
              <a:prstDash val="solid"/>
              <a:miter lim="800000"/>
            </a:ln>
            <a:effectLst/>
          </p:spPr>
        </p:cxnSp>
      </p:grpSp>
      <p:grpSp>
        <p:nvGrpSpPr>
          <p:cNvPr id="30" name="组合 29">
            <a:extLst>
              <a:ext uri="{FF2B5EF4-FFF2-40B4-BE49-F238E27FC236}">
                <a16:creationId xmlns:a16="http://schemas.microsoft.com/office/drawing/2014/main" xmlns="" id="{195D6693-2E10-4BE9-A4EB-B30B07A9EB06}"/>
              </a:ext>
            </a:extLst>
          </p:cNvPr>
          <p:cNvGrpSpPr/>
          <p:nvPr/>
        </p:nvGrpSpPr>
        <p:grpSpPr>
          <a:xfrm>
            <a:off x="582088" y="1451357"/>
            <a:ext cx="6369161" cy="2243050"/>
            <a:chOff x="614974" y="1602382"/>
            <a:chExt cx="6369161" cy="2243050"/>
          </a:xfrm>
        </p:grpSpPr>
        <p:grpSp>
          <p:nvGrpSpPr>
            <p:cNvPr id="5" name="组合 4">
              <a:extLst>
                <a:ext uri="{FF2B5EF4-FFF2-40B4-BE49-F238E27FC236}">
                  <a16:creationId xmlns:a16="http://schemas.microsoft.com/office/drawing/2014/main" xmlns="" id="{1ACE98FD-B041-40BE-B333-FB34696E8870}"/>
                </a:ext>
              </a:extLst>
            </p:cNvPr>
            <p:cNvGrpSpPr/>
            <p:nvPr/>
          </p:nvGrpSpPr>
          <p:grpSpPr>
            <a:xfrm>
              <a:off x="614974" y="1978079"/>
              <a:ext cx="6369161" cy="1417819"/>
              <a:chOff x="614974" y="1978079"/>
              <a:chExt cx="6369161" cy="1417819"/>
            </a:xfrm>
          </p:grpSpPr>
          <p:cxnSp>
            <p:nvCxnSpPr>
              <p:cNvPr id="29" name="Elbow Connector 53">
                <a:extLst>
                  <a:ext uri="{FF2B5EF4-FFF2-40B4-BE49-F238E27FC236}">
                    <a16:creationId xmlns:a16="http://schemas.microsoft.com/office/drawing/2014/main" xmlns="" id="{8981D81F-28AF-477E-9D51-6F21FAF73E4C}"/>
                  </a:ext>
                </a:extLst>
              </p:cNvPr>
              <p:cNvCxnSpPr/>
              <p:nvPr/>
            </p:nvCxnSpPr>
            <p:spPr>
              <a:xfrm rot="5400000" flipV="1">
                <a:off x="3672135" y="83898"/>
                <a:ext cx="756000" cy="5868000"/>
              </a:xfrm>
              <a:prstGeom prst="bentConnector3">
                <a:avLst>
                  <a:gd name="adj1" fmla="val 170412"/>
                </a:avLst>
              </a:prstGeom>
              <a:ln w="6350">
                <a:solidFill>
                  <a:srgbClr val="C77D4B"/>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8" name="Oval 46">
                <a:extLst>
                  <a:ext uri="{FF2B5EF4-FFF2-40B4-BE49-F238E27FC236}">
                    <a16:creationId xmlns:a16="http://schemas.microsoft.com/office/drawing/2014/main" xmlns="" id="{9FD75F4A-5FFF-493D-AC85-9A5762450FC7}"/>
                  </a:ext>
                </a:extLst>
              </p:cNvPr>
              <p:cNvSpPr/>
              <p:nvPr/>
            </p:nvSpPr>
            <p:spPr bwMode="auto">
              <a:xfrm>
                <a:off x="614974" y="1978079"/>
                <a:ext cx="948048" cy="948048"/>
              </a:xfrm>
              <a:prstGeom prst="ellipse">
                <a:avLst/>
              </a:prstGeom>
              <a:solidFill>
                <a:srgbClr val="B26A37"/>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ea"/>
                  <a:sym typeface="+mn-lt"/>
                </a:endParaRPr>
              </a:p>
            </p:txBody>
          </p:sp>
        </p:grpSp>
        <p:sp>
          <p:nvSpPr>
            <p:cNvPr id="31" name="矩形 20">
              <a:extLst>
                <a:ext uri="{FF2B5EF4-FFF2-40B4-BE49-F238E27FC236}">
                  <a16:creationId xmlns:a16="http://schemas.microsoft.com/office/drawing/2014/main" xmlns="" id="{B9D58B81-2625-46EB-8673-A1A1CE4C2C5E}"/>
                </a:ext>
              </a:extLst>
            </p:cNvPr>
            <p:cNvSpPr>
              <a:spLocks noChangeArrowheads="1"/>
            </p:cNvSpPr>
            <p:nvPr/>
          </p:nvSpPr>
          <p:spPr bwMode="auto">
            <a:xfrm>
              <a:off x="690141" y="2218943"/>
              <a:ext cx="9781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青年</a:t>
              </a:r>
            </a:p>
          </p:txBody>
        </p:sp>
        <p:sp>
          <p:nvSpPr>
            <p:cNvPr id="32" name="矩形 20">
              <a:extLst>
                <a:ext uri="{FF2B5EF4-FFF2-40B4-BE49-F238E27FC236}">
                  <a16:creationId xmlns:a16="http://schemas.microsoft.com/office/drawing/2014/main" xmlns="" id="{DF0C49AD-554A-4C00-8903-F6DD91B804FF}"/>
                </a:ext>
              </a:extLst>
            </p:cNvPr>
            <p:cNvSpPr>
              <a:spLocks noChangeArrowheads="1"/>
            </p:cNvSpPr>
            <p:nvPr/>
          </p:nvSpPr>
          <p:spPr bwMode="auto">
            <a:xfrm>
              <a:off x="1787660" y="1602382"/>
              <a:ext cx="4908346"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是当今时代最灵敏、最活跃、最富有朝气的群体，正处于探索世界多样性和可能性的发展过程中，最有潜力引领世界的光明未来</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xmlns="" id="{3A21BFD6-F6E7-455C-AD3D-8003648B2BFB}"/>
              </a:ext>
            </a:extLst>
          </p:cNvPr>
          <p:cNvGrpSpPr/>
          <p:nvPr/>
        </p:nvGrpSpPr>
        <p:grpSpPr>
          <a:xfrm>
            <a:off x="288216" y="4051556"/>
            <a:ext cx="7538077" cy="2449790"/>
            <a:chOff x="592191" y="4051556"/>
            <a:chExt cx="7538077" cy="2449790"/>
          </a:xfrm>
        </p:grpSpPr>
        <p:grpSp>
          <p:nvGrpSpPr>
            <p:cNvPr id="38" name="Group 22">
              <a:extLst>
                <a:ext uri="{FF2B5EF4-FFF2-40B4-BE49-F238E27FC236}">
                  <a16:creationId xmlns:a16="http://schemas.microsoft.com/office/drawing/2014/main" xmlns="" id="{A3B05C83-16C3-4A9B-AD97-4FA20B686C9A}"/>
                </a:ext>
              </a:extLst>
            </p:cNvPr>
            <p:cNvGrpSpPr>
              <a:grpSpLocks/>
            </p:cNvGrpSpPr>
            <p:nvPr/>
          </p:nvGrpSpPr>
          <p:grpSpPr bwMode="auto">
            <a:xfrm>
              <a:off x="1916465" y="5350332"/>
              <a:ext cx="4373098" cy="503122"/>
              <a:chOff x="-1" y="119"/>
              <a:chExt cx="3601313" cy="504056"/>
            </a:xfrm>
            <a:effectLst>
              <a:outerShdw blurRad="241300" dist="50800" dir="2700000" algn="tl" rotWithShape="0">
                <a:prstClr val="black">
                  <a:alpha val="21000"/>
                </a:prstClr>
              </a:outerShdw>
            </a:effectLst>
          </p:grpSpPr>
          <p:sp>
            <p:nvSpPr>
              <p:cNvPr id="39" name="矩形 46">
                <a:extLst>
                  <a:ext uri="{FF2B5EF4-FFF2-40B4-BE49-F238E27FC236}">
                    <a16:creationId xmlns:a16="http://schemas.microsoft.com/office/drawing/2014/main" xmlns="" id="{7B3934BE-8644-459E-8ABF-279C93BD27FB}"/>
                  </a:ext>
                </a:extLst>
              </p:cNvPr>
              <p:cNvSpPr>
                <a:spLocks noChangeArrowheads="1"/>
              </p:cNvSpPr>
              <p:nvPr/>
            </p:nvSpPr>
            <p:spPr bwMode="auto">
              <a:xfrm>
                <a:off x="-1" y="119"/>
                <a:ext cx="3601313" cy="504056"/>
              </a:xfrm>
              <a:prstGeom prst="round2SameRect">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icrosoft YaHei"/>
                  <a:ea typeface="Microsoft YaHei"/>
                  <a:cs typeface="+mn-ea"/>
                  <a:sym typeface="+mn-lt"/>
                </a:endParaRPr>
              </a:p>
            </p:txBody>
          </p:sp>
          <p:sp>
            <p:nvSpPr>
              <p:cNvPr id="40" name="文本框 47">
                <a:extLst>
                  <a:ext uri="{FF2B5EF4-FFF2-40B4-BE49-F238E27FC236}">
                    <a16:creationId xmlns:a16="http://schemas.microsoft.com/office/drawing/2014/main" xmlns="" id="{FD6BBFD2-3EA7-4B36-8450-42D4BB612D95}"/>
                  </a:ext>
                </a:extLst>
              </p:cNvPr>
              <p:cNvSpPr>
                <a:spLocks noChangeArrowheads="1"/>
              </p:cNvSpPr>
              <p:nvPr/>
            </p:nvSpPr>
            <p:spPr bwMode="auto">
              <a:xfrm>
                <a:off x="104805" y="20887"/>
                <a:ext cx="3391701" cy="46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Microsoft YaHei"/>
                    <a:ea typeface="Microsoft YaHei"/>
                    <a:cs typeface="+mn-ea"/>
                    <a:sym typeface="+mn-lt"/>
                  </a:rPr>
                  <a:t>是各国人民的美好愿望</a:t>
                </a:r>
              </a:p>
            </p:txBody>
          </p:sp>
        </p:grpSp>
        <p:sp>
          <p:nvSpPr>
            <p:cNvPr id="41" name="矩形 20">
              <a:extLst>
                <a:ext uri="{FF2B5EF4-FFF2-40B4-BE49-F238E27FC236}">
                  <a16:creationId xmlns:a16="http://schemas.microsoft.com/office/drawing/2014/main" xmlns="" id="{69BC639B-3779-441C-95DA-7510BC70B534}"/>
                </a:ext>
              </a:extLst>
            </p:cNvPr>
            <p:cNvSpPr>
              <a:spLocks noChangeArrowheads="1"/>
            </p:cNvSpPr>
            <p:nvPr/>
          </p:nvSpPr>
          <p:spPr bwMode="auto">
            <a:xfrm>
              <a:off x="2192010" y="4051556"/>
              <a:ext cx="39039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Microsoft YaHei"/>
                  <a:ea typeface="微软雅黑" panose="020B0503020204020204" pitchFamily="34" charset="-122"/>
                  <a:cs typeface="+mn-cs"/>
                </a:rPr>
                <a:t>让和平的薪火代代相传</a:t>
              </a:r>
              <a:endParaRPr kumimoji="0" lang="en-US" altLang="zh-CN" sz="2400" b="0" i="0" u="none" strike="noStrike" kern="1200" cap="none" spc="0" normalizeH="0" baseline="0" noProof="0" dirty="0">
                <a:ln>
                  <a:noFill/>
                </a:ln>
                <a:solidFill>
                  <a:srgbClr val="262626"/>
                </a:solidFill>
                <a:effectLst/>
                <a:uLnTx/>
                <a:uFillTx/>
                <a:latin typeface="Microsoft YaHei"/>
                <a:ea typeface="微软雅黑" panose="020B0503020204020204" pitchFamily="34" charset="-122"/>
                <a:cs typeface="+mn-cs"/>
              </a:endParaRPr>
            </a:p>
          </p:txBody>
        </p:sp>
        <p:sp>
          <p:nvSpPr>
            <p:cNvPr id="42" name="矩形 20">
              <a:extLst>
                <a:ext uri="{FF2B5EF4-FFF2-40B4-BE49-F238E27FC236}">
                  <a16:creationId xmlns:a16="http://schemas.microsoft.com/office/drawing/2014/main" xmlns="" id="{400E0EB0-CB8B-438B-8E94-9E59311396DC}"/>
                </a:ext>
              </a:extLst>
            </p:cNvPr>
            <p:cNvSpPr>
              <a:spLocks noChangeArrowheads="1"/>
            </p:cNvSpPr>
            <p:nvPr/>
          </p:nvSpPr>
          <p:spPr bwMode="auto">
            <a:xfrm>
              <a:off x="592191" y="4726051"/>
              <a:ext cx="39039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Microsoft YaHei"/>
                  <a:ea typeface="微软雅黑" panose="020B0503020204020204" pitchFamily="34" charset="-122"/>
                  <a:cs typeface="+mn-cs"/>
                </a:rPr>
                <a:t>让发展的动力源源不断</a:t>
              </a:r>
            </a:p>
          </p:txBody>
        </p:sp>
        <p:sp>
          <p:nvSpPr>
            <p:cNvPr id="43" name="矩形 20">
              <a:extLst>
                <a:ext uri="{FF2B5EF4-FFF2-40B4-BE49-F238E27FC236}">
                  <a16:creationId xmlns:a16="http://schemas.microsoft.com/office/drawing/2014/main" xmlns="" id="{92DEBE0E-1E09-45C0-BB6E-B7F3E81B202A}"/>
                </a:ext>
              </a:extLst>
            </p:cNvPr>
            <p:cNvSpPr>
              <a:spLocks noChangeArrowheads="1"/>
            </p:cNvSpPr>
            <p:nvPr/>
          </p:nvSpPr>
          <p:spPr bwMode="auto">
            <a:xfrm>
              <a:off x="4226278" y="4726051"/>
              <a:ext cx="39039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Microsoft YaHei"/>
                  <a:ea typeface="微软雅黑" panose="020B0503020204020204" pitchFamily="34" charset="-122"/>
                  <a:cs typeface="+mn-cs"/>
                </a:rPr>
                <a:t>让文明的光芒熠熠生辉</a:t>
              </a:r>
            </a:p>
          </p:txBody>
        </p:sp>
        <p:grpSp>
          <p:nvGrpSpPr>
            <p:cNvPr id="44" name="Group 22">
              <a:extLst>
                <a:ext uri="{FF2B5EF4-FFF2-40B4-BE49-F238E27FC236}">
                  <a16:creationId xmlns:a16="http://schemas.microsoft.com/office/drawing/2014/main" xmlns="" id="{A68C0969-EBB9-41CA-A553-29807F94613E}"/>
                </a:ext>
              </a:extLst>
            </p:cNvPr>
            <p:cNvGrpSpPr>
              <a:grpSpLocks/>
            </p:cNvGrpSpPr>
            <p:nvPr/>
          </p:nvGrpSpPr>
          <p:grpSpPr bwMode="auto">
            <a:xfrm>
              <a:off x="1916465" y="5998224"/>
              <a:ext cx="4373098" cy="503122"/>
              <a:chOff x="-1" y="119"/>
              <a:chExt cx="3601313" cy="504056"/>
            </a:xfrm>
            <a:effectLst>
              <a:outerShdw blurRad="241300" dist="50800" dir="2700000" algn="tl" rotWithShape="0">
                <a:prstClr val="black">
                  <a:alpha val="21000"/>
                </a:prstClr>
              </a:outerShdw>
            </a:effectLst>
          </p:grpSpPr>
          <p:sp>
            <p:nvSpPr>
              <p:cNvPr id="45" name="矩形 46">
                <a:extLst>
                  <a:ext uri="{FF2B5EF4-FFF2-40B4-BE49-F238E27FC236}">
                    <a16:creationId xmlns:a16="http://schemas.microsoft.com/office/drawing/2014/main" xmlns="" id="{F96ED58F-8298-4C76-8284-5F33373528AE}"/>
                  </a:ext>
                </a:extLst>
              </p:cNvPr>
              <p:cNvSpPr>
                <a:spLocks noChangeArrowheads="1"/>
              </p:cNvSpPr>
              <p:nvPr/>
            </p:nvSpPr>
            <p:spPr bwMode="auto">
              <a:xfrm>
                <a:off x="-1" y="119"/>
                <a:ext cx="3601313" cy="504056"/>
              </a:xfrm>
              <a:prstGeom prst="round2SameRect">
                <a:avLst/>
              </a:prstGeom>
              <a:solidFill>
                <a:srgbClr val="B26A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FFFFFF"/>
                  </a:solidFill>
                  <a:effectLst/>
                  <a:uLnTx/>
                  <a:uFillTx/>
                  <a:latin typeface="Microsoft YaHei"/>
                  <a:ea typeface="Microsoft YaHei"/>
                  <a:cs typeface="+mn-ea"/>
                  <a:sym typeface="+mn-lt"/>
                </a:endParaRPr>
              </a:p>
            </p:txBody>
          </p:sp>
          <p:sp>
            <p:nvSpPr>
              <p:cNvPr id="46" name="文本框 47">
                <a:extLst>
                  <a:ext uri="{FF2B5EF4-FFF2-40B4-BE49-F238E27FC236}">
                    <a16:creationId xmlns:a16="http://schemas.microsoft.com/office/drawing/2014/main" xmlns="" id="{848C6122-2143-4511-AE2F-301E94C4F702}"/>
                  </a:ext>
                </a:extLst>
              </p:cNvPr>
              <p:cNvSpPr>
                <a:spLocks noChangeArrowheads="1"/>
              </p:cNvSpPr>
              <p:nvPr/>
            </p:nvSpPr>
            <p:spPr bwMode="auto">
              <a:xfrm>
                <a:off x="45308" y="20887"/>
                <a:ext cx="3510697" cy="46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Microsoft YaHei"/>
                    <a:ea typeface="Microsoft YaHei"/>
                    <a:cs typeface="+mn-ea"/>
                    <a:sym typeface="+mn-lt"/>
                  </a:rPr>
                  <a:t>更是这一代青年的责任担当</a:t>
                </a:r>
              </a:p>
            </p:txBody>
          </p:sp>
        </p:grpSp>
      </p:grpSp>
    </p:spTree>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000"/>
            <a:lum/>
          </a:blip>
          <a:srcRect/>
          <a:stretch>
            <a:fillRect t="-9000" b="-9000"/>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2BC5596C-0036-4983-9589-E19BEAF4DD1C}"/>
              </a:ext>
            </a:extLst>
          </p:cNvPr>
          <p:cNvPicPr>
            <a:picLocks noChangeAspect="1"/>
          </p:cNvPicPr>
          <p:nvPr/>
        </p:nvPicPr>
        <p:blipFill>
          <a:blip r:embed="rId3"/>
          <a:stretch>
            <a:fillRect/>
          </a:stretch>
        </p:blipFill>
        <p:spPr>
          <a:xfrm>
            <a:off x="10267930" y="211685"/>
            <a:ext cx="1736568" cy="1155607"/>
          </a:xfrm>
          <a:prstGeom prst="rect">
            <a:avLst/>
          </a:prstGeom>
        </p:spPr>
      </p:pic>
      <p:grpSp>
        <p:nvGrpSpPr>
          <p:cNvPr id="6" name="组合 5">
            <a:extLst>
              <a:ext uri="{FF2B5EF4-FFF2-40B4-BE49-F238E27FC236}">
                <a16:creationId xmlns:a16="http://schemas.microsoft.com/office/drawing/2014/main" xmlns="" id="{C0266AAE-2CF2-4A0D-A758-6FA33A2F827B}"/>
              </a:ext>
            </a:extLst>
          </p:cNvPr>
          <p:cNvGrpSpPr/>
          <p:nvPr/>
        </p:nvGrpSpPr>
        <p:grpSpPr>
          <a:xfrm>
            <a:off x="-156" y="0"/>
            <a:ext cx="12192154" cy="1379459"/>
            <a:chOff x="-156" y="0"/>
            <a:chExt cx="12192154" cy="1379459"/>
          </a:xfrm>
        </p:grpSpPr>
        <p:grpSp>
          <p:nvGrpSpPr>
            <p:cNvPr id="10" name="组合 9">
              <a:extLst>
                <a:ext uri="{FF2B5EF4-FFF2-40B4-BE49-F238E27FC236}">
                  <a16:creationId xmlns:a16="http://schemas.microsoft.com/office/drawing/2014/main" xmlns="" id="{2E5359FF-7AB5-43B7-8459-093903744260}"/>
                </a:ext>
              </a:extLst>
            </p:cNvPr>
            <p:cNvGrpSpPr/>
            <p:nvPr/>
          </p:nvGrpSpPr>
          <p:grpSpPr>
            <a:xfrm>
              <a:off x="-156" y="132762"/>
              <a:ext cx="12192154" cy="1246697"/>
              <a:chOff x="-5720519" y="757867"/>
              <a:chExt cx="14864518" cy="1519954"/>
            </a:xfrm>
          </p:grpSpPr>
          <p:sp>
            <p:nvSpPr>
              <p:cNvPr id="11" name="矩形 10">
                <a:extLst>
                  <a:ext uri="{FF2B5EF4-FFF2-40B4-BE49-F238E27FC236}">
                    <a16:creationId xmlns:a16="http://schemas.microsoft.com/office/drawing/2014/main" xmlns="" id="{22F59444-8D0B-468A-94D8-9AFCD0D40071}"/>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xmlns="" id="{65B0F01C-9AE5-4506-BD9B-7B6ECD2F6A1F}"/>
                  </a:ext>
                </a:extLst>
              </p:cNvPr>
              <p:cNvSpPr txBox="1"/>
              <p:nvPr/>
            </p:nvSpPr>
            <p:spPr>
              <a:xfrm>
                <a:off x="-3676483" y="1583561"/>
                <a:ext cx="10312781"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以青春力量推动构建人类命运共同体</a:t>
                </a:r>
              </a:p>
            </p:txBody>
          </p:sp>
          <p:sp>
            <p:nvSpPr>
              <p:cNvPr id="13" name="矩形 12">
                <a:extLst>
                  <a:ext uri="{FF2B5EF4-FFF2-40B4-BE49-F238E27FC236}">
                    <a16:creationId xmlns:a16="http://schemas.microsoft.com/office/drawing/2014/main" xmlns="" id="{B707A5E6-D2AD-472F-8490-40C0B6CF1565}"/>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8" name="图片 7">
              <a:extLst>
                <a:ext uri="{FF2B5EF4-FFF2-40B4-BE49-F238E27FC236}">
                  <a16:creationId xmlns:a16="http://schemas.microsoft.com/office/drawing/2014/main" xmlns="" id="{FBBD5A71-BFA6-41C1-87B3-1A08C1CA91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pic>
        <p:nvPicPr>
          <p:cNvPr id="47" name="图片 2">
            <a:extLst>
              <a:ext uri="{FF2B5EF4-FFF2-40B4-BE49-F238E27FC236}">
                <a16:creationId xmlns:a16="http://schemas.microsoft.com/office/drawing/2014/main" xmlns="" id="{4C2EBA35-6F1E-4C44-B254-F887A583DD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494"/>
          <a:stretch/>
        </p:blipFill>
        <p:spPr bwMode="auto">
          <a:xfrm>
            <a:off x="5634171" y="1540537"/>
            <a:ext cx="3277135" cy="533381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矩形 20">
            <a:extLst>
              <a:ext uri="{FF2B5EF4-FFF2-40B4-BE49-F238E27FC236}">
                <a16:creationId xmlns:a16="http://schemas.microsoft.com/office/drawing/2014/main" xmlns="" id="{9DD3B283-5F35-4B3B-B812-F8AE06A827BD}"/>
              </a:ext>
            </a:extLst>
          </p:cNvPr>
          <p:cNvSpPr>
            <a:spLocks noChangeArrowheads="1"/>
          </p:cNvSpPr>
          <p:nvPr/>
        </p:nvSpPr>
        <p:spPr bwMode="auto">
          <a:xfrm>
            <a:off x="876584" y="3804937"/>
            <a:ext cx="395890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习近平主席同国际青年的“信笺对话”，润物无声地鼓舞着国际青年在实现梦想的道路上携手同行。</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a:extLst>
              <a:ext uri="{FF2B5EF4-FFF2-40B4-BE49-F238E27FC236}">
                <a16:creationId xmlns:a16="http://schemas.microsoft.com/office/drawing/2014/main" xmlns="" id="{D4CE2A68-BF08-4E5D-92A2-E982CB823D1B}"/>
              </a:ext>
            </a:extLst>
          </p:cNvPr>
          <p:cNvGrpSpPr/>
          <p:nvPr/>
        </p:nvGrpSpPr>
        <p:grpSpPr>
          <a:xfrm>
            <a:off x="126489" y="1749670"/>
            <a:ext cx="6313876" cy="1695450"/>
            <a:chOff x="665826" y="1524000"/>
            <a:chExt cx="6313876" cy="1695450"/>
          </a:xfrm>
        </p:grpSpPr>
        <p:grpSp>
          <p:nvGrpSpPr>
            <p:cNvPr id="49" name="组合 20">
              <a:extLst>
                <a:ext uri="{FF2B5EF4-FFF2-40B4-BE49-F238E27FC236}">
                  <a16:creationId xmlns:a16="http://schemas.microsoft.com/office/drawing/2014/main" xmlns="" id="{B25D0ED1-FA47-4E76-9E55-2FA16AE551C8}"/>
                </a:ext>
              </a:extLst>
            </p:cNvPr>
            <p:cNvGrpSpPr>
              <a:grpSpLocks/>
            </p:cNvGrpSpPr>
            <p:nvPr/>
          </p:nvGrpSpPr>
          <p:grpSpPr bwMode="auto">
            <a:xfrm>
              <a:off x="665826" y="1524000"/>
              <a:ext cx="5239941" cy="1695450"/>
              <a:chOff x="0" y="0"/>
              <a:chExt cx="9668211" cy="2968531"/>
            </a:xfrm>
            <a:solidFill>
              <a:srgbClr val="B26A37"/>
            </a:solidFill>
          </p:grpSpPr>
          <p:sp>
            <p:nvSpPr>
              <p:cNvPr id="50" name="任意多边形 21">
                <a:extLst>
                  <a:ext uri="{FF2B5EF4-FFF2-40B4-BE49-F238E27FC236}">
                    <a16:creationId xmlns:a16="http://schemas.microsoft.com/office/drawing/2014/main" xmlns="" id="{4987C7AB-54E1-4B5F-85ED-EA4264ECFB52}"/>
                  </a:ext>
                </a:extLst>
              </p:cNvPr>
              <p:cNvSpPr>
                <a:spLocks/>
              </p:cNvSpPr>
              <p:nvPr/>
            </p:nvSpPr>
            <p:spPr bwMode="auto">
              <a:xfrm rot="-251305">
                <a:off x="125220" y="2795505"/>
                <a:ext cx="9402395" cy="173026"/>
              </a:xfrm>
              <a:custGeom>
                <a:avLst/>
                <a:gdLst>
                  <a:gd name="T0" fmla="*/ 0 w 9402792"/>
                  <a:gd name="T1" fmla="*/ 5074 h 327804"/>
                  <a:gd name="T2" fmla="*/ 138004 w 9402792"/>
                  <a:gd name="T3" fmla="*/ 48207 h 327804"/>
                  <a:gd name="T4" fmla="*/ 9401601 w 9402792"/>
                  <a:gd name="T5" fmla="*/ 0 h 327804"/>
                  <a:gd name="T6" fmla="*/ 0 w 9402792"/>
                  <a:gd name="T7" fmla="*/ 5074 h 327804"/>
                  <a:gd name="T8" fmla="*/ 0 60000 65536"/>
                  <a:gd name="T9" fmla="*/ 0 60000 65536"/>
                  <a:gd name="T10" fmla="*/ 0 60000 65536"/>
                  <a:gd name="T11" fmla="*/ 0 60000 65536"/>
                  <a:gd name="T12" fmla="*/ 0 w 9402792"/>
                  <a:gd name="T13" fmla="*/ 0 h 327804"/>
                  <a:gd name="T14" fmla="*/ 9402792 w 9402792"/>
                  <a:gd name="T15" fmla="*/ 327804 h 327804"/>
                </a:gdLst>
                <a:ahLst/>
                <a:cxnLst>
                  <a:cxn ang="T8">
                    <a:pos x="T0" y="T1"/>
                  </a:cxn>
                  <a:cxn ang="T9">
                    <a:pos x="T2" y="T3"/>
                  </a:cxn>
                  <a:cxn ang="T10">
                    <a:pos x="T4" y="T5"/>
                  </a:cxn>
                  <a:cxn ang="T11">
                    <a:pos x="T6" y="T7"/>
                  </a:cxn>
                </a:cxnLst>
                <a:rect l="T12" t="T13" r="T14" b="T15"/>
                <a:pathLst>
                  <a:path w="9402792" h="327804">
                    <a:moveTo>
                      <a:pt x="0" y="34506"/>
                    </a:moveTo>
                    <a:lnTo>
                      <a:pt x="138022" y="327804"/>
                    </a:lnTo>
                    <a:lnTo>
                      <a:pt x="9402792" y="0"/>
                    </a:lnTo>
                    <a:lnTo>
                      <a:pt x="0" y="34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51" name="任意多边形 22">
                <a:extLst>
                  <a:ext uri="{FF2B5EF4-FFF2-40B4-BE49-F238E27FC236}">
                    <a16:creationId xmlns:a16="http://schemas.microsoft.com/office/drawing/2014/main" xmlns="" id="{DE9A71B6-42A1-4EBE-8EA9-9E4A7242C06E}"/>
                  </a:ext>
                </a:extLst>
              </p:cNvPr>
              <p:cNvSpPr>
                <a:spLocks/>
              </p:cNvSpPr>
              <p:nvPr/>
            </p:nvSpPr>
            <p:spPr bwMode="auto">
              <a:xfrm rot="21245190" flipH="1">
                <a:off x="265816" y="1192416"/>
                <a:ext cx="9402395" cy="170941"/>
              </a:xfrm>
              <a:custGeom>
                <a:avLst/>
                <a:gdLst>
                  <a:gd name="T0" fmla="*/ 0 w 9402792"/>
                  <a:gd name="T1" fmla="*/ 4893 h 327804"/>
                  <a:gd name="T2" fmla="*/ 138004 w 9402792"/>
                  <a:gd name="T3" fmla="*/ 46485 h 327804"/>
                  <a:gd name="T4" fmla="*/ 9401601 w 9402792"/>
                  <a:gd name="T5" fmla="*/ 0 h 327804"/>
                  <a:gd name="T6" fmla="*/ 0 w 9402792"/>
                  <a:gd name="T7" fmla="*/ 4893 h 327804"/>
                  <a:gd name="T8" fmla="*/ 0 60000 65536"/>
                  <a:gd name="T9" fmla="*/ 0 60000 65536"/>
                  <a:gd name="T10" fmla="*/ 0 60000 65536"/>
                  <a:gd name="T11" fmla="*/ 0 60000 65536"/>
                  <a:gd name="T12" fmla="*/ 0 w 9402792"/>
                  <a:gd name="T13" fmla="*/ 0 h 327804"/>
                  <a:gd name="T14" fmla="*/ 9402792 w 9402792"/>
                  <a:gd name="T15" fmla="*/ 327804 h 327804"/>
                </a:gdLst>
                <a:ahLst/>
                <a:cxnLst>
                  <a:cxn ang="T8">
                    <a:pos x="T0" y="T1"/>
                  </a:cxn>
                  <a:cxn ang="T9">
                    <a:pos x="T2" y="T3"/>
                  </a:cxn>
                  <a:cxn ang="T10">
                    <a:pos x="T4" y="T5"/>
                  </a:cxn>
                  <a:cxn ang="T11">
                    <a:pos x="T6" y="T7"/>
                  </a:cxn>
                </a:cxnLst>
                <a:rect l="T12" t="T13" r="T14" b="T15"/>
                <a:pathLst>
                  <a:path w="9402792" h="327804">
                    <a:moveTo>
                      <a:pt x="0" y="34506"/>
                    </a:moveTo>
                    <a:lnTo>
                      <a:pt x="138022" y="327804"/>
                    </a:lnTo>
                    <a:lnTo>
                      <a:pt x="9402792" y="0"/>
                    </a:lnTo>
                    <a:lnTo>
                      <a:pt x="0" y="34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52" name="组合 23">
                <a:extLst>
                  <a:ext uri="{FF2B5EF4-FFF2-40B4-BE49-F238E27FC236}">
                    <a16:creationId xmlns:a16="http://schemas.microsoft.com/office/drawing/2014/main" xmlns="" id="{B29F7D86-2D99-4AAB-914A-1287744E7B65}"/>
                  </a:ext>
                </a:extLst>
              </p:cNvPr>
              <p:cNvGrpSpPr>
                <a:grpSpLocks/>
              </p:cNvGrpSpPr>
              <p:nvPr/>
            </p:nvGrpSpPr>
            <p:grpSpPr bwMode="auto">
              <a:xfrm rot="-3051619">
                <a:off x="-615354" y="615354"/>
                <a:ext cx="2462741" cy="1232033"/>
                <a:chOff x="0" y="0"/>
                <a:chExt cx="931661" cy="466081"/>
              </a:xfrm>
              <a:grpFill/>
            </p:grpSpPr>
            <p:sp>
              <p:nvSpPr>
                <p:cNvPr id="53" name="任意多边形 24">
                  <a:extLst>
                    <a:ext uri="{FF2B5EF4-FFF2-40B4-BE49-F238E27FC236}">
                      <a16:creationId xmlns:a16="http://schemas.microsoft.com/office/drawing/2014/main" xmlns="" id="{42B8B485-5309-4EEC-A857-34A0A1B4F67B}"/>
                    </a:ext>
                  </a:extLst>
                </p:cNvPr>
                <p:cNvSpPr>
                  <a:spLocks/>
                </p:cNvSpPr>
                <p:nvPr/>
              </p:nvSpPr>
              <p:spPr bwMode="auto">
                <a:xfrm rot="9376970">
                  <a:off x="511761" y="310698"/>
                  <a:ext cx="420337" cy="154578"/>
                </a:xfrm>
                <a:custGeom>
                  <a:avLst/>
                  <a:gdLst>
                    <a:gd name="T0" fmla="*/ 0 w 203200"/>
                    <a:gd name="T1" fmla="*/ 0 h 74863"/>
                    <a:gd name="T2" fmla="*/ 473332 w 203200"/>
                    <a:gd name="T3" fmla="*/ 659034 h 74863"/>
                    <a:gd name="T4" fmla="*/ 1798645 w 203200"/>
                    <a:gd name="T5" fmla="*/ 659034 h 74863"/>
                    <a:gd name="T6" fmla="*/ 0 w 203200"/>
                    <a:gd name="T7" fmla="*/ 0 h 74863"/>
                    <a:gd name="T8" fmla="*/ 0 60000 65536"/>
                    <a:gd name="T9" fmla="*/ 0 60000 65536"/>
                    <a:gd name="T10" fmla="*/ 0 60000 65536"/>
                    <a:gd name="T11" fmla="*/ 0 60000 65536"/>
                    <a:gd name="T12" fmla="*/ 0 w 203200"/>
                    <a:gd name="T13" fmla="*/ 0 h 74863"/>
                    <a:gd name="T14" fmla="*/ 203200 w 203200"/>
                    <a:gd name="T15" fmla="*/ 74863 h 74863"/>
                  </a:gdLst>
                  <a:ahLst/>
                  <a:cxnLst>
                    <a:cxn ang="T8">
                      <a:pos x="T0" y="T1"/>
                    </a:cxn>
                    <a:cxn ang="T9">
                      <a:pos x="T2" y="T3"/>
                    </a:cxn>
                    <a:cxn ang="T10">
                      <a:pos x="T4" y="T5"/>
                    </a:cxn>
                    <a:cxn ang="T11">
                      <a:pos x="T6" y="T7"/>
                    </a:cxn>
                  </a:cxnLst>
                  <a:rect l="T12" t="T13" r="T14" b="T15"/>
                  <a:pathLst>
                    <a:path w="203200" h="74863">
                      <a:moveTo>
                        <a:pt x="0" y="0"/>
                      </a:moveTo>
                      <a:lnTo>
                        <a:pt x="53474" y="74863"/>
                      </a:lnTo>
                      <a:lnTo>
                        <a:pt x="203200" y="7486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54" name="任意多边形 25">
                  <a:extLst>
                    <a:ext uri="{FF2B5EF4-FFF2-40B4-BE49-F238E27FC236}">
                      <a16:creationId xmlns:a16="http://schemas.microsoft.com/office/drawing/2014/main" xmlns="" id="{753D4892-542F-4679-B236-134A8F8D0F6C}"/>
                    </a:ext>
                  </a:extLst>
                </p:cNvPr>
                <p:cNvSpPr>
                  <a:spLocks/>
                </p:cNvSpPr>
                <p:nvPr/>
              </p:nvSpPr>
              <p:spPr bwMode="auto">
                <a:xfrm rot="1047066">
                  <a:off x="319822" y="-784"/>
                  <a:ext cx="179018" cy="359019"/>
                </a:xfrm>
                <a:custGeom>
                  <a:avLst/>
                  <a:gdLst>
                    <a:gd name="T0" fmla="*/ 0 w 80211"/>
                    <a:gd name="T1" fmla="*/ 0 h 160421"/>
                    <a:gd name="T2" fmla="*/ 832264 w 80211"/>
                    <a:gd name="T3" fmla="*/ 1798166 h 160421"/>
                    <a:gd name="T4" fmla="*/ 891707 w 80211"/>
                    <a:gd name="T5" fmla="*/ 539447 h 160421"/>
                    <a:gd name="T6" fmla="*/ 0 w 80211"/>
                    <a:gd name="T7" fmla="*/ 0 h 160421"/>
                    <a:gd name="T8" fmla="*/ 0 60000 65536"/>
                    <a:gd name="T9" fmla="*/ 0 60000 65536"/>
                    <a:gd name="T10" fmla="*/ 0 60000 65536"/>
                    <a:gd name="T11" fmla="*/ 0 60000 65536"/>
                    <a:gd name="T12" fmla="*/ 0 w 80211"/>
                    <a:gd name="T13" fmla="*/ 0 h 160421"/>
                    <a:gd name="T14" fmla="*/ 80211 w 80211"/>
                    <a:gd name="T15" fmla="*/ 160421 h 160421"/>
                  </a:gdLst>
                  <a:ahLst/>
                  <a:cxnLst>
                    <a:cxn ang="T8">
                      <a:pos x="T0" y="T1"/>
                    </a:cxn>
                    <a:cxn ang="T9">
                      <a:pos x="T2" y="T3"/>
                    </a:cxn>
                    <a:cxn ang="T10">
                      <a:pos x="T4" y="T5"/>
                    </a:cxn>
                    <a:cxn ang="T11">
                      <a:pos x="T6" y="T7"/>
                    </a:cxn>
                  </a:cxnLst>
                  <a:rect l="T12" t="T13" r="T14" b="T15"/>
                  <a:pathLst>
                    <a:path w="80211" h="160421">
                      <a:moveTo>
                        <a:pt x="0" y="0"/>
                      </a:moveTo>
                      <a:lnTo>
                        <a:pt x="74864" y="160421"/>
                      </a:lnTo>
                      <a:lnTo>
                        <a:pt x="80211" y="4812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55" name="任意多边形 26">
                  <a:extLst>
                    <a:ext uri="{FF2B5EF4-FFF2-40B4-BE49-F238E27FC236}">
                      <a16:creationId xmlns:a16="http://schemas.microsoft.com/office/drawing/2014/main" xmlns="" id="{3FC01D4F-7378-424F-AB06-3D6D99CD7D36}"/>
                    </a:ext>
                  </a:extLst>
                </p:cNvPr>
                <p:cNvSpPr>
                  <a:spLocks/>
                </p:cNvSpPr>
                <p:nvPr/>
              </p:nvSpPr>
              <p:spPr bwMode="auto">
                <a:xfrm rot="1440260">
                  <a:off x="-15" y="137716"/>
                  <a:ext cx="364345" cy="177016"/>
                </a:xfrm>
                <a:custGeom>
                  <a:avLst/>
                  <a:gdLst>
                    <a:gd name="T0" fmla="*/ 0 w 176463"/>
                    <a:gd name="T1" fmla="*/ 142073 h 85558"/>
                    <a:gd name="T2" fmla="*/ 1553214 w 176463"/>
                    <a:gd name="T3" fmla="*/ 757734 h 85558"/>
                    <a:gd name="T4" fmla="*/ 706001 w 176463"/>
                    <a:gd name="T5" fmla="*/ 0 h 85558"/>
                    <a:gd name="T6" fmla="*/ 0 w 176463"/>
                    <a:gd name="T7" fmla="*/ 142073 h 85558"/>
                    <a:gd name="T8" fmla="*/ 0 60000 65536"/>
                    <a:gd name="T9" fmla="*/ 0 60000 65536"/>
                    <a:gd name="T10" fmla="*/ 0 60000 65536"/>
                    <a:gd name="T11" fmla="*/ 0 60000 65536"/>
                    <a:gd name="T12" fmla="*/ 0 w 176463"/>
                    <a:gd name="T13" fmla="*/ 0 h 85558"/>
                    <a:gd name="T14" fmla="*/ 176463 w 176463"/>
                    <a:gd name="T15" fmla="*/ 85558 h 85558"/>
                  </a:gdLst>
                  <a:ahLst/>
                  <a:cxnLst>
                    <a:cxn ang="T8">
                      <a:pos x="T0" y="T1"/>
                    </a:cxn>
                    <a:cxn ang="T9">
                      <a:pos x="T2" y="T3"/>
                    </a:cxn>
                    <a:cxn ang="T10">
                      <a:pos x="T4" y="T5"/>
                    </a:cxn>
                    <a:cxn ang="T11">
                      <a:pos x="T6" y="T7"/>
                    </a:cxn>
                  </a:cxnLst>
                  <a:rect l="T12" t="T13" r="T14" b="T15"/>
                  <a:pathLst>
                    <a:path w="176463" h="85558">
                      <a:moveTo>
                        <a:pt x="0" y="16042"/>
                      </a:moveTo>
                      <a:lnTo>
                        <a:pt x="176463" y="85558"/>
                      </a:lnTo>
                      <a:lnTo>
                        <a:pt x="80210" y="0"/>
                      </a:lnTo>
                      <a:lnTo>
                        <a:pt x="0" y="160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grpSp>
        <p:sp>
          <p:nvSpPr>
            <p:cNvPr id="56" name="矩形 20">
              <a:extLst>
                <a:ext uri="{FF2B5EF4-FFF2-40B4-BE49-F238E27FC236}">
                  <a16:creationId xmlns:a16="http://schemas.microsoft.com/office/drawing/2014/main" xmlns="" id="{56B3387B-9584-4EF9-88CD-465B5AEDD17F}"/>
                </a:ext>
              </a:extLst>
            </p:cNvPr>
            <p:cNvSpPr>
              <a:spLocks noChangeArrowheads="1"/>
            </p:cNvSpPr>
            <p:nvPr/>
          </p:nvSpPr>
          <p:spPr bwMode="auto">
            <a:xfrm rot="21319547">
              <a:off x="674152" y="2431210"/>
              <a:ext cx="6305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国之交在于民相亲，民相亲寄望于青年</a:t>
              </a:r>
            </a:p>
          </p:txBody>
        </p:sp>
      </p:grpSp>
      <p:sp>
        <p:nvSpPr>
          <p:cNvPr id="57" name="矩形 20">
            <a:extLst>
              <a:ext uri="{FF2B5EF4-FFF2-40B4-BE49-F238E27FC236}">
                <a16:creationId xmlns:a16="http://schemas.microsoft.com/office/drawing/2014/main" xmlns="" id="{68C62D1A-C43B-4979-A995-CCB967794EB9}"/>
              </a:ext>
            </a:extLst>
          </p:cNvPr>
          <p:cNvSpPr>
            <a:spLocks noChangeArrowheads="1"/>
          </p:cNvSpPr>
          <p:nvPr/>
        </p:nvSpPr>
        <p:spPr bwMode="auto">
          <a:xfrm>
            <a:off x="9033962" y="2362721"/>
            <a:ext cx="3031549"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只有迎难而上，</a:t>
            </a:r>
            <a:r>
              <a:rPr kumimoji="0" lang="zh-CN" altLang="en-US" sz="24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把人生理想融入国家和民族事业</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中，融入人类共同的梦想中，才能最终成就一番事业，实现自己的人生价值。</a:t>
            </a:r>
          </a:p>
        </p:txBody>
      </p:sp>
    </p:spTree>
    <p:extLst>
      <p:ext uri="{BB962C8B-B14F-4D97-AF65-F5344CB8AC3E}">
        <p14:creationId xmlns:p14="http://schemas.microsoft.com/office/powerpoint/2010/main" val="2551649540"/>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6" name="矩形 20">
            <a:extLst>
              <a:ext uri="{FF2B5EF4-FFF2-40B4-BE49-F238E27FC236}">
                <a16:creationId xmlns:a16="http://schemas.microsoft.com/office/drawing/2014/main" xmlns="" id="{BBBD66D8-A9E8-4574-A586-BAAC61E52837}"/>
              </a:ext>
            </a:extLst>
          </p:cNvPr>
          <p:cNvSpPr>
            <a:spLocks noChangeArrowheads="1"/>
          </p:cNvSpPr>
          <p:nvPr/>
        </p:nvSpPr>
        <p:spPr bwMode="auto">
          <a:xfrm>
            <a:off x="5930178" y="3629891"/>
            <a:ext cx="5911304"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人类历史向世界历史的转变是资本主义生产方式出现和向世界扩张的结果</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世界历史的形成又反过来促进了生产力的普遍发展和人类的普遍交往，推动了社会发展，为人的发展创造了条件</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76807" name="图片 4">
            <a:extLst>
              <a:ext uri="{FF2B5EF4-FFF2-40B4-BE49-F238E27FC236}">
                <a16:creationId xmlns:a16="http://schemas.microsoft.com/office/drawing/2014/main" xmlns="" id="{FF9005BA-6945-461F-8A2B-CB8E953DC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041" y="2007191"/>
            <a:ext cx="2887579" cy="16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xmlns="" id="{94ECAABA-5D04-4828-B4D0-7F9402138F9D}"/>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5" name="矩形: 圆角 14">
            <a:extLst>
              <a:ext uri="{FF2B5EF4-FFF2-40B4-BE49-F238E27FC236}">
                <a16:creationId xmlns:a16="http://schemas.microsoft.com/office/drawing/2014/main" xmlns="" id="{5EB6C0BF-80F9-4132-A128-02FD4A5FF729}"/>
              </a:ext>
            </a:extLst>
          </p:cNvPr>
          <p:cNvSpPr/>
          <p:nvPr/>
        </p:nvSpPr>
        <p:spPr>
          <a:xfrm>
            <a:off x="3435927" y="1085397"/>
            <a:ext cx="532014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（二）世界历史的形成和发展</a:t>
            </a:r>
          </a:p>
        </p:txBody>
      </p:sp>
      <p:grpSp>
        <p:nvGrpSpPr>
          <p:cNvPr id="13" name="组合 12">
            <a:extLst>
              <a:ext uri="{FF2B5EF4-FFF2-40B4-BE49-F238E27FC236}">
                <a16:creationId xmlns:a16="http://schemas.microsoft.com/office/drawing/2014/main" xmlns="" id="{CD59C1D2-4337-4BE4-9BDA-54BE2A34B47A}"/>
              </a:ext>
            </a:extLst>
          </p:cNvPr>
          <p:cNvGrpSpPr/>
          <p:nvPr/>
        </p:nvGrpSpPr>
        <p:grpSpPr>
          <a:xfrm>
            <a:off x="384636" y="2537560"/>
            <a:ext cx="5240310" cy="3022812"/>
            <a:chOff x="855690" y="2454433"/>
            <a:chExt cx="5240310" cy="3022812"/>
          </a:xfrm>
        </p:grpSpPr>
        <p:grpSp>
          <p:nvGrpSpPr>
            <p:cNvPr id="3" name="组合 2">
              <a:extLst>
                <a:ext uri="{FF2B5EF4-FFF2-40B4-BE49-F238E27FC236}">
                  <a16:creationId xmlns:a16="http://schemas.microsoft.com/office/drawing/2014/main" xmlns="" id="{0775E41B-EF8D-4966-86C4-FE1606B51135}"/>
                </a:ext>
              </a:extLst>
            </p:cNvPr>
            <p:cNvGrpSpPr/>
            <p:nvPr/>
          </p:nvGrpSpPr>
          <p:grpSpPr>
            <a:xfrm>
              <a:off x="855690" y="3075147"/>
              <a:ext cx="5160474" cy="2402098"/>
              <a:chOff x="1991763" y="4185139"/>
              <a:chExt cx="5160474" cy="2402098"/>
            </a:xfrm>
          </p:grpSpPr>
          <p:cxnSp>
            <p:nvCxnSpPr>
              <p:cNvPr id="16" name="直接连接符 15">
                <a:extLst>
                  <a:ext uri="{FF2B5EF4-FFF2-40B4-BE49-F238E27FC236}">
                    <a16:creationId xmlns:a16="http://schemas.microsoft.com/office/drawing/2014/main" xmlns="" id="{7ACAC953-A25D-437A-989D-46464582694C}"/>
                  </a:ext>
                </a:extLst>
              </p:cNvPr>
              <p:cNvCxnSpPr/>
              <p:nvPr>
                <p:custDataLst>
                  <p:tags r:id="rId1"/>
                </p:custDataLst>
              </p:nvPr>
            </p:nvCxnSpPr>
            <p:spPr>
              <a:xfrm>
                <a:off x="1991763" y="4185139"/>
                <a:ext cx="5160474" cy="0"/>
              </a:xfrm>
              <a:prstGeom prst="line">
                <a:avLst/>
              </a:prstGeom>
              <a:ln w="22225">
                <a:solidFill>
                  <a:srgbClr val="C77D4B"/>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D4E426E2-4DD8-4AB4-A7D1-89ED0D4CE360}"/>
                  </a:ext>
                </a:extLst>
              </p:cNvPr>
              <p:cNvSpPr/>
              <p:nvPr>
                <p:custDataLst>
                  <p:tags r:id="rId2"/>
                </p:custDataLst>
              </p:nvPr>
            </p:nvSpPr>
            <p:spPr>
              <a:xfrm>
                <a:off x="2261168" y="4246684"/>
                <a:ext cx="45719" cy="234055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grpSp>
        <p:sp>
          <p:nvSpPr>
            <p:cNvPr id="22" name="矩形 20">
              <a:extLst>
                <a:ext uri="{FF2B5EF4-FFF2-40B4-BE49-F238E27FC236}">
                  <a16:creationId xmlns:a16="http://schemas.microsoft.com/office/drawing/2014/main" xmlns="" id="{C1E3400D-8774-4700-A271-D5C2B3466FE3}"/>
                </a:ext>
              </a:extLst>
            </p:cNvPr>
            <p:cNvSpPr>
              <a:spLocks noChangeArrowheads="1"/>
            </p:cNvSpPr>
            <p:nvPr/>
          </p:nvSpPr>
          <p:spPr bwMode="auto">
            <a:xfrm>
              <a:off x="955214" y="2454433"/>
              <a:ext cx="5140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唯物史观视域中的“世界历史”</a:t>
              </a:r>
              <a:endParaRPr kumimoji="0" lang="en-US" altLang="zh-CN" sz="2400" b="0"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sp>
          <p:nvSpPr>
            <p:cNvPr id="23" name="矩形 20">
              <a:extLst>
                <a:ext uri="{FF2B5EF4-FFF2-40B4-BE49-F238E27FC236}">
                  <a16:creationId xmlns:a16="http://schemas.microsoft.com/office/drawing/2014/main" xmlns="" id="{F122DDDA-A0D0-4F5D-9D22-873B94B91CA0}"/>
                </a:ext>
              </a:extLst>
            </p:cNvPr>
            <p:cNvSpPr>
              <a:spLocks noChangeArrowheads="1"/>
            </p:cNvSpPr>
            <p:nvPr/>
          </p:nvSpPr>
          <p:spPr bwMode="auto">
            <a:xfrm>
              <a:off x="1302905" y="3178777"/>
              <a:ext cx="4569259"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指各民族、国家通过</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普遍交往</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，打破孤立隔绝的状态，进入相互依存、相互联系的世界整体化的历史</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1">
            <a:extLst>
              <a:ext uri="{FF2B5EF4-FFF2-40B4-BE49-F238E27FC236}">
                <a16:creationId xmlns:a16="http://schemas.microsoft.com/office/drawing/2014/main" xmlns="" id="{A83635B0-7131-48D8-9C62-18108B85ABA1}"/>
              </a:ext>
            </a:extLst>
          </p:cNvPr>
          <p:cNvSpPr/>
          <p:nvPr>
            <p:custDataLst>
              <p:tags r:id="rId1"/>
            </p:custDataLst>
          </p:nvPr>
        </p:nvSpPr>
        <p:spPr>
          <a:xfrm>
            <a:off x="601256" y="3485908"/>
            <a:ext cx="10989489" cy="3056857"/>
          </a:xfrm>
          <a:prstGeom prst="roundRect">
            <a:avLst>
              <a:gd name="adj" fmla="val 15784"/>
            </a:avLst>
          </a:prstGeom>
          <a:solidFill>
            <a:srgbClr val="FEFFFF"/>
          </a:solidFill>
          <a:ln>
            <a:solidFill>
              <a:srgbClr val="C77D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a:ea typeface="Microsoft YaHei"/>
                <a:cs typeface="+mn-cs"/>
              </a:rPr>
              <a:t>Lorem ipsum dolor sit amet, consectetur adipisicing elit.Lorem ipsum dolor sit amet, consectetur adipisic</a:t>
            </a:r>
          </a:p>
        </p:txBody>
      </p:sp>
      <p:sp>
        <p:nvSpPr>
          <p:cNvPr id="77829" name="矩形 20">
            <a:extLst>
              <a:ext uri="{FF2B5EF4-FFF2-40B4-BE49-F238E27FC236}">
                <a16:creationId xmlns:a16="http://schemas.microsoft.com/office/drawing/2014/main" xmlns="" id="{A134AF8C-3D38-4C67-B5AC-A9C2E6298755}"/>
              </a:ext>
            </a:extLst>
          </p:cNvPr>
          <p:cNvSpPr>
            <a:spLocks noChangeArrowheads="1"/>
          </p:cNvSpPr>
          <p:nvPr/>
        </p:nvSpPr>
        <p:spPr bwMode="auto">
          <a:xfrm>
            <a:off x="850901" y="4257460"/>
            <a:ext cx="10490199"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随着资本主义生产方式的出现和向世界扩张，大工业“把自然力用于工业目的，采用机器生产以及实行最广泛的分工”，从而使竞争普遍化，使跨区域、跨民族、跨国家的交往成为必然，世界各个国家在经济上、政治上、文化上才真正有了密切的联系，</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人类历史才真正成为世界历史</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xmlns="" id="{F5405EB4-0563-4F61-9154-D039539F3B6B}"/>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7" name="矩形: 圆角 16">
            <a:extLst>
              <a:ext uri="{FF2B5EF4-FFF2-40B4-BE49-F238E27FC236}">
                <a16:creationId xmlns:a16="http://schemas.microsoft.com/office/drawing/2014/main" xmlns="" id="{4BB0739E-E6E3-4470-B744-813D4826CA13}"/>
              </a:ext>
            </a:extLst>
          </p:cNvPr>
          <p:cNvSpPr/>
          <p:nvPr/>
        </p:nvSpPr>
        <p:spPr>
          <a:xfrm>
            <a:off x="3435927" y="1085397"/>
            <a:ext cx="532014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（二）世界历史的形成和发展</a:t>
            </a:r>
          </a:p>
        </p:txBody>
      </p:sp>
      <p:pic>
        <p:nvPicPr>
          <p:cNvPr id="4" name="图片 3">
            <a:extLst>
              <a:ext uri="{FF2B5EF4-FFF2-40B4-BE49-F238E27FC236}">
                <a16:creationId xmlns:a16="http://schemas.microsoft.com/office/drawing/2014/main" xmlns="" id="{A2BF6263-9CDF-4A3D-BD09-0AAAA82EA2D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19100" y="1685617"/>
            <a:ext cx="2392123" cy="2549803"/>
          </a:xfrm>
          <a:prstGeom prst="rect">
            <a:avLst/>
          </a:prstGeom>
        </p:spPr>
      </p:pic>
      <p:grpSp>
        <p:nvGrpSpPr>
          <p:cNvPr id="7" name="组合 6">
            <a:extLst>
              <a:ext uri="{FF2B5EF4-FFF2-40B4-BE49-F238E27FC236}">
                <a16:creationId xmlns:a16="http://schemas.microsoft.com/office/drawing/2014/main" xmlns="" id="{F56D9638-A5E6-4AD5-8FAE-5AC42FB3F3CD}"/>
              </a:ext>
            </a:extLst>
          </p:cNvPr>
          <p:cNvGrpSpPr/>
          <p:nvPr/>
        </p:nvGrpSpPr>
        <p:grpSpPr>
          <a:xfrm>
            <a:off x="850901" y="2650768"/>
            <a:ext cx="4772547" cy="1348981"/>
            <a:chOff x="-1431680" y="1961269"/>
            <a:chExt cx="4772547" cy="1348981"/>
          </a:xfrm>
        </p:grpSpPr>
        <p:sp>
          <p:nvSpPr>
            <p:cNvPr id="22" name="矩形 21">
              <a:extLst>
                <a:ext uri="{FF2B5EF4-FFF2-40B4-BE49-F238E27FC236}">
                  <a16:creationId xmlns:a16="http://schemas.microsoft.com/office/drawing/2014/main" xmlns="" id="{374D4040-BCC4-45A4-8D80-7BDB91D28312}"/>
                </a:ext>
              </a:extLst>
            </p:cNvPr>
            <p:cNvSpPr/>
            <p:nvPr/>
          </p:nvSpPr>
          <p:spPr>
            <a:xfrm flipV="1">
              <a:off x="-992349" y="2097242"/>
              <a:ext cx="4333216" cy="1213008"/>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2" b="0" i="0" u="none" strike="noStrike" kern="1200" cap="none" spc="0" normalizeH="0" baseline="0" noProof="0">
                <a:ln>
                  <a:noFill/>
                </a:ln>
                <a:solidFill>
                  <a:prstClr val="white"/>
                </a:solidFill>
                <a:effectLst/>
                <a:uLnTx/>
                <a:uFillTx/>
                <a:latin typeface="微软雅黑"/>
                <a:ea typeface="Microsoft YaHei"/>
                <a:cs typeface="+mn-ea"/>
                <a:sym typeface="+mn-lt"/>
              </a:endParaRPr>
            </a:p>
          </p:txBody>
        </p:sp>
        <p:sp>
          <p:nvSpPr>
            <p:cNvPr id="24" name="矩形 20">
              <a:extLst>
                <a:ext uri="{FF2B5EF4-FFF2-40B4-BE49-F238E27FC236}">
                  <a16:creationId xmlns:a16="http://schemas.microsoft.com/office/drawing/2014/main" xmlns="" id="{3457F0B5-5092-4809-9E59-FD0A431B8083}"/>
                </a:ext>
              </a:extLst>
            </p:cNvPr>
            <p:cNvSpPr>
              <a:spLocks noChangeArrowheads="1"/>
            </p:cNvSpPr>
            <p:nvPr/>
          </p:nvSpPr>
          <p:spPr bwMode="auto">
            <a:xfrm>
              <a:off x="-742704" y="2111289"/>
              <a:ext cx="390399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a:lnSpc>
                  <a:spcPct val="150000"/>
                </a:lnSpc>
                <a:defRPr/>
              </a:pPr>
              <a:r>
                <a:rPr lang="zh-CN" altLang="en-US" sz="2400" b="1" dirty="0">
                  <a:solidFill>
                    <a:schemeClr val="bg1"/>
                  </a:solidFill>
                  <a:latin typeface="微软雅黑" panose="020B0503020204020204" pitchFamily="34" charset="-122"/>
                </a:rPr>
                <a:t>世界历史形成和发展的基础</a:t>
              </a:r>
              <a:r>
                <a:rPr kumimoji="0" lang="en-US" altLang="zh-CN" sz="2400" b="1" i="0" u="none" strike="noStrike" kern="1200" cap="none" spc="0" normalizeH="0" baseline="0" noProof="0" dirty="0">
                  <a:ln>
                    <a:noFill/>
                  </a:ln>
                  <a:solidFill>
                    <a:schemeClr val="bg1"/>
                  </a:solidFill>
                  <a:effectLst/>
                  <a:uLnTx/>
                  <a:uFillTx/>
                  <a:latin typeface="Microsoft YaHei"/>
                  <a:ea typeface="微软雅黑" panose="020B0503020204020204" pitchFamily="34" charset="-122"/>
                  <a:cs typeface="+mn-cs"/>
                </a:rPr>
                <a:t>——</a:t>
              </a:r>
              <a:r>
                <a:rPr kumimoji="0" lang="zh-CN" altLang="en-US" sz="2400" b="1" i="0" u="none" strike="noStrike" kern="1200" cap="none" spc="0" normalizeH="0" baseline="0" noProof="0" dirty="0">
                  <a:ln>
                    <a:noFill/>
                  </a:ln>
                  <a:solidFill>
                    <a:schemeClr val="bg1"/>
                  </a:solidFill>
                  <a:effectLst/>
                  <a:uLnTx/>
                  <a:uFillTx/>
                  <a:latin typeface="Microsoft YaHei"/>
                  <a:ea typeface="微软雅黑" panose="020B0503020204020204" pitchFamily="34" charset="-122"/>
                  <a:cs typeface="+mn-cs"/>
                </a:rPr>
                <a:t>生产方式的发展变革</a:t>
              </a:r>
              <a:endParaRPr kumimoji="0" lang="en-US" altLang="zh-CN" sz="2400" b="1" i="0" u="none" strike="noStrike" kern="1200" cap="none" spc="0" normalizeH="0" baseline="0" noProof="0" dirty="0">
                <a:ln>
                  <a:noFill/>
                </a:ln>
                <a:solidFill>
                  <a:schemeClr val="bg1"/>
                </a:solidFill>
                <a:effectLst/>
                <a:uLnTx/>
                <a:uFillTx/>
                <a:latin typeface="Microsoft YaHei"/>
                <a:ea typeface="微软雅黑" panose="020B0503020204020204" pitchFamily="34" charset="-122"/>
                <a:cs typeface="+mn-cs"/>
              </a:endParaRPr>
            </a:p>
          </p:txBody>
        </p:sp>
        <p:sp>
          <p:nvSpPr>
            <p:cNvPr id="25" name="矩形 20">
              <a:extLst>
                <a:ext uri="{FF2B5EF4-FFF2-40B4-BE49-F238E27FC236}">
                  <a16:creationId xmlns:a16="http://schemas.microsoft.com/office/drawing/2014/main" xmlns="" id="{2610AD8B-7FE5-40B4-AFAB-A4527BB5613D}"/>
                </a:ext>
              </a:extLst>
            </p:cNvPr>
            <p:cNvSpPr>
              <a:spLocks noChangeArrowheads="1"/>
            </p:cNvSpPr>
            <p:nvPr/>
          </p:nvSpPr>
          <p:spPr bwMode="auto">
            <a:xfrm>
              <a:off x="-1431680" y="1961269"/>
              <a:ext cx="4022769"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white"/>
                </a:solidFill>
                <a:effectLst/>
                <a:uLnTx/>
                <a:uFillTx/>
                <a:latin typeface="Microsoft YaHei"/>
                <a:ea typeface="微软雅黑" panose="020B0503020204020204" pitchFamily="34" charset="-122"/>
                <a:cs typeface="+mn-cs"/>
              </a:endParaRPr>
            </a:p>
          </p:txBody>
        </p:sp>
      </p:grpSp>
    </p:spTree>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xmlns="" id="{6510AAC1-AFA2-4B9F-90EB-15E88E237DAE}"/>
              </a:ext>
            </a:extLst>
          </p:cNvPr>
          <p:cNvSpPr/>
          <p:nvPr/>
        </p:nvSpPr>
        <p:spPr>
          <a:xfrm>
            <a:off x="7833635" y="2170874"/>
            <a:ext cx="4374958" cy="4687125"/>
          </a:xfrm>
          <a:prstGeom prst="rect">
            <a:avLst/>
          </a:prstGeom>
          <a:solidFill>
            <a:srgbClr val="B26A37"/>
          </a:solidFill>
          <a:ln w="25400" cap="flat" cmpd="sng" algn="ctr">
            <a:noFill/>
            <a:prstDash val="solid"/>
          </a:ln>
          <a:effectLst/>
        </p:spPr>
        <p:txBody>
          <a:bodyPr rot="0" spcFirstLastPara="0" vertOverflow="overflow" horzOverflow="overflow" vert="horz" wrap="square" lIns="96395" tIns="48197" rIns="96395" bIns="48197"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2001" b="0" i="0" u="none" strike="noStrike" kern="0" cap="none" spc="0" normalizeH="0" baseline="0" noProof="0" dirty="0">
              <a:ln>
                <a:noFill/>
              </a:ln>
              <a:solidFill>
                <a:sysClr val="window" lastClr="FFFFFF"/>
              </a:solidFill>
              <a:effectLst/>
              <a:uLnTx/>
              <a:uFillTx/>
              <a:latin typeface="等线" panose="02010600030101010101" pitchFamily="2" charset="-122"/>
              <a:ea typeface="等线" panose="02010600030101010101" pitchFamily="2" charset="-122"/>
              <a:cs typeface="+mn-ea"/>
              <a:sym typeface="+mn-lt"/>
            </a:endParaRPr>
          </a:p>
        </p:txBody>
      </p:sp>
      <p:sp>
        <p:nvSpPr>
          <p:cNvPr id="78853" name="矩形 20">
            <a:extLst>
              <a:ext uri="{FF2B5EF4-FFF2-40B4-BE49-F238E27FC236}">
                <a16:creationId xmlns:a16="http://schemas.microsoft.com/office/drawing/2014/main" xmlns="" id="{1408D563-BC32-4021-AB8A-9934F74C57BA}"/>
              </a:ext>
            </a:extLst>
          </p:cNvPr>
          <p:cNvSpPr>
            <a:spLocks noChangeArrowheads="1"/>
          </p:cNvSpPr>
          <p:nvPr/>
        </p:nvSpPr>
        <p:spPr bwMode="auto">
          <a:xfrm>
            <a:off x="764990" y="4891916"/>
            <a:ext cx="649479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任何民族、任何国家都摆脱不了世界市场的运行机制，更不能拒斥普遍交往。</a:t>
            </a:r>
          </a:p>
        </p:txBody>
      </p:sp>
      <p:pic>
        <p:nvPicPr>
          <p:cNvPr id="78854" name="图片 2">
            <a:extLst>
              <a:ext uri="{FF2B5EF4-FFF2-40B4-BE49-F238E27FC236}">
                <a16:creationId xmlns:a16="http://schemas.microsoft.com/office/drawing/2014/main" xmlns="" id="{84DA73B6-172F-453B-9C35-4A221FF6FA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9287" y="2170875"/>
            <a:ext cx="4450879" cy="208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xmlns="" id="{C0F3BFDC-4C2C-4362-AE0E-11F427B6B0BE}"/>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6" name="矩形: 圆角 15">
            <a:extLst>
              <a:ext uri="{FF2B5EF4-FFF2-40B4-BE49-F238E27FC236}">
                <a16:creationId xmlns:a16="http://schemas.microsoft.com/office/drawing/2014/main" xmlns="" id="{4AAD444F-B417-41A5-A66D-631334C531DF}"/>
              </a:ext>
            </a:extLst>
          </p:cNvPr>
          <p:cNvSpPr/>
          <p:nvPr/>
        </p:nvSpPr>
        <p:spPr>
          <a:xfrm>
            <a:off x="3435927" y="1085397"/>
            <a:ext cx="532014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（二）世界历史的形成和发展</a:t>
            </a:r>
          </a:p>
        </p:txBody>
      </p:sp>
      <p:sp>
        <p:nvSpPr>
          <p:cNvPr id="24" name="矩形 20">
            <a:extLst>
              <a:ext uri="{FF2B5EF4-FFF2-40B4-BE49-F238E27FC236}">
                <a16:creationId xmlns:a16="http://schemas.microsoft.com/office/drawing/2014/main" xmlns="" id="{1E965E06-225F-4058-B003-E2014BEE74CE}"/>
              </a:ext>
            </a:extLst>
          </p:cNvPr>
          <p:cNvSpPr>
            <a:spLocks noChangeArrowheads="1"/>
          </p:cNvSpPr>
          <p:nvPr/>
        </p:nvSpPr>
        <p:spPr bwMode="auto">
          <a:xfrm>
            <a:off x="8106118" y="2414543"/>
            <a:ext cx="3829991"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世界历史体现着各个民族、各个国家之间的相互影响、相互渗透和相互制约，最重要的是强调整个世界的相互关联性。</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xmlns="" id="{697A7957-7A1B-482C-864D-491AB4C479C4}"/>
              </a:ext>
            </a:extLst>
          </p:cNvPr>
          <p:cNvGrpSpPr/>
          <p:nvPr/>
        </p:nvGrpSpPr>
        <p:grpSpPr>
          <a:xfrm>
            <a:off x="-414181" y="1936375"/>
            <a:ext cx="3669999" cy="2317243"/>
            <a:chOff x="-1431680" y="1961269"/>
            <a:chExt cx="4772547" cy="1348981"/>
          </a:xfrm>
        </p:grpSpPr>
        <p:sp>
          <p:nvSpPr>
            <p:cNvPr id="14" name="矩形 13">
              <a:extLst>
                <a:ext uri="{FF2B5EF4-FFF2-40B4-BE49-F238E27FC236}">
                  <a16:creationId xmlns:a16="http://schemas.microsoft.com/office/drawing/2014/main" xmlns="" id="{151E6B7D-38FB-4CE4-A8BB-A79B1127580C}"/>
                </a:ext>
              </a:extLst>
            </p:cNvPr>
            <p:cNvSpPr/>
            <p:nvPr/>
          </p:nvSpPr>
          <p:spPr>
            <a:xfrm flipV="1">
              <a:off x="-893070" y="2097242"/>
              <a:ext cx="4233937" cy="1213008"/>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2" b="0" i="0" u="none" strike="noStrike" kern="1200" cap="none" spc="0" normalizeH="0" baseline="0" noProof="0">
                <a:ln>
                  <a:noFill/>
                </a:ln>
                <a:solidFill>
                  <a:prstClr val="white"/>
                </a:solidFill>
                <a:effectLst/>
                <a:uLnTx/>
                <a:uFillTx/>
                <a:latin typeface="微软雅黑"/>
                <a:ea typeface="Microsoft YaHei"/>
                <a:cs typeface="+mn-ea"/>
                <a:sym typeface="+mn-lt"/>
              </a:endParaRPr>
            </a:p>
          </p:txBody>
        </p:sp>
        <p:sp>
          <p:nvSpPr>
            <p:cNvPr id="18" name="矩形 20">
              <a:extLst>
                <a:ext uri="{FF2B5EF4-FFF2-40B4-BE49-F238E27FC236}">
                  <a16:creationId xmlns:a16="http://schemas.microsoft.com/office/drawing/2014/main" xmlns="" id="{3D38187E-51E5-4D3F-9157-DF27DD4C1ECD}"/>
                </a:ext>
              </a:extLst>
            </p:cNvPr>
            <p:cNvSpPr>
              <a:spLocks noChangeArrowheads="1"/>
            </p:cNvSpPr>
            <p:nvPr/>
          </p:nvSpPr>
          <p:spPr bwMode="auto">
            <a:xfrm>
              <a:off x="-728096" y="2373361"/>
              <a:ext cx="3903990" cy="660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nSpc>
                  <a:spcPct val="150000"/>
                </a:lnSpc>
                <a:defRPr/>
              </a:pPr>
              <a:r>
                <a:rPr lang="zh-CN" altLang="en-US" sz="2400" b="1" dirty="0">
                  <a:solidFill>
                    <a:schemeClr val="bg1"/>
                  </a:solidFill>
                  <a:latin typeface="微软雅黑" panose="020B0503020204020204" pitchFamily="34" charset="-122"/>
                </a:rPr>
                <a:t>世界历史的基本特征</a:t>
              </a:r>
              <a:r>
                <a:rPr lang="en-US" altLang="zh-CN" sz="2400" b="1" dirty="0">
                  <a:solidFill>
                    <a:schemeClr val="bg1"/>
                  </a:solidFill>
                  <a:latin typeface="微软雅黑" panose="020B0503020204020204" pitchFamily="34" charset="-122"/>
                </a:rPr>
                <a:t>——</a:t>
              </a:r>
              <a:r>
                <a:rPr lang="zh-CN" altLang="en-US" sz="2400" b="1" dirty="0">
                  <a:solidFill>
                    <a:schemeClr val="bg1"/>
                  </a:solidFill>
                  <a:latin typeface="微软雅黑" panose="020B0503020204020204" pitchFamily="34" charset="-122"/>
                </a:rPr>
                <a:t>普遍交往</a:t>
              </a:r>
            </a:p>
          </p:txBody>
        </p:sp>
        <p:sp>
          <p:nvSpPr>
            <p:cNvPr id="22" name="矩形 20">
              <a:extLst>
                <a:ext uri="{FF2B5EF4-FFF2-40B4-BE49-F238E27FC236}">
                  <a16:creationId xmlns:a16="http://schemas.microsoft.com/office/drawing/2014/main" xmlns="" id="{B7D424EF-A970-4336-9719-5750E31898D9}"/>
                </a:ext>
              </a:extLst>
            </p:cNvPr>
            <p:cNvSpPr>
              <a:spLocks noChangeArrowheads="1"/>
            </p:cNvSpPr>
            <p:nvPr/>
          </p:nvSpPr>
          <p:spPr bwMode="auto">
            <a:xfrm>
              <a:off x="-1431680" y="1961269"/>
              <a:ext cx="4022769"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endParaRPr kumimoji="0" lang="en-US" altLang="zh-CN" sz="2400" b="1" i="0" u="none" strike="noStrike" kern="1200" cap="none" spc="0" normalizeH="0" baseline="0" noProof="0" dirty="0">
                <a:ln>
                  <a:noFill/>
                </a:ln>
                <a:solidFill>
                  <a:prstClr val="white"/>
                </a:solidFill>
                <a:effectLst/>
                <a:uLnTx/>
                <a:uFillTx/>
                <a:latin typeface="Microsoft YaHei"/>
                <a:ea typeface="微软雅黑" panose="020B0503020204020204" pitchFamily="34" charset="-122"/>
                <a:cs typeface="+mn-cs"/>
              </a:endParaRPr>
            </a:p>
          </p:txBody>
        </p:sp>
      </p:grpSp>
    </p:spTree>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矩形 20">
            <a:extLst>
              <a:ext uri="{FF2B5EF4-FFF2-40B4-BE49-F238E27FC236}">
                <a16:creationId xmlns:a16="http://schemas.microsoft.com/office/drawing/2014/main" xmlns="" id="{591FB022-D9E1-4BBC-8D3C-494563B16320}"/>
              </a:ext>
            </a:extLst>
          </p:cNvPr>
          <p:cNvSpPr>
            <a:spLocks noChangeArrowheads="1"/>
          </p:cNvSpPr>
          <p:nvPr/>
        </p:nvSpPr>
        <p:spPr bwMode="auto">
          <a:xfrm>
            <a:off x="4132203" y="3429000"/>
            <a:ext cx="6688198"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随着人类社会的发展，</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普遍交往的充分展开必将推动世界历史走向共产主义</a:t>
            </a: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，因为共产主义“是以生产力的普遍发展和与此相联系的世界交往为前提的”。</a:t>
            </a:r>
            <a:endParaRPr kumimoji="0" lang="en-US" altLang="zh-CN"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79878" name="图片 2">
            <a:extLst>
              <a:ext uri="{FF2B5EF4-FFF2-40B4-BE49-F238E27FC236}">
                <a16:creationId xmlns:a16="http://schemas.microsoft.com/office/drawing/2014/main" xmlns="" id="{0E3D9429-C774-4459-9ECA-541BA893F59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867693"/>
            <a:ext cx="3577189" cy="499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xmlns="" id="{522DCFD7-962E-47C6-B46E-8F7FEFF7FE4F}"/>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6" name="矩形: 圆角 15">
            <a:extLst>
              <a:ext uri="{FF2B5EF4-FFF2-40B4-BE49-F238E27FC236}">
                <a16:creationId xmlns:a16="http://schemas.microsoft.com/office/drawing/2014/main" xmlns="" id="{87566B86-F15A-4A5C-BBAE-4391D2D01FB6}"/>
              </a:ext>
            </a:extLst>
          </p:cNvPr>
          <p:cNvSpPr/>
          <p:nvPr/>
        </p:nvSpPr>
        <p:spPr>
          <a:xfrm>
            <a:off x="3435927" y="1085397"/>
            <a:ext cx="532014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（二）世界历史的形成和发展</a:t>
            </a:r>
          </a:p>
        </p:txBody>
      </p:sp>
      <p:sp>
        <p:nvSpPr>
          <p:cNvPr id="17" name="圆角矩形 9">
            <a:extLst>
              <a:ext uri="{FF2B5EF4-FFF2-40B4-BE49-F238E27FC236}">
                <a16:creationId xmlns:a16="http://schemas.microsoft.com/office/drawing/2014/main" xmlns="" id="{BA7F3195-4148-451D-9308-B9638F09F90C}"/>
              </a:ext>
            </a:extLst>
          </p:cNvPr>
          <p:cNvSpPr/>
          <p:nvPr/>
        </p:nvSpPr>
        <p:spPr>
          <a:xfrm>
            <a:off x="3951721" y="2868725"/>
            <a:ext cx="7059180" cy="3302527"/>
          </a:xfrm>
          <a:prstGeom prst="roundRect">
            <a:avLst>
              <a:gd name="adj" fmla="val 0"/>
            </a:avLst>
          </a:prstGeom>
          <a:noFill/>
          <a:ln>
            <a:solidFill>
              <a:srgbClr val="C77D4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Microsoft YaHei"/>
              <a:cs typeface="+mn-ea"/>
              <a:sym typeface="+mn-lt"/>
            </a:endParaRPr>
          </a:p>
        </p:txBody>
      </p:sp>
    </p:spTree>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xmlns="" id="{18CD3E05-5F81-4787-BF89-E9EC08543312}"/>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7" name="矩形: 圆角 16">
            <a:extLst>
              <a:ext uri="{FF2B5EF4-FFF2-40B4-BE49-F238E27FC236}">
                <a16:creationId xmlns:a16="http://schemas.microsoft.com/office/drawing/2014/main" xmlns="" id="{C1EF4EBC-09A6-4D75-804D-1B24C232BF9A}"/>
              </a:ext>
            </a:extLst>
          </p:cNvPr>
          <p:cNvSpPr/>
          <p:nvPr/>
        </p:nvSpPr>
        <p:spPr>
          <a:xfrm>
            <a:off x="3435927" y="1085397"/>
            <a:ext cx="532014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（二）世界历史的形成和发展</a:t>
            </a:r>
          </a:p>
        </p:txBody>
      </p:sp>
      <p:grpSp>
        <p:nvGrpSpPr>
          <p:cNvPr id="5" name="组合 4">
            <a:extLst>
              <a:ext uri="{FF2B5EF4-FFF2-40B4-BE49-F238E27FC236}">
                <a16:creationId xmlns:a16="http://schemas.microsoft.com/office/drawing/2014/main" xmlns="" id="{76CB31B6-E0A9-45CC-8FBB-D7FD08599046}"/>
              </a:ext>
            </a:extLst>
          </p:cNvPr>
          <p:cNvGrpSpPr/>
          <p:nvPr/>
        </p:nvGrpSpPr>
        <p:grpSpPr>
          <a:xfrm>
            <a:off x="1266886" y="1873972"/>
            <a:ext cx="9658228" cy="4823691"/>
            <a:chOff x="981308" y="1873972"/>
            <a:chExt cx="9658228" cy="4823691"/>
          </a:xfrm>
        </p:grpSpPr>
        <p:sp>
          <p:nvSpPr>
            <p:cNvPr id="80901" name="矩形 20">
              <a:extLst>
                <a:ext uri="{FF2B5EF4-FFF2-40B4-BE49-F238E27FC236}">
                  <a16:creationId xmlns:a16="http://schemas.microsoft.com/office/drawing/2014/main" xmlns="" id="{24B1C7A7-7B48-457C-9AF2-4B6A09602067}"/>
                </a:ext>
              </a:extLst>
            </p:cNvPr>
            <p:cNvSpPr>
              <a:spLocks noChangeArrowheads="1"/>
            </p:cNvSpPr>
            <p:nvPr/>
          </p:nvSpPr>
          <p:spPr bwMode="auto">
            <a:xfrm>
              <a:off x="981308" y="4297841"/>
              <a:ext cx="633095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马克思的世界历史理论为我们观察、分析当今世界发展特别是全球化问题提供了科学的理论指导。</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80902" name="图片 2">
              <a:extLst>
                <a:ext uri="{FF2B5EF4-FFF2-40B4-BE49-F238E27FC236}">
                  <a16:creationId xmlns:a16="http://schemas.microsoft.com/office/drawing/2014/main" xmlns="" id="{8120EE4C-E678-4BDD-86FE-8DF5A3A5CF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08" b="5024"/>
            <a:stretch/>
          </p:blipFill>
          <p:spPr bwMode="auto">
            <a:xfrm>
              <a:off x="7703127" y="1873972"/>
              <a:ext cx="2936409" cy="482369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xmlns="" id="{8E607158-6F45-4492-A43B-7E92AF59D5A7}"/>
                </a:ext>
              </a:extLst>
            </p:cNvPr>
            <p:cNvGrpSpPr/>
            <p:nvPr/>
          </p:nvGrpSpPr>
          <p:grpSpPr>
            <a:xfrm>
              <a:off x="981308" y="2136015"/>
              <a:ext cx="6120213" cy="1505734"/>
              <a:chOff x="156297" y="2136015"/>
              <a:chExt cx="6120213" cy="1505734"/>
            </a:xfrm>
          </p:grpSpPr>
          <p:grpSp>
            <p:nvGrpSpPr>
              <p:cNvPr id="3" name="组合 2">
                <a:extLst>
                  <a:ext uri="{FF2B5EF4-FFF2-40B4-BE49-F238E27FC236}">
                    <a16:creationId xmlns:a16="http://schemas.microsoft.com/office/drawing/2014/main" xmlns="" id="{5503B295-79C9-4175-813C-18E841291264}"/>
                  </a:ext>
                </a:extLst>
              </p:cNvPr>
              <p:cNvGrpSpPr/>
              <p:nvPr/>
            </p:nvGrpSpPr>
            <p:grpSpPr>
              <a:xfrm>
                <a:off x="2925088" y="2136015"/>
                <a:ext cx="3351422" cy="609127"/>
                <a:chOff x="2925088" y="2136015"/>
                <a:chExt cx="3351422" cy="609127"/>
              </a:xfrm>
            </p:grpSpPr>
            <p:sp>
              <p:nvSpPr>
                <p:cNvPr id="18" name="圆角矩形 28">
                  <a:extLst>
                    <a:ext uri="{FF2B5EF4-FFF2-40B4-BE49-F238E27FC236}">
                      <a16:creationId xmlns:a16="http://schemas.microsoft.com/office/drawing/2014/main" xmlns="" id="{B0DF0EFA-1584-4E64-BF5D-1EB63DF5672D}"/>
                    </a:ext>
                  </a:extLst>
                </p:cNvPr>
                <p:cNvSpPr/>
                <p:nvPr/>
              </p:nvSpPr>
              <p:spPr>
                <a:xfrm flipH="1">
                  <a:off x="2925088" y="2136015"/>
                  <a:ext cx="3351422" cy="609127"/>
                </a:xfrm>
                <a:prstGeom prst="roundRect">
                  <a:avLst>
                    <a:gd name="adj" fmla="val 50000"/>
                  </a:avLst>
                </a:prstGeom>
                <a:noFill/>
                <a:ln w="34925">
                  <a:solidFill>
                    <a:srgbClr val="C77D4B"/>
                  </a:solidFill>
                </a:ln>
                <a:effectLst>
                  <a:outerShdw blurRad="635000" dist="342900" dir="16200000" rotWithShape="0">
                    <a:schemeClr val="lt1">
                      <a:lumMod val="10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9" name="矩形 20">
                  <a:extLst>
                    <a:ext uri="{FF2B5EF4-FFF2-40B4-BE49-F238E27FC236}">
                      <a16:creationId xmlns:a16="http://schemas.microsoft.com/office/drawing/2014/main" xmlns="" id="{DA9A4191-F945-4ACD-8353-822FADAAC4C3}"/>
                    </a:ext>
                  </a:extLst>
                </p:cNvPr>
                <p:cNvSpPr>
                  <a:spLocks noChangeArrowheads="1"/>
                </p:cNvSpPr>
                <p:nvPr/>
              </p:nvSpPr>
              <p:spPr bwMode="auto">
                <a:xfrm>
                  <a:off x="3118250" y="2221529"/>
                  <a:ext cx="31582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有交流、合作与互鉴</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组合 19">
                <a:extLst>
                  <a:ext uri="{FF2B5EF4-FFF2-40B4-BE49-F238E27FC236}">
                    <a16:creationId xmlns:a16="http://schemas.microsoft.com/office/drawing/2014/main" xmlns="" id="{D658A471-8EF8-4D64-B2DC-C65F2CA6F9ED}"/>
                  </a:ext>
                </a:extLst>
              </p:cNvPr>
              <p:cNvGrpSpPr/>
              <p:nvPr/>
            </p:nvGrpSpPr>
            <p:grpSpPr>
              <a:xfrm>
                <a:off x="2925088" y="3032622"/>
                <a:ext cx="3351422" cy="609127"/>
                <a:chOff x="2925088" y="2284476"/>
                <a:chExt cx="3351422" cy="609127"/>
              </a:xfrm>
            </p:grpSpPr>
            <p:sp>
              <p:nvSpPr>
                <p:cNvPr id="21" name="圆角矩形 28">
                  <a:extLst>
                    <a:ext uri="{FF2B5EF4-FFF2-40B4-BE49-F238E27FC236}">
                      <a16:creationId xmlns:a16="http://schemas.microsoft.com/office/drawing/2014/main" xmlns="" id="{6F532955-680F-4D97-8D92-9AE1D9CB87FB}"/>
                    </a:ext>
                  </a:extLst>
                </p:cNvPr>
                <p:cNvSpPr/>
                <p:nvPr/>
              </p:nvSpPr>
              <p:spPr>
                <a:xfrm flipH="1">
                  <a:off x="2925088" y="2284476"/>
                  <a:ext cx="3351422" cy="609127"/>
                </a:xfrm>
                <a:prstGeom prst="roundRect">
                  <a:avLst>
                    <a:gd name="adj" fmla="val 50000"/>
                  </a:avLst>
                </a:prstGeom>
                <a:noFill/>
                <a:ln w="34925">
                  <a:solidFill>
                    <a:srgbClr val="C77D4B"/>
                  </a:solidFill>
                </a:ln>
                <a:effectLst>
                  <a:outerShdw blurRad="635000" dist="342900" dir="16200000" rotWithShape="0">
                    <a:schemeClr val="lt1">
                      <a:lumMod val="10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2" name="矩形 20">
                  <a:extLst>
                    <a:ext uri="{FF2B5EF4-FFF2-40B4-BE49-F238E27FC236}">
                      <a16:creationId xmlns:a16="http://schemas.microsoft.com/office/drawing/2014/main" xmlns="" id="{A072353B-31D2-4B8A-B75C-38B063F1B540}"/>
                    </a:ext>
                  </a:extLst>
                </p:cNvPr>
                <p:cNvSpPr>
                  <a:spLocks noChangeArrowheads="1"/>
                </p:cNvSpPr>
                <p:nvPr/>
              </p:nvSpPr>
              <p:spPr bwMode="auto">
                <a:xfrm>
                  <a:off x="3118250" y="2351302"/>
                  <a:ext cx="31582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有矛盾、冲突和对抗</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0">
                <a:extLst>
                  <a:ext uri="{FF2B5EF4-FFF2-40B4-BE49-F238E27FC236}">
                    <a16:creationId xmlns:a16="http://schemas.microsoft.com/office/drawing/2014/main" xmlns="" id="{3CD7FA91-659F-49FD-9BF9-ED5E3C0BF557}"/>
                  </a:ext>
                </a:extLst>
              </p:cNvPr>
              <p:cNvSpPr>
                <a:spLocks noChangeArrowheads="1"/>
              </p:cNvSpPr>
              <p:nvPr/>
            </p:nvSpPr>
            <p:spPr bwMode="auto">
              <a:xfrm>
                <a:off x="156297" y="2630127"/>
                <a:ext cx="30628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我们所生活的世界</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grpSp>
    </p:spTree>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矩形 20">
            <a:extLst>
              <a:ext uri="{FF2B5EF4-FFF2-40B4-BE49-F238E27FC236}">
                <a16:creationId xmlns:a16="http://schemas.microsoft.com/office/drawing/2014/main" xmlns="" id="{2105424E-BFF6-4723-A9C1-E6D43A4DE688}"/>
              </a:ext>
            </a:extLst>
          </p:cNvPr>
          <p:cNvSpPr>
            <a:spLocks noChangeArrowheads="1"/>
          </p:cNvSpPr>
          <p:nvPr/>
        </p:nvSpPr>
        <p:spPr bwMode="auto">
          <a:xfrm>
            <a:off x="716473" y="4925108"/>
            <a:ext cx="617999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“人类命运共同体”的提出</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，正是我们党站在世界历史的高度来思考人类的未来与前途取得的成果。</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81926" name="图片 2">
            <a:extLst>
              <a:ext uri="{FF2B5EF4-FFF2-40B4-BE49-F238E27FC236}">
                <a16:creationId xmlns:a16="http://schemas.microsoft.com/office/drawing/2014/main" xmlns="" id="{DEE5581B-321F-4402-A2E6-69D54B4BB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89" b="16891"/>
          <a:stretch/>
        </p:blipFill>
        <p:spPr bwMode="auto">
          <a:xfrm>
            <a:off x="7938656" y="2378240"/>
            <a:ext cx="3340966" cy="4114223"/>
          </a:xfrm>
          <a:prstGeom prst="roundRect">
            <a:avLst>
              <a:gd name="adj" fmla="val 104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xmlns="" id="{D467426C-B366-402C-930F-AEDE612C4CC8}"/>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7" name="矩形: 圆角 16">
            <a:extLst>
              <a:ext uri="{FF2B5EF4-FFF2-40B4-BE49-F238E27FC236}">
                <a16:creationId xmlns:a16="http://schemas.microsoft.com/office/drawing/2014/main" xmlns="" id="{C497CE8B-0644-44A6-A524-A5122C82C3BB}"/>
              </a:ext>
            </a:extLst>
          </p:cNvPr>
          <p:cNvSpPr/>
          <p:nvPr/>
        </p:nvSpPr>
        <p:spPr>
          <a:xfrm>
            <a:off x="3435927" y="1085397"/>
            <a:ext cx="532014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（二）世界历史的形成和发展</a:t>
            </a:r>
          </a:p>
        </p:txBody>
      </p:sp>
      <p:grpSp>
        <p:nvGrpSpPr>
          <p:cNvPr id="3" name="组合 2">
            <a:extLst>
              <a:ext uri="{FF2B5EF4-FFF2-40B4-BE49-F238E27FC236}">
                <a16:creationId xmlns:a16="http://schemas.microsoft.com/office/drawing/2014/main" xmlns="" id="{CE5F18E5-4A26-40E2-8706-09B10905661F}"/>
              </a:ext>
            </a:extLst>
          </p:cNvPr>
          <p:cNvGrpSpPr/>
          <p:nvPr/>
        </p:nvGrpSpPr>
        <p:grpSpPr>
          <a:xfrm>
            <a:off x="629329" y="2208654"/>
            <a:ext cx="6511432" cy="2600274"/>
            <a:chOff x="4578354" y="3441981"/>
            <a:chExt cx="6511432" cy="2600274"/>
          </a:xfrm>
        </p:grpSpPr>
        <p:sp>
          <p:nvSpPr>
            <p:cNvPr id="18" name="矩形 17">
              <a:extLst>
                <a:ext uri="{FF2B5EF4-FFF2-40B4-BE49-F238E27FC236}">
                  <a16:creationId xmlns:a16="http://schemas.microsoft.com/office/drawing/2014/main" xmlns="" id="{0CFBEA9D-7AD8-4B49-BAB7-F4AEA26304D2}"/>
                </a:ext>
              </a:extLst>
            </p:cNvPr>
            <p:cNvSpPr/>
            <p:nvPr/>
          </p:nvSpPr>
          <p:spPr>
            <a:xfrm flipH="1">
              <a:off x="10184612" y="3441981"/>
              <a:ext cx="905174" cy="809175"/>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0472" rtl="0" eaLnBrk="1" fontAlgn="auto" latinLnBrk="0" hangingPunct="1">
                <a:lnSpc>
                  <a:spcPct val="100000"/>
                </a:lnSpc>
                <a:spcBef>
                  <a:spcPts val="0"/>
                </a:spcBef>
                <a:spcAft>
                  <a:spcPts val="0"/>
                </a:spcAft>
                <a:buClrTx/>
                <a:buSzTx/>
                <a:buFontTx/>
                <a:buNone/>
                <a:tabLst/>
                <a:defRPr/>
              </a:pPr>
              <a:endParaRPr kumimoji="0" lang="zh-CN" altLang="en-US" sz="1315" b="0" i="0" u="none" strike="noStrike" kern="1200" cap="none" spc="0" normalizeH="0" baseline="0" noProof="0">
                <a:ln>
                  <a:noFill/>
                </a:ln>
                <a:solidFill>
                  <a:prstClr val="white"/>
                </a:solidFill>
                <a:effectLst/>
                <a:uLnTx/>
                <a:uFillTx/>
                <a:latin typeface="I.Ngaan"/>
                <a:ea typeface="Source Han Sans K Bold"/>
                <a:cs typeface="+mn-ea"/>
                <a:sym typeface="+mn-lt"/>
              </a:endParaRPr>
            </a:p>
          </p:txBody>
        </p:sp>
        <p:sp>
          <p:nvSpPr>
            <p:cNvPr id="19" name="矩形 18">
              <a:extLst>
                <a:ext uri="{FF2B5EF4-FFF2-40B4-BE49-F238E27FC236}">
                  <a16:creationId xmlns:a16="http://schemas.microsoft.com/office/drawing/2014/main" xmlns="" id="{FEAC6FD8-5D84-45EE-A5E9-DD88EB7FA52B}"/>
                </a:ext>
              </a:extLst>
            </p:cNvPr>
            <p:cNvSpPr/>
            <p:nvPr/>
          </p:nvSpPr>
          <p:spPr>
            <a:xfrm>
              <a:off x="4578354" y="3642986"/>
              <a:ext cx="6354282" cy="23992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0472" rtl="0" eaLnBrk="1" fontAlgn="auto" latinLnBrk="0" hangingPunct="1">
                <a:lnSpc>
                  <a:spcPct val="100000"/>
                </a:lnSpc>
                <a:spcBef>
                  <a:spcPts val="0"/>
                </a:spcBef>
                <a:spcAft>
                  <a:spcPts val="0"/>
                </a:spcAft>
                <a:buClrTx/>
                <a:buSzTx/>
                <a:buFontTx/>
                <a:buNone/>
                <a:tabLst/>
                <a:defRPr/>
              </a:pPr>
              <a:endParaRPr kumimoji="0" lang="zh-CN" altLang="en-US" sz="1315" b="0" i="0" u="none" strike="noStrike" kern="1200" cap="none" spc="0" normalizeH="0" baseline="0" noProof="0">
                <a:ln>
                  <a:noFill/>
                </a:ln>
                <a:solidFill>
                  <a:prstClr val="white"/>
                </a:solidFill>
                <a:effectLst/>
                <a:uLnTx/>
                <a:uFillTx/>
                <a:latin typeface="I.Ngaan"/>
                <a:ea typeface="Source Han Sans K Bold"/>
                <a:cs typeface="+mn-ea"/>
                <a:sym typeface="+mn-lt"/>
              </a:endParaRPr>
            </a:p>
          </p:txBody>
        </p:sp>
      </p:grpSp>
      <p:sp>
        <p:nvSpPr>
          <p:cNvPr id="20" name="矩形 20">
            <a:extLst>
              <a:ext uri="{FF2B5EF4-FFF2-40B4-BE49-F238E27FC236}">
                <a16:creationId xmlns:a16="http://schemas.microsoft.com/office/drawing/2014/main" xmlns="" id="{9037B90B-F7B7-4ABB-81D9-260C81BBDCF2}"/>
              </a:ext>
            </a:extLst>
          </p:cNvPr>
          <p:cNvSpPr>
            <a:spLocks noChangeArrowheads="1"/>
          </p:cNvSpPr>
          <p:nvPr/>
        </p:nvSpPr>
        <p:spPr bwMode="auto">
          <a:xfrm>
            <a:off x="650298" y="1831814"/>
            <a:ext cx="8105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习近平总书记强调，</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我们</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xmlns="" id="{5905F2A2-87A3-4548-A394-71DA006A378F}"/>
              </a:ext>
            </a:extLst>
          </p:cNvPr>
          <p:cNvSpPr>
            <a:spLocks noChangeArrowheads="1"/>
          </p:cNvSpPr>
          <p:nvPr/>
        </p:nvSpPr>
        <p:spPr bwMode="auto">
          <a:xfrm>
            <a:off x="796203" y="2425451"/>
            <a:ext cx="5909397"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“要学习和实践马克思主义关于世界历史的思想”</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“要站在世界历史的高度审视当今世界发展趋势和面临的重大问题”</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xmlns="" id="{80F1FDCE-6425-419E-AE2E-4BED462763D4}"/>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6" name="矩形: 圆角 15">
            <a:extLst>
              <a:ext uri="{FF2B5EF4-FFF2-40B4-BE49-F238E27FC236}">
                <a16:creationId xmlns:a16="http://schemas.microsoft.com/office/drawing/2014/main" xmlns="" id="{887DA94A-6B8E-4850-97D7-F2908CC5A8CD}"/>
              </a:ext>
            </a:extLst>
          </p:cNvPr>
          <p:cNvSpPr/>
          <p:nvPr/>
        </p:nvSpPr>
        <p:spPr>
          <a:xfrm>
            <a:off x="3435927" y="1085397"/>
            <a:ext cx="532014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（二）世界历史的形成和发展</a:t>
            </a:r>
          </a:p>
        </p:txBody>
      </p:sp>
      <p:grpSp>
        <p:nvGrpSpPr>
          <p:cNvPr id="4" name="组合 3">
            <a:extLst>
              <a:ext uri="{FF2B5EF4-FFF2-40B4-BE49-F238E27FC236}">
                <a16:creationId xmlns:a16="http://schemas.microsoft.com/office/drawing/2014/main" xmlns="" id="{65A9343D-E838-4EF0-A1A6-95B6183CFA7E}"/>
              </a:ext>
            </a:extLst>
          </p:cNvPr>
          <p:cNvGrpSpPr/>
          <p:nvPr/>
        </p:nvGrpSpPr>
        <p:grpSpPr>
          <a:xfrm>
            <a:off x="644530" y="2078182"/>
            <a:ext cx="10902940" cy="2026788"/>
            <a:chOff x="897435" y="2078182"/>
            <a:chExt cx="10902940" cy="2026788"/>
          </a:xfrm>
        </p:grpSpPr>
        <p:pic>
          <p:nvPicPr>
            <p:cNvPr id="82950" name="图片 2">
              <a:extLst>
                <a:ext uri="{FF2B5EF4-FFF2-40B4-BE49-F238E27FC236}">
                  <a16:creationId xmlns:a16="http://schemas.microsoft.com/office/drawing/2014/main" xmlns="" id="{DB252EDA-D810-4EC2-B098-12E58F643A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22" t="6962" r="5122" b="12361"/>
            <a:stretch/>
          </p:blipFill>
          <p:spPr bwMode="auto">
            <a:xfrm>
              <a:off x="897435" y="2078182"/>
              <a:ext cx="2111665" cy="189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xmlns="" id="{1156E740-E604-4ADD-94DB-66AEF3888FC2}"/>
                </a:ext>
              </a:extLst>
            </p:cNvPr>
            <p:cNvGrpSpPr/>
            <p:nvPr/>
          </p:nvGrpSpPr>
          <p:grpSpPr>
            <a:xfrm>
              <a:off x="3289880" y="2078182"/>
              <a:ext cx="8510495" cy="2026788"/>
              <a:chOff x="3289880" y="2078182"/>
              <a:chExt cx="8510495" cy="2518162"/>
            </a:xfrm>
          </p:grpSpPr>
          <p:sp>
            <p:nvSpPr>
              <p:cNvPr id="18" name="任意多边形 26">
                <a:extLst>
                  <a:ext uri="{FF2B5EF4-FFF2-40B4-BE49-F238E27FC236}">
                    <a16:creationId xmlns:a16="http://schemas.microsoft.com/office/drawing/2014/main" xmlns="" id="{68CF7B81-68A1-4F02-99F5-3320E9ED1995}"/>
                  </a:ext>
                </a:extLst>
              </p:cNvPr>
              <p:cNvSpPr/>
              <p:nvPr>
                <p:custDataLst>
                  <p:tags r:id="rId1"/>
                </p:custDataLst>
              </p:nvPr>
            </p:nvSpPr>
            <p:spPr>
              <a:xfrm rot="428324">
                <a:off x="11486809" y="2092685"/>
                <a:ext cx="313566" cy="2503659"/>
              </a:xfrm>
              <a:custGeom>
                <a:avLst/>
                <a:gdLst>
                  <a:gd name="connsiteX0" fmla="*/ 0 w 253275"/>
                  <a:gd name="connsiteY0" fmla="*/ 0 h 2022267"/>
                  <a:gd name="connsiteX1" fmla="*/ 253275 w 253275"/>
                  <a:gd name="connsiteY1" fmla="*/ 0 h 2022267"/>
                  <a:gd name="connsiteX2" fmla="*/ 253275 w 253275"/>
                  <a:gd name="connsiteY2" fmla="*/ 2022267 h 2022267"/>
                </a:gdLst>
                <a:ahLst/>
                <a:cxnLst>
                  <a:cxn ang="0">
                    <a:pos x="connsiteX0" y="connsiteY0"/>
                  </a:cxn>
                  <a:cxn ang="0">
                    <a:pos x="connsiteX1" y="connsiteY1"/>
                  </a:cxn>
                  <a:cxn ang="0">
                    <a:pos x="connsiteX2" y="connsiteY2"/>
                  </a:cxn>
                </a:cxnLst>
                <a:rect l="l" t="t" r="r" b="b"/>
                <a:pathLst>
                  <a:path w="253275" h="2022267">
                    <a:moveTo>
                      <a:pt x="0" y="0"/>
                    </a:moveTo>
                    <a:lnTo>
                      <a:pt x="253275" y="0"/>
                    </a:lnTo>
                    <a:lnTo>
                      <a:pt x="253275" y="2022267"/>
                    </a:lnTo>
                    <a:close/>
                  </a:path>
                </a:pathLst>
              </a:custGeom>
              <a:solidFill>
                <a:srgbClr val="FFFFFF">
                  <a:lumMod val="85000"/>
                </a:srgbClr>
              </a:solidFill>
              <a:ln>
                <a:noFill/>
              </a:ln>
            </p:spPr>
            <p:style>
              <a:lnRef idx="2">
                <a:srgbClr val="01C8DD">
                  <a:shade val="50000"/>
                </a:srgbClr>
              </a:lnRef>
              <a:fillRef idx="1">
                <a:srgbClr val="01C8DD"/>
              </a:fillRef>
              <a:effectRef idx="0">
                <a:srgbClr val="01C8DD"/>
              </a:effectRef>
              <a:fontRef idx="minor">
                <a:srgbClr val="FFFFFF"/>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Microsoft YaHei"/>
                  <a:cs typeface="+mn-cs"/>
                </a:endParaRPr>
              </a:p>
            </p:txBody>
          </p:sp>
          <p:sp>
            <p:nvSpPr>
              <p:cNvPr id="19" name="矩形 18">
                <a:extLst>
                  <a:ext uri="{FF2B5EF4-FFF2-40B4-BE49-F238E27FC236}">
                    <a16:creationId xmlns:a16="http://schemas.microsoft.com/office/drawing/2014/main" xmlns="" id="{BD7F54D9-2C70-44A9-9277-C70537B166B2}"/>
                  </a:ext>
                </a:extLst>
              </p:cNvPr>
              <p:cNvSpPr/>
              <p:nvPr>
                <p:custDataLst>
                  <p:tags r:id="rId2"/>
                </p:custDataLst>
              </p:nvPr>
            </p:nvSpPr>
            <p:spPr>
              <a:xfrm>
                <a:off x="3289880" y="2078182"/>
                <a:ext cx="8353712" cy="2358242"/>
              </a:xfrm>
              <a:prstGeom prst="rect">
                <a:avLst/>
              </a:prstGeom>
              <a:solidFill>
                <a:srgbClr val="FEFFFF"/>
              </a:solidFill>
              <a:ln w="19050">
                <a:solidFill>
                  <a:srgbClr val="C77D4B"/>
                </a:solidFill>
              </a:ln>
              <a:effectLst>
                <a:outerShdw blurRad="63500" sx="102000" sy="102000" algn="ctr" rotWithShape="0">
                  <a:prstClr val="black">
                    <a:alpha val="40000"/>
                  </a:prstClr>
                </a:outerShdw>
              </a:effectLst>
            </p:spPr>
            <p:style>
              <a:lnRef idx="2">
                <a:srgbClr val="01C8DD">
                  <a:shade val="50000"/>
                </a:srgbClr>
              </a:lnRef>
              <a:fillRef idx="1">
                <a:srgbClr val="01C8DD"/>
              </a:fillRef>
              <a:effectRef idx="0">
                <a:srgbClr val="01C8DD"/>
              </a:effectRef>
              <a:fontRef idx="minor">
                <a:srgbClr val="FFFFFF"/>
              </a:fontRef>
            </p:style>
            <p:txBody>
              <a:bodyPr tIns="216000" rtlCol="0" anchor="ctr">
                <a:norm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微软雅黑"/>
                    <a:ea typeface="Microsoft YaHei"/>
                    <a:cs typeface="+mn-cs"/>
                  </a:rPr>
                  <a:t>Lorem ipsum dolor sit amet</a:t>
                </a:r>
              </a:p>
            </p:txBody>
          </p:sp>
        </p:grpSp>
        <p:sp>
          <p:nvSpPr>
            <p:cNvPr id="20" name="矩形 20">
              <a:extLst>
                <a:ext uri="{FF2B5EF4-FFF2-40B4-BE49-F238E27FC236}">
                  <a16:creationId xmlns:a16="http://schemas.microsoft.com/office/drawing/2014/main" xmlns="" id="{028E7521-A194-405D-B63B-17071FD19BF4}"/>
                </a:ext>
              </a:extLst>
            </p:cNvPr>
            <p:cNvSpPr>
              <a:spLocks noChangeArrowheads="1"/>
            </p:cNvSpPr>
            <p:nvPr/>
          </p:nvSpPr>
          <p:spPr bwMode="auto">
            <a:xfrm>
              <a:off x="3303736" y="2147723"/>
              <a:ext cx="825182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2013</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年，习近平总书记在莫斯科国际关系学院首次向国际社会提出命运共同体理念以来，人类命运共同体理念不断丰富发展，成为新时代中国特色大国外交的鲜明旗帜。</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2" name="矩形 20">
            <a:extLst>
              <a:ext uri="{FF2B5EF4-FFF2-40B4-BE49-F238E27FC236}">
                <a16:creationId xmlns:a16="http://schemas.microsoft.com/office/drawing/2014/main" xmlns="" id="{02B8E388-34D0-47A0-97C0-8F9DE4EAB5A8}"/>
              </a:ext>
            </a:extLst>
          </p:cNvPr>
          <p:cNvSpPr>
            <a:spLocks noChangeArrowheads="1"/>
          </p:cNvSpPr>
          <p:nvPr/>
        </p:nvSpPr>
        <p:spPr bwMode="auto">
          <a:xfrm>
            <a:off x="145355" y="4265932"/>
            <a:ext cx="1190129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这一理念被写入</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中国共产党章程</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中华人民共和国宪法</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，上升为党和国家的意志；</a:t>
            </a:r>
            <a:r>
              <a:rPr lang="zh-CN" altLang="en-US" sz="2400" dirty="0">
                <a:solidFill>
                  <a:srgbClr val="000000"/>
                </a:solidFill>
                <a:latin typeface="微软雅黑" panose="020B0503020204020204" pitchFamily="34" charset="-122"/>
              </a:rPr>
              <a:t>多次被写入联合国决议，成为国际共识。</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a:extLst>
              <a:ext uri="{FF2B5EF4-FFF2-40B4-BE49-F238E27FC236}">
                <a16:creationId xmlns:a16="http://schemas.microsoft.com/office/drawing/2014/main" xmlns="" id="{4A8A21A8-57E1-4E86-B092-1BCD1FD16652}"/>
              </a:ext>
            </a:extLst>
          </p:cNvPr>
          <p:cNvGrpSpPr/>
          <p:nvPr/>
        </p:nvGrpSpPr>
        <p:grpSpPr>
          <a:xfrm>
            <a:off x="164496" y="5688481"/>
            <a:ext cx="11972084" cy="740005"/>
            <a:chOff x="164496" y="5831986"/>
            <a:chExt cx="11972084" cy="740005"/>
          </a:xfrm>
        </p:grpSpPr>
        <p:grpSp>
          <p:nvGrpSpPr>
            <p:cNvPr id="23" name="组合 22">
              <a:extLst>
                <a:ext uri="{FF2B5EF4-FFF2-40B4-BE49-F238E27FC236}">
                  <a16:creationId xmlns:a16="http://schemas.microsoft.com/office/drawing/2014/main" xmlns="" id="{03E610F0-D44D-4AFE-B0FE-B5732D15CA24}"/>
                </a:ext>
              </a:extLst>
            </p:cNvPr>
            <p:cNvGrpSpPr/>
            <p:nvPr/>
          </p:nvGrpSpPr>
          <p:grpSpPr>
            <a:xfrm>
              <a:off x="219916" y="5831986"/>
              <a:ext cx="11752168" cy="740005"/>
              <a:chOff x="171716" y="2881617"/>
              <a:chExt cx="11752168" cy="1356023"/>
            </a:xfrm>
          </p:grpSpPr>
          <p:sp>
            <p:nvSpPr>
              <p:cNvPr id="24" name="矩形 23">
                <a:extLst>
                  <a:ext uri="{FF2B5EF4-FFF2-40B4-BE49-F238E27FC236}">
                    <a16:creationId xmlns:a16="http://schemas.microsoft.com/office/drawing/2014/main" xmlns="" id="{9C7BA291-C00A-4FDD-A52F-2CEB45616931}"/>
                  </a:ext>
                </a:extLst>
              </p:cNvPr>
              <p:cNvSpPr/>
              <p:nvPr/>
            </p:nvSpPr>
            <p:spPr>
              <a:xfrm>
                <a:off x="171716" y="2881621"/>
                <a:ext cx="11752168" cy="1356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gaan"/>
                  <a:ea typeface="Source Han Sans K Bold"/>
                  <a:cs typeface="+mn-ea"/>
                  <a:sym typeface="+mn-lt"/>
                </a:endParaRPr>
              </a:p>
            </p:txBody>
          </p:sp>
          <p:cxnSp>
            <p:nvCxnSpPr>
              <p:cNvPr id="25" name="直接连接符 24">
                <a:extLst>
                  <a:ext uri="{FF2B5EF4-FFF2-40B4-BE49-F238E27FC236}">
                    <a16:creationId xmlns:a16="http://schemas.microsoft.com/office/drawing/2014/main" xmlns="" id="{930102C0-63E0-4577-97E8-0AFD2DA15DA2}"/>
                  </a:ext>
                </a:extLst>
              </p:cNvPr>
              <p:cNvCxnSpPr/>
              <p:nvPr/>
            </p:nvCxnSpPr>
            <p:spPr>
              <a:xfrm>
                <a:off x="1961854" y="2881617"/>
                <a:ext cx="8268293" cy="0"/>
              </a:xfrm>
              <a:prstGeom prst="line">
                <a:avLst/>
              </a:prstGeom>
              <a:ln w="28575">
                <a:solidFill>
                  <a:srgbClr val="C77D4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75C913B3-74D9-4C86-9BAD-472A4D5949C7}"/>
                  </a:ext>
                </a:extLst>
              </p:cNvPr>
              <p:cNvCxnSpPr/>
              <p:nvPr/>
            </p:nvCxnSpPr>
            <p:spPr>
              <a:xfrm>
                <a:off x="1961854" y="4237640"/>
                <a:ext cx="8268293" cy="0"/>
              </a:xfrm>
              <a:prstGeom prst="line">
                <a:avLst/>
              </a:prstGeom>
              <a:ln w="28575">
                <a:solidFill>
                  <a:srgbClr val="C77D4B"/>
                </a:solidFill>
              </a:ln>
            </p:spPr>
            <p:style>
              <a:lnRef idx="1">
                <a:schemeClr val="accent1"/>
              </a:lnRef>
              <a:fillRef idx="0">
                <a:schemeClr val="accent1"/>
              </a:fillRef>
              <a:effectRef idx="0">
                <a:schemeClr val="accent1"/>
              </a:effectRef>
              <a:fontRef idx="minor">
                <a:schemeClr val="tx1"/>
              </a:fontRef>
            </p:style>
          </p:cxnSp>
        </p:grpSp>
        <p:sp>
          <p:nvSpPr>
            <p:cNvPr id="82949" name="矩形 20">
              <a:extLst>
                <a:ext uri="{FF2B5EF4-FFF2-40B4-BE49-F238E27FC236}">
                  <a16:creationId xmlns:a16="http://schemas.microsoft.com/office/drawing/2014/main" xmlns="" id="{02ED76BE-8B32-46FD-8FB7-BC631B96F96E}"/>
                </a:ext>
              </a:extLst>
            </p:cNvPr>
            <p:cNvSpPr>
              <a:spLocks noChangeArrowheads="1"/>
            </p:cNvSpPr>
            <p:nvPr/>
          </p:nvSpPr>
          <p:spPr bwMode="auto">
            <a:xfrm>
              <a:off x="164496" y="5956525"/>
              <a:ext cx="119720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人类命运共同体理念从倡议到共识再到落地生根，契合各国人民的共同价值和精神追求</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矩形 20">
            <a:extLst>
              <a:ext uri="{FF2B5EF4-FFF2-40B4-BE49-F238E27FC236}">
                <a16:creationId xmlns:a16="http://schemas.microsoft.com/office/drawing/2014/main" xmlns="" id="{DAB7CDA6-AE4E-4E70-8E4D-CB5C5A7B2016}"/>
              </a:ext>
            </a:extLst>
          </p:cNvPr>
          <p:cNvSpPr>
            <a:spLocks noChangeArrowheads="1"/>
          </p:cNvSpPr>
          <p:nvPr/>
        </p:nvSpPr>
        <p:spPr bwMode="auto">
          <a:xfrm>
            <a:off x="626462" y="4973776"/>
            <a:ext cx="7744113"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中国人民正在同各国人民一道，弘扬和平、发展、公平、正义、民主、自由的</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全人类共同价值</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，推动</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构建人类命运共同体</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，把世界建设得更加美好。</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83975" name="图片 2">
            <a:extLst>
              <a:ext uri="{FF2B5EF4-FFF2-40B4-BE49-F238E27FC236}">
                <a16:creationId xmlns:a16="http://schemas.microsoft.com/office/drawing/2014/main" xmlns="" id="{C6F7D8B9-60CB-4FC8-82B9-CE5CB2304A4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915"/>
          <a:stretch/>
        </p:blipFill>
        <p:spPr bwMode="auto">
          <a:xfrm>
            <a:off x="8963891" y="1748971"/>
            <a:ext cx="2879003" cy="510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xmlns="" id="{44047499-578D-45B8-BDAB-D69085592CBD}"/>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三、人类普遍交往与世界历史的形成发展</a:t>
            </a:r>
          </a:p>
        </p:txBody>
      </p:sp>
      <p:sp>
        <p:nvSpPr>
          <p:cNvPr id="16" name="矩形: 圆角 15">
            <a:extLst>
              <a:ext uri="{FF2B5EF4-FFF2-40B4-BE49-F238E27FC236}">
                <a16:creationId xmlns:a16="http://schemas.microsoft.com/office/drawing/2014/main" xmlns="" id="{53A8FA28-1963-4C8A-B9DA-54B042D37C56}"/>
              </a:ext>
            </a:extLst>
          </p:cNvPr>
          <p:cNvSpPr/>
          <p:nvPr/>
        </p:nvSpPr>
        <p:spPr>
          <a:xfrm>
            <a:off x="3435927" y="1085397"/>
            <a:ext cx="532014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（二）世界历史的形成和发展</a:t>
            </a:r>
          </a:p>
        </p:txBody>
      </p:sp>
      <p:grpSp>
        <p:nvGrpSpPr>
          <p:cNvPr id="4" name="组合 3">
            <a:extLst>
              <a:ext uri="{FF2B5EF4-FFF2-40B4-BE49-F238E27FC236}">
                <a16:creationId xmlns:a16="http://schemas.microsoft.com/office/drawing/2014/main" xmlns="" id="{DFCC9CBD-6C5F-431A-86FE-06C613F0C8F3}"/>
              </a:ext>
            </a:extLst>
          </p:cNvPr>
          <p:cNvGrpSpPr/>
          <p:nvPr/>
        </p:nvGrpSpPr>
        <p:grpSpPr>
          <a:xfrm>
            <a:off x="468482" y="1955826"/>
            <a:ext cx="8060073" cy="2946348"/>
            <a:chOff x="468482" y="2124417"/>
            <a:chExt cx="8060073" cy="2946348"/>
          </a:xfrm>
        </p:grpSpPr>
        <p:grpSp>
          <p:nvGrpSpPr>
            <p:cNvPr id="3" name="组合 2">
              <a:extLst>
                <a:ext uri="{FF2B5EF4-FFF2-40B4-BE49-F238E27FC236}">
                  <a16:creationId xmlns:a16="http://schemas.microsoft.com/office/drawing/2014/main" xmlns="" id="{C7E24454-E533-4167-82B4-F2E3C980A6AE}"/>
                </a:ext>
              </a:extLst>
            </p:cNvPr>
            <p:cNvGrpSpPr/>
            <p:nvPr/>
          </p:nvGrpSpPr>
          <p:grpSpPr>
            <a:xfrm>
              <a:off x="468482" y="2124417"/>
              <a:ext cx="8060073" cy="2946348"/>
              <a:chOff x="696000" y="1747566"/>
              <a:chExt cx="10704139" cy="2609167"/>
            </a:xfrm>
          </p:grpSpPr>
          <p:cxnSp>
            <p:nvCxnSpPr>
              <p:cNvPr id="17" name="直接连接符 16">
                <a:extLst>
                  <a:ext uri="{FF2B5EF4-FFF2-40B4-BE49-F238E27FC236}">
                    <a16:creationId xmlns:a16="http://schemas.microsoft.com/office/drawing/2014/main" xmlns="" id="{3E3966B3-F725-4DA3-AE54-C4BA134811E0}"/>
                  </a:ext>
                </a:extLst>
              </p:cNvPr>
              <p:cNvCxnSpPr>
                <a:cxnSpLocks/>
              </p:cNvCxnSpPr>
              <p:nvPr/>
            </p:nvCxnSpPr>
            <p:spPr>
              <a:xfrm>
                <a:off x="696000" y="1747566"/>
                <a:ext cx="10704139" cy="0"/>
              </a:xfrm>
              <a:prstGeom prst="line">
                <a:avLst/>
              </a:prstGeom>
              <a:ln w="57150" cap="rnd">
                <a:solidFill>
                  <a:srgbClr val="C77D4B"/>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1A6B3210-3159-44FD-BC48-DDA6462D3370}"/>
                  </a:ext>
                </a:extLst>
              </p:cNvPr>
              <p:cNvCxnSpPr>
                <a:cxnSpLocks/>
              </p:cNvCxnSpPr>
              <p:nvPr/>
            </p:nvCxnSpPr>
            <p:spPr>
              <a:xfrm>
                <a:off x="696000" y="4356733"/>
                <a:ext cx="10704139" cy="0"/>
              </a:xfrm>
              <a:prstGeom prst="line">
                <a:avLst/>
              </a:prstGeom>
              <a:ln w="57150" cap="rnd">
                <a:solidFill>
                  <a:srgbClr val="C77D4B"/>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A52F643D-9C03-4C59-8A75-D0D8ED60B20A}"/>
                  </a:ext>
                </a:extLst>
              </p:cNvPr>
              <p:cNvCxnSpPr>
                <a:cxnSpLocks/>
              </p:cNvCxnSpPr>
              <p:nvPr/>
            </p:nvCxnSpPr>
            <p:spPr>
              <a:xfrm>
                <a:off x="11400139" y="1747566"/>
                <a:ext cx="0" cy="2609167"/>
              </a:xfrm>
              <a:prstGeom prst="line">
                <a:avLst/>
              </a:prstGeom>
              <a:ln w="57150" cap="rnd">
                <a:solidFill>
                  <a:srgbClr val="C77D4B"/>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xmlns="" id="{1F035B3E-D51C-4E3F-B522-B216767C6DD7}"/>
                </a:ext>
              </a:extLst>
            </p:cNvPr>
            <p:cNvSpPr>
              <a:spLocks noChangeArrowheads="1"/>
            </p:cNvSpPr>
            <p:nvPr/>
          </p:nvSpPr>
          <p:spPr bwMode="auto">
            <a:xfrm>
              <a:off x="566773" y="2144091"/>
              <a:ext cx="7744113"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在中国共产党的领导下</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国坚持和平发展道路，坚持独立自主的和平外交政策，坚持合作、不搞对抗，坚持开放、不搞封闭，坚持互利共赢、不搞零和博弈，反对霸权主义和强权政治，积极参与全球治理，推动历史车轮向着光明的目标前进。</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文本框 3">
            <a:extLst>
              <a:ext uri="{FF2B5EF4-FFF2-40B4-BE49-F238E27FC236}">
                <a16:creationId xmlns:a16="http://schemas.microsoft.com/office/drawing/2014/main" xmlns="" id="{B9D6DDF2-F973-4C7A-9473-A2F84AC0DEF8}"/>
              </a:ext>
            </a:extLst>
          </p:cNvPr>
          <p:cNvSpPr txBox="1">
            <a:spLocks noChangeArrowheads="1"/>
          </p:cNvSpPr>
          <p:nvPr/>
        </p:nvSpPr>
        <p:spPr bwMode="auto">
          <a:xfrm>
            <a:off x="6858000" y="2342290"/>
            <a:ext cx="4838700" cy="287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0" fontAlgn="base" latinLnBrk="0" hangingPunct="0">
              <a:lnSpc>
                <a:spcPct val="150000"/>
              </a:lnSpc>
              <a:spcBef>
                <a:spcPts val="6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社会存在与社会意识的关系问题，是社会历史观的基本问题。</a:t>
            </a:r>
            <a:endPar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28650" algn="just" defTabSz="914400" rtl="0" eaLnBrk="0" fontAlgn="base" latinLnBrk="0" hangingPunct="0">
              <a:lnSpc>
                <a:spcPct val="150000"/>
              </a:lnSpc>
              <a:spcBef>
                <a:spcPts val="6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正确认识社会存在与社会意识的关系，是科学把握人类社会发展规律的基础和前提。</a:t>
            </a:r>
          </a:p>
        </p:txBody>
      </p:sp>
      <p:pic>
        <p:nvPicPr>
          <p:cNvPr id="8199" name="图片 2">
            <a:extLst>
              <a:ext uri="{FF2B5EF4-FFF2-40B4-BE49-F238E27FC236}">
                <a16:creationId xmlns:a16="http://schemas.microsoft.com/office/drawing/2014/main" xmlns="" id="{8E351648-D417-42CB-BCFD-B21D16243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1" y="2232615"/>
            <a:ext cx="5473700" cy="3093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占位符 2">
            <a:extLst>
              <a:ext uri="{FF2B5EF4-FFF2-40B4-BE49-F238E27FC236}">
                <a16:creationId xmlns:a16="http://schemas.microsoft.com/office/drawing/2014/main" xmlns="" id="{56D762A1-1BEA-44FF-B224-9A86868AEC79}"/>
              </a:ext>
            </a:extLst>
          </p:cNvPr>
          <p:cNvSpPr>
            <a:spLocks noGrp="1"/>
          </p:cNvSpPr>
          <p:nvPr>
            <p:ph type="body" sz="quarter" idx="10"/>
          </p:nvPr>
        </p:nvSpPr>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4" name="半闭框 3">
            <a:extLst>
              <a:ext uri="{FF2B5EF4-FFF2-40B4-BE49-F238E27FC236}">
                <a16:creationId xmlns:a16="http://schemas.microsoft.com/office/drawing/2014/main" xmlns="" id="{D127CC0C-1D20-4A14-A849-DE78645CC58D}"/>
              </a:ext>
            </a:extLst>
          </p:cNvPr>
          <p:cNvSpPr/>
          <p:nvPr/>
        </p:nvSpPr>
        <p:spPr>
          <a:xfrm>
            <a:off x="6400800" y="2232615"/>
            <a:ext cx="914400" cy="914400"/>
          </a:xfrm>
          <a:prstGeom prst="halfFram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6" name="图片 8">
            <a:hlinkClick r:id="rId3" action="ppaction://hlinksldjump"/>
            <a:extLst>
              <a:ext uri="{FF2B5EF4-FFF2-40B4-BE49-F238E27FC236}">
                <a16:creationId xmlns:a16="http://schemas.microsoft.com/office/drawing/2014/main" xmlns="" id="{788657F3-ECBF-436C-A523-1403B97E254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BAFF930C-07F2-4051-ADAB-861F12664393}"/>
              </a:ext>
            </a:extLst>
          </p:cNvPr>
          <p:cNvPicPr>
            <a:picLocks noChangeAspect="1"/>
          </p:cNvPicPr>
          <p:nvPr/>
        </p:nvPicPr>
        <p:blipFill rotWithShape="1">
          <a:blip r:embed="rId2"/>
          <a:srcRect t="20960" b="16639"/>
          <a:stretch/>
        </p:blipFill>
        <p:spPr>
          <a:xfrm>
            <a:off x="0" y="2879046"/>
            <a:ext cx="12192000" cy="3978954"/>
          </a:xfrm>
          <a:prstGeom prst="rect">
            <a:avLst/>
          </a:prstGeom>
        </p:spPr>
      </p:pic>
      <p:grpSp>
        <p:nvGrpSpPr>
          <p:cNvPr id="10" name="组合 9">
            <a:extLst>
              <a:ext uri="{FF2B5EF4-FFF2-40B4-BE49-F238E27FC236}">
                <a16:creationId xmlns:a16="http://schemas.microsoft.com/office/drawing/2014/main" xmlns="" id="{51D61507-6B2D-446A-8064-2F1727995A73}"/>
              </a:ext>
            </a:extLst>
          </p:cNvPr>
          <p:cNvGrpSpPr/>
          <p:nvPr/>
        </p:nvGrpSpPr>
        <p:grpSpPr>
          <a:xfrm>
            <a:off x="199869" y="186885"/>
            <a:ext cx="11792262" cy="6484230"/>
            <a:chOff x="199869" y="186885"/>
            <a:chExt cx="11792262" cy="6484230"/>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277514"/>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1759527" y="186885"/>
              <a:ext cx="8672946"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拓展：全人类共同价值的丰富内涵和伟大意义</a:t>
              </a:r>
            </a:p>
          </p:txBody>
        </p:sp>
        <p:grpSp>
          <p:nvGrpSpPr>
            <p:cNvPr id="2" name="组合 1">
              <a:extLst>
                <a:ext uri="{FF2B5EF4-FFF2-40B4-BE49-F238E27FC236}">
                  <a16:creationId xmlns:a16="http://schemas.microsoft.com/office/drawing/2014/main" xmlns="" id="{0C4FADE6-5DA3-4931-8356-E8521FA62A3E}"/>
                </a:ext>
              </a:extLst>
            </p:cNvPr>
            <p:cNvGrpSpPr/>
            <p:nvPr/>
          </p:nvGrpSpPr>
          <p:grpSpPr>
            <a:xfrm>
              <a:off x="1220296" y="1542511"/>
              <a:ext cx="9638870" cy="4436104"/>
              <a:chOff x="932641" y="2177035"/>
              <a:chExt cx="7759567" cy="3571191"/>
            </a:xfrm>
          </p:grpSpPr>
          <p:cxnSp>
            <p:nvCxnSpPr>
              <p:cNvPr id="13" name="直接连接符 12">
                <a:extLst>
                  <a:ext uri="{FF2B5EF4-FFF2-40B4-BE49-F238E27FC236}">
                    <a16:creationId xmlns:a16="http://schemas.microsoft.com/office/drawing/2014/main" xmlns="" id="{58F6FB62-1F33-49DF-8A6C-F083A3CBE492}"/>
                  </a:ext>
                </a:extLst>
              </p:cNvPr>
              <p:cNvCxnSpPr>
                <a:cxnSpLocks/>
              </p:cNvCxnSpPr>
              <p:nvPr/>
            </p:nvCxnSpPr>
            <p:spPr>
              <a:xfrm flipH="1" flipV="1">
                <a:off x="2934851" y="3194929"/>
                <a:ext cx="1218078" cy="1312469"/>
              </a:xfrm>
              <a:prstGeom prst="line">
                <a:avLst/>
              </a:prstGeom>
              <a:ln w="285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27A0673F-6C13-416A-A559-B0122363DB7F}"/>
                  </a:ext>
                </a:extLst>
              </p:cNvPr>
              <p:cNvCxnSpPr>
                <a:cxnSpLocks/>
              </p:cNvCxnSpPr>
              <p:nvPr/>
            </p:nvCxnSpPr>
            <p:spPr>
              <a:xfrm flipH="1">
                <a:off x="5718283" y="3222281"/>
                <a:ext cx="1021325" cy="1312469"/>
              </a:xfrm>
              <a:prstGeom prst="line">
                <a:avLst/>
              </a:prstGeom>
              <a:ln w="28575">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sp>
            <p:nvSpPr>
              <p:cNvPr id="23" name="六边形 22">
                <a:extLst>
                  <a:ext uri="{FF2B5EF4-FFF2-40B4-BE49-F238E27FC236}">
                    <a16:creationId xmlns:a16="http://schemas.microsoft.com/office/drawing/2014/main" xmlns="" id="{8713BEFB-BF38-43FA-A065-244827FA6904}"/>
                  </a:ext>
                </a:extLst>
              </p:cNvPr>
              <p:cNvSpPr/>
              <p:nvPr/>
            </p:nvSpPr>
            <p:spPr>
              <a:xfrm>
                <a:off x="932641" y="2177035"/>
                <a:ext cx="2026074" cy="1746615"/>
              </a:xfrm>
              <a:prstGeom prst="hexagon">
                <a:avLst/>
              </a:prstGeom>
              <a:blipFill dpi="0" rotWithShape="1">
                <a:blip r:embed="rId3"/>
                <a:srcRect/>
                <a:stretch>
                  <a:fillRect/>
                </a:stretch>
              </a:bli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10" b="1"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六边形 23">
                <a:extLst>
                  <a:ext uri="{FF2B5EF4-FFF2-40B4-BE49-F238E27FC236}">
                    <a16:creationId xmlns:a16="http://schemas.microsoft.com/office/drawing/2014/main" xmlns="" id="{98547B5B-1C8A-4C2A-946B-39DF1A95768F}"/>
                  </a:ext>
                </a:extLst>
              </p:cNvPr>
              <p:cNvSpPr/>
              <p:nvPr/>
            </p:nvSpPr>
            <p:spPr>
              <a:xfrm>
                <a:off x="3827564" y="4001611"/>
                <a:ext cx="2026074" cy="1746615"/>
              </a:xfrm>
              <a:prstGeom prst="hexagon">
                <a:avLst/>
              </a:prstGeom>
              <a:blipFill>
                <a:blip r:embed="rId4"/>
                <a:stretch>
                  <a:fillRect l="-1" r="-16787"/>
                </a:stretch>
              </a:bli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10" b="1"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六边形 24">
                <a:extLst>
                  <a:ext uri="{FF2B5EF4-FFF2-40B4-BE49-F238E27FC236}">
                    <a16:creationId xmlns:a16="http://schemas.microsoft.com/office/drawing/2014/main" xmlns="" id="{40CC9FF8-AD3D-444B-BFE9-A53D6A9D9877}"/>
                  </a:ext>
                </a:extLst>
              </p:cNvPr>
              <p:cNvSpPr/>
              <p:nvPr/>
            </p:nvSpPr>
            <p:spPr>
              <a:xfrm>
                <a:off x="6666134" y="2211583"/>
                <a:ext cx="2026074" cy="1746615"/>
              </a:xfrm>
              <a:prstGeom prst="hexagon">
                <a:avLst/>
              </a:prstGeom>
              <a:blipFill>
                <a:blip r:embed="rId5"/>
                <a:stretch>
                  <a:fillRect l="-1" r="-16787"/>
                </a:stretch>
              </a:bli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10" b="1"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9" name="矩形 20">
              <a:extLst>
                <a:ext uri="{FF2B5EF4-FFF2-40B4-BE49-F238E27FC236}">
                  <a16:creationId xmlns:a16="http://schemas.microsoft.com/office/drawing/2014/main" xmlns="" id="{1EE035C5-6737-407C-B308-9CD70DC95039}"/>
                </a:ext>
              </a:extLst>
            </p:cNvPr>
            <p:cNvSpPr>
              <a:spLocks noChangeArrowheads="1"/>
            </p:cNvSpPr>
            <p:nvPr/>
          </p:nvSpPr>
          <p:spPr bwMode="auto">
            <a:xfrm>
              <a:off x="1045323" y="3976473"/>
              <a:ext cx="2929358" cy="205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2015</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9</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月</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28</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日，习近平总书记出席第</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70</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届联合国大会一般性辩论并发表重要讲话，郑重提出“和平、发展、公平、正义、民主、自由，是</a:t>
              </a:r>
              <a:r>
                <a:rPr kumimoji="0" lang="zh-CN" altLang="en-US" sz="18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全人类的共同价值</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32" name="矩形 20">
              <a:extLst>
                <a:ext uri="{FF2B5EF4-FFF2-40B4-BE49-F238E27FC236}">
                  <a16:creationId xmlns:a16="http://schemas.microsoft.com/office/drawing/2014/main" xmlns="" id="{783DF05E-CCE2-4984-B323-2A25C3F57DAB}"/>
                </a:ext>
              </a:extLst>
            </p:cNvPr>
            <p:cNvSpPr>
              <a:spLocks noChangeArrowheads="1"/>
            </p:cNvSpPr>
            <p:nvPr/>
          </p:nvSpPr>
          <p:spPr bwMode="auto">
            <a:xfrm>
              <a:off x="7845973" y="3994268"/>
              <a:ext cx="3671560" cy="172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2021</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7</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月</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6</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日，在中国共产党与世界政党领导人峰会上的主旨讲话中，习近平总书记提出，把</a:t>
              </a:r>
              <a:r>
                <a:rPr kumimoji="0" lang="zh-CN" altLang="en-US" sz="18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全人类共同价值</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具体地、现实地体现到实现本国人民利益的实践中去</a:t>
              </a:r>
              <a:endPar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33" name="矩形 20">
              <a:extLst>
                <a:ext uri="{FF2B5EF4-FFF2-40B4-BE49-F238E27FC236}">
                  <a16:creationId xmlns:a16="http://schemas.microsoft.com/office/drawing/2014/main" xmlns="" id="{CBD70D15-C0B1-49F7-A70D-7992B60BDA08}"/>
                </a:ext>
              </a:extLst>
            </p:cNvPr>
            <p:cNvSpPr>
              <a:spLocks noChangeArrowheads="1"/>
            </p:cNvSpPr>
            <p:nvPr/>
          </p:nvSpPr>
          <p:spPr bwMode="auto">
            <a:xfrm>
              <a:off x="4482613" y="1040815"/>
              <a:ext cx="3542453" cy="272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2021</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7</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月</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日，在庆祝中国共产党成立</a:t>
              </a:r>
              <a:r>
                <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100</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周年大会上，习近平总书记向全世界庄严宣告，中国共产党将继续同一切爱好和平的国家和人民一道，弘扬和平、发展、公平、正义、民主、自由的</a:t>
              </a:r>
              <a:r>
                <a:rPr kumimoji="0" lang="zh-CN" altLang="en-US" sz="18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全人类共同价值</a:t>
              </a:r>
              <a:r>
                <a:rPr kumimoji="0" lang="zh-CN" altLang="en-US"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，推动历史车轮向着光明的目标前进</a:t>
              </a:r>
              <a:endParaRPr kumimoji="0" lang="en-US" altLang="zh-CN" sz="18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BAFF930C-07F2-4051-ADAB-861F12664393}"/>
              </a:ext>
            </a:extLst>
          </p:cNvPr>
          <p:cNvPicPr>
            <a:picLocks noChangeAspect="1"/>
          </p:cNvPicPr>
          <p:nvPr/>
        </p:nvPicPr>
        <p:blipFill rotWithShape="1">
          <a:blip r:embed="rId6"/>
          <a:srcRect t="20960" b="16639"/>
          <a:stretch/>
        </p:blipFill>
        <p:spPr>
          <a:xfrm>
            <a:off x="0" y="2879046"/>
            <a:ext cx="12192000" cy="3978954"/>
          </a:xfrm>
          <a:prstGeom prst="rect">
            <a:avLst/>
          </a:prstGeom>
        </p:spPr>
      </p:pic>
      <p:grpSp>
        <p:nvGrpSpPr>
          <p:cNvPr id="38" name="组合 37">
            <a:extLst>
              <a:ext uri="{FF2B5EF4-FFF2-40B4-BE49-F238E27FC236}">
                <a16:creationId xmlns:a16="http://schemas.microsoft.com/office/drawing/2014/main" xmlns="" id="{85ED8C08-9F14-477D-8E0B-7844545588B4}"/>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1759527" y="186885"/>
              <a:ext cx="8672946"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拓展：全人类共同价值的丰富内涵和伟大意义</a:t>
              </a:r>
            </a:p>
          </p:txBody>
        </p:sp>
        <p:sp>
          <p:nvSpPr>
            <p:cNvPr id="15" name="矩形 20">
              <a:extLst>
                <a:ext uri="{FF2B5EF4-FFF2-40B4-BE49-F238E27FC236}">
                  <a16:creationId xmlns:a16="http://schemas.microsoft.com/office/drawing/2014/main" xmlns="" id="{5EEB6512-50E5-42DA-90CB-E60CB8B70524}"/>
                </a:ext>
              </a:extLst>
            </p:cNvPr>
            <p:cNvSpPr>
              <a:spLocks noChangeArrowheads="1"/>
            </p:cNvSpPr>
            <p:nvPr/>
          </p:nvSpPr>
          <p:spPr bwMode="auto">
            <a:xfrm>
              <a:off x="805348" y="4470470"/>
              <a:ext cx="7905088" cy="1689052"/>
            </a:xfrm>
            <a:prstGeom prst="rect">
              <a:avLst/>
            </a:prstGeom>
            <a:noFill/>
            <a:ln>
              <a:noFill/>
            </a:ln>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全人类共同价值贯通了个人、国家、世界三个层面，既反映了人作为个体对生存、发展、平等、自由的共同追求，也浓缩了世界各国处理彼此关系时的普遍共识。</a:t>
              </a:r>
            </a:p>
          </p:txBody>
        </p:sp>
        <p:grpSp>
          <p:nvGrpSpPr>
            <p:cNvPr id="28" name="组合 27">
              <a:extLst>
                <a:ext uri="{FF2B5EF4-FFF2-40B4-BE49-F238E27FC236}">
                  <a16:creationId xmlns:a16="http://schemas.microsoft.com/office/drawing/2014/main" xmlns="" id="{7C0A8CDF-F13F-489B-BF6A-89231488F366}"/>
                </a:ext>
              </a:extLst>
            </p:cNvPr>
            <p:cNvGrpSpPr/>
            <p:nvPr/>
          </p:nvGrpSpPr>
          <p:grpSpPr>
            <a:xfrm>
              <a:off x="678373" y="1206386"/>
              <a:ext cx="10835254" cy="2763008"/>
              <a:chOff x="1019865" y="1206386"/>
              <a:chExt cx="10835254" cy="2763008"/>
            </a:xfrm>
          </p:grpSpPr>
          <p:sp>
            <p:nvSpPr>
              <p:cNvPr id="16" name="椭圆 5">
                <a:extLst>
                  <a:ext uri="{FF2B5EF4-FFF2-40B4-BE49-F238E27FC236}">
                    <a16:creationId xmlns:a16="http://schemas.microsoft.com/office/drawing/2014/main" xmlns="" id="{92E985A8-E0D9-4F89-B555-BECB05E27E37}"/>
                  </a:ext>
                </a:extLst>
              </p:cNvPr>
              <p:cNvSpPr>
                <a:spLocks noChangeArrowheads="1"/>
              </p:cNvSpPr>
              <p:nvPr>
                <p:custDataLst>
                  <p:tags r:id="rId1"/>
                </p:custDataLst>
              </p:nvPr>
            </p:nvSpPr>
            <p:spPr bwMode="auto">
              <a:xfrm>
                <a:off x="1019865" y="1662546"/>
                <a:ext cx="1995372" cy="1995370"/>
              </a:xfrm>
              <a:prstGeom prst="ellipse">
                <a:avLst/>
              </a:prstGeom>
              <a:solidFill>
                <a:srgbClr val="B26A37">
                  <a:alpha val="39999"/>
                </a:srgbClr>
              </a:solidFill>
              <a:ln>
                <a:noFill/>
              </a:ln>
            </p:spPr>
            <p:txBody>
              <a:bodyPr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Arial" panose="020B0604020202020204" pitchFamily="34" charset="0"/>
                </a:endParaRPr>
              </a:p>
            </p:txBody>
          </p:sp>
          <p:sp>
            <p:nvSpPr>
              <p:cNvPr id="20" name="直接连接符 69">
                <a:extLst>
                  <a:ext uri="{FF2B5EF4-FFF2-40B4-BE49-F238E27FC236}">
                    <a16:creationId xmlns:a16="http://schemas.microsoft.com/office/drawing/2014/main" xmlns="" id="{C847A355-C166-454A-94E8-9CD91A5D2765}"/>
                  </a:ext>
                </a:extLst>
              </p:cNvPr>
              <p:cNvSpPr>
                <a:spLocks noChangeShapeType="1"/>
              </p:cNvSpPr>
              <p:nvPr>
                <p:custDataLst>
                  <p:tags r:id="rId2"/>
                </p:custDataLst>
              </p:nvPr>
            </p:nvSpPr>
            <p:spPr bwMode="auto">
              <a:xfrm>
                <a:off x="4738936" y="3743291"/>
                <a:ext cx="456519" cy="0"/>
              </a:xfrm>
              <a:prstGeom prst="line">
                <a:avLst/>
              </a:prstGeom>
              <a:noFill/>
              <a:ln w="19050" cap="flat" cmpd="sng">
                <a:solidFill>
                  <a:srgbClr val="C77D4B"/>
                </a:solidFill>
                <a:bevel/>
              </a:ln>
              <a:extLst>
                <a:ext uri="{909E8E84-426E-40DD-AFC4-6F175D3DCCD1}">
                  <a14:hiddenFill xmlns:a14="http://schemas.microsoft.com/office/drawing/2010/main">
                    <a:noFill/>
                  </a14:hiddenFill>
                </a:ext>
              </a:ex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Arial" panose="020B0604020202020204" pitchFamily="34" charset="0"/>
                </a:endParaRPr>
              </a:p>
            </p:txBody>
          </p:sp>
          <p:sp>
            <p:nvSpPr>
              <p:cNvPr id="21" name="直接连接符 69">
                <a:extLst>
                  <a:ext uri="{FF2B5EF4-FFF2-40B4-BE49-F238E27FC236}">
                    <a16:creationId xmlns:a16="http://schemas.microsoft.com/office/drawing/2014/main" xmlns="" id="{73F356D7-C9EC-4738-83E9-E8151BDC57D6}"/>
                  </a:ext>
                </a:extLst>
              </p:cNvPr>
              <p:cNvSpPr>
                <a:spLocks noChangeShapeType="1"/>
              </p:cNvSpPr>
              <p:nvPr>
                <p:custDataLst>
                  <p:tags r:id="rId3"/>
                </p:custDataLst>
              </p:nvPr>
            </p:nvSpPr>
            <p:spPr bwMode="auto">
              <a:xfrm>
                <a:off x="4646593" y="1428441"/>
                <a:ext cx="461096" cy="0"/>
              </a:xfrm>
              <a:prstGeom prst="line">
                <a:avLst/>
              </a:prstGeom>
              <a:noFill/>
              <a:ln w="19050" cap="flat" cmpd="sng">
                <a:solidFill>
                  <a:srgbClr val="C77D4B"/>
                </a:solidFill>
                <a:bevel/>
              </a:ln>
              <a:extLst>
                <a:ext uri="{909E8E84-426E-40DD-AFC4-6F175D3DCCD1}">
                  <a14:hiddenFill xmlns:a14="http://schemas.microsoft.com/office/drawing/2010/main">
                    <a:noFill/>
                  </a14:hiddenFill>
                </a:ext>
              </a:ex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Arial" panose="020B0604020202020204" pitchFamily="34" charset="0"/>
                </a:endParaRPr>
              </a:p>
            </p:txBody>
          </p:sp>
          <p:sp>
            <p:nvSpPr>
              <p:cNvPr id="26" name="直接连接符 69">
                <a:extLst>
                  <a:ext uri="{FF2B5EF4-FFF2-40B4-BE49-F238E27FC236}">
                    <a16:creationId xmlns:a16="http://schemas.microsoft.com/office/drawing/2014/main" xmlns="" id="{2C98A124-D812-45AA-B2F5-146FD67BDD58}"/>
                  </a:ext>
                </a:extLst>
              </p:cNvPr>
              <p:cNvSpPr>
                <a:spLocks noChangeShapeType="1"/>
              </p:cNvSpPr>
              <p:nvPr>
                <p:custDataLst>
                  <p:tags r:id="rId4"/>
                </p:custDataLst>
              </p:nvPr>
            </p:nvSpPr>
            <p:spPr bwMode="auto">
              <a:xfrm>
                <a:off x="5107689" y="2585866"/>
                <a:ext cx="461838" cy="0"/>
              </a:xfrm>
              <a:prstGeom prst="line">
                <a:avLst/>
              </a:prstGeom>
              <a:noFill/>
              <a:ln w="19050" cap="flat" cmpd="sng">
                <a:solidFill>
                  <a:srgbClr val="C77D4B"/>
                </a:solidFill>
                <a:bevel/>
              </a:ln>
              <a:extLst>
                <a:ext uri="{909E8E84-426E-40DD-AFC4-6F175D3DCCD1}">
                  <a14:hiddenFill xmlns:a14="http://schemas.microsoft.com/office/drawing/2010/main">
                    <a:noFill/>
                  </a14:hiddenFill>
                </a:ext>
              </a:ex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Arial" panose="020B0604020202020204" pitchFamily="34" charset="0"/>
                </a:endParaRPr>
              </a:p>
            </p:txBody>
          </p:sp>
          <p:sp>
            <p:nvSpPr>
              <p:cNvPr id="27" name="矩形 20">
                <a:extLst>
                  <a:ext uri="{FF2B5EF4-FFF2-40B4-BE49-F238E27FC236}">
                    <a16:creationId xmlns:a16="http://schemas.microsoft.com/office/drawing/2014/main" xmlns="" id="{1FD73453-4DF0-48F5-A751-1DC586BFE013}"/>
                  </a:ext>
                </a:extLst>
              </p:cNvPr>
              <p:cNvSpPr>
                <a:spLocks noChangeArrowheads="1"/>
              </p:cNvSpPr>
              <p:nvPr/>
            </p:nvSpPr>
            <p:spPr bwMode="auto">
              <a:xfrm>
                <a:off x="1305755" y="2060066"/>
                <a:ext cx="1423590" cy="1200329"/>
              </a:xfrm>
              <a:prstGeom prst="rect">
                <a:avLst/>
              </a:prstGeom>
              <a:noFill/>
              <a:ln>
                <a:noFill/>
              </a:ln>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丰富内涵</a:t>
                </a:r>
                <a:endParaRPr kumimoji="0" lang="en-US" altLang="zh-CN" sz="3600" b="1" i="0" u="none" strike="noStrike" kern="1200" cap="none" spc="0" normalizeH="0" baseline="0" noProof="0" dirty="0">
                  <a:ln>
                    <a:noFill/>
                  </a:ln>
                  <a:solidFill>
                    <a:srgbClr val="FF0000"/>
                  </a:solidFill>
                  <a:effectLst/>
                  <a:highlight>
                    <a:srgbClr val="0000FF"/>
                  </a:highligh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xmlns="" id="{B6BD0399-333E-447D-B997-C93D7A1545E1}"/>
                  </a:ext>
                </a:extLst>
              </p:cNvPr>
              <p:cNvSpPr/>
              <p:nvPr/>
            </p:nvSpPr>
            <p:spPr>
              <a:xfrm>
                <a:off x="2923043" y="1206386"/>
                <a:ext cx="172354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Microsoft YaHei"/>
                    <a:ea typeface="Microsoft YaHei"/>
                    <a:cs typeface="+mn-cs"/>
                  </a:rPr>
                  <a:t>和平与发展</a:t>
                </a:r>
                <a:endParaRPr kumimoji="0" lang="zh-CN" altLang="en-US" sz="1800" b="1" i="0" u="none" strike="noStrike" kern="1200" cap="none" spc="0" normalizeH="0" baseline="0" noProof="0" dirty="0">
                  <a:ln>
                    <a:noFill/>
                  </a:ln>
                  <a:solidFill>
                    <a:srgbClr val="B26A37"/>
                  </a:solidFill>
                  <a:effectLst/>
                  <a:uLnTx/>
                  <a:uFillTx/>
                  <a:latin typeface="Microsoft YaHei"/>
                  <a:ea typeface="Microsoft YaHei"/>
                  <a:cs typeface="+mn-cs"/>
                </a:endParaRPr>
              </a:p>
            </p:txBody>
          </p:sp>
          <p:sp>
            <p:nvSpPr>
              <p:cNvPr id="30" name="矩形 29">
                <a:extLst>
                  <a:ext uri="{FF2B5EF4-FFF2-40B4-BE49-F238E27FC236}">
                    <a16:creationId xmlns:a16="http://schemas.microsoft.com/office/drawing/2014/main" xmlns="" id="{D38BD9F0-D65C-402D-8B11-26D5ABDFB988}"/>
                  </a:ext>
                </a:extLst>
              </p:cNvPr>
              <p:cNvSpPr/>
              <p:nvPr/>
            </p:nvSpPr>
            <p:spPr>
              <a:xfrm>
                <a:off x="3331876" y="2341661"/>
                <a:ext cx="172354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Microsoft YaHei"/>
                    <a:ea typeface="Microsoft YaHei"/>
                    <a:cs typeface="+mn-cs"/>
                  </a:rPr>
                  <a:t>公平与正义</a:t>
                </a:r>
                <a:endParaRPr kumimoji="0" lang="zh-CN" altLang="en-US" sz="1800" b="1" i="0" u="none" strike="noStrike" kern="1200" cap="none" spc="0" normalizeH="0" baseline="0" noProof="0" dirty="0">
                  <a:ln>
                    <a:noFill/>
                  </a:ln>
                  <a:solidFill>
                    <a:srgbClr val="B26A37"/>
                  </a:solidFill>
                  <a:effectLst/>
                  <a:uLnTx/>
                  <a:uFillTx/>
                  <a:latin typeface="Microsoft YaHei"/>
                  <a:ea typeface="Microsoft YaHei"/>
                  <a:cs typeface="+mn-cs"/>
                </a:endParaRPr>
              </a:p>
            </p:txBody>
          </p:sp>
          <p:sp>
            <p:nvSpPr>
              <p:cNvPr id="31" name="矩形 30">
                <a:extLst>
                  <a:ext uri="{FF2B5EF4-FFF2-40B4-BE49-F238E27FC236}">
                    <a16:creationId xmlns:a16="http://schemas.microsoft.com/office/drawing/2014/main" xmlns="" id="{55408605-B070-435B-B16C-7FB5F340544A}"/>
                  </a:ext>
                </a:extLst>
              </p:cNvPr>
              <p:cNvSpPr/>
              <p:nvPr/>
            </p:nvSpPr>
            <p:spPr>
              <a:xfrm>
                <a:off x="2942923" y="3503990"/>
                <a:ext cx="172354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Microsoft YaHei"/>
                    <a:ea typeface="Microsoft YaHei"/>
                    <a:cs typeface="+mn-cs"/>
                  </a:rPr>
                  <a:t>民主与自由</a:t>
                </a:r>
                <a:endParaRPr kumimoji="0" lang="zh-CN" altLang="en-US" sz="1800" b="1" i="0" u="none" strike="noStrike" kern="1200" cap="none" spc="0" normalizeH="0" baseline="0" noProof="0" dirty="0">
                  <a:ln>
                    <a:noFill/>
                  </a:ln>
                  <a:solidFill>
                    <a:srgbClr val="B26A37"/>
                  </a:solidFill>
                  <a:effectLst/>
                  <a:uLnTx/>
                  <a:uFillTx/>
                  <a:latin typeface="Microsoft YaHei"/>
                  <a:ea typeface="Microsoft YaHei"/>
                  <a:cs typeface="+mn-cs"/>
                </a:endParaRPr>
              </a:p>
            </p:txBody>
          </p:sp>
          <p:sp>
            <p:nvSpPr>
              <p:cNvPr id="34" name="矩形 33">
                <a:extLst>
                  <a:ext uri="{FF2B5EF4-FFF2-40B4-BE49-F238E27FC236}">
                    <a16:creationId xmlns:a16="http://schemas.microsoft.com/office/drawing/2014/main" xmlns="" id="{5E0F86FF-C035-4446-BE56-0BF5C866AC22}"/>
                  </a:ext>
                </a:extLst>
              </p:cNvPr>
              <p:cNvSpPr/>
              <p:nvPr/>
            </p:nvSpPr>
            <p:spPr>
              <a:xfrm>
                <a:off x="5125504" y="1206386"/>
                <a:ext cx="664797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是当今时代的主题，也关乎人的生存权和发展权</a:t>
                </a:r>
                <a:endPar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cs"/>
                </a:endParaRPr>
              </a:p>
            </p:txBody>
          </p:sp>
          <p:sp>
            <p:nvSpPr>
              <p:cNvPr id="35" name="矩形 34">
                <a:extLst>
                  <a:ext uri="{FF2B5EF4-FFF2-40B4-BE49-F238E27FC236}">
                    <a16:creationId xmlns:a16="http://schemas.microsoft.com/office/drawing/2014/main" xmlns="" id="{D074314D-8C7B-44B9-81BB-039FA5A6B228}"/>
                  </a:ext>
                </a:extLst>
              </p:cNvPr>
              <p:cNvSpPr/>
              <p:nvPr/>
            </p:nvSpPr>
            <p:spPr>
              <a:xfrm>
                <a:off x="5537941" y="2386721"/>
                <a:ext cx="572464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Microsoft YaHei"/>
                    <a:ea typeface="Microsoft YaHei"/>
                    <a:cs typeface="+mn-cs"/>
                  </a:rPr>
                  <a:t>是国际关系的重要准则，也关乎人的尊严</a:t>
                </a:r>
                <a:endPar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cs"/>
                </a:endParaRPr>
              </a:p>
            </p:txBody>
          </p:sp>
          <p:sp>
            <p:nvSpPr>
              <p:cNvPr id="36" name="矩形 35">
                <a:extLst>
                  <a:ext uri="{FF2B5EF4-FFF2-40B4-BE49-F238E27FC236}">
                    <a16:creationId xmlns:a16="http://schemas.microsoft.com/office/drawing/2014/main" xmlns="" id="{16992B6B-E059-43F2-8AC0-FB6B4EB4459C}"/>
                  </a:ext>
                </a:extLst>
              </p:cNvPr>
              <p:cNvSpPr/>
              <p:nvPr/>
            </p:nvSpPr>
            <p:spPr>
              <a:xfrm>
                <a:off x="5207145" y="3507729"/>
                <a:ext cx="664797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是现代政治文明的重要内容，也关乎个人的福祉</a:t>
                </a:r>
                <a:endPar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cs"/>
                </a:endParaRPr>
              </a:p>
            </p:txBody>
          </p:sp>
        </p:grpSp>
        <p:pic>
          <p:nvPicPr>
            <p:cNvPr id="37" name="图片 36">
              <a:extLst>
                <a:ext uri="{FF2B5EF4-FFF2-40B4-BE49-F238E27FC236}">
                  <a16:creationId xmlns:a16="http://schemas.microsoft.com/office/drawing/2014/main" xmlns="" id="{E499986D-C9A9-40F0-BBF8-676F794B6FD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075817" y="4057696"/>
              <a:ext cx="2143125" cy="2514600"/>
            </a:xfrm>
            <a:prstGeom prst="rect">
              <a:avLst/>
            </a:prstGeom>
          </p:spPr>
        </p:pic>
      </p:grpSp>
    </p:spTree>
    <p:extLst>
      <p:ext uri="{BB962C8B-B14F-4D97-AF65-F5344CB8AC3E}">
        <p14:creationId xmlns:p14="http://schemas.microsoft.com/office/powerpoint/2010/main" val="420712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BAFF930C-07F2-4051-ADAB-861F12664393}"/>
              </a:ext>
            </a:extLst>
          </p:cNvPr>
          <p:cNvPicPr>
            <a:picLocks noChangeAspect="1"/>
          </p:cNvPicPr>
          <p:nvPr/>
        </p:nvPicPr>
        <p:blipFill rotWithShape="1">
          <a:blip r:embed="rId7"/>
          <a:srcRect t="20960" b="16639"/>
          <a:stretch/>
        </p:blipFill>
        <p:spPr>
          <a:xfrm>
            <a:off x="0" y="2879046"/>
            <a:ext cx="12192000" cy="3978954"/>
          </a:xfrm>
          <a:prstGeom prst="rect">
            <a:avLst/>
          </a:prstGeom>
        </p:spPr>
      </p:pic>
      <p:grpSp>
        <p:nvGrpSpPr>
          <p:cNvPr id="4" name="组合 3">
            <a:extLst>
              <a:ext uri="{FF2B5EF4-FFF2-40B4-BE49-F238E27FC236}">
                <a16:creationId xmlns:a16="http://schemas.microsoft.com/office/drawing/2014/main" xmlns="" id="{239A63D4-B332-4D85-9B69-F0F716A4583A}"/>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1759527" y="186885"/>
              <a:ext cx="8672946"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拓展：全人类共同价值的丰富内涵和伟大意义</a:t>
              </a:r>
            </a:p>
          </p:txBody>
        </p:sp>
        <p:sp>
          <p:nvSpPr>
            <p:cNvPr id="23" name="矩形 20">
              <a:extLst>
                <a:ext uri="{FF2B5EF4-FFF2-40B4-BE49-F238E27FC236}">
                  <a16:creationId xmlns:a16="http://schemas.microsoft.com/office/drawing/2014/main" xmlns="" id="{6FB2A431-5D57-4E59-B896-F1D8745E89F2}"/>
                </a:ext>
              </a:extLst>
            </p:cNvPr>
            <p:cNvSpPr>
              <a:spLocks noChangeArrowheads="1"/>
            </p:cNvSpPr>
            <p:nvPr/>
          </p:nvSpPr>
          <p:spPr bwMode="auto">
            <a:xfrm>
              <a:off x="557450" y="4769332"/>
              <a:ext cx="11077100" cy="1556003"/>
            </a:xfrm>
            <a:prstGeom prst="rect">
              <a:avLst/>
            </a:prstGeom>
            <a:noFill/>
            <a:ln>
              <a:noFill/>
            </a:ln>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2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       全人类共同价值凝聚了人类不同文明的价值共识，反映了世界各国人民普遍认同的价值理念的最大公约数，超越了意识形态、社会制度和发展水平差异，顺应历史潮流，契合时代需要，是习近平新时代中国特色社会主义思想的又一重大理论成果。</a:t>
              </a:r>
            </a:p>
          </p:txBody>
        </p:sp>
        <p:grpSp>
          <p:nvGrpSpPr>
            <p:cNvPr id="3" name="组合 2">
              <a:extLst>
                <a:ext uri="{FF2B5EF4-FFF2-40B4-BE49-F238E27FC236}">
                  <a16:creationId xmlns:a16="http://schemas.microsoft.com/office/drawing/2014/main" xmlns="" id="{ED71DD72-2B28-4456-9169-5F96593FD371}"/>
                </a:ext>
              </a:extLst>
            </p:cNvPr>
            <p:cNvGrpSpPr/>
            <p:nvPr/>
          </p:nvGrpSpPr>
          <p:grpSpPr>
            <a:xfrm>
              <a:off x="876198" y="1154486"/>
              <a:ext cx="10439604" cy="3516568"/>
              <a:chOff x="678373" y="1124896"/>
              <a:chExt cx="10439604" cy="3516568"/>
            </a:xfrm>
          </p:grpSpPr>
          <p:sp>
            <p:nvSpPr>
              <p:cNvPr id="25" name="椭圆 5">
                <a:extLst>
                  <a:ext uri="{FF2B5EF4-FFF2-40B4-BE49-F238E27FC236}">
                    <a16:creationId xmlns:a16="http://schemas.microsoft.com/office/drawing/2014/main" xmlns="" id="{076A43BE-B6B6-4A87-A980-1D944426F090}"/>
                  </a:ext>
                </a:extLst>
              </p:cNvPr>
              <p:cNvSpPr>
                <a:spLocks noChangeArrowheads="1"/>
              </p:cNvSpPr>
              <p:nvPr>
                <p:custDataLst>
                  <p:tags r:id="rId1"/>
                </p:custDataLst>
              </p:nvPr>
            </p:nvSpPr>
            <p:spPr bwMode="auto">
              <a:xfrm>
                <a:off x="678373" y="1787389"/>
                <a:ext cx="1995372" cy="1995370"/>
              </a:xfrm>
              <a:prstGeom prst="ellipse">
                <a:avLst/>
              </a:prstGeom>
              <a:solidFill>
                <a:srgbClr val="B26A37">
                  <a:alpha val="39999"/>
                </a:srgbClr>
              </a:solidFill>
              <a:ln>
                <a:noFill/>
              </a:ln>
            </p:spPr>
            <p:txBody>
              <a:bodyPr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Arial" panose="020B0604020202020204" pitchFamily="34" charset="0"/>
                </a:endParaRPr>
              </a:p>
            </p:txBody>
          </p:sp>
          <p:sp>
            <p:nvSpPr>
              <p:cNvPr id="38" name="矩形 20">
                <a:extLst>
                  <a:ext uri="{FF2B5EF4-FFF2-40B4-BE49-F238E27FC236}">
                    <a16:creationId xmlns:a16="http://schemas.microsoft.com/office/drawing/2014/main" xmlns="" id="{34E56925-10DC-42DA-A8A4-7D12BA205DDD}"/>
                  </a:ext>
                </a:extLst>
              </p:cNvPr>
              <p:cNvSpPr>
                <a:spLocks noChangeArrowheads="1"/>
              </p:cNvSpPr>
              <p:nvPr/>
            </p:nvSpPr>
            <p:spPr bwMode="auto">
              <a:xfrm>
                <a:off x="964263" y="2184909"/>
                <a:ext cx="1423590" cy="1200329"/>
              </a:xfrm>
              <a:prstGeom prst="rect">
                <a:avLst/>
              </a:prstGeom>
              <a:noFill/>
              <a:ln>
                <a:noFill/>
              </a:ln>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伟大意义</a:t>
                </a:r>
                <a:endParaRPr kumimoji="0" lang="en-US" altLang="zh-CN" sz="3600" b="1" i="0" u="none" strike="noStrike" kern="1200" cap="none" spc="0" normalizeH="0" baseline="0" noProof="0" dirty="0">
                  <a:ln>
                    <a:noFill/>
                  </a:ln>
                  <a:solidFill>
                    <a:srgbClr val="FF0000"/>
                  </a:solidFill>
                  <a:effectLst/>
                  <a:highlight>
                    <a:srgbClr val="0000FF"/>
                  </a:highligh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xmlns="" id="{EE7B31C8-3802-4D02-96E7-F193CDDE80C1}"/>
                  </a:ext>
                </a:extLst>
              </p:cNvPr>
              <p:cNvGrpSpPr/>
              <p:nvPr/>
            </p:nvGrpSpPr>
            <p:grpSpPr>
              <a:xfrm>
                <a:off x="2628701" y="1124896"/>
                <a:ext cx="8206817" cy="830997"/>
                <a:chOff x="2628701" y="1124896"/>
                <a:chExt cx="8206817" cy="830997"/>
              </a:xfrm>
            </p:grpSpPr>
            <p:sp>
              <p:nvSpPr>
                <p:cNvPr id="32" name="直接连接符 69">
                  <a:extLst>
                    <a:ext uri="{FF2B5EF4-FFF2-40B4-BE49-F238E27FC236}">
                      <a16:creationId xmlns:a16="http://schemas.microsoft.com/office/drawing/2014/main" xmlns="" id="{356146EA-3A33-4795-8035-63A6632A7579}"/>
                    </a:ext>
                  </a:extLst>
                </p:cNvPr>
                <p:cNvSpPr>
                  <a:spLocks noChangeShapeType="1"/>
                </p:cNvSpPr>
                <p:nvPr>
                  <p:custDataLst>
                    <p:tags r:id="rId5"/>
                  </p:custDataLst>
                </p:nvPr>
              </p:nvSpPr>
              <p:spPr bwMode="auto">
                <a:xfrm>
                  <a:off x="2628701" y="1428441"/>
                  <a:ext cx="461096" cy="0"/>
                </a:xfrm>
                <a:prstGeom prst="line">
                  <a:avLst/>
                </a:prstGeom>
                <a:noFill/>
                <a:ln w="19050" cap="flat" cmpd="sng">
                  <a:solidFill>
                    <a:srgbClr val="C77D4B"/>
                  </a:solidFill>
                  <a:bevel/>
                </a:ln>
                <a:extLst>
                  <a:ext uri="{909E8E84-426E-40DD-AFC4-6F175D3DCCD1}">
                    <a14:hiddenFill xmlns:a14="http://schemas.microsoft.com/office/drawing/2010/main">
                      <a:noFill/>
                    </a14:hiddenFill>
                  </a:ext>
                </a:ex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Arial" panose="020B0604020202020204" pitchFamily="34" charset="0"/>
                  </a:endParaRPr>
                </a:p>
              </p:txBody>
            </p:sp>
            <p:sp>
              <p:nvSpPr>
                <p:cNvPr id="42" name="矩形 41">
                  <a:extLst>
                    <a:ext uri="{FF2B5EF4-FFF2-40B4-BE49-F238E27FC236}">
                      <a16:creationId xmlns:a16="http://schemas.microsoft.com/office/drawing/2014/main" xmlns="" id="{FAADE03E-9292-4539-983B-1A129EF1D7BA}"/>
                    </a:ext>
                  </a:extLst>
                </p:cNvPr>
                <p:cNvSpPr/>
                <p:nvPr/>
              </p:nvSpPr>
              <p:spPr>
                <a:xfrm>
                  <a:off x="3205857" y="1124896"/>
                  <a:ext cx="7629661" cy="830997"/>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站在人类历史进程的战略高度，为人类进步事业提供了强大思想引领</a:t>
                  </a:r>
                  <a:endPar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cs"/>
                  </a:endParaRPr>
                </a:p>
              </p:txBody>
            </p:sp>
          </p:grpSp>
          <p:grpSp>
            <p:nvGrpSpPr>
              <p:cNvPr id="45" name="组合 44">
                <a:extLst>
                  <a:ext uri="{FF2B5EF4-FFF2-40B4-BE49-F238E27FC236}">
                    <a16:creationId xmlns:a16="http://schemas.microsoft.com/office/drawing/2014/main" xmlns="" id="{166582F8-A226-4B87-94A5-8F38348C582B}"/>
                  </a:ext>
                </a:extLst>
              </p:cNvPr>
              <p:cNvGrpSpPr/>
              <p:nvPr/>
            </p:nvGrpSpPr>
            <p:grpSpPr>
              <a:xfrm>
                <a:off x="2873614" y="2020086"/>
                <a:ext cx="8206817" cy="830997"/>
                <a:chOff x="2628701" y="1124896"/>
                <a:chExt cx="8206817" cy="830997"/>
              </a:xfrm>
            </p:grpSpPr>
            <p:sp>
              <p:nvSpPr>
                <p:cNvPr id="46" name="直接连接符 69">
                  <a:extLst>
                    <a:ext uri="{FF2B5EF4-FFF2-40B4-BE49-F238E27FC236}">
                      <a16:creationId xmlns:a16="http://schemas.microsoft.com/office/drawing/2014/main" xmlns="" id="{4B323388-A3CD-4570-986D-F477B397D54F}"/>
                    </a:ext>
                  </a:extLst>
                </p:cNvPr>
                <p:cNvSpPr>
                  <a:spLocks noChangeShapeType="1"/>
                </p:cNvSpPr>
                <p:nvPr>
                  <p:custDataLst>
                    <p:tags r:id="rId4"/>
                  </p:custDataLst>
                </p:nvPr>
              </p:nvSpPr>
              <p:spPr bwMode="auto">
                <a:xfrm>
                  <a:off x="2628701" y="1428441"/>
                  <a:ext cx="461096" cy="0"/>
                </a:xfrm>
                <a:prstGeom prst="line">
                  <a:avLst/>
                </a:prstGeom>
                <a:noFill/>
                <a:ln w="19050" cap="flat" cmpd="sng">
                  <a:solidFill>
                    <a:srgbClr val="C77D4B"/>
                  </a:solidFill>
                  <a:bevel/>
                </a:ln>
                <a:extLst>
                  <a:ext uri="{909E8E84-426E-40DD-AFC4-6F175D3DCCD1}">
                    <a14:hiddenFill xmlns:a14="http://schemas.microsoft.com/office/drawing/2010/main">
                      <a:noFill/>
                    </a14:hiddenFill>
                  </a:ext>
                </a:ex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Arial" panose="020B0604020202020204" pitchFamily="34" charset="0"/>
                  </a:endParaRPr>
                </a:p>
              </p:txBody>
            </p:sp>
            <p:sp>
              <p:nvSpPr>
                <p:cNvPr id="47" name="矩形 46">
                  <a:extLst>
                    <a:ext uri="{FF2B5EF4-FFF2-40B4-BE49-F238E27FC236}">
                      <a16:creationId xmlns:a16="http://schemas.microsoft.com/office/drawing/2014/main" xmlns="" id="{458B9099-B352-49AF-A1B2-8FAF4C6E595D}"/>
                    </a:ext>
                  </a:extLst>
                </p:cNvPr>
                <p:cNvSpPr/>
                <p:nvPr/>
              </p:nvSpPr>
              <p:spPr>
                <a:xfrm>
                  <a:off x="3205857" y="1124896"/>
                  <a:ext cx="7629661" cy="830997"/>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体现中华优秀传统文化的历史厚度，为世界文明发展注入了新的力量</a:t>
                  </a:r>
                  <a:endPar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cs"/>
                  </a:endParaRPr>
                </a:p>
              </p:txBody>
            </p:sp>
          </p:grpSp>
          <p:grpSp>
            <p:nvGrpSpPr>
              <p:cNvPr id="48" name="组合 47">
                <a:extLst>
                  <a:ext uri="{FF2B5EF4-FFF2-40B4-BE49-F238E27FC236}">
                    <a16:creationId xmlns:a16="http://schemas.microsoft.com/office/drawing/2014/main" xmlns="" id="{91BE74AA-3356-494F-9758-6066333E49F1}"/>
                  </a:ext>
                </a:extLst>
              </p:cNvPr>
              <p:cNvGrpSpPr/>
              <p:nvPr/>
            </p:nvGrpSpPr>
            <p:grpSpPr>
              <a:xfrm>
                <a:off x="2911160" y="2915276"/>
                <a:ext cx="8206817" cy="830997"/>
                <a:chOff x="2628701" y="1124896"/>
                <a:chExt cx="8206817" cy="830997"/>
              </a:xfrm>
            </p:grpSpPr>
            <p:sp>
              <p:nvSpPr>
                <p:cNvPr id="49" name="直接连接符 69">
                  <a:extLst>
                    <a:ext uri="{FF2B5EF4-FFF2-40B4-BE49-F238E27FC236}">
                      <a16:creationId xmlns:a16="http://schemas.microsoft.com/office/drawing/2014/main" xmlns="" id="{1F4FB7C5-ED9A-467F-B81D-ED339B062A18}"/>
                    </a:ext>
                  </a:extLst>
                </p:cNvPr>
                <p:cNvSpPr>
                  <a:spLocks noChangeShapeType="1"/>
                </p:cNvSpPr>
                <p:nvPr>
                  <p:custDataLst>
                    <p:tags r:id="rId3"/>
                  </p:custDataLst>
                </p:nvPr>
              </p:nvSpPr>
              <p:spPr bwMode="auto">
                <a:xfrm>
                  <a:off x="2628701" y="1428441"/>
                  <a:ext cx="461096" cy="0"/>
                </a:xfrm>
                <a:prstGeom prst="line">
                  <a:avLst/>
                </a:prstGeom>
                <a:noFill/>
                <a:ln w="19050" cap="flat" cmpd="sng">
                  <a:solidFill>
                    <a:srgbClr val="C77D4B"/>
                  </a:solidFill>
                  <a:bevel/>
                </a:ln>
                <a:extLst>
                  <a:ext uri="{909E8E84-426E-40DD-AFC4-6F175D3DCCD1}">
                    <a14:hiddenFill xmlns:a14="http://schemas.microsoft.com/office/drawing/2010/main">
                      <a:noFill/>
                    </a14:hiddenFill>
                  </a:ext>
                </a:ex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Arial" panose="020B0604020202020204" pitchFamily="34" charset="0"/>
                  </a:endParaRPr>
                </a:p>
              </p:txBody>
            </p:sp>
            <p:sp>
              <p:nvSpPr>
                <p:cNvPr id="50" name="矩形 49">
                  <a:extLst>
                    <a:ext uri="{FF2B5EF4-FFF2-40B4-BE49-F238E27FC236}">
                      <a16:creationId xmlns:a16="http://schemas.microsoft.com/office/drawing/2014/main" xmlns="" id="{F4FADD57-F0C3-4FDE-B1E6-0572FDCE1F78}"/>
                    </a:ext>
                  </a:extLst>
                </p:cNvPr>
                <p:cNvSpPr/>
                <p:nvPr/>
              </p:nvSpPr>
              <p:spPr>
                <a:xfrm>
                  <a:off x="3205857" y="1124896"/>
                  <a:ext cx="7629661" cy="830997"/>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凸显海纳百川、兼收并蓄的胸怀广度，为实现世界人民大团结提供了强大精神动力</a:t>
                  </a:r>
                  <a:endPar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cs"/>
                  </a:endParaRPr>
                </a:p>
              </p:txBody>
            </p:sp>
          </p:grpSp>
          <p:grpSp>
            <p:nvGrpSpPr>
              <p:cNvPr id="51" name="组合 50">
                <a:extLst>
                  <a:ext uri="{FF2B5EF4-FFF2-40B4-BE49-F238E27FC236}">
                    <a16:creationId xmlns:a16="http://schemas.microsoft.com/office/drawing/2014/main" xmlns="" id="{D097BA10-DB4A-408B-8ED7-48183E2EBAE0}"/>
                  </a:ext>
                </a:extLst>
              </p:cNvPr>
              <p:cNvGrpSpPr/>
              <p:nvPr/>
            </p:nvGrpSpPr>
            <p:grpSpPr>
              <a:xfrm>
                <a:off x="2493867" y="3810467"/>
                <a:ext cx="8206817" cy="830997"/>
                <a:chOff x="2628701" y="1124896"/>
                <a:chExt cx="8206817" cy="830997"/>
              </a:xfrm>
            </p:grpSpPr>
            <p:sp>
              <p:nvSpPr>
                <p:cNvPr id="52" name="直接连接符 69">
                  <a:extLst>
                    <a:ext uri="{FF2B5EF4-FFF2-40B4-BE49-F238E27FC236}">
                      <a16:creationId xmlns:a16="http://schemas.microsoft.com/office/drawing/2014/main" xmlns="" id="{3221EE4E-5394-4A01-B60A-11BB17C2DE6D}"/>
                    </a:ext>
                  </a:extLst>
                </p:cNvPr>
                <p:cNvSpPr>
                  <a:spLocks noChangeShapeType="1"/>
                </p:cNvSpPr>
                <p:nvPr>
                  <p:custDataLst>
                    <p:tags r:id="rId2"/>
                  </p:custDataLst>
                </p:nvPr>
              </p:nvSpPr>
              <p:spPr bwMode="auto">
                <a:xfrm>
                  <a:off x="2628701" y="1428441"/>
                  <a:ext cx="461096" cy="0"/>
                </a:xfrm>
                <a:prstGeom prst="line">
                  <a:avLst/>
                </a:prstGeom>
                <a:noFill/>
                <a:ln w="19050" cap="flat" cmpd="sng">
                  <a:solidFill>
                    <a:srgbClr val="C77D4B"/>
                  </a:solidFill>
                  <a:bevel/>
                </a:ln>
                <a:extLst>
                  <a:ext uri="{909E8E84-426E-40DD-AFC4-6F175D3DCCD1}">
                    <a14:hiddenFill xmlns:a14="http://schemas.microsoft.com/office/drawing/2010/main">
                      <a:noFill/>
                    </a14:hiddenFill>
                  </a:ext>
                </a:extLst>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sym typeface="Arial" panose="020B0604020202020204" pitchFamily="34" charset="0"/>
                  </a:endParaRPr>
                </a:p>
              </p:txBody>
            </p:sp>
            <p:sp>
              <p:nvSpPr>
                <p:cNvPr id="53" name="矩形 52">
                  <a:extLst>
                    <a:ext uri="{FF2B5EF4-FFF2-40B4-BE49-F238E27FC236}">
                      <a16:creationId xmlns:a16="http://schemas.microsoft.com/office/drawing/2014/main" xmlns="" id="{6C0C607C-9509-42C7-978A-66D3431632F9}"/>
                    </a:ext>
                  </a:extLst>
                </p:cNvPr>
                <p:cNvSpPr/>
                <p:nvPr/>
              </p:nvSpPr>
              <p:spPr>
                <a:xfrm>
                  <a:off x="3205857" y="1124896"/>
                  <a:ext cx="7629661" cy="830997"/>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彰显人类命运共同体理念的思想深度，明确了这一重要理念蕴含的价值内核</a:t>
                  </a:r>
                  <a:endPar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cs"/>
                  </a:endParaRPr>
                </a:p>
              </p:txBody>
            </p:sp>
          </p:grpSp>
        </p:grpSp>
      </p:grpSp>
      <p:sp>
        <p:nvSpPr>
          <p:cNvPr id="5" name="矩形: 圆角 4">
            <a:extLst>
              <a:ext uri="{FF2B5EF4-FFF2-40B4-BE49-F238E27FC236}">
                <a16:creationId xmlns:a16="http://schemas.microsoft.com/office/drawing/2014/main" xmlns="" id="{7F85FF1A-89D7-4448-8595-EE59A95BA9B5}"/>
              </a:ext>
            </a:extLst>
          </p:cNvPr>
          <p:cNvSpPr/>
          <p:nvPr/>
        </p:nvSpPr>
        <p:spPr>
          <a:xfrm>
            <a:off x="-506994" y="1458031"/>
            <a:ext cx="1928388" cy="1339490"/>
          </a:xfrm>
          <a:prstGeom prst="roundRect">
            <a:avLst/>
          </a:prstGeom>
        </p:spPr>
        <p:txBody>
          <a:bodyPr wrap="none"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262626"/>
              </a:solidFill>
              <a:effectLst/>
              <a:uLnTx/>
              <a:uFillTx/>
              <a:latin typeface="Microsoft YaHei"/>
              <a:ea typeface="Microsoft YaHei"/>
              <a:cs typeface="+mn-cs"/>
            </a:endParaRPr>
          </a:p>
        </p:txBody>
      </p:sp>
    </p:spTree>
    <p:extLst>
      <p:ext uri="{BB962C8B-B14F-4D97-AF65-F5344CB8AC3E}">
        <p14:creationId xmlns:p14="http://schemas.microsoft.com/office/powerpoint/2010/main" val="86040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1" name="矩形 20">
            <a:extLst>
              <a:ext uri="{FF2B5EF4-FFF2-40B4-BE49-F238E27FC236}">
                <a16:creationId xmlns:a16="http://schemas.microsoft.com/office/drawing/2014/main" xmlns="" id="{65709F9C-C7AE-431B-B227-0C3CF327FCD8}"/>
              </a:ext>
            </a:extLst>
          </p:cNvPr>
          <p:cNvSpPr>
            <a:spLocks noChangeArrowheads="1"/>
          </p:cNvSpPr>
          <p:nvPr/>
        </p:nvSpPr>
        <p:spPr bwMode="auto">
          <a:xfrm>
            <a:off x="576552" y="1866324"/>
            <a:ext cx="3905467"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含义：</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关于社会运动的具体形式、发展阶段和不同质态的范畴，是同生产力发展一定阶段相适应的经济基础与上层建筑的统一体</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55">
            <a:extLst>
              <a:ext uri="{FF2B5EF4-FFF2-40B4-BE49-F238E27FC236}">
                <a16:creationId xmlns:a16="http://schemas.microsoft.com/office/drawing/2014/main" xmlns="" id="{1B95B289-A64B-47C8-8479-B6FB6F3D42CC}"/>
              </a:ext>
            </a:extLst>
          </p:cNvPr>
          <p:cNvSpPr/>
          <p:nvPr/>
        </p:nvSpPr>
        <p:spPr>
          <a:xfrm>
            <a:off x="865188" y="5110163"/>
            <a:ext cx="10631487" cy="1422400"/>
          </a:xfrm>
          <a:prstGeom prst="roundRect">
            <a:avLst>
              <a:gd name="adj" fmla="val 5630"/>
            </a:avLst>
          </a:prstGeom>
          <a:noFill/>
          <a:ln w="15875" cap="flat" cmpd="sng" algn="ctr">
            <a:solidFill>
              <a:srgbClr val="C77D4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chor="ct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88073" name="矩形 22">
            <a:extLst>
              <a:ext uri="{FF2B5EF4-FFF2-40B4-BE49-F238E27FC236}">
                <a16:creationId xmlns:a16="http://schemas.microsoft.com/office/drawing/2014/main" xmlns="" id="{0FDFFCDF-DC39-4CB8-9505-7E28845D6651}"/>
              </a:ext>
            </a:extLst>
          </p:cNvPr>
          <p:cNvSpPr>
            <a:spLocks noChangeArrowheads="1"/>
          </p:cNvSpPr>
          <p:nvPr/>
        </p:nvSpPr>
        <p:spPr bwMode="auto">
          <a:xfrm>
            <a:off x="1054100" y="5254625"/>
            <a:ext cx="10272713"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人类社会是不断发展的，社会的根本性变革和进步就是通过社会形态的更替实现的。</a:t>
            </a:r>
          </a:p>
        </p:txBody>
      </p:sp>
      <p:sp>
        <p:nvSpPr>
          <p:cNvPr id="88081" name="矩形 43">
            <a:extLst>
              <a:ext uri="{FF2B5EF4-FFF2-40B4-BE49-F238E27FC236}">
                <a16:creationId xmlns:a16="http://schemas.microsoft.com/office/drawing/2014/main" xmlns="" id="{0861E9C2-829D-4911-BB7F-E9AD1918D998}"/>
              </a:ext>
            </a:extLst>
          </p:cNvPr>
          <p:cNvSpPr>
            <a:spLocks noChangeArrowheads="1"/>
          </p:cNvSpPr>
          <p:nvPr/>
        </p:nvSpPr>
        <p:spPr bwMode="auto">
          <a:xfrm>
            <a:off x="10116919" y="2353479"/>
            <a:ext cx="196424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是</a:t>
            </a:r>
            <a:r>
              <a:rPr kumimoji="0" lang="zh-CN"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三者</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具体的、</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历史的统一</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sp>
        <p:nvSpPr>
          <p:cNvPr id="25" name="矩形 24">
            <a:extLst>
              <a:ext uri="{FF2B5EF4-FFF2-40B4-BE49-F238E27FC236}">
                <a16:creationId xmlns:a16="http://schemas.microsoft.com/office/drawing/2014/main" xmlns="" id="{0A1E7BFA-05B9-4263-8AA0-887C35576262}"/>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四、社会形态更替的一般规律及特殊形式</a:t>
            </a:r>
          </a:p>
        </p:txBody>
      </p:sp>
      <p:sp>
        <p:nvSpPr>
          <p:cNvPr id="26" name="矩形: 圆角 25">
            <a:extLst>
              <a:ext uri="{FF2B5EF4-FFF2-40B4-BE49-F238E27FC236}">
                <a16:creationId xmlns:a16="http://schemas.microsoft.com/office/drawing/2014/main" xmlns="" id="{6273FF4C-C525-4081-9CD0-CFCB4921730B}"/>
              </a:ext>
            </a:extLst>
          </p:cNvPr>
          <p:cNvSpPr/>
          <p:nvPr/>
        </p:nvSpPr>
        <p:spPr>
          <a:xfrm>
            <a:off x="4073236" y="1085397"/>
            <a:ext cx="40455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（一）社会形态的内涵</a:t>
            </a:r>
          </a:p>
        </p:txBody>
      </p:sp>
      <p:grpSp>
        <p:nvGrpSpPr>
          <p:cNvPr id="4" name="组合 3">
            <a:extLst>
              <a:ext uri="{FF2B5EF4-FFF2-40B4-BE49-F238E27FC236}">
                <a16:creationId xmlns:a16="http://schemas.microsoft.com/office/drawing/2014/main" xmlns="" id="{C1BE3B2D-DBAB-42D2-A1EA-A2E0BCB3CA59}"/>
              </a:ext>
            </a:extLst>
          </p:cNvPr>
          <p:cNvGrpSpPr/>
          <p:nvPr/>
        </p:nvGrpSpPr>
        <p:grpSpPr>
          <a:xfrm>
            <a:off x="5227132" y="1785216"/>
            <a:ext cx="4092575" cy="2938463"/>
            <a:chOff x="5337968" y="1785216"/>
            <a:chExt cx="4092575" cy="2938463"/>
          </a:xfrm>
        </p:grpSpPr>
        <p:sp>
          <p:nvSpPr>
            <p:cNvPr id="88070" name="矩形 19">
              <a:extLst>
                <a:ext uri="{FF2B5EF4-FFF2-40B4-BE49-F238E27FC236}">
                  <a16:creationId xmlns:a16="http://schemas.microsoft.com/office/drawing/2014/main" xmlns="" id="{176C97B4-260C-4E42-A6EA-3523D49DB49E}"/>
                </a:ext>
              </a:extLst>
            </p:cNvPr>
            <p:cNvSpPr>
              <a:spLocks noChangeArrowheads="1"/>
            </p:cNvSpPr>
            <p:nvPr/>
          </p:nvSpPr>
          <p:spPr bwMode="auto">
            <a:xfrm>
              <a:off x="7820818" y="1785216"/>
              <a:ext cx="16097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经济形态</a:t>
              </a:r>
              <a:endPar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8074" name="箭头3">
              <a:extLst>
                <a:ext uri="{FF2B5EF4-FFF2-40B4-BE49-F238E27FC236}">
                  <a16:creationId xmlns:a16="http://schemas.microsoft.com/office/drawing/2014/main" xmlns="" id="{20C56D12-A1EE-406C-BE1E-9FBF4AA1A255}"/>
                </a:ext>
              </a:extLst>
            </p:cNvPr>
            <p:cNvSpPr>
              <a:spLocks noChangeArrowheads="1"/>
            </p:cNvSpPr>
            <p:nvPr/>
          </p:nvSpPr>
          <p:spPr bwMode="auto">
            <a:xfrm flipV="1">
              <a:off x="6201568" y="3242541"/>
              <a:ext cx="1608138" cy="1406525"/>
            </a:xfrm>
            <a:custGeom>
              <a:avLst/>
              <a:gdLst>
                <a:gd name="T0" fmla="*/ 2147483646 w 933"/>
                <a:gd name="T1" fmla="*/ 2147483646 h 1182"/>
                <a:gd name="T2" fmla="*/ 2147483646 w 933"/>
                <a:gd name="T3" fmla="*/ 2147483646 h 1182"/>
                <a:gd name="T4" fmla="*/ 2147483646 w 933"/>
                <a:gd name="T5" fmla="*/ 2147483646 h 1182"/>
                <a:gd name="T6" fmla="*/ 2147483646 w 933"/>
                <a:gd name="T7" fmla="*/ 2147483646 h 1182"/>
                <a:gd name="T8" fmla="*/ 2147483646 w 933"/>
                <a:gd name="T9" fmla="*/ 2147483646 h 1182"/>
                <a:gd name="T10" fmla="*/ 2147483646 w 933"/>
                <a:gd name="T11" fmla="*/ 2147483646 h 1182"/>
                <a:gd name="T12" fmla="*/ 2147483646 w 933"/>
                <a:gd name="T13" fmla="*/ 0 h 1182"/>
                <a:gd name="T14" fmla="*/ 2147483646 w 933"/>
                <a:gd name="T15" fmla="*/ 2147483646 h 1182"/>
                <a:gd name="T16" fmla="*/ 2147483646 w 933"/>
                <a:gd name="T17" fmla="*/ 2147483646 h 1182"/>
                <a:gd name="T18" fmla="*/ 0 w 933"/>
                <a:gd name="T19" fmla="*/ 2147483646 h 1182"/>
                <a:gd name="T20" fmla="*/ 0 w 933"/>
                <a:gd name="T21" fmla="*/ 2147483646 h 1182"/>
                <a:gd name="T22" fmla="*/ 2147483646 w 933"/>
                <a:gd name="T23" fmla="*/ 2147483646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88075" name="箭头2">
              <a:extLst>
                <a:ext uri="{FF2B5EF4-FFF2-40B4-BE49-F238E27FC236}">
                  <a16:creationId xmlns:a16="http://schemas.microsoft.com/office/drawing/2014/main" xmlns="" id="{6D6D24A3-0C19-41CF-91C8-896CCAE39740}"/>
                </a:ext>
              </a:extLst>
            </p:cNvPr>
            <p:cNvSpPr>
              <a:spLocks noChangeArrowheads="1"/>
            </p:cNvSpPr>
            <p:nvPr/>
          </p:nvSpPr>
          <p:spPr bwMode="auto">
            <a:xfrm rot="16200000">
              <a:off x="6685756" y="2304329"/>
              <a:ext cx="357187" cy="1912937"/>
            </a:xfrm>
            <a:custGeom>
              <a:avLst/>
              <a:gdLst>
                <a:gd name="T0" fmla="*/ 2147483646 w 142"/>
                <a:gd name="T1" fmla="*/ 2147483646 h 604"/>
                <a:gd name="T2" fmla="*/ 2147483646 w 142"/>
                <a:gd name="T3" fmla="*/ 2147483646 h 604"/>
                <a:gd name="T4" fmla="*/ 0 w 142"/>
                <a:gd name="T5" fmla="*/ 2147483646 h 604"/>
                <a:gd name="T6" fmla="*/ 2147483646 w 142"/>
                <a:gd name="T7" fmla="*/ 2147483646 h 604"/>
                <a:gd name="T8" fmla="*/ 2147483646 w 142"/>
                <a:gd name="T9" fmla="*/ 2147483646 h 604"/>
                <a:gd name="T10" fmla="*/ 2147483646 w 142"/>
                <a:gd name="T11" fmla="*/ 2147483646 h 604"/>
                <a:gd name="T12" fmla="*/ 2147483646 w 142"/>
                <a:gd name="T13" fmla="*/ 0 h 604"/>
                <a:gd name="T14" fmla="*/ 2147483646 w 142"/>
                <a:gd name="T15" fmla="*/ 2147483646 h 6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88076" name="箭头1">
              <a:extLst>
                <a:ext uri="{FF2B5EF4-FFF2-40B4-BE49-F238E27FC236}">
                  <a16:creationId xmlns:a16="http://schemas.microsoft.com/office/drawing/2014/main" xmlns="" id="{E19230C8-87A2-47A9-8A1C-50E66F5B61FB}"/>
                </a:ext>
              </a:extLst>
            </p:cNvPr>
            <p:cNvSpPr>
              <a:spLocks noChangeArrowheads="1"/>
            </p:cNvSpPr>
            <p:nvPr/>
          </p:nvSpPr>
          <p:spPr bwMode="auto">
            <a:xfrm>
              <a:off x="6190456" y="1945554"/>
              <a:ext cx="1609725" cy="1408112"/>
            </a:xfrm>
            <a:custGeom>
              <a:avLst/>
              <a:gdLst>
                <a:gd name="T0" fmla="*/ 2147483646 w 933"/>
                <a:gd name="T1" fmla="*/ 2147483646 h 1182"/>
                <a:gd name="T2" fmla="*/ 2147483646 w 933"/>
                <a:gd name="T3" fmla="*/ 2147483646 h 1182"/>
                <a:gd name="T4" fmla="*/ 2147483646 w 933"/>
                <a:gd name="T5" fmla="*/ 2147483646 h 1182"/>
                <a:gd name="T6" fmla="*/ 2147483646 w 933"/>
                <a:gd name="T7" fmla="*/ 2147483646 h 1182"/>
                <a:gd name="T8" fmla="*/ 2147483646 w 933"/>
                <a:gd name="T9" fmla="*/ 2147483646 h 1182"/>
                <a:gd name="T10" fmla="*/ 2147483646 w 933"/>
                <a:gd name="T11" fmla="*/ 2147483646 h 1182"/>
                <a:gd name="T12" fmla="*/ 2147483646 w 933"/>
                <a:gd name="T13" fmla="*/ 0 h 1182"/>
                <a:gd name="T14" fmla="*/ 2147483646 w 933"/>
                <a:gd name="T15" fmla="*/ 2147483646 h 1182"/>
                <a:gd name="T16" fmla="*/ 2147483646 w 933"/>
                <a:gd name="T17" fmla="*/ 2147483646 h 1182"/>
                <a:gd name="T18" fmla="*/ 0 w 933"/>
                <a:gd name="T19" fmla="*/ 2147483646 h 1182"/>
                <a:gd name="T20" fmla="*/ 0 w 933"/>
                <a:gd name="T21" fmla="*/ 2147483646 h 1182"/>
                <a:gd name="T22" fmla="*/ 2147483646 w 933"/>
                <a:gd name="T23" fmla="*/ 2147483646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8" name="标题2">
              <a:extLst>
                <a:ext uri="{FF2B5EF4-FFF2-40B4-BE49-F238E27FC236}">
                  <a16:creationId xmlns:a16="http://schemas.microsoft.com/office/drawing/2014/main" xmlns="" id="{7F368BDD-E922-4A04-8973-0B8C3DFA98A3}"/>
                </a:ext>
              </a:extLst>
            </p:cNvPr>
            <p:cNvSpPr>
              <a:spLocks noChangeArrowheads="1"/>
            </p:cNvSpPr>
            <p:nvPr/>
          </p:nvSpPr>
          <p:spPr bwMode="gray">
            <a:xfrm>
              <a:off x="5337968" y="2674216"/>
              <a:ext cx="1628775" cy="974725"/>
            </a:xfrm>
            <a:prstGeom prst="roundRect">
              <a:avLst>
                <a:gd name="adj" fmla="val 11921"/>
              </a:avLst>
            </a:prstGeom>
            <a:solidFill>
              <a:srgbClr val="B26A37"/>
            </a:solidFill>
            <a:ln w="3175" cap="flat" cmpd="sng" algn="ctr">
              <a:solidFill>
                <a:srgbClr val="D7D7D7"/>
              </a:solidFill>
              <a:prstDash val="solid"/>
            </a:ln>
            <a:effectLst>
              <a:outerShdw blurRad="50800" dist="38100" dir="2700000" algn="tl" rotWithShape="0">
                <a:prstClr val="black">
                  <a:alpha val="40000"/>
                </a:prstClr>
              </a:outerShdw>
            </a:effectLst>
          </p:spPr>
          <p:txBody>
            <a:bodyPr lIns="93286" tIns="46642" rIns="93286" bIns="46642"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zh-CN" altLang="zh-CN" sz="1800" b="1" i="0" u="none" strike="noStrike" kern="1200" cap="none" spc="0" normalizeH="0" baseline="0" noProof="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88078" name="矩形 1">
              <a:extLst>
                <a:ext uri="{FF2B5EF4-FFF2-40B4-BE49-F238E27FC236}">
                  <a16:creationId xmlns:a16="http://schemas.microsoft.com/office/drawing/2014/main" xmlns="" id="{11F5A5F5-4438-4DA2-8567-A942052BAAC6}"/>
                </a:ext>
              </a:extLst>
            </p:cNvPr>
            <p:cNvSpPr>
              <a:spLocks noChangeArrowheads="1"/>
            </p:cNvSpPr>
            <p:nvPr/>
          </p:nvSpPr>
          <p:spPr bwMode="auto">
            <a:xfrm>
              <a:off x="5415756" y="2691679"/>
              <a:ext cx="14732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2F2F2"/>
                  </a:solidFill>
                  <a:effectLst/>
                  <a:uLnTx/>
                  <a:uFillTx/>
                  <a:latin typeface="微软雅黑" panose="020B0503020204020204" pitchFamily="34" charset="-122"/>
                  <a:ea typeface="微软雅黑" panose="020B0503020204020204" pitchFamily="34" charset="-122"/>
                  <a:cs typeface="+mn-cs"/>
                </a:rPr>
                <a:t>社会形态包括</a:t>
              </a:r>
              <a:endParaRPr kumimoji="0" lang="en-US" altLang="zh-CN" sz="2400" b="1" i="0" u="none" strike="noStrike" kern="1200" cap="none" spc="0" normalizeH="0" baseline="0" noProof="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88079" name="矩形 41">
              <a:extLst>
                <a:ext uri="{FF2B5EF4-FFF2-40B4-BE49-F238E27FC236}">
                  <a16:creationId xmlns:a16="http://schemas.microsoft.com/office/drawing/2014/main" xmlns="" id="{011F8512-6499-437B-9767-A7967575EE9B}"/>
                </a:ext>
              </a:extLst>
            </p:cNvPr>
            <p:cNvSpPr>
              <a:spLocks noChangeArrowheads="1"/>
            </p:cNvSpPr>
            <p:nvPr/>
          </p:nvSpPr>
          <p:spPr bwMode="auto">
            <a:xfrm>
              <a:off x="7820818" y="4142654"/>
              <a:ext cx="15255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意识形态</a:t>
              </a: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8080" name="矩形 42">
              <a:extLst>
                <a:ext uri="{FF2B5EF4-FFF2-40B4-BE49-F238E27FC236}">
                  <a16:creationId xmlns:a16="http://schemas.microsoft.com/office/drawing/2014/main" xmlns="" id="{E8DAEBB0-B445-4CC1-BF4A-47D9B907769C}"/>
                </a:ext>
              </a:extLst>
            </p:cNvPr>
            <p:cNvSpPr>
              <a:spLocks noChangeArrowheads="1"/>
            </p:cNvSpPr>
            <p:nvPr/>
          </p:nvSpPr>
          <p:spPr bwMode="auto">
            <a:xfrm>
              <a:off x="7820818" y="2920279"/>
              <a:ext cx="15255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政治形态</a:t>
              </a:r>
              <a:endPar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9" name="左大括号 28">
            <a:extLst>
              <a:ext uri="{FF2B5EF4-FFF2-40B4-BE49-F238E27FC236}">
                <a16:creationId xmlns:a16="http://schemas.microsoft.com/office/drawing/2014/main" xmlns="" id="{69D30708-7054-4320-B3B2-05FAA513F1C6}"/>
              </a:ext>
            </a:extLst>
          </p:cNvPr>
          <p:cNvSpPr/>
          <p:nvPr/>
        </p:nvSpPr>
        <p:spPr>
          <a:xfrm flipH="1">
            <a:off x="9340344" y="2020166"/>
            <a:ext cx="442912" cy="2524125"/>
          </a:xfrm>
          <a:prstGeom prst="leftBrace">
            <a:avLst/>
          </a:prstGeom>
          <a:ln w="28575">
            <a:solidFill>
              <a:srgbClr val="C77D4B"/>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Microsoft YaHei"/>
              <a:cs typeface="+mn-cs"/>
            </a:endParaRPr>
          </a:p>
        </p:txBody>
      </p:sp>
      <p:pic>
        <p:nvPicPr>
          <p:cNvPr id="19" name="图片 8">
            <a:hlinkClick r:id="rId2" action="ppaction://hlinksldjump"/>
            <a:extLst>
              <a:ext uri="{FF2B5EF4-FFF2-40B4-BE49-F238E27FC236}">
                <a16:creationId xmlns:a16="http://schemas.microsoft.com/office/drawing/2014/main" xmlns="" id="{4C68C89D-67E9-4286-8513-8B5852782E4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文本框 6">
            <a:extLst>
              <a:ext uri="{FF2B5EF4-FFF2-40B4-BE49-F238E27FC236}">
                <a16:creationId xmlns:a16="http://schemas.microsoft.com/office/drawing/2014/main" xmlns="" id="{0781D534-7413-4B3E-A062-0486825BFC17}"/>
              </a:ext>
            </a:extLst>
          </p:cNvPr>
          <p:cNvSpPr txBox="1">
            <a:spLocks noChangeArrowheads="1"/>
          </p:cNvSpPr>
          <p:nvPr/>
        </p:nvSpPr>
        <p:spPr bwMode="auto">
          <a:xfrm>
            <a:off x="1008063" y="3722688"/>
            <a:ext cx="1204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微软雅黑" panose="020B0503020204020204" pitchFamily="34" charset="-122"/>
              </a:defRPr>
            </a:lvl1pPr>
            <a:lvl2pPr marL="742950" indent="-285750" defTabSz="457200">
              <a:defRPr>
                <a:solidFill>
                  <a:schemeClr val="tx1"/>
                </a:solidFill>
                <a:latin typeface="Arial" panose="020B0604020202020204" pitchFamily="34" charset="0"/>
                <a:ea typeface="微软雅黑" panose="020B0503020204020204" pitchFamily="34" charset="-122"/>
              </a:defRPr>
            </a:lvl2pPr>
            <a:lvl3pPr marL="1143000" indent="-228600" defTabSz="457200">
              <a:defRPr>
                <a:solidFill>
                  <a:schemeClr val="tx1"/>
                </a:solidFill>
                <a:latin typeface="Arial" panose="020B0604020202020204" pitchFamily="34" charset="0"/>
                <a:ea typeface="微软雅黑" panose="020B0503020204020204" pitchFamily="34" charset="-122"/>
              </a:defRPr>
            </a:lvl3pPr>
            <a:lvl4pPr marL="1600200" indent="-228600" defTabSz="457200">
              <a:defRPr>
                <a:solidFill>
                  <a:schemeClr val="tx1"/>
                </a:solidFill>
                <a:latin typeface="Arial" panose="020B0604020202020204" pitchFamily="34" charset="0"/>
                <a:ea typeface="微软雅黑" panose="020B0503020204020204" pitchFamily="34" charset="-122"/>
              </a:defRPr>
            </a:lvl4pPr>
            <a:lvl5pPr marL="2057400" indent="-228600" defTabSz="4572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4572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统一性</a:t>
            </a:r>
          </a:p>
        </p:txBody>
      </p:sp>
      <p:sp>
        <p:nvSpPr>
          <p:cNvPr id="25" name="任意多边形 10">
            <a:extLst>
              <a:ext uri="{FF2B5EF4-FFF2-40B4-BE49-F238E27FC236}">
                <a16:creationId xmlns:a16="http://schemas.microsoft.com/office/drawing/2014/main" xmlns="" id="{5F35010F-1ED5-45F9-974B-BB3147C23274}"/>
              </a:ext>
            </a:extLst>
          </p:cNvPr>
          <p:cNvSpPr/>
          <p:nvPr>
            <p:custDataLst>
              <p:tags r:id="rId1"/>
            </p:custDataLst>
          </p:nvPr>
        </p:nvSpPr>
        <p:spPr bwMode="auto">
          <a:xfrm>
            <a:off x="580790" y="3387725"/>
            <a:ext cx="809625" cy="1130300"/>
          </a:xfrm>
          <a:custGeom>
            <a:avLst/>
            <a:gdLst>
              <a:gd name="T0" fmla="*/ 133709 w 1383856"/>
              <a:gd name="T1" fmla="*/ 0 h 1933849"/>
              <a:gd name="T2" fmla="*/ 167783 w 1383856"/>
              <a:gd name="T3" fmla="*/ 45418 h 1933849"/>
              <a:gd name="T4" fmla="*/ 161411 w 1383856"/>
              <a:gd name="T5" fmla="*/ 45418 h 1933849"/>
              <a:gd name="T6" fmla="*/ 132708 w 1383856"/>
              <a:gd name="T7" fmla="*/ 7161 h 1933849"/>
              <a:gd name="T8" fmla="*/ 7128 w 1383856"/>
              <a:gd name="T9" fmla="*/ 102207 h 1933849"/>
              <a:gd name="T10" fmla="*/ 101759 w 1383856"/>
              <a:gd name="T11" fmla="*/ 228339 h 1933849"/>
              <a:gd name="T12" fmla="*/ 152304 w 1383856"/>
              <a:gd name="T13" fmla="*/ 190082 h 1933849"/>
              <a:gd name="T14" fmla="*/ 160763 w 1383856"/>
              <a:gd name="T15" fmla="*/ 190082 h 1933849"/>
              <a:gd name="T16" fmla="*/ 100758 w 1383856"/>
              <a:gd name="T17" fmla="*/ 235498 h 1933849"/>
              <a:gd name="T18" fmla="*/ 0 w 1383856"/>
              <a:gd name="T19" fmla="*/ 101201 h 19338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3856"/>
              <a:gd name="T31" fmla="*/ 0 h 1933849"/>
              <a:gd name="T32" fmla="*/ 1383856 w 1383856"/>
              <a:gd name="T33" fmla="*/ 1933849 h 19338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3856" h="1933849">
                <a:moveTo>
                  <a:pt x="1102816" y="0"/>
                </a:moveTo>
                <a:lnTo>
                  <a:pt x="1383856" y="372951"/>
                </a:lnTo>
                <a:lnTo>
                  <a:pt x="1331288" y="372951"/>
                </a:lnTo>
                <a:lnTo>
                  <a:pt x="1094554" y="58794"/>
                </a:lnTo>
                <a:lnTo>
                  <a:pt x="58794" y="839295"/>
                </a:lnTo>
                <a:lnTo>
                  <a:pt x="839295" y="1875055"/>
                </a:lnTo>
                <a:lnTo>
                  <a:pt x="1256196" y="1560897"/>
                </a:lnTo>
                <a:lnTo>
                  <a:pt x="1325955" y="1560897"/>
                </a:lnTo>
                <a:lnTo>
                  <a:pt x="831032" y="1933849"/>
                </a:lnTo>
                <a:lnTo>
                  <a:pt x="0" y="831032"/>
                </a:lnTo>
                <a:lnTo>
                  <a:pt x="1102816" y="0"/>
                </a:lnTo>
                <a:close/>
              </a:path>
            </a:pathLst>
          </a:custGeom>
          <a:solidFill>
            <a:srgbClr val="B26A37"/>
          </a:solidFill>
          <a:ln w="9525">
            <a:solidFill>
              <a:srgbClr val="C77D4B"/>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B26A37"/>
              </a:solidFill>
              <a:effectLst/>
              <a:uLnTx/>
              <a:uFillTx/>
              <a:latin typeface="等线" panose="02010600030101010101" pitchFamily="2" charset="-122"/>
              <a:ea typeface="Microsoft YaHei" panose="020B0503020204020204" pitchFamily="34" charset="-122"/>
              <a:cs typeface="+mn-cs"/>
            </a:endParaRPr>
          </a:p>
        </p:txBody>
      </p:sp>
      <p:sp>
        <p:nvSpPr>
          <p:cNvPr id="26" name="Text Box 3">
            <a:extLst>
              <a:ext uri="{FF2B5EF4-FFF2-40B4-BE49-F238E27FC236}">
                <a16:creationId xmlns:a16="http://schemas.microsoft.com/office/drawing/2014/main" xmlns="" id="{6F40C490-7FB7-4178-8C09-345D85FCCDCE}"/>
              </a:ext>
            </a:extLst>
          </p:cNvPr>
          <p:cNvSpPr txBox="1">
            <a:spLocks noChangeArrowheads="1"/>
          </p:cNvSpPr>
          <p:nvPr/>
        </p:nvSpPr>
        <p:spPr bwMode="auto">
          <a:xfrm>
            <a:off x="3100388" y="5248275"/>
            <a:ext cx="1512887" cy="461963"/>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原始社会</a:t>
            </a:r>
          </a:p>
        </p:txBody>
      </p:sp>
      <p:sp>
        <p:nvSpPr>
          <p:cNvPr id="30" name="Text Box 4">
            <a:extLst>
              <a:ext uri="{FF2B5EF4-FFF2-40B4-BE49-F238E27FC236}">
                <a16:creationId xmlns:a16="http://schemas.microsoft.com/office/drawing/2014/main" xmlns="" id="{8944FDFD-D046-4E5F-A181-57D95169418A}"/>
              </a:ext>
            </a:extLst>
          </p:cNvPr>
          <p:cNvSpPr txBox="1">
            <a:spLocks noChangeArrowheads="1"/>
          </p:cNvSpPr>
          <p:nvPr/>
        </p:nvSpPr>
        <p:spPr bwMode="auto">
          <a:xfrm>
            <a:off x="6845300" y="2655888"/>
            <a:ext cx="2016125" cy="461962"/>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共产主义社会</a:t>
            </a:r>
          </a:p>
        </p:txBody>
      </p:sp>
      <p:sp>
        <p:nvSpPr>
          <p:cNvPr id="31" name="Text Box 5">
            <a:extLst>
              <a:ext uri="{FF2B5EF4-FFF2-40B4-BE49-F238E27FC236}">
                <a16:creationId xmlns:a16="http://schemas.microsoft.com/office/drawing/2014/main" xmlns="" id="{39AB7743-92D0-4381-9784-317E9F7E12FD}"/>
              </a:ext>
            </a:extLst>
          </p:cNvPr>
          <p:cNvSpPr txBox="1">
            <a:spLocks noChangeArrowheads="1"/>
          </p:cNvSpPr>
          <p:nvPr/>
        </p:nvSpPr>
        <p:spPr bwMode="auto">
          <a:xfrm>
            <a:off x="5692775" y="3303588"/>
            <a:ext cx="2087563" cy="461962"/>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资本主义社会</a:t>
            </a:r>
          </a:p>
        </p:txBody>
      </p:sp>
      <p:sp>
        <p:nvSpPr>
          <p:cNvPr id="32" name="Text Box 6">
            <a:extLst>
              <a:ext uri="{FF2B5EF4-FFF2-40B4-BE49-F238E27FC236}">
                <a16:creationId xmlns:a16="http://schemas.microsoft.com/office/drawing/2014/main" xmlns="" id="{8160F1B0-7DFD-4EBC-966D-6B23542B62D0}"/>
              </a:ext>
            </a:extLst>
          </p:cNvPr>
          <p:cNvSpPr txBox="1">
            <a:spLocks noChangeArrowheads="1"/>
          </p:cNvSpPr>
          <p:nvPr/>
        </p:nvSpPr>
        <p:spPr bwMode="auto">
          <a:xfrm>
            <a:off x="4756150" y="3952875"/>
            <a:ext cx="1439863" cy="461963"/>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封建社会</a:t>
            </a:r>
          </a:p>
        </p:txBody>
      </p:sp>
      <p:sp>
        <p:nvSpPr>
          <p:cNvPr id="33" name="Text Box 7">
            <a:extLst>
              <a:ext uri="{FF2B5EF4-FFF2-40B4-BE49-F238E27FC236}">
                <a16:creationId xmlns:a16="http://schemas.microsoft.com/office/drawing/2014/main" xmlns="" id="{B851548F-DF7C-4AA8-973A-197D8A8EC300}"/>
              </a:ext>
            </a:extLst>
          </p:cNvPr>
          <p:cNvSpPr txBox="1">
            <a:spLocks noChangeArrowheads="1"/>
          </p:cNvSpPr>
          <p:nvPr/>
        </p:nvSpPr>
        <p:spPr bwMode="auto">
          <a:xfrm>
            <a:off x="3736975" y="4600575"/>
            <a:ext cx="1439863" cy="461963"/>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奴隶社会</a:t>
            </a:r>
          </a:p>
        </p:txBody>
      </p:sp>
      <p:sp>
        <p:nvSpPr>
          <p:cNvPr id="89101" name="Text Box 8">
            <a:extLst>
              <a:ext uri="{FF2B5EF4-FFF2-40B4-BE49-F238E27FC236}">
                <a16:creationId xmlns:a16="http://schemas.microsoft.com/office/drawing/2014/main" xmlns="" id="{9D01063F-AA57-4596-854E-D1784D20BB94}"/>
              </a:ext>
            </a:extLst>
          </p:cNvPr>
          <p:cNvSpPr txBox="1">
            <a:spLocks noChangeArrowheads="1"/>
          </p:cNvSpPr>
          <p:nvPr/>
        </p:nvSpPr>
        <p:spPr bwMode="auto">
          <a:xfrm rot="-1906413">
            <a:off x="5389563" y="4560888"/>
            <a:ext cx="33131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五种社会形态依次更替</a:t>
            </a:r>
          </a:p>
        </p:txBody>
      </p:sp>
      <p:sp>
        <p:nvSpPr>
          <p:cNvPr id="89105" name="AutoShape 12">
            <a:extLst>
              <a:ext uri="{FF2B5EF4-FFF2-40B4-BE49-F238E27FC236}">
                <a16:creationId xmlns:a16="http://schemas.microsoft.com/office/drawing/2014/main" xmlns="" id="{20568EEE-FD6D-41F9-8C0C-18176795A6DB}"/>
              </a:ext>
            </a:extLst>
          </p:cNvPr>
          <p:cNvSpPr>
            <a:spLocks noChangeArrowheads="1"/>
          </p:cNvSpPr>
          <p:nvPr/>
        </p:nvSpPr>
        <p:spPr bwMode="auto">
          <a:xfrm rot="-1851259">
            <a:off x="4619625" y="4203700"/>
            <a:ext cx="5108575" cy="105251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38100">
            <a:solidFill>
              <a:srgbClr val="FF9A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7" name="矩形 26">
            <a:extLst>
              <a:ext uri="{FF2B5EF4-FFF2-40B4-BE49-F238E27FC236}">
                <a16:creationId xmlns:a16="http://schemas.microsoft.com/office/drawing/2014/main" xmlns="" id="{90038C73-BA34-4FD3-90E0-5CA674C08AC6}"/>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四、社会形态更替的一般规律及特殊形式</a:t>
            </a:r>
          </a:p>
        </p:txBody>
      </p:sp>
      <p:sp>
        <p:nvSpPr>
          <p:cNvPr id="28" name="矩形: 圆角 27">
            <a:extLst>
              <a:ext uri="{FF2B5EF4-FFF2-40B4-BE49-F238E27FC236}">
                <a16:creationId xmlns:a16="http://schemas.microsoft.com/office/drawing/2014/main" xmlns="" id="{CFA6CA18-7B67-4AD4-B46A-C366333920FA}"/>
              </a:ext>
            </a:extLst>
          </p:cNvPr>
          <p:cNvSpPr/>
          <p:nvPr/>
        </p:nvSpPr>
        <p:spPr>
          <a:xfrm>
            <a:off x="2715491" y="1085397"/>
            <a:ext cx="67610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（二）社会形态更替的统一性和多样性</a:t>
            </a:r>
          </a:p>
        </p:txBody>
      </p:sp>
    </p:spTree>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文本框 6">
            <a:extLst>
              <a:ext uri="{FF2B5EF4-FFF2-40B4-BE49-F238E27FC236}">
                <a16:creationId xmlns:a16="http://schemas.microsoft.com/office/drawing/2014/main" xmlns="" id="{32CCC38E-4C7B-4896-8AE9-408372D783C4}"/>
              </a:ext>
            </a:extLst>
          </p:cNvPr>
          <p:cNvSpPr txBox="1">
            <a:spLocks noChangeArrowheads="1"/>
          </p:cNvSpPr>
          <p:nvPr/>
        </p:nvSpPr>
        <p:spPr bwMode="auto">
          <a:xfrm>
            <a:off x="990600" y="3722688"/>
            <a:ext cx="1204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Arial" panose="020B0604020202020204" pitchFamily="34" charset="0"/>
                <a:ea typeface="微软雅黑" panose="020B0503020204020204" pitchFamily="34" charset="-122"/>
              </a:defRPr>
            </a:lvl1pPr>
            <a:lvl2pPr marL="742950" indent="-285750" defTabSz="457200">
              <a:defRPr>
                <a:solidFill>
                  <a:schemeClr val="tx1"/>
                </a:solidFill>
                <a:latin typeface="Arial" panose="020B0604020202020204" pitchFamily="34" charset="0"/>
                <a:ea typeface="微软雅黑" panose="020B0503020204020204" pitchFamily="34" charset="-122"/>
              </a:defRPr>
            </a:lvl2pPr>
            <a:lvl3pPr marL="1143000" indent="-228600" defTabSz="457200">
              <a:defRPr>
                <a:solidFill>
                  <a:schemeClr val="tx1"/>
                </a:solidFill>
                <a:latin typeface="Arial" panose="020B0604020202020204" pitchFamily="34" charset="0"/>
                <a:ea typeface="微软雅黑" panose="020B0503020204020204" pitchFamily="34" charset="-122"/>
              </a:defRPr>
            </a:lvl3pPr>
            <a:lvl4pPr marL="1600200" indent="-228600" defTabSz="457200">
              <a:defRPr>
                <a:solidFill>
                  <a:schemeClr val="tx1"/>
                </a:solidFill>
                <a:latin typeface="Arial" panose="020B0604020202020204" pitchFamily="34" charset="0"/>
                <a:ea typeface="微软雅黑" panose="020B0503020204020204" pitchFamily="34" charset="-122"/>
              </a:defRPr>
            </a:lvl4pPr>
            <a:lvl5pPr marL="2057400" indent="-228600" defTabSz="4572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4572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多样性</a:t>
            </a:r>
          </a:p>
        </p:txBody>
      </p:sp>
      <p:sp>
        <p:nvSpPr>
          <p:cNvPr id="25" name="任意多边形 10">
            <a:extLst>
              <a:ext uri="{FF2B5EF4-FFF2-40B4-BE49-F238E27FC236}">
                <a16:creationId xmlns:a16="http://schemas.microsoft.com/office/drawing/2014/main" xmlns="" id="{F3377D0D-39DE-4BEC-9F2F-F2BFF3778BC0}"/>
              </a:ext>
            </a:extLst>
          </p:cNvPr>
          <p:cNvSpPr/>
          <p:nvPr>
            <p:custDataLst>
              <p:tags r:id="rId1"/>
            </p:custDataLst>
          </p:nvPr>
        </p:nvSpPr>
        <p:spPr bwMode="auto">
          <a:xfrm>
            <a:off x="641350" y="3381375"/>
            <a:ext cx="808038" cy="1130300"/>
          </a:xfrm>
          <a:custGeom>
            <a:avLst/>
            <a:gdLst>
              <a:gd name="T0" fmla="*/ 133709 w 1383856"/>
              <a:gd name="T1" fmla="*/ 0 h 1933849"/>
              <a:gd name="T2" fmla="*/ 167783 w 1383856"/>
              <a:gd name="T3" fmla="*/ 45418 h 1933849"/>
              <a:gd name="T4" fmla="*/ 161411 w 1383856"/>
              <a:gd name="T5" fmla="*/ 45418 h 1933849"/>
              <a:gd name="T6" fmla="*/ 132708 w 1383856"/>
              <a:gd name="T7" fmla="*/ 7161 h 1933849"/>
              <a:gd name="T8" fmla="*/ 7128 w 1383856"/>
              <a:gd name="T9" fmla="*/ 102207 h 1933849"/>
              <a:gd name="T10" fmla="*/ 101759 w 1383856"/>
              <a:gd name="T11" fmla="*/ 228339 h 1933849"/>
              <a:gd name="T12" fmla="*/ 152304 w 1383856"/>
              <a:gd name="T13" fmla="*/ 190082 h 1933849"/>
              <a:gd name="T14" fmla="*/ 160763 w 1383856"/>
              <a:gd name="T15" fmla="*/ 190082 h 1933849"/>
              <a:gd name="T16" fmla="*/ 100758 w 1383856"/>
              <a:gd name="T17" fmla="*/ 235498 h 1933849"/>
              <a:gd name="T18" fmla="*/ 0 w 1383856"/>
              <a:gd name="T19" fmla="*/ 101201 h 19338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3856"/>
              <a:gd name="T31" fmla="*/ 0 h 1933849"/>
              <a:gd name="T32" fmla="*/ 1383856 w 1383856"/>
              <a:gd name="T33" fmla="*/ 1933849 h 19338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3856" h="1933849">
                <a:moveTo>
                  <a:pt x="1102816" y="0"/>
                </a:moveTo>
                <a:lnTo>
                  <a:pt x="1383856" y="372951"/>
                </a:lnTo>
                <a:lnTo>
                  <a:pt x="1331288" y="372951"/>
                </a:lnTo>
                <a:lnTo>
                  <a:pt x="1094554" y="58794"/>
                </a:lnTo>
                <a:lnTo>
                  <a:pt x="58794" y="839295"/>
                </a:lnTo>
                <a:lnTo>
                  <a:pt x="839295" y="1875055"/>
                </a:lnTo>
                <a:lnTo>
                  <a:pt x="1256196" y="1560897"/>
                </a:lnTo>
                <a:lnTo>
                  <a:pt x="1325955" y="1560897"/>
                </a:lnTo>
                <a:lnTo>
                  <a:pt x="831032" y="1933849"/>
                </a:lnTo>
                <a:lnTo>
                  <a:pt x="0" y="831032"/>
                </a:lnTo>
                <a:lnTo>
                  <a:pt x="1102816" y="0"/>
                </a:lnTo>
                <a:close/>
              </a:path>
            </a:pathLst>
          </a:custGeom>
          <a:solidFill>
            <a:srgbClr val="B26A37"/>
          </a:solidFill>
          <a:ln w="9525">
            <a:solidFill>
              <a:srgbClr val="C77D4B"/>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Microsoft YaHei" panose="020B0503020204020204" pitchFamily="34" charset="-122"/>
              <a:cs typeface="+mn-cs"/>
            </a:endParaRPr>
          </a:p>
        </p:txBody>
      </p:sp>
      <p:sp>
        <p:nvSpPr>
          <p:cNvPr id="90119" name="矩形 26">
            <a:extLst>
              <a:ext uri="{FF2B5EF4-FFF2-40B4-BE49-F238E27FC236}">
                <a16:creationId xmlns:a16="http://schemas.microsoft.com/office/drawing/2014/main" xmlns="" id="{FB4F7DF5-773C-4D7F-A6DD-11431BC30FAF}"/>
              </a:ext>
            </a:extLst>
          </p:cNvPr>
          <p:cNvSpPr>
            <a:spLocks noChangeArrowheads="1"/>
          </p:cNvSpPr>
          <p:nvPr/>
        </p:nvSpPr>
        <p:spPr bwMode="auto">
          <a:xfrm>
            <a:off x="2230438" y="2074863"/>
            <a:ext cx="9131300"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547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跨越式前进：</a:t>
            </a:r>
            <a:r>
              <a:rPr lang="zh-CN" altLang="en-US" sz="2400" dirty="0">
                <a:solidFill>
                  <a:prstClr val="black"/>
                </a:solidFill>
                <a:latin typeface="微软雅黑" panose="020B0503020204020204" pitchFamily="34" charset="-122"/>
              </a:rPr>
              <a:t>有些国家在发展中超越了一个甚至几个社会形态而跨越式地向前发展。</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（如美国）</a:t>
            </a:r>
          </a:p>
          <a:p>
            <a:pPr lvl="0" algn="just">
              <a:lnSpc>
                <a:spcPct val="150000"/>
              </a:lnSpc>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跃迁式前进：</a:t>
            </a:r>
            <a:r>
              <a:rPr lang="zh-CN" altLang="en-US" sz="2400" dirty="0">
                <a:solidFill>
                  <a:prstClr val="black"/>
                </a:solidFill>
                <a:latin typeface="微软雅黑" panose="020B0503020204020204" pitchFamily="34" charset="-122"/>
              </a:rPr>
              <a:t>有些国家在一定时期由较为落后的社会形态快速跃进为先进的社会形态。</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（如中国）</a:t>
            </a:r>
          </a:p>
          <a:p>
            <a:pPr lvl="0" algn="just">
              <a:lnSpc>
                <a:spcPct val="150000"/>
              </a:lnSpc>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渗透式前进：</a:t>
            </a:r>
            <a:r>
              <a:rPr lang="zh-CN" altLang="en-US" sz="2400" dirty="0">
                <a:solidFill>
                  <a:prstClr val="black"/>
                </a:solidFill>
                <a:latin typeface="微软雅黑" panose="020B0503020204020204" pitchFamily="34" charset="-122"/>
              </a:rPr>
              <a:t>有些国家在历史发展的一定阶段上社会形态性质不够典型，甚至多种社会形态特征交叉渗透。</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（如英国）</a:t>
            </a:r>
          </a:p>
          <a:p>
            <a:pPr marL="0" marR="0" lvl="0" indent="625475"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各具特色，</a:t>
            </a:r>
            <a:r>
              <a:rPr lang="zh-CN" altLang="en-US" sz="2400" b="1" dirty="0">
                <a:solidFill>
                  <a:srgbClr val="B26A37"/>
                </a:solidFill>
                <a:latin typeface="微软雅黑" panose="020B0503020204020204" pitchFamily="34" charset="-122"/>
              </a:rPr>
              <a:t>同一种社会形态下，不同国家显现出不同特点。</a:t>
            </a:r>
          </a:p>
        </p:txBody>
      </p:sp>
      <p:cxnSp>
        <p:nvCxnSpPr>
          <p:cNvPr id="3" name="直接连接符 2">
            <a:extLst>
              <a:ext uri="{FF2B5EF4-FFF2-40B4-BE49-F238E27FC236}">
                <a16:creationId xmlns:a16="http://schemas.microsoft.com/office/drawing/2014/main" xmlns="" id="{62660290-0D59-4054-9607-A6D63BDB544F}"/>
              </a:ext>
            </a:extLst>
          </p:cNvPr>
          <p:cNvCxnSpPr/>
          <p:nvPr/>
        </p:nvCxnSpPr>
        <p:spPr>
          <a:xfrm>
            <a:off x="2212975" y="2074863"/>
            <a:ext cx="0" cy="4262437"/>
          </a:xfrm>
          <a:prstGeom prst="line">
            <a:avLst/>
          </a:prstGeom>
          <a:ln w="19050">
            <a:solidFill>
              <a:srgbClr val="C77D4B"/>
            </a:solidFill>
            <a:prstDash val="dashDot"/>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xmlns="" id="{DBC1AFF2-A052-492A-9001-46755A941D67}"/>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四、社会形态更替的一般规律及特殊形式</a:t>
            </a:r>
          </a:p>
        </p:txBody>
      </p:sp>
      <p:sp>
        <p:nvSpPr>
          <p:cNvPr id="17" name="矩形: 圆角 16">
            <a:extLst>
              <a:ext uri="{FF2B5EF4-FFF2-40B4-BE49-F238E27FC236}">
                <a16:creationId xmlns:a16="http://schemas.microsoft.com/office/drawing/2014/main" xmlns="" id="{6C2F24E2-9F64-47FC-9802-CC01B4FA497E}"/>
              </a:ext>
            </a:extLst>
          </p:cNvPr>
          <p:cNvSpPr/>
          <p:nvPr/>
        </p:nvSpPr>
        <p:spPr>
          <a:xfrm>
            <a:off x="2715491" y="1085397"/>
            <a:ext cx="67610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（二）社会形态更替的统一性和多样性</a:t>
            </a:r>
          </a:p>
        </p:txBody>
      </p:sp>
    </p:spTree>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D4314A31-0C4E-4690-9748-FABE45D3E7F5}"/>
              </a:ext>
            </a:extLst>
          </p:cNvPr>
          <p:cNvGrpSpPr/>
          <p:nvPr/>
        </p:nvGrpSpPr>
        <p:grpSpPr>
          <a:xfrm>
            <a:off x="1844675" y="2244899"/>
            <a:ext cx="8502650" cy="4101926"/>
            <a:chOff x="2216150" y="2244899"/>
            <a:chExt cx="8502650" cy="4101926"/>
          </a:xfrm>
        </p:grpSpPr>
        <p:cxnSp>
          <p:nvCxnSpPr>
            <p:cNvPr id="91142" name="直接连接符 20">
              <a:extLst>
                <a:ext uri="{FF2B5EF4-FFF2-40B4-BE49-F238E27FC236}">
                  <a16:creationId xmlns:a16="http://schemas.microsoft.com/office/drawing/2014/main" xmlns="" id="{69A2850D-DC4E-42D4-9D89-03DA8BA3647A}"/>
                </a:ext>
              </a:extLst>
            </p:cNvPr>
            <p:cNvCxnSpPr>
              <a:cxnSpLocks noChangeShapeType="1"/>
            </p:cNvCxnSpPr>
            <p:nvPr/>
          </p:nvCxnSpPr>
          <p:spPr bwMode="auto">
            <a:xfrm flipV="1">
              <a:off x="3349625" y="3671888"/>
              <a:ext cx="6688138" cy="26987"/>
            </a:xfrm>
            <a:prstGeom prst="line">
              <a:avLst/>
            </a:prstGeom>
            <a:noFill/>
            <a:ln w="9525">
              <a:solidFill>
                <a:srgbClr val="C77D4B"/>
              </a:solidFill>
              <a:prstDash val="dash"/>
              <a:round/>
              <a:headEnd/>
              <a:tailEnd/>
            </a:ln>
            <a:extLst>
              <a:ext uri="{909E8E84-426E-40DD-AFC4-6F175D3DCCD1}">
                <a14:hiddenFill xmlns:a14="http://schemas.microsoft.com/office/drawing/2010/main">
                  <a:noFill/>
                </a14:hiddenFill>
              </a:ext>
            </a:extLst>
          </p:spPr>
        </p:cxnSp>
        <p:cxnSp>
          <p:nvCxnSpPr>
            <p:cNvPr id="91143" name="直接连接符 21">
              <a:extLst>
                <a:ext uri="{FF2B5EF4-FFF2-40B4-BE49-F238E27FC236}">
                  <a16:creationId xmlns:a16="http://schemas.microsoft.com/office/drawing/2014/main" xmlns="" id="{C12BE501-16C5-4102-87FC-4BE0211668C6}"/>
                </a:ext>
              </a:extLst>
            </p:cNvPr>
            <p:cNvCxnSpPr>
              <a:cxnSpLocks noChangeShapeType="1"/>
            </p:cNvCxnSpPr>
            <p:nvPr/>
          </p:nvCxnSpPr>
          <p:spPr bwMode="auto">
            <a:xfrm>
              <a:off x="3349625" y="5147830"/>
              <a:ext cx="6832600" cy="0"/>
            </a:xfrm>
            <a:prstGeom prst="line">
              <a:avLst/>
            </a:prstGeom>
            <a:noFill/>
            <a:ln w="9525">
              <a:solidFill>
                <a:srgbClr val="C77D4B"/>
              </a:solidFill>
              <a:prstDash val="dash"/>
              <a:round/>
              <a:headEnd/>
              <a:tailEnd/>
            </a:ln>
            <a:extLst>
              <a:ext uri="{909E8E84-426E-40DD-AFC4-6F175D3DCCD1}">
                <a14:hiddenFill xmlns:a14="http://schemas.microsoft.com/office/drawing/2010/main">
                  <a:noFill/>
                </a14:hiddenFill>
              </a:ext>
            </a:extLst>
          </p:spPr>
        </p:cxnSp>
        <p:sp>
          <p:nvSpPr>
            <p:cNvPr id="91144" name="六边形 22">
              <a:extLst>
                <a:ext uri="{FF2B5EF4-FFF2-40B4-BE49-F238E27FC236}">
                  <a16:creationId xmlns:a16="http://schemas.microsoft.com/office/drawing/2014/main" xmlns="" id="{66A169BA-D990-4950-AD9A-A665C2283756}"/>
                </a:ext>
              </a:extLst>
            </p:cNvPr>
            <p:cNvSpPr>
              <a:spLocks noChangeArrowheads="1"/>
            </p:cNvSpPr>
            <p:nvPr/>
          </p:nvSpPr>
          <p:spPr bwMode="auto">
            <a:xfrm>
              <a:off x="2222500" y="2513013"/>
              <a:ext cx="874713" cy="723900"/>
            </a:xfrm>
            <a:prstGeom prst="hexagon">
              <a:avLst>
                <a:gd name="adj" fmla="val 25000"/>
                <a:gd name="vf" fmla="val 115470"/>
              </a:avLst>
            </a:prstGeom>
            <a:solidFill>
              <a:srgbClr val="B26A3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1145" name="六边形 25">
              <a:extLst>
                <a:ext uri="{FF2B5EF4-FFF2-40B4-BE49-F238E27FC236}">
                  <a16:creationId xmlns:a16="http://schemas.microsoft.com/office/drawing/2014/main" xmlns="" id="{CDC8507A-C86D-4E92-A465-462E604C4B13}"/>
                </a:ext>
              </a:extLst>
            </p:cNvPr>
            <p:cNvSpPr>
              <a:spLocks noChangeArrowheads="1"/>
            </p:cNvSpPr>
            <p:nvPr/>
          </p:nvSpPr>
          <p:spPr bwMode="auto">
            <a:xfrm>
              <a:off x="2216150" y="4097338"/>
              <a:ext cx="874713" cy="720725"/>
            </a:xfrm>
            <a:prstGeom prst="hexagon">
              <a:avLst>
                <a:gd name="adj" fmla="val 24998"/>
                <a:gd name="vf" fmla="val 115470"/>
              </a:avLst>
            </a:prstGeom>
            <a:solidFill>
              <a:schemeClr val="accent4">
                <a:lumMod val="75000"/>
              </a:schemeClr>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3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1146" name="六边形 27">
              <a:extLst>
                <a:ext uri="{FF2B5EF4-FFF2-40B4-BE49-F238E27FC236}">
                  <a16:creationId xmlns:a16="http://schemas.microsoft.com/office/drawing/2014/main" xmlns="" id="{E70C88BF-0F10-4B66-831C-B8FE21CF74E8}"/>
                </a:ext>
              </a:extLst>
            </p:cNvPr>
            <p:cNvSpPr>
              <a:spLocks noChangeArrowheads="1"/>
            </p:cNvSpPr>
            <p:nvPr/>
          </p:nvSpPr>
          <p:spPr bwMode="auto">
            <a:xfrm>
              <a:off x="2216150" y="5543550"/>
              <a:ext cx="874713" cy="720725"/>
            </a:xfrm>
            <a:prstGeom prst="hexagon">
              <a:avLst>
                <a:gd name="adj" fmla="val 24998"/>
                <a:gd name="vf" fmla="val 115470"/>
              </a:avLst>
            </a:prstGeom>
            <a:solidFill>
              <a:srgbClr val="B26A37"/>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91147" name="直接连接符 28">
              <a:extLst>
                <a:ext uri="{FF2B5EF4-FFF2-40B4-BE49-F238E27FC236}">
                  <a16:creationId xmlns:a16="http://schemas.microsoft.com/office/drawing/2014/main" xmlns="" id="{08EA170A-7BCB-4ADA-9943-5C848DE7EF9E}"/>
                </a:ext>
              </a:extLst>
            </p:cNvPr>
            <p:cNvCxnSpPr>
              <a:cxnSpLocks noChangeShapeType="1"/>
            </p:cNvCxnSpPr>
            <p:nvPr/>
          </p:nvCxnSpPr>
          <p:spPr bwMode="auto">
            <a:xfrm>
              <a:off x="3316288" y="6346825"/>
              <a:ext cx="6834187" cy="0"/>
            </a:xfrm>
            <a:prstGeom prst="line">
              <a:avLst/>
            </a:prstGeom>
            <a:noFill/>
            <a:ln w="9525">
              <a:solidFill>
                <a:srgbClr val="C77D4B"/>
              </a:solidFill>
              <a:prstDash val="dash"/>
              <a:round/>
              <a:headEnd/>
              <a:tailEnd/>
            </a:ln>
            <a:extLst>
              <a:ext uri="{909E8E84-426E-40DD-AFC4-6F175D3DCCD1}">
                <a14:hiddenFill xmlns:a14="http://schemas.microsoft.com/office/drawing/2010/main">
                  <a:noFill/>
                </a14:hiddenFill>
              </a:ext>
            </a:extLst>
          </p:spPr>
        </p:cxnSp>
        <p:sp>
          <p:nvSpPr>
            <p:cNvPr id="91148" name="文本框 49">
              <a:extLst>
                <a:ext uri="{FF2B5EF4-FFF2-40B4-BE49-F238E27FC236}">
                  <a16:creationId xmlns:a16="http://schemas.microsoft.com/office/drawing/2014/main" xmlns="" id="{CA83783C-ADF6-4F9E-9662-112861BF58D2}"/>
                </a:ext>
              </a:extLst>
            </p:cNvPr>
            <p:cNvSpPr txBox="1">
              <a:spLocks noChangeArrowheads="1"/>
            </p:cNvSpPr>
            <p:nvPr/>
          </p:nvSpPr>
          <p:spPr bwMode="auto">
            <a:xfrm>
              <a:off x="2536825" y="2554288"/>
              <a:ext cx="231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3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1149" name="文本框 50">
              <a:extLst>
                <a:ext uri="{FF2B5EF4-FFF2-40B4-BE49-F238E27FC236}">
                  <a16:creationId xmlns:a16="http://schemas.microsoft.com/office/drawing/2014/main" xmlns="" id="{06B4AB16-831D-4BA5-B841-095FCFDA851A}"/>
                </a:ext>
              </a:extLst>
            </p:cNvPr>
            <p:cNvSpPr txBox="1">
              <a:spLocks noChangeArrowheads="1"/>
            </p:cNvSpPr>
            <p:nvPr/>
          </p:nvSpPr>
          <p:spPr bwMode="auto">
            <a:xfrm>
              <a:off x="2451100" y="5572268"/>
              <a:ext cx="404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1150" name="文本框 1">
              <a:extLst>
                <a:ext uri="{FF2B5EF4-FFF2-40B4-BE49-F238E27FC236}">
                  <a16:creationId xmlns:a16="http://schemas.microsoft.com/office/drawing/2014/main" xmlns="" id="{7313FF89-C369-4193-8456-52F63048E5B7}"/>
                </a:ext>
              </a:extLst>
            </p:cNvPr>
            <p:cNvSpPr txBox="1">
              <a:spLocks noChangeArrowheads="1"/>
            </p:cNvSpPr>
            <p:nvPr/>
          </p:nvSpPr>
          <p:spPr bwMode="auto">
            <a:xfrm>
              <a:off x="3325813" y="2244899"/>
              <a:ext cx="690562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社会发展的客观必然性造成社会发展的基本趋势，为人们的历史选择提供了基础、范围和可能性空间</a:t>
              </a:r>
            </a:p>
          </p:txBody>
        </p:sp>
        <p:sp>
          <p:nvSpPr>
            <p:cNvPr id="91151" name="文本框 1">
              <a:extLst>
                <a:ext uri="{FF2B5EF4-FFF2-40B4-BE49-F238E27FC236}">
                  <a16:creationId xmlns:a16="http://schemas.microsoft.com/office/drawing/2014/main" xmlns="" id="{5DF4BD35-F26A-4B3A-A11E-5D11186AC41F}"/>
                </a:ext>
              </a:extLst>
            </p:cNvPr>
            <p:cNvSpPr txBox="1">
              <a:spLocks noChangeArrowheads="1"/>
            </p:cNvSpPr>
            <p:nvPr/>
          </p:nvSpPr>
          <p:spPr bwMode="auto">
            <a:xfrm>
              <a:off x="3325813" y="3909219"/>
              <a:ext cx="6905625"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社会形态更替的过程是一个主观能动性与客观规律性相统一的过程</a:t>
              </a:r>
            </a:p>
          </p:txBody>
        </p:sp>
        <p:sp>
          <p:nvSpPr>
            <p:cNvPr id="91152" name="文本框 1">
              <a:extLst>
                <a:ext uri="{FF2B5EF4-FFF2-40B4-BE49-F238E27FC236}">
                  <a16:creationId xmlns:a16="http://schemas.microsoft.com/office/drawing/2014/main" xmlns="" id="{8A51805C-0342-4FA9-A933-5F255942E19B}"/>
                </a:ext>
              </a:extLst>
            </p:cNvPr>
            <p:cNvSpPr txBox="1">
              <a:spLocks noChangeArrowheads="1"/>
            </p:cNvSpPr>
            <p:nvPr/>
          </p:nvSpPr>
          <p:spPr bwMode="auto">
            <a:xfrm>
              <a:off x="3325813" y="5588289"/>
              <a:ext cx="73929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4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人们的历史选择性归根结底是人民群众的选择性 </a:t>
              </a:r>
            </a:p>
          </p:txBody>
        </p:sp>
      </p:grpSp>
      <p:sp>
        <p:nvSpPr>
          <p:cNvPr id="23" name="矩形 22">
            <a:extLst>
              <a:ext uri="{FF2B5EF4-FFF2-40B4-BE49-F238E27FC236}">
                <a16:creationId xmlns:a16="http://schemas.microsoft.com/office/drawing/2014/main" xmlns="" id="{23B1F20A-9040-4FDF-98F2-5DDBE664E4F1}"/>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四、社会形态更替的一般规律及特殊形式</a:t>
            </a:r>
          </a:p>
        </p:txBody>
      </p:sp>
      <p:sp>
        <p:nvSpPr>
          <p:cNvPr id="24" name="矩形: 圆角 23">
            <a:extLst>
              <a:ext uri="{FF2B5EF4-FFF2-40B4-BE49-F238E27FC236}">
                <a16:creationId xmlns:a16="http://schemas.microsoft.com/office/drawing/2014/main" xmlns="" id="{E6842990-D7AD-49D4-A099-2D6B3620F6A7}"/>
              </a:ext>
            </a:extLst>
          </p:cNvPr>
          <p:cNvSpPr/>
          <p:nvPr/>
        </p:nvSpPr>
        <p:spPr>
          <a:xfrm>
            <a:off x="1787236" y="1085397"/>
            <a:ext cx="86175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（三）社会形态更替的必然性与人们的历史选择性</a:t>
            </a:r>
          </a:p>
        </p:txBody>
      </p:sp>
    </p:spTree>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6" name="文本框 1">
            <a:extLst>
              <a:ext uri="{FF2B5EF4-FFF2-40B4-BE49-F238E27FC236}">
                <a16:creationId xmlns:a16="http://schemas.microsoft.com/office/drawing/2014/main" xmlns="" id="{084E09D2-99DF-452B-9CF3-B5FD441E1FA5}"/>
              </a:ext>
            </a:extLst>
          </p:cNvPr>
          <p:cNvSpPr txBox="1">
            <a:spLocks noChangeArrowheads="1"/>
          </p:cNvSpPr>
          <p:nvPr/>
        </p:nvSpPr>
        <p:spPr bwMode="auto">
          <a:xfrm>
            <a:off x="2511425" y="3649917"/>
            <a:ext cx="7642225"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442913" marR="0" lvl="0" indent="-442913"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① 新社会制度取代旧社会制度，往往从旧制度发展不很 完善或者很不充分的地方突破</a:t>
            </a: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如：欧洲资本主义；苏联、中国社会主义</a:t>
            </a: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② 出现社会形态更替的反复甚至倒退</a:t>
            </a:r>
          </a:p>
          <a:p>
            <a:pPr marL="0" marR="0" lvl="0" indent="0" algn="just" defTabSz="914400" rtl="0" eaLnBrk="1" fontAlgn="base" latinLnBrk="0" hangingPunct="1">
              <a:lnSpc>
                <a:spcPct val="150000"/>
              </a:lnSpc>
              <a:spcBef>
                <a:spcPct val="0"/>
              </a:spcBef>
              <a:spcAft>
                <a:spcPct val="0"/>
              </a:spcAft>
              <a:buClrTx/>
              <a:buSzTx/>
              <a:buFontTx/>
              <a:buNone/>
              <a:tabLst/>
              <a:defRPr/>
            </a:pPr>
            <a:r>
              <a:rPr lang="zh-CN" altLang="en-US" sz="2400" b="1" dirty="0">
                <a:solidFill>
                  <a:srgbClr val="B26A37"/>
                </a:solidFill>
                <a:latin typeface="微软雅黑" panose="020B0503020204020204" pitchFamily="34" charset="-122"/>
              </a:rPr>
              <a:t>如</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：英、法资产阶级革命；东欧剧变、苏联解体</a:t>
            </a:r>
          </a:p>
        </p:txBody>
      </p:sp>
      <p:sp>
        <p:nvSpPr>
          <p:cNvPr id="92167" name="文本框 1">
            <a:extLst>
              <a:ext uri="{FF2B5EF4-FFF2-40B4-BE49-F238E27FC236}">
                <a16:creationId xmlns:a16="http://schemas.microsoft.com/office/drawing/2014/main" xmlns="" id="{1B49495C-6341-446D-848E-60B207BF0731}"/>
              </a:ext>
            </a:extLst>
          </p:cNvPr>
          <p:cNvSpPr txBox="1">
            <a:spLocks noChangeArrowheads="1"/>
          </p:cNvSpPr>
          <p:nvPr/>
        </p:nvSpPr>
        <p:spPr bwMode="auto">
          <a:xfrm>
            <a:off x="2578100" y="1995327"/>
            <a:ext cx="75755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4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主要是指五种社会形态依次演进的基本趋势，其总方向是前进的</a:t>
            </a:r>
          </a:p>
        </p:txBody>
      </p:sp>
      <p:sp>
        <p:nvSpPr>
          <p:cNvPr id="27" name="Oval 17">
            <a:extLst>
              <a:ext uri="{FF2B5EF4-FFF2-40B4-BE49-F238E27FC236}">
                <a16:creationId xmlns:a16="http://schemas.microsoft.com/office/drawing/2014/main" xmlns="" id="{71F9B3B9-489E-4CEF-9F97-E4C5E730F2B9}"/>
              </a:ext>
            </a:extLst>
          </p:cNvPr>
          <p:cNvSpPr/>
          <p:nvPr/>
        </p:nvSpPr>
        <p:spPr bwMode="auto">
          <a:xfrm rot="10800000" flipH="1" flipV="1">
            <a:off x="542925" y="1773077"/>
            <a:ext cx="1774825" cy="1765300"/>
          </a:xfrm>
          <a:prstGeom prst="ellipse">
            <a:avLst/>
          </a:prstGeom>
          <a:solidFill>
            <a:schemeClr val="accent2">
              <a:lumMod val="20000"/>
              <a:lumOff val="80000"/>
              <a:alpha val="93000"/>
            </a:schemeClr>
          </a:solidFill>
          <a:ln w="76200" cap="flat" cmpd="sng" algn="ctr">
            <a:solidFill>
              <a:srgbClr val="C77D4B">
                <a:alpha val="69000"/>
              </a:srgbClr>
            </a:solidFill>
            <a:prstDash val="solid"/>
            <a:miter lim="800000"/>
          </a:ln>
          <a:effec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2169" name="文本框 1">
            <a:extLst>
              <a:ext uri="{FF2B5EF4-FFF2-40B4-BE49-F238E27FC236}">
                <a16:creationId xmlns:a16="http://schemas.microsoft.com/office/drawing/2014/main" xmlns="" id="{89AC96A3-A911-4CFB-BD73-95CC256F7424}"/>
              </a:ext>
            </a:extLst>
          </p:cNvPr>
          <p:cNvSpPr txBox="1">
            <a:spLocks noChangeArrowheads="1"/>
          </p:cNvSpPr>
          <p:nvPr/>
        </p:nvSpPr>
        <p:spPr bwMode="auto">
          <a:xfrm>
            <a:off x="650875" y="2406490"/>
            <a:ext cx="15589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20000"/>
              </a:lnSpc>
              <a:spcBef>
                <a:spcPts val="6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前进性</a:t>
            </a:r>
          </a:p>
        </p:txBody>
      </p:sp>
      <p:sp>
        <p:nvSpPr>
          <p:cNvPr id="24" name="Oval 17">
            <a:extLst>
              <a:ext uri="{FF2B5EF4-FFF2-40B4-BE49-F238E27FC236}">
                <a16:creationId xmlns:a16="http://schemas.microsoft.com/office/drawing/2014/main" xmlns="" id="{77F5B086-54A3-44BE-920E-B2A5765DEA22}"/>
              </a:ext>
            </a:extLst>
          </p:cNvPr>
          <p:cNvSpPr/>
          <p:nvPr/>
        </p:nvSpPr>
        <p:spPr bwMode="auto">
          <a:xfrm rot="10800000" flipH="1" flipV="1">
            <a:off x="539750" y="4111878"/>
            <a:ext cx="1774825" cy="1765300"/>
          </a:xfrm>
          <a:prstGeom prst="ellipse">
            <a:avLst/>
          </a:prstGeom>
          <a:solidFill>
            <a:schemeClr val="accent2">
              <a:lumMod val="20000"/>
              <a:lumOff val="80000"/>
              <a:alpha val="93000"/>
            </a:schemeClr>
          </a:solidFill>
          <a:ln w="76200" cap="flat" cmpd="sng" algn="ctr">
            <a:solidFill>
              <a:srgbClr val="C77D4B">
                <a:alpha val="69000"/>
              </a:srgbClr>
            </a:solidFill>
            <a:prstDash val="solid"/>
            <a:miter lim="800000"/>
          </a:ln>
          <a:effec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2173" name="文本框 1">
            <a:extLst>
              <a:ext uri="{FF2B5EF4-FFF2-40B4-BE49-F238E27FC236}">
                <a16:creationId xmlns:a16="http://schemas.microsoft.com/office/drawing/2014/main" xmlns="" id="{73B2F06E-13A9-4ECF-ABEA-8C72A3971AE3}"/>
              </a:ext>
            </a:extLst>
          </p:cNvPr>
          <p:cNvSpPr txBox="1">
            <a:spLocks noChangeArrowheads="1"/>
          </p:cNvSpPr>
          <p:nvPr/>
        </p:nvSpPr>
        <p:spPr bwMode="auto">
          <a:xfrm>
            <a:off x="647701" y="4745291"/>
            <a:ext cx="15589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20000"/>
              </a:lnSpc>
              <a:spcBef>
                <a:spcPts val="6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曲折性</a:t>
            </a:r>
          </a:p>
        </p:txBody>
      </p:sp>
      <p:sp>
        <p:nvSpPr>
          <p:cNvPr id="20" name="矩形 19">
            <a:extLst>
              <a:ext uri="{FF2B5EF4-FFF2-40B4-BE49-F238E27FC236}">
                <a16:creationId xmlns:a16="http://schemas.microsoft.com/office/drawing/2014/main" xmlns="" id="{D62541F2-467C-48B0-A051-778C9AB24AC9}"/>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四、社会形态更替的一般规律及特殊形式</a:t>
            </a:r>
          </a:p>
        </p:txBody>
      </p:sp>
      <p:sp>
        <p:nvSpPr>
          <p:cNvPr id="21" name="矩形: 圆角 20">
            <a:extLst>
              <a:ext uri="{FF2B5EF4-FFF2-40B4-BE49-F238E27FC236}">
                <a16:creationId xmlns:a16="http://schemas.microsoft.com/office/drawing/2014/main" xmlns="" id="{0ABDD03C-8818-4463-864E-5209425A040C}"/>
              </a:ext>
            </a:extLst>
          </p:cNvPr>
          <p:cNvSpPr/>
          <p:nvPr/>
        </p:nvSpPr>
        <p:spPr>
          <a:xfrm>
            <a:off x="2786062" y="1085397"/>
            <a:ext cx="66198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（四）社会形态更替的前进性与曲折性</a:t>
            </a:r>
          </a:p>
        </p:txBody>
      </p:sp>
      <p:cxnSp>
        <p:nvCxnSpPr>
          <p:cNvPr id="22" name="直接连接符 21">
            <a:extLst>
              <a:ext uri="{FF2B5EF4-FFF2-40B4-BE49-F238E27FC236}">
                <a16:creationId xmlns:a16="http://schemas.microsoft.com/office/drawing/2014/main" xmlns="" id="{F662D8CC-8177-4267-86B8-AD9222D52706}"/>
              </a:ext>
            </a:extLst>
          </p:cNvPr>
          <p:cNvCxnSpPr>
            <a:cxnSpLocks/>
          </p:cNvCxnSpPr>
          <p:nvPr/>
        </p:nvCxnSpPr>
        <p:spPr>
          <a:xfrm>
            <a:off x="2578100" y="3351052"/>
            <a:ext cx="7575550" cy="0"/>
          </a:xfrm>
          <a:prstGeom prst="line">
            <a:avLst/>
          </a:prstGeom>
          <a:ln>
            <a:solidFill>
              <a:srgbClr val="C77D4B"/>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90" name="图片 2">
            <a:extLst>
              <a:ext uri="{FF2B5EF4-FFF2-40B4-BE49-F238E27FC236}">
                <a16:creationId xmlns:a16="http://schemas.microsoft.com/office/drawing/2014/main" xmlns="" id="{D87B5C77-8EF5-4E3B-81C3-0CEB071876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672"/>
          <a:stretch/>
        </p:blipFill>
        <p:spPr bwMode="auto">
          <a:xfrm>
            <a:off x="9080122" y="2159217"/>
            <a:ext cx="3111877" cy="444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xmlns="" id="{4B4E4CD9-3E2B-4027-BA16-D5F1B14E6274}"/>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四、社会形态更替的一般规律及特殊形式</a:t>
            </a:r>
          </a:p>
        </p:txBody>
      </p:sp>
      <p:sp>
        <p:nvSpPr>
          <p:cNvPr id="16" name="矩形: 圆角 15">
            <a:extLst>
              <a:ext uri="{FF2B5EF4-FFF2-40B4-BE49-F238E27FC236}">
                <a16:creationId xmlns:a16="http://schemas.microsoft.com/office/drawing/2014/main" xmlns="" id="{3035EB8F-9100-4B87-8121-17AB524E36E0}"/>
              </a:ext>
            </a:extLst>
          </p:cNvPr>
          <p:cNvSpPr/>
          <p:nvPr/>
        </p:nvSpPr>
        <p:spPr>
          <a:xfrm>
            <a:off x="2786062" y="1085397"/>
            <a:ext cx="66198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（四）社会形态更替的前进性与曲折性</a:t>
            </a:r>
          </a:p>
        </p:txBody>
      </p:sp>
      <p:grpSp>
        <p:nvGrpSpPr>
          <p:cNvPr id="3" name="组合 2">
            <a:extLst>
              <a:ext uri="{FF2B5EF4-FFF2-40B4-BE49-F238E27FC236}">
                <a16:creationId xmlns:a16="http://schemas.microsoft.com/office/drawing/2014/main" xmlns="" id="{DAB5F6C2-092F-452B-957F-D08CBBBEA03A}"/>
              </a:ext>
            </a:extLst>
          </p:cNvPr>
          <p:cNvGrpSpPr/>
          <p:nvPr/>
        </p:nvGrpSpPr>
        <p:grpSpPr>
          <a:xfrm>
            <a:off x="502970" y="3671544"/>
            <a:ext cx="8224982" cy="1632456"/>
            <a:chOff x="672234" y="3382889"/>
            <a:chExt cx="8224982" cy="1632456"/>
          </a:xfrm>
        </p:grpSpPr>
        <p:sp>
          <p:nvSpPr>
            <p:cNvPr id="17" name="圆角矩形 4">
              <a:extLst>
                <a:ext uri="{FF2B5EF4-FFF2-40B4-BE49-F238E27FC236}">
                  <a16:creationId xmlns:a16="http://schemas.microsoft.com/office/drawing/2014/main" xmlns="" id="{88A47F1A-83A6-4902-8D9A-7B53EFECF7C8}"/>
                </a:ext>
              </a:extLst>
            </p:cNvPr>
            <p:cNvSpPr/>
            <p:nvPr/>
          </p:nvSpPr>
          <p:spPr>
            <a:xfrm>
              <a:off x="855141" y="3515041"/>
              <a:ext cx="1438672" cy="1368152"/>
            </a:xfrm>
            <a:prstGeom prst="roundRect">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Microsoft YaHei"/>
                  <a:ea typeface="Microsoft YaHei"/>
                  <a:cs typeface="+mn-cs"/>
                  <a:sym typeface="印品黑体" panose="00000500000000000000" pitchFamily="2" charset="-122"/>
                </a:rPr>
                <a:t>历史表明</a:t>
              </a:r>
            </a:p>
          </p:txBody>
        </p:sp>
        <p:sp>
          <p:nvSpPr>
            <p:cNvPr id="18" name="圆角矩形 14">
              <a:extLst>
                <a:ext uri="{FF2B5EF4-FFF2-40B4-BE49-F238E27FC236}">
                  <a16:creationId xmlns:a16="http://schemas.microsoft.com/office/drawing/2014/main" xmlns="" id="{2CD4397C-E8C9-4229-A3EA-79E84BC1CA0B}"/>
                </a:ext>
              </a:extLst>
            </p:cNvPr>
            <p:cNvSpPr/>
            <p:nvPr/>
          </p:nvSpPr>
          <p:spPr>
            <a:xfrm>
              <a:off x="672234" y="3382889"/>
              <a:ext cx="8224982" cy="1632456"/>
            </a:xfrm>
            <a:prstGeom prst="roundRect">
              <a:avLst/>
            </a:prstGeom>
            <a:noFill/>
            <a:ln w="19050">
              <a:solidFill>
                <a:srgbClr val="C77D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cs"/>
                <a:sym typeface="印品黑体" panose="00000500000000000000" pitchFamily="2" charset="-122"/>
              </a:endParaRPr>
            </a:p>
          </p:txBody>
        </p:sp>
        <p:sp>
          <p:nvSpPr>
            <p:cNvPr id="19" name="文本框 1">
              <a:extLst>
                <a:ext uri="{FF2B5EF4-FFF2-40B4-BE49-F238E27FC236}">
                  <a16:creationId xmlns:a16="http://schemas.microsoft.com/office/drawing/2014/main" xmlns="" id="{E401D435-52EE-4D6B-9D28-9906A8319DD8}"/>
                </a:ext>
              </a:extLst>
            </p:cNvPr>
            <p:cNvSpPr txBox="1">
              <a:spLocks noChangeArrowheads="1"/>
            </p:cNvSpPr>
            <p:nvPr/>
          </p:nvSpPr>
          <p:spPr bwMode="auto">
            <a:xfrm>
              <a:off x="2476720" y="3663906"/>
              <a:ext cx="6346536"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4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微软雅黑" panose="020B0503020204020204" pitchFamily="34" charset="-122"/>
                  <a:cs typeface="+mn-cs"/>
                </a:rPr>
                <a:t>在当时中国这样一个经济文化相对落后的国家探索民族复兴道路，是极为艰巨的任务</a:t>
              </a:r>
              <a:endPar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endParaRPr>
            </a:p>
          </p:txBody>
        </p:sp>
      </p:grpSp>
      <p:sp>
        <p:nvSpPr>
          <p:cNvPr id="20" name="文本框 1">
            <a:extLst>
              <a:ext uri="{FF2B5EF4-FFF2-40B4-BE49-F238E27FC236}">
                <a16:creationId xmlns:a16="http://schemas.microsoft.com/office/drawing/2014/main" xmlns="" id="{9CFBF661-C1C1-4E9B-9B75-A96FD26A33E7}"/>
              </a:ext>
            </a:extLst>
          </p:cNvPr>
          <p:cNvSpPr txBox="1">
            <a:spLocks noChangeArrowheads="1"/>
          </p:cNvSpPr>
          <p:nvPr/>
        </p:nvSpPr>
        <p:spPr bwMode="auto">
          <a:xfrm>
            <a:off x="818161" y="1899846"/>
            <a:ext cx="7594600" cy="1587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4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微软雅黑" panose="020B0503020204020204" pitchFamily="34" charset="-122"/>
                <a:cs typeface="+mn-cs"/>
              </a:rPr>
              <a:t>历史车轮前进的总趋势是不可改变的，社会主义发展过程中所呈现的曲折，必将以社会的巨大进步作为补偿。</a:t>
            </a:r>
            <a:r>
              <a:rPr kumimoji="0" lang="zh-CN" altLang="en-US" sz="2400" b="1" i="0" u="none" strike="noStrike" kern="1200" cap="none" spc="0" normalizeH="0" baseline="0" noProof="0" dirty="0">
                <a:ln>
                  <a:noFill/>
                </a:ln>
                <a:solidFill>
                  <a:prstClr val="black"/>
                </a:solidFill>
                <a:effectLst/>
                <a:uLnTx/>
                <a:uFillTx/>
                <a:latin typeface="Microsoft YaHei"/>
                <a:ea typeface="微软雅黑" panose="020B0503020204020204" pitchFamily="34" charset="-122"/>
                <a:cs typeface="+mn-cs"/>
              </a:rPr>
              <a:t>社会主义光辉灿烂的未来，必将进一步变为现实。</a:t>
            </a:r>
          </a:p>
        </p:txBody>
      </p:sp>
      <p:sp>
        <p:nvSpPr>
          <p:cNvPr id="22" name="文本框 1">
            <a:extLst>
              <a:ext uri="{FF2B5EF4-FFF2-40B4-BE49-F238E27FC236}">
                <a16:creationId xmlns:a16="http://schemas.microsoft.com/office/drawing/2014/main" xmlns="" id="{6B75C9B1-8B2C-423E-90B1-159CEC32C3A2}"/>
              </a:ext>
            </a:extLst>
          </p:cNvPr>
          <p:cNvSpPr txBox="1">
            <a:spLocks noChangeArrowheads="1"/>
          </p:cNvSpPr>
          <p:nvPr/>
        </p:nvSpPr>
        <p:spPr bwMode="auto">
          <a:xfrm>
            <a:off x="502970" y="5436152"/>
            <a:ext cx="8224982"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4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微软雅黑" panose="020B0503020204020204" pitchFamily="34" charset="-122"/>
                <a:cs typeface="+mn-cs"/>
              </a:rPr>
              <a:t>必须在中国共产党的领导下，坚定不移走中国特色社会主义道路，把中国发展进步的命运牢牢掌握在自己手中。</a:t>
            </a:r>
          </a:p>
        </p:txBody>
      </p:sp>
    </p:spTree>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4" name="图片 3">
            <a:extLst>
              <a:ext uri="{FF2B5EF4-FFF2-40B4-BE49-F238E27FC236}">
                <a16:creationId xmlns:a16="http://schemas.microsoft.com/office/drawing/2014/main" xmlns="" id="{E6F89499-04D7-4564-A7A0-94A1A6CFF3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477"/>
          <a:stretch/>
        </p:blipFill>
        <p:spPr bwMode="auto">
          <a:xfrm>
            <a:off x="8562109" y="1085397"/>
            <a:ext cx="3097357" cy="580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xmlns="" id="{E4327B3A-282C-47D7-90D5-44BA4AD7EEEB}"/>
              </a:ext>
            </a:extLst>
          </p:cNvPr>
          <p:cNvSpPr/>
          <p:nvPr/>
        </p:nvSpPr>
        <p:spPr>
          <a:xfrm>
            <a:off x="66963" y="286009"/>
            <a:ext cx="7636164" cy="507831"/>
          </a:xfrm>
          <a:prstGeom prst="rect">
            <a:avLst/>
          </a:prstGeom>
        </p:spPr>
        <p:txBody>
          <a:bodyPr wrap="square">
            <a:spAutoFit/>
          </a:bodyPr>
          <a:lstStyle/>
          <a:p>
            <a:pPr marL="0" marR="0" lvl="0" indent="0" algn="l" defTabSz="914400" rtl="0" eaLnBrk="0" fontAlgn="base" latinLnBrk="0" hangingPunct="0">
              <a:lnSpc>
                <a:spcPct val="90000"/>
              </a:lnSpc>
              <a:spcBef>
                <a:spcPts val="100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四、社会形态更替的一般规律及特殊形式</a:t>
            </a:r>
          </a:p>
        </p:txBody>
      </p:sp>
      <p:sp>
        <p:nvSpPr>
          <p:cNvPr id="16" name="矩形: 圆角 15">
            <a:extLst>
              <a:ext uri="{FF2B5EF4-FFF2-40B4-BE49-F238E27FC236}">
                <a16:creationId xmlns:a16="http://schemas.microsoft.com/office/drawing/2014/main" xmlns="" id="{8CD05C77-512B-4A37-ACD1-C91FA0B6ABCE}"/>
              </a:ext>
            </a:extLst>
          </p:cNvPr>
          <p:cNvSpPr/>
          <p:nvPr/>
        </p:nvSpPr>
        <p:spPr>
          <a:xfrm>
            <a:off x="971117" y="1085397"/>
            <a:ext cx="661987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（四）社会形态更替的前进性与曲折性</a:t>
            </a:r>
          </a:p>
        </p:txBody>
      </p:sp>
      <p:grpSp>
        <p:nvGrpSpPr>
          <p:cNvPr id="3" name="组合 2">
            <a:extLst>
              <a:ext uri="{FF2B5EF4-FFF2-40B4-BE49-F238E27FC236}">
                <a16:creationId xmlns:a16="http://schemas.microsoft.com/office/drawing/2014/main" xmlns="" id="{38485801-3E06-497D-A017-224C3B4807B1}"/>
              </a:ext>
            </a:extLst>
          </p:cNvPr>
          <p:cNvGrpSpPr/>
          <p:nvPr/>
        </p:nvGrpSpPr>
        <p:grpSpPr>
          <a:xfrm>
            <a:off x="1670123" y="2493818"/>
            <a:ext cx="5221864" cy="3784514"/>
            <a:chOff x="971118" y="2369127"/>
            <a:chExt cx="5221864" cy="3784514"/>
          </a:xfrm>
        </p:grpSpPr>
        <p:sp>
          <p:nvSpPr>
            <p:cNvPr id="94213" name="文本框 1">
              <a:extLst>
                <a:ext uri="{FF2B5EF4-FFF2-40B4-BE49-F238E27FC236}">
                  <a16:creationId xmlns:a16="http://schemas.microsoft.com/office/drawing/2014/main" xmlns="" id="{B321D7B2-423D-4B78-8789-26E21EC838C9}"/>
                </a:ext>
              </a:extLst>
            </p:cNvPr>
            <p:cNvSpPr txBox="1">
              <a:spLocks noChangeArrowheads="1"/>
            </p:cNvSpPr>
            <p:nvPr/>
          </p:nvSpPr>
          <p:spPr bwMode="auto">
            <a:xfrm>
              <a:off x="1279958" y="2433512"/>
              <a:ext cx="4604184" cy="365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4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在中国特色社会主义新时代，中华民族迎来了从站起来、富起来到强起来的伟大飞跃，</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实现中华民族伟大复兴进入了不可逆转的历史进程</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，我们比历史上任何时期都更有信心、有能力实现中华民族伟大复兴的目标。</a:t>
              </a:r>
            </a:p>
          </p:txBody>
        </p:sp>
        <p:sp>
          <p:nvSpPr>
            <p:cNvPr id="17" name="双括号 16">
              <a:extLst>
                <a:ext uri="{FF2B5EF4-FFF2-40B4-BE49-F238E27FC236}">
                  <a16:creationId xmlns:a16="http://schemas.microsoft.com/office/drawing/2014/main" xmlns="" id="{31D50E0B-3E97-48D5-9BA9-EECC76F8D516}"/>
                </a:ext>
              </a:extLst>
            </p:cNvPr>
            <p:cNvSpPr/>
            <p:nvPr/>
          </p:nvSpPr>
          <p:spPr>
            <a:xfrm>
              <a:off x="971118" y="2369127"/>
              <a:ext cx="5221864" cy="3784514"/>
            </a:xfrm>
            <a:prstGeom prst="bracketPair">
              <a:avLst>
                <a:gd name="adj" fmla="val 3359"/>
              </a:avLst>
            </a:prstGeom>
            <a:noFill/>
            <a:ln w="38100" cap="flat" cmpd="sng" algn="ctr">
              <a:solidFill>
                <a:srgbClr val="C77D4B"/>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gr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文本框 1">
            <a:extLst>
              <a:ext uri="{FF2B5EF4-FFF2-40B4-BE49-F238E27FC236}">
                <a16:creationId xmlns:a16="http://schemas.microsoft.com/office/drawing/2014/main" xmlns="" id="{CF4BCC1D-1CBC-4D51-929F-A96CDB4EFA4E}"/>
              </a:ext>
            </a:extLst>
          </p:cNvPr>
          <p:cNvSpPr txBox="1">
            <a:spLocks noChangeArrowheads="1"/>
          </p:cNvSpPr>
          <p:nvPr/>
        </p:nvSpPr>
        <p:spPr bwMode="auto">
          <a:xfrm>
            <a:off x="482600" y="2197823"/>
            <a:ext cx="6701971" cy="27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在马克思主义产生之前，唯心史观一直占据统治地位。</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628650" algn="just" defTabSz="914400" rtl="0" eaLnBrk="1" fontAlgn="base" latinLnBrk="0" hangingPunct="1">
              <a:lnSpc>
                <a:spcPct val="15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马克思发现了人类社会发展的规律，科学地解决了社会存在与社会意识的关系问题，创立了唯物史观。</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文本占位符 2">
            <a:extLst>
              <a:ext uri="{FF2B5EF4-FFF2-40B4-BE49-F238E27FC236}">
                <a16:creationId xmlns:a16="http://schemas.microsoft.com/office/drawing/2014/main" xmlns="" id="{3E0EDE66-204B-4A03-9695-BD77C8488A78}"/>
              </a:ext>
            </a:extLst>
          </p:cNvPr>
          <p:cNvSpPr>
            <a:spLocks noGrp="1"/>
          </p:cNvSpPr>
          <p:nvPr>
            <p:ph type="body" sz="quarter" idx="10"/>
          </p:nvPr>
        </p:nvSpPr>
        <p:spPr>
          <a:xfrm>
            <a:off x="70582" y="323850"/>
            <a:ext cx="4779001" cy="432210"/>
          </a:xfrm>
        </p:spPr>
        <p:txBody>
          <a:bodyPr/>
          <a:lstStyle/>
          <a:p>
            <a:r>
              <a:rPr lang="zh-CN" altLang="en-US" dirty="0">
                <a:latin typeface="Arial" panose="020B0604020202020204" pitchFamily="34" charset="0"/>
                <a:sym typeface="Arial" panose="020B0604020202020204" pitchFamily="34" charset="0"/>
              </a:rPr>
              <a:t>一、社会存在与社会意识</a:t>
            </a:r>
          </a:p>
        </p:txBody>
      </p:sp>
      <p:sp>
        <p:nvSpPr>
          <p:cNvPr id="6" name="文本框 5">
            <a:extLst>
              <a:ext uri="{FF2B5EF4-FFF2-40B4-BE49-F238E27FC236}">
                <a16:creationId xmlns:a16="http://schemas.microsoft.com/office/drawing/2014/main" xmlns="" id="{D74C45A6-6013-4323-AAC8-04665E88C75F}"/>
              </a:ext>
            </a:extLst>
          </p:cNvPr>
          <p:cNvSpPr txBox="1"/>
          <p:nvPr/>
        </p:nvSpPr>
        <p:spPr>
          <a:xfrm>
            <a:off x="482600" y="5423237"/>
            <a:ext cx="5340198" cy="1015663"/>
          </a:xfrm>
          <a:prstGeom prst="rect">
            <a:avLst/>
          </a:prstGeom>
          <a:solidFill>
            <a:schemeClr val="bg1"/>
          </a:solidFill>
          <a:ln>
            <a:solidFill>
              <a:srgbClr val="B26A37"/>
            </a:solidFill>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60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唯心史观</a:t>
            </a:r>
          </a:p>
        </p:txBody>
      </p:sp>
      <p:sp>
        <p:nvSpPr>
          <p:cNvPr id="20" name="文本框 19">
            <a:extLst>
              <a:ext uri="{FF2B5EF4-FFF2-40B4-BE49-F238E27FC236}">
                <a16:creationId xmlns:a16="http://schemas.microsoft.com/office/drawing/2014/main" xmlns="" id="{447F5B61-34F8-4768-8FC6-8D285AC23227}"/>
              </a:ext>
            </a:extLst>
          </p:cNvPr>
          <p:cNvSpPr txBox="1"/>
          <p:nvPr/>
        </p:nvSpPr>
        <p:spPr>
          <a:xfrm>
            <a:off x="6356502" y="5423237"/>
            <a:ext cx="5340198" cy="1015663"/>
          </a:xfrm>
          <a:prstGeom prst="rect">
            <a:avLst/>
          </a:prstGeom>
          <a:solidFill>
            <a:srgbClr val="B26A37"/>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6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唯物史观</a:t>
            </a:r>
          </a:p>
        </p:txBody>
      </p:sp>
      <p:pic>
        <p:nvPicPr>
          <p:cNvPr id="24582" name="Picture 6" descr="中国为什么需要马克思主义- 求是网">
            <a:extLst>
              <a:ext uri="{FF2B5EF4-FFF2-40B4-BE49-F238E27FC236}">
                <a16:creationId xmlns:a16="http://schemas.microsoft.com/office/drawing/2014/main" xmlns="" id="{4D4FF9F8-F640-4960-B00B-49729EBA1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9029" y="2239493"/>
            <a:ext cx="4060371" cy="271306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圆角 7">
            <a:extLst>
              <a:ext uri="{FF2B5EF4-FFF2-40B4-BE49-F238E27FC236}">
                <a16:creationId xmlns:a16="http://schemas.microsoft.com/office/drawing/2014/main" xmlns="" id="{AB74E79F-D5F7-41B5-9D0D-3C50EDD0D877}"/>
              </a:ext>
            </a:extLst>
          </p:cNvPr>
          <p:cNvSpPr/>
          <p:nvPr/>
        </p:nvSpPr>
        <p:spPr>
          <a:xfrm>
            <a:off x="3237147" y="1064542"/>
            <a:ext cx="571770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（一）两种根本对立的历史观</a:t>
            </a:r>
          </a:p>
        </p:txBody>
      </p:sp>
    </p:spTree>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2017北京国际旅游交易会11月全新登场| 大公中原网">
            <a:extLst>
              <a:ext uri="{FF2B5EF4-FFF2-40B4-BE49-F238E27FC236}">
                <a16:creationId xmlns:a16="http://schemas.microsoft.com/office/drawing/2014/main" xmlns="" id="{2EC995A1-AC89-4150-AB2B-0BAD69AA7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_3">
            <a:extLst>
              <a:ext uri="{FF2B5EF4-FFF2-40B4-BE49-F238E27FC236}">
                <a16:creationId xmlns:a16="http://schemas.microsoft.com/office/drawing/2014/main" xmlns="" id="{B0D8EA42-314F-4868-9EA3-752336A11CAC}"/>
              </a:ext>
            </a:extLst>
          </p:cNvPr>
          <p:cNvSpPr/>
          <p:nvPr/>
        </p:nvSpPr>
        <p:spPr>
          <a:xfrm>
            <a:off x="2383946" y="3305324"/>
            <a:ext cx="6417142" cy="1191993"/>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Arial" panose="020B0604020202020204" pitchFamily="34" charset="0"/>
                <a:ea typeface="微软雅黑" panose="020B0503020204020204" pitchFamily="34" charset="-122"/>
                <a:sym typeface="Arial" panose="020B0604020202020204" pitchFamily="34" charset="0"/>
              </a:rPr>
              <a:t>社会历史发展的动力</a:t>
            </a:r>
            <a:endParaRPr kumimoji="0" lang="zh-CN" altLang="en-US" sz="5400" b="1" i="0" u="none" strike="noStrike" kern="1200" cap="none" spc="0" normalizeH="0" baseline="0" noProof="0" dirty="0">
              <a:ln>
                <a:noFill/>
              </a:ln>
              <a:solidFill>
                <a:srgbClr val="B26A37"/>
              </a:solidFill>
              <a:effectLst>
                <a:glow>
                  <a:prstClr val="white"/>
                </a:glo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619829"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第二节</a:t>
            </a:r>
          </a:p>
        </p:txBody>
      </p:sp>
      <p:pic>
        <p:nvPicPr>
          <p:cNvPr id="11" name="图片 8">
            <a:hlinkClick r:id="rId3" action="ppaction://hlinksldjump"/>
            <a:extLst>
              <a:ext uri="{FF2B5EF4-FFF2-40B4-BE49-F238E27FC236}">
                <a16:creationId xmlns:a16="http://schemas.microsoft.com/office/drawing/2014/main" xmlns="" id="{F997A7ED-2CE7-4394-B466-4FBA59608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063506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2">
            <a:extLst>
              <a:ext uri="{FF2B5EF4-FFF2-40B4-BE49-F238E27FC236}">
                <a16:creationId xmlns:a16="http://schemas.microsoft.com/office/drawing/2014/main" xmlns="" id="{03B31803-9CE0-404E-A9C2-0270D1A0DC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 t="277" r="2690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7490C26A-303D-40CF-8CE3-F77E52611EF0}"/>
              </a:ext>
            </a:extLst>
          </p:cNvPr>
          <p:cNvSpPr/>
          <p:nvPr/>
        </p:nvSpPr>
        <p:spPr>
          <a:xfrm>
            <a:off x="0" y="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xmlns="" id="{3B521BFD-E9E5-4799-9EC4-8F3E6B5E7EFE}"/>
              </a:ext>
            </a:extLst>
          </p:cNvPr>
          <p:cNvGrpSpPr/>
          <p:nvPr/>
        </p:nvGrpSpPr>
        <p:grpSpPr>
          <a:xfrm>
            <a:off x="2035979" y="3640436"/>
            <a:ext cx="9907515" cy="1015663"/>
            <a:chOff x="2284484" y="4379771"/>
            <a:chExt cx="9907515" cy="1015663"/>
          </a:xfrm>
        </p:grpSpPr>
        <p:grpSp>
          <p:nvGrpSpPr>
            <p:cNvPr id="42" name="组合 41">
              <a:extLst>
                <a:ext uri="{FF2B5EF4-FFF2-40B4-BE49-F238E27FC236}">
                  <a16:creationId xmlns:a16="http://schemas.microsoft.com/office/drawing/2014/main" xmlns="" id="{18912171-E887-4E10-8AB6-D81B5EE01941}"/>
                </a:ext>
              </a:extLst>
            </p:cNvPr>
            <p:cNvGrpSpPr/>
            <p:nvPr/>
          </p:nvGrpSpPr>
          <p:grpSpPr>
            <a:xfrm>
              <a:off x="2284484" y="4379771"/>
              <a:ext cx="9907515" cy="1015663"/>
              <a:chOff x="1041966" y="994023"/>
              <a:chExt cx="9907515" cy="1015663"/>
            </a:xfrm>
          </p:grpSpPr>
          <p:grpSp>
            <p:nvGrpSpPr>
              <p:cNvPr id="43" name="组合 42">
                <a:extLst>
                  <a:ext uri="{FF2B5EF4-FFF2-40B4-BE49-F238E27FC236}">
                    <a16:creationId xmlns:a16="http://schemas.microsoft.com/office/drawing/2014/main" xmlns="" id="{ABDD9A1E-B697-42A7-A6BD-6C511CF38851}"/>
                  </a:ext>
                </a:extLst>
              </p:cNvPr>
              <p:cNvGrpSpPr/>
              <p:nvPr/>
            </p:nvGrpSpPr>
            <p:grpSpPr>
              <a:xfrm>
                <a:off x="1041966" y="994023"/>
                <a:ext cx="9454970" cy="1015663"/>
                <a:chOff x="1041966" y="689223"/>
                <a:chExt cx="12685777" cy="1015663"/>
              </a:xfrm>
            </p:grpSpPr>
            <p:sp>
              <p:nvSpPr>
                <p:cNvPr id="45" name="平行四边形 44">
                  <a:extLst>
                    <a:ext uri="{FF2B5EF4-FFF2-40B4-BE49-F238E27FC236}">
                      <a16:creationId xmlns:a16="http://schemas.microsoft.com/office/drawing/2014/main" xmlns="" id="{F63EB8EF-FF67-42AA-93F5-0E4795D77BD3}"/>
                    </a:ext>
                  </a:extLst>
                </p:cNvPr>
                <p:cNvSpPr/>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6" name="文本框 11">
                  <a:extLst>
                    <a:ext uri="{FF2B5EF4-FFF2-40B4-BE49-F238E27FC236}">
                      <a16:creationId xmlns:a16="http://schemas.microsoft.com/office/drawing/2014/main" xmlns="" id="{14BE7BBA-569A-4687-90EB-ADD5E300A137}"/>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4" name="矩形 43">
                <a:extLst>
                  <a:ext uri="{FF2B5EF4-FFF2-40B4-BE49-F238E27FC236}">
                    <a16:creationId xmlns:a16="http://schemas.microsoft.com/office/drawing/2014/main" xmlns="" id="{D2F4D533-D77D-4594-87D3-0576504B910C}"/>
                  </a:ext>
                </a:extLst>
              </p:cNvPr>
              <p:cNvSpPr/>
              <p:nvPr/>
            </p:nvSpPr>
            <p:spPr>
              <a:xfrm>
                <a:off x="2941269" y="1086356"/>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三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 name="矩形 2">
              <a:hlinkClick r:id="rId4" action="ppaction://hlinksldjump"/>
              <a:extLst>
                <a:ext uri="{FF2B5EF4-FFF2-40B4-BE49-F238E27FC236}">
                  <a16:creationId xmlns:a16="http://schemas.microsoft.com/office/drawing/2014/main" xmlns="" id="{BE875E9E-7DA1-432D-AA72-DF97F8B721EE}"/>
                </a:ext>
              </a:extLst>
            </p:cNvPr>
            <p:cNvSpPr/>
            <p:nvPr/>
          </p:nvSpPr>
          <p:spPr>
            <a:xfrm>
              <a:off x="5440011" y="4625992"/>
              <a:ext cx="6293727" cy="523220"/>
            </a:xfrm>
            <a:prstGeom prst="rect">
              <a:avLst/>
            </a:prstGeom>
          </p:spPr>
          <p:txBody>
            <a:bodyPr wrap="square" lIns="91440" tIns="45720" rIns="91440" bIns="45720">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改革在社会发展中的作用</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a:extLst>
              <a:ext uri="{FF2B5EF4-FFF2-40B4-BE49-F238E27FC236}">
                <a16:creationId xmlns:a16="http://schemas.microsoft.com/office/drawing/2014/main" xmlns="" id="{76DBAAB1-A06E-47BE-BEE3-A6386FA1AB87}"/>
              </a:ext>
            </a:extLst>
          </p:cNvPr>
          <p:cNvGrpSpPr/>
          <p:nvPr/>
        </p:nvGrpSpPr>
        <p:grpSpPr>
          <a:xfrm>
            <a:off x="1058875" y="2207901"/>
            <a:ext cx="9833233" cy="1015663"/>
            <a:chOff x="1283945" y="2888822"/>
            <a:chExt cx="9833233"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5" y="2888822"/>
              <a:ext cx="9833233" cy="1015663"/>
              <a:chOff x="1041963" y="994023"/>
              <a:chExt cx="9833233"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3" y="994023"/>
                <a:ext cx="983323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a:extLst>
                  <a:ext uri="{FF2B5EF4-FFF2-40B4-BE49-F238E27FC236}">
                    <a16:creationId xmlns:a16="http://schemas.microsoft.com/office/drawing/2014/main" xmlns=""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二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矩形 26">
              <a:hlinkClick r:id="rId5" action="ppaction://hlinksldjump"/>
              <a:extLst>
                <a:ext uri="{FF2B5EF4-FFF2-40B4-BE49-F238E27FC236}">
                  <a16:creationId xmlns:a16="http://schemas.microsoft.com/office/drawing/2014/main" xmlns="" id="{75A45FE1-C30D-4C7D-BD2A-5A0BB2263892}"/>
                </a:ext>
              </a:extLst>
            </p:cNvPr>
            <p:cNvSpPr/>
            <p:nvPr/>
          </p:nvSpPr>
          <p:spPr>
            <a:xfrm>
              <a:off x="4731715" y="2917205"/>
              <a:ext cx="5197674" cy="954107"/>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阶级斗争和社会革命在阶级社会发展中的作用</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28">
            <a:extLst>
              <a:ext uri="{FF2B5EF4-FFF2-40B4-BE49-F238E27FC236}">
                <a16:creationId xmlns:a16="http://schemas.microsoft.com/office/drawing/2014/main" xmlns="" id="{7E981474-505D-4750-AB62-BDF72BFB9F66}"/>
              </a:ext>
            </a:extLst>
          </p:cNvPr>
          <p:cNvGrpSpPr/>
          <p:nvPr/>
        </p:nvGrpSpPr>
        <p:grpSpPr>
          <a:xfrm>
            <a:off x="2711994" y="5072972"/>
            <a:ext cx="9907515" cy="1015663"/>
            <a:chOff x="2284484" y="4379771"/>
            <a:chExt cx="9907515" cy="1015663"/>
          </a:xfrm>
        </p:grpSpPr>
        <p:grpSp>
          <p:nvGrpSpPr>
            <p:cNvPr id="30" name="组合 29">
              <a:extLst>
                <a:ext uri="{FF2B5EF4-FFF2-40B4-BE49-F238E27FC236}">
                  <a16:creationId xmlns:a16="http://schemas.microsoft.com/office/drawing/2014/main" xmlns="" id="{B1983CD1-66AC-40C3-991C-C51DA772EDD6}"/>
                </a:ext>
              </a:extLst>
            </p:cNvPr>
            <p:cNvGrpSpPr/>
            <p:nvPr/>
          </p:nvGrpSpPr>
          <p:grpSpPr>
            <a:xfrm>
              <a:off x="2284484" y="4379771"/>
              <a:ext cx="9907515" cy="1015663"/>
              <a:chOff x="1041966" y="994023"/>
              <a:chExt cx="9907515" cy="1015663"/>
            </a:xfrm>
          </p:grpSpPr>
          <p:grpSp>
            <p:nvGrpSpPr>
              <p:cNvPr id="38" name="组合 37">
                <a:extLst>
                  <a:ext uri="{FF2B5EF4-FFF2-40B4-BE49-F238E27FC236}">
                    <a16:creationId xmlns:a16="http://schemas.microsoft.com/office/drawing/2014/main" xmlns="" id="{B7CFE0E9-973F-482A-B89A-CC2759FE1464}"/>
                  </a:ext>
                </a:extLst>
              </p:cNvPr>
              <p:cNvGrpSpPr/>
              <p:nvPr/>
            </p:nvGrpSpPr>
            <p:grpSpPr>
              <a:xfrm>
                <a:off x="1041966" y="994023"/>
                <a:ext cx="9454970" cy="1015663"/>
                <a:chOff x="1041966" y="689223"/>
                <a:chExt cx="12685777" cy="1015663"/>
              </a:xfrm>
            </p:grpSpPr>
            <p:sp>
              <p:nvSpPr>
                <p:cNvPr id="48" name="平行四边形 47">
                  <a:extLst>
                    <a:ext uri="{FF2B5EF4-FFF2-40B4-BE49-F238E27FC236}">
                      <a16:creationId xmlns:a16="http://schemas.microsoft.com/office/drawing/2014/main" xmlns="" id="{FA9A5F12-156B-4780-AC15-03207820FBB4}"/>
                    </a:ext>
                  </a:extLst>
                </p:cNvPr>
                <p:cNvSpPr/>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9" name="文本框 11">
                  <a:extLst>
                    <a:ext uri="{FF2B5EF4-FFF2-40B4-BE49-F238E27FC236}">
                      <a16:creationId xmlns:a16="http://schemas.microsoft.com/office/drawing/2014/main" xmlns="" id="{D89B12A5-7802-41E4-9768-879A68537EE5}"/>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矩形 38">
                <a:extLst>
                  <a:ext uri="{FF2B5EF4-FFF2-40B4-BE49-F238E27FC236}">
                    <a16:creationId xmlns:a16="http://schemas.microsoft.com/office/drawing/2014/main" xmlns="" id="{EC96E3A7-E1A4-4756-9FA7-5F4D0E420164}"/>
                  </a:ext>
                </a:extLst>
              </p:cNvPr>
              <p:cNvSpPr/>
              <p:nvPr/>
            </p:nvSpPr>
            <p:spPr>
              <a:xfrm>
                <a:off x="2941269" y="1086356"/>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四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1" name="矩形 30">
              <a:hlinkClick r:id="rId6" action="ppaction://hlinksldjump"/>
              <a:extLst>
                <a:ext uri="{FF2B5EF4-FFF2-40B4-BE49-F238E27FC236}">
                  <a16:creationId xmlns:a16="http://schemas.microsoft.com/office/drawing/2014/main" xmlns="" id="{C3925E02-7DE4-4BB1-A621-33A2B8232F33}"/>
                </a:ext>
              </a:extLst>
            </p:cNvPr>
            <p:cNvSpPr/>
            <p:nvPr/>
          </p:nvSpPr>
          <p:spPr>
            <a:xfrm>
              <a:off x="5446823" y="4625992"/>
              <a:ext cx="5424958"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科学技术在社会发展中的作用</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0" name="组合 49">
            <a:extLst>
              <a:ext uri="{FF2B5EF4-FFF2-40B4-BE49-F238E27FC236}">
                <a16:creationId xmlns:a16="http://schemas.microsoft.com/office/drawing/2014/main" xmlns="" id="{EAA4A943-0B3D-41C8-9DCC-1B98EEDAC177}"/>
              </a:ext>
            </a:extLst>
          </p:cNvPr>
          <p:cNvGrpSpPr/>
          <p:nvPr/>
        </p:nvGrpSpPr>
        <p:grpSpPr>
          <a:xfrm>
            <a:off x="369548" y="775366"/>
            <a:ext cx="11146120" cy="1015663"/>
            <a:chOff x="608884" y="1397874"/>
            <a:chExt cx="11146120" cy="1015663"/>
          </a:xfrm>
        </p:grpSpPr>
        <p:grpSp>
          <p:nvGrpSpPr>
            <p:cNvPr id="51" name="组合 50">
              <a:extLst>
                <a:ext uri="{FF2B5EF4-FFF2-40B4-BE49-F238E27FC236}">
                  <a16:creationId xmlns:a16="http://schemas.microsoft.com/office/drawing/2014/main" xmlns="" id="{3E7A8314-0E5A-4600-9009-66DF48E6A80B}"/>
                </a:ext>
              </a:extLst>
            </p:cNvPr>
            <p:cNvGrpSpPr/>
            <p:nvPr/>
          </p:nvGrpSpPr>
          <p:grpSpPr>
            <a:xfrm>
              <a:off x="608884" y="1397874"/>
              <a:ext cx="9480006" cy="1015663"/>
              <a:chOff x="1041966" y="994023"/>
              <a:chExt cx="9480006" cy="1015663"/>
            </a:xfrm>
          </p:grpSpPr>
          <p:grpSp>
            <p:nvGrpSpPr>
              <p:cNvPr id="53" name="组合 52">
                <a:extLst>
                  <a:ext uri="{FF2B5EF4-FFF2-40B4-BE49-F238E27FC236}">
                    <a16:creationId xmlns:a16="http://schemas.microsoft.com/office/drawing/2014/main" xmlns="" id="{EF572EEB-3D4D-42A5-AA97-4B2AA7D330C0}"/>
                  </a:ext>
                </a:extLst>
              </p:cNvPr>
              <p:cNvGrpSpPr/>
              <p:nvPr/>
            </p:nvGrpSpPr>
            <p:grpSpPr>
              <a:xfrm>
                <a:off x="1041966" y="994023"/>
                <a:ext cx="9454970" cy="1015663"/>
                <a:chOff x="1041966" y="689223"/>
                <a:chExt cx="12685777" cy="1015663"/>
              </a:xfrm>
            </p:grpSpPr>
            <p:sp>
              <p:nvSpPr>
                <p:cNvPr id="55" name="平行四边形 54">
                  <a:extLst>
                    <a:ext uri="{FF2B5EF4-FFF2-40B4-BE49-F238E27FC236}">
                      <a16:creationId xmlns:a16="http://schemas.microsoft.com/office/drawing/2014/main" xmlns="" id="{5FF6058D-B981-4058-BFD8-CA92FBE1E475}"/>
                    </a:ext>
                  </a:extLst>
                </p:cNvPr>
                <p:cNvSpPr/>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11">
                  <a:extLst>
                    <a:ext uri="{FF2B5EF4-FFF2-40B4-BE49-F238E27FC236}">
                      <a16:creationId xmlns:a16="http://schemas.microsoft.com/office/drawing/2014/main" xmlns="" id="{626D74A1-511D-4791-9C67-ADAC98E55F74}"/>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4" name="矩形 53">
                <a:extLst>
                  <a:ext uri="{FF2B5EF4-FFF2-40B4-BE49-F238E27FC236}">
                    <a16:creationId xmlns:a16="http://schemas.microsoft.com/office/drawing/2014/main" xmlns="" id="{DB8C4528-CD8E-48A8-950B-0F3AFDEAB9D9}"/>
                  </a:ext>
                </a:extLst>
              </p:cNvPr>
              <p:cNvSpPr/>
              <p:nvPr/>
            </p:nvSpPr>
            <p:spPr>
              <a:xfrm>
                <a:off x="3176314" y="1086356"/>
                <a:ext cx="7345658"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一 </a:t>
                </a:r>
                <a:r>
                  <a:rPr kumimoji="0" lang="en-US" altLang="zh-CN" sz="4800" b="1" i="0" u="none" strike="noStrike" kern="1200" cap="none" spc="0" normalizeH="0" baseline="0" noProof="0" dirty="0">
                    <a:ln w="0">
                      <a:noFill/>
                    </a:ln>
                    <a:solidFill>
                      <a:srgbClr val="B26A37"/>
                    </a:solidFill>
                    <a:effectLst/>
                    <a:uLnTx/>
                    <a:uFillTx/>
                    <a:latin typeface="Arial" panose="020B0604020202020204" pitchFamily="34" charset="0"/>
                    <a:ea typeface="微软雅黑" panose="020B0503020204020204" pitchFamily="34" charset="-122"/>
                    <a:sym typeface="Arial" panose="020B0604020202020204" pitchFamily="34" charset="0"/>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2" name="矩形 51">
              <a:hlinkClick r:id="rId7" action="ppaction://hlinksldjump"/>
              <a:extLst>
                <a:ext uri="{FF2B5EF4-FFF2-40B4-BE49-F238E27FC236}">
                  <a16:creationId xmlns:a16="http://schemas.microsoft.com/office/drawing/2014/main" xmlns="" id="{F5309795-2F09-48DC-8C4E-7024EBC09A37}"/>
                </a:ext>
              </a:extLst>
            </p:cNvPr>
            <p:cNvSpPr/>
            <p:nvPr/>
          </p:nvSpPr>
          <p:spPr>
            <a:xfrm>
              <a:off x="3939890" y="1644095"/>
              <a:ext cx="7815114" cy="523220"/>
            </a:xfrm>
            <a:prstGeom prst="rect">
              <a:avLst/>
            </a:prstGeom>
          </p:spPr>
          <p:txBody>
            <a:bodyPr wrap="square">
              <a:spAutoFit/>
            </a:bodyPr>
            <a:lstStyle/>
            <a:p>
              <a:pPr lvl="0"/>
              <a:r>
                <a:rPr lang="zh-CN" altLang="en-US" sz="2800" b="1" dirty="0">
                  <a:ln w="0">
                    <a:noFill/>
                  </a:ln>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社会基本矛盾在历史发展中的作用</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contents</a:t>
            </a:r>
            <a:endParaRPr kumimoji="0" lang="zh-CN" altLang="en-US" sz="4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75637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1+#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 presetClass="entr" presetSubtype="2"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1+#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306" name="AutoShape 15">
            <a:extLst>
              <a:ext uri="{FF2B5EF4-FFF2-40B4-BE49-F238E27FC236}">
                <a16:creationId xmlns:a16="http://schemas.microsoft.com/office/drawing/2014/main" xmlns="" id="{A51747C3-5125-4540-8DF1-12D4E9464663}"/>
              </a:ext>
            </a:extLst>
          </p:cNvPr>
          <p:cNvCxnSpPr>
            <a:cxnSpLocks noChangeShapeType="1"/>
          </p:cNvCxnSpPr>
          <p:nvPr/>
        </p:nvCxnSpPr>
        <p:spPr bwMode="auto">
          <a:xfrm rot="5400000">
            <a:off x="7412038" y="2054225"/>
            <a:ext cx="503237" cy="2627313"/>
          </a:xfrm>
          <a:prstGeom prst="bentConnector3">
            <a:avLst>
              <a:gd name="adj1" fmla="val 200944"/>
            </a:avLst>
          </a:prstGeom>
          <a:noFill/>
          <a:ln w="25400">
            <a:solidFill>
              <a:srgbClr val="003300"/>
            </a:solidFill>
            <a:prstDash val="dash"/>
            <a:miter lim="800000"/>
            <a:headEnd/>
            <a:tailEnd type="triangle" w="med" len="med"/>
          </a:ln>
          <a:extLst>
            <a:ext uri="{909E8E84-426E-40DD-AFC4-6F175D3DCCD1}">
              <a14:hiddenFill xmlns:a14="http://schemas.microsoft.com/office/drawing/2010/main">
                <a:noFill/>
              </a14:hiddenFill>
            </a:ext>
          </a:extLst>
        </p:spPr>
      </p:cxnSp>
      <p:cxnSp>
        <p:nvCxnSpPr>
          <p:cNvPr id="98307" name="AutoShape 16">
            <a:extLst>
              <a:ext uri="{FF2B5EF4-FFF2-40B4-BE49-F238E27FC236}">
                <a16:creationId xmlns:a16="http://schemas.microsoft.com/office/drawing/2014/main" xmlns="" id="{C4EBC2A0-4FDA-4B89-B038-F1CAB5BE6729}"/>
              </a:ext>
            </a:extLst>
          </p:cNvPr>
          <p:cNvCxnSpPr>
            <a:cxnSpLocks noChangeShapeType="1"/>
          </p:cNvCxnSpPr>
          <p:nvPr/>
        </p:nvCxnSpPr>
        <p:spPr bwMode="auto">
          <a:xfrm rot="5400000">
            <a:off x="4306888" y="1976438"/>
            <a:ext cx="574675" cy="2555875"/>
          </a:xfrm>
          <a:prstGeom prst="bentConnector3">
            <a:avLst>
              <a:gd name="adj1" fmla="val 200944"/>
            </a:avLst>
          </a:prstGeom>
          <a:noFill/>
          <a:ln w="25400">
            <a:solidFill>
              <a:srgbClr val="C77D4B"/>
            </a:solidFill>
            <a:prstDash val="dash"/>
            <a:miter lim="800000"/>
            <a:headEnd/>
            <a:tailEnd type="triangle" w="med" len="med"/>
          </a:ln>
          <a:extLst>
            <a:ext uri="{909E8E84-426E-40DD-AFC4-6F175D3DCCD1}">
              <a14:hiddenFill xmlns:a14="http://schemas.microsoft.com/office/drawing/2010/main">
                <a:noFill/>
              </a14:hiddenFill>
            </a:ext>
          </a:extLst>
        </p:spPr>
      </p:cxnSp>
      <p:sp>
        <p:nvSpPr>
          <p:cNvPr id="30" name="TextBox 32">
            <a:extLst>
              <a:ext uri="{FF2B5EF4-FFF2-40B4-BE49-F238E27FC236}">
                <a16:creationId xmlns:a16="http://schemas.microsoft.com/office/drawing/2014/main" xmlns="" id="{2059416E-3177-45D1-8309-5A6730EEFB20}"/>
              </a:ext>
            </a:extLst>
          </p:cNvPr>
          <p:cNvSpPr txBox="1">
            <a:spLocks noChangeArrowheads="1"/>
          </p:cNvSpPr>
          <p:nvPr/>
        </p:nvSpPr>
        <p:spPr bwMode="auto">
          <a:xfrm>
            <a:off x="2854325" y="3038475"/>
            <a:ext cx="1479550" cy="461963"/>
          </a:xfrm>
          <a:prstGeom prst="rect">
            <a:avLst/>
          </a:prstGeom>
          <a:solidFill>
            <a:schemeClr val="accent2">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defRPr/>
            </a:pPr>
            <a:r>
              <a:rPr lang="zh-CN" altLang="en-US" sz="2400">
                <a:latin typeface="微软雅黑" panose="020B0503020204020204" pitchFamily="34" charset="-122"/>
                <a:sym typeface="微软雅黑" panose="020B0503020204020204" pitchFamily="34" charset="-122"/>
              </a:rPr>
              <a:t>  生产力</a:t>
            </a:r>
          </a:p>
        </p:txBody>
      </p:sp>
      <p:sp>
        <p:nvSpPr>
          <p:cNvPr id="31" name="TextBox 37">
            <a:extLst>
              <a:ext uri="{FF2B5EF4-FFF2-40B4-BE49-F238E27FC236}">
                <a16:creationId xmlns:a16="http://schemas.microsoft.com/office/drawing/2014/main" xmlns="" id="{58A8FD63-30E6-4E9C-92FE-DC46422D9A8A}"/>
              </a:ext>
            </a:extLst>
          </p:cNvPr>
          <p:cNvSpPr txBox="1">
            <a:spLocks noChangeArrowheads="1"/>
          </p:cNvSpPr>
          <p:nvPr/>
        </p:nvSpPr>
        <p:spPr bwMode="auto">
          <a:xfrm>
            <a:off x="5313363" y="2720975"/>
            <a:ext cx="2074862" cy="831850"/>
          </a:xfrm>
          <a:prstGeom prst="rect">
            <a:avLst/>
          </a:prstGeom>
          <a:solidFill>
            <a:schemeClr val="accent2">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zh-CN" altLang="en-US" sz="2400" b="1" dirty="0">
                <a:solidFill>
                  <a:srgbClr val="B26A37"/>
                </a:solidFill>
                <a:latin typeface="微软雅黑" panose="020B0503020204020204" pitchFamily="34" charset="-122"/>
                <a:sym typeface="微软雅黑" panose="020B0503020204020204" pitchFamily="34" charset="-122"/>
              </a:rPr>
              <a:t>生产关系</a:t>
            </a:r>
            <a:endParaRPr lang="en-US" altLang="zh-CN" sz="2400" b="1" dirty="0">
              <a:solidFill>
                <a:srgbClr val="B26A37"/>
              </a:solidFill>
              <a:latin typeface="微软雅黑" panose="020B0503020204020204" pitchFamily="34" charset="-122"/>
              <a:sym typeface="微软雅黑" panose="020B0503020204020204" pitchFamily="34" charset="-122"/>
            </a:endParaRPr>
          </a:p>
          <a:p>
            <a:pPr algn="ctr" eaLnBrk="1" hangingPunct="1">
              <a:defRPr/>
            </a:pPr>
            <a:r>
              <a:rPr lang="zh-CN" altLang="en-US" sz="2400" dirty="0">
                <a:latin typeface="微软雅黑" panose="020B0503020204020204" pitchFamily="34" charset="-122"/>
                <a:sym typeface="微软雅黑" panose="020B0503020204020204" pitchFamily="34" charset="-122"/>
              </a:rPr>
              <a:t>（经济基础）</a:t>
            </a:r>
          </a:p>
        </p:txBody>
      </p:sp>
      <p:sp>
        <p:nvSpPr>
          <p:cNvPr id="32" name="TextBox 33">
            <a:extLst>
              <a:ext uri="{FF2B5EF4-FFF2-40B4-BE49-F238E27FC236}">
                <a16:creationId xmlns:a16="http://schemas.microsoft.com/office/drawing/2014/main" xmlns="" id="{B9E94209-7BA3-48F6-998A-B9AA167D3974}"/>
              </a:ext>
            </a:extLst>
          </p:cNvPr>
          <p:cNvSpPr txBox="1">
            <a:spLocks noChangeArrowheads="1"/>
          </p:cNvSpPr>
          <p:nvPr/>
        </p:nvSpPr>
        <p:spPr bwMode="auto">
          <a:xfrm>
            <a:off x="8081963" y="2863850"/>
            <a:ext cx="1790700" cy="461963"/>
          </a:xfrm>
          <a:prstGeom prst="rect">
            <a:avLst/>
          </a:prstGeom>
          <a:solidFill>
            <a:schemeClr val="accent2">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defRPr/>
            </a:pPr>
            <a:r>
              <a:rPr lang="zh-CN" altLang="en-US" sz="2400">
                <a:latin typeface="微软雅黑" panose="020B0503020204020204" pitchFamily="34" charset="-122"/>
                <a:sym typeface="微软雅黑" panose="020B0503020204020204" pitchFamily="34" charset="-122"/>
              </a:rPr>
              <a:t>上层建筑</a:t>
            </a:r>
          </a:p>
        </p:txBody>
      </p:sp>
      <p:cxnSp>
        <p:nvCxnSpPr>
          <p:cNvPr id="98315" name="AutoShape 10">
            <a:extLst>
              <a:ext uri="{FF2B5EF4-FFF2-40B4-BE49-F238E27FC236}">
                <a16:creationId xmlns:a16="http://schemas.microsoft.com/office/drawing/2014/main" xmlns="" id="{7EA479AB-B4CA-4D18-B141-974C2D453FA0}"/>
              </a:ext>
            </a:extLst>
          </p:cNvPr>
          <p:cNvCxnSpPr>
            <a:cxnSpLocks noChangeShapeType="1"/>
          </p:cNvCxnSpPr>
          <p:nvPr/>
        </p:nvCxnSpPr>
        <p:spPr bwMode="auto">
          <a:xfrm rot="-5400000">
            <a:off x="4726781" y="1647032"/>
            <a:ext cx="142875" cy="2160588"/>
          </a:xfrm>
          <a:prstGeom prst="bentConnector3">
            <a:avLst>
              <a:gd name="adj1" fmla="val 265931"/>
            </a:avLst>
          </a:prstGeom>
          <a:noFill/>
          <a:ln w="25400">
            <a:solidFill>
              <a:srgbClr val="C77D4B"/>
            </a:solidFill>
            <a:prstDash val="dash"/>
            <a:miter lim="800000"/>
            <a:headEnd/>
            <a:tailEnd type="triangle" w="med" len="med"/>
          </a:ln>
          <a:extLst>
            <a:ext uri="{909E8E84-426E-40DD-AFC4-6F175D3DCCD1}">
              <a14:hiddenFill xmlns:a14="http://schemas.microsoft.com/office/drawing/2010/main">
                <a:noFill/>
              </a14:hiddenFill>
            </a:ext>
          </a:extLst>
        </p:spPr>
      </p:cxnSp>
      <p:cxnSp>
        <p:nvCxnSpPr>
          <p:cNvPr id="98316" name="AutoShape 11">
            <a:extLst>
              <a:ext uri="{FF2B5EF4-FFF2-40B4-BE49-F238E27FC236}">
                <a16:creationId xmlns:a16="http://schemas.microsoft.com/office/drawing/2014/main" xmlns="" id="{118F1C48-AB0C-4AAA-9EFB-C7EF7DD6C774}"/>
              </a:ext>
            </a:extLst>
          </p:cNvPr>
          <p:cNvCxnSpPr>
            <a:cxnSpLocks noChangeShapeType="1"/>
          </p:cNvCxnSpPr>
          <p:nvPr/>
        </p:nvCxnSpPr>
        <p:spPr bwMode="auto">
          <a:xfrm rot="16200000" flipH="1">
            <a:off x="7587456" y="1420020"/>
            <a:ext cx="142875" cy="2627312"/>
          </a:xfrm>
          <a:prstGeom prst="bentConnector3">
            <a:avLst>
              <a:gd name="adj1" fmla="val -160000"/>
            </a:avLst>
          </a:prstGeom>
          <a:noFill/>
          <a:ln w="25400">
            <a:solidFill>
              <a:srgbClr val="003300"/>
            </a:solidFill>
            <a:prstDash val="dash"/>
            <a:miter lim="800000"/>
            <a:headEnd/>
            <a:tailEnd type="triangle" w="med" len="med"/>
          </a:ln>
          <a:extLst>
            <a:ext uri="{909E8E84-426E-40DD-AFC4-6F175D3DCCD1}">
              <a14:hiddenFill xmlns:a14="http://schemas.microsoft.com/office/drawing/2010/main">
                <a:noFill/>
              </a14:hiddenFill>
            </a:ext>
          </a:extLst>
        </p:spPr>
      </p:cxnSp>
      <p:sp>
        <p:nvSpPr>
          <p:cNvPr id="98317" name="Text Box 4">
            <a:extLst>
              <a:ext uri="{FF2B5EF4-FFF2-40B4-BE49-F238E27FC236}">
                <a16:creationId xmlns:a16="http://schemas.microsoft.com/office/drawing/2014/main" xmlns="" id="{32A1FE2C-E1AA-4D85-B22F-2ED63A1F61E9}"/>
              </a:ext>
            </a:extLst>
          </p:cNvPr>
          <p:cNvSpPr txBox="1">
            <a:spLocks noChangeArrowheads="1"/>
          </p:cNvSpPr>
          <p:nvPr/>
        </p:nvSpPr>
        <p:spPr bwMode="auto">
          <a:xfrm>
            <a:off x="4359275" y="1893888"/>
            <a:ext cx="887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pPr>
            <a:r>
              <a:rPr lang="zh-CN" altLang="en-US" sz="2400">
                <a:latin typeface="微软雅黑" panose="020B0503020204020204" pitchFamily="34" charset="-122"/>
                <a:sym typeface="Arial" panose="020B0604020202020204" pitchFamily="34" charset="0"/>
              </a:rPr>
              <a:t>决定</a:t>
            </a:r>
          </a:p>
        </p:txBody>
      </p:sp>
      <p:sp>
        <p:nvSpPr>
          <p:cNvPr id="98318" name="Text Box 4">
            <a:extLst>
              <a:ext uri="{FF2B5EF4-FFF2-40B4-BE49-F238E27FC236}">
                <a16:creationId xmlns:a16="http://schemas.microsoft.com/office/drawing/2014/main" xmlns="" id="{02D30F46-1395-4F8C-84BE-9EB631944E22}"/>
              </a:ext>
            </a:extLst>
          </p:cNvPr>
          <p:cNvSpPr txBox="1">
            <a:spLocks noChangeArrowheads="1"/>
          </p:cNvSpPr>
          <p:nvPr/>
        </p:nvSpPr>
        <p:spPr bwMode="auto">
          <a:xfrm>
            <a:off x="7131050" y="4240213"/>
            <a:ext cx="114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400">
                <a:latin typeface="微软雅黑" panose="020B0503020204020204" pitchFamily="34" charset="-122"/>
                <a:sym typeface="Arial" panose="020B0604020202020204" pitchFamily="34" charset="0"/>
              </a:rPr>
              <a:t>反作用</a:t>
            </a:r>
          </a:p>
        </p:txBody>
      </p:sp>
      <p:sp>
        <p:nvSpPr>
          <p:cNvPr id="98319" name="Text Box 4">
            <a:extLst>
              <a:ext uri="{FF2B5EF4-FFF2-40B4-BE49-F238E27FC236}">
                <a16:creationId xmlns:a16="http://schemas.microsoft.com/office/drawing/2014/main" xmlns="" id="{15D62C6B-EA50-4BCD-AA96-96C97DE0130E}"/>
              </a:ext>
            </a:extLst>
          </p:cNvPr>
          <p:cNvSpPr txBox="1">
            <a:spLocks noChangeArrowheads="1"/>
          </p:cNvSpPr>
          <p:nvPr/>
        </p:nvSpPr>
        <p:spPr bwMode="auto">
          <a:xfrm>
            <a:off x="7131050" y="1889125"/>
            <a:ext cx="1065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50000"/>
              </a:spcBef>
            </a:pPr>
            <a:r>
              <a:rPr lang="zh-CN" altLang="en-US" sz="2400">
                <a:latin typeface="微软雅黑" panose="020B0503020204020204" pitchFamily="34" charset="-122"/>
                <a:sym typeface="Arial" panose="020B0604020202020204" pitchFamily="34" charset="0"/>
              </a:rPr>
              <a:t>决定</a:t>
            </a:r>
            <a:endParaRPr lang="zh-CN" altLang="en-US" sz="2400">
              <a:latin typeface="微软雅黑" panose="020B0503020204020204" pitchFamily="34" charset="-122"/>
              <a:sym typeface="微软雅黑" panose="020B0503020204020204" pitchFamily="34" charset="-122"/>
            </a:endParaRPr>
          </a:p>
        </p:txBody>
      </p:sp>
      <p:sp>
        <p:nvSpPr>
          <p:cNvPr id="98320" name="Text Box 4">
            <a:extLst>
              <a:ext uri="{FF2B5EF4-FFF2-40B4-BE49-F238E27FC236}">
                <a16:creationId xmlns:a16="http://schemas.microsoft.com/office/drawing/2014/main" xmlns="" id="{49BDD628-DC42-4E8A-A158-CFD95B6CC7AE}"/>
              </a:ext>
            </a:extLst>
          </p:cNvPr>
          <p:cNvSpPr txBox="1">
            <a:spLocks noChangeArrowheads="1"/>
          </p:cNvSpPr>
          <p:nvPr/>
        </p:nvSpPr>
        <p:spPr bwMode="auto">
          <a:xfrm>
            <a:off x="4103688" y="4240213"/>
            <a:ext cx="114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400">
                <a:latin typeface="微软雅黑" panose="020B0503020204020204" pitchFamily="34" charset="-122"/>
                <a:sym typeface="Arial" panose="020B0604020202020204" pitchFamily="34" charset="0"/>
              </a:rPr>
              <a:t>反作用</a:t>
            </a:r>
            <a:endParaRPr lang="zh-CN" altLang="en-US" sz="2400">
              <a:latin typeface="微软雅黑" panose="020B0503020204020204" pitchFamily="34" charset="-122"/>
              <a:sym typeface="微软雅黑" panose="020B0503020204020204" pitchFamily="34" charset="-122"/>
            </a:endParaRPr>
          </a:p>
        </p:txBody>
      </p:sp>
      <p:grpSp>
        <p:nvGrpSpPr>
          <p:cNvPr id="2" name="组合 1">
            <a:extLst>
              <a:ext uri="{FF2B5EF4-FFF2-40B4-BE49-F238E27FC236}">
                <a16:creationId xmlns:a16="http://schemas.microsoft.com/office/drawing/2014/main" xmlns="" id="{17DE29AD-BEA0-47D1-ADEC-E064E9E4EDE4}"/>
              </a:ext>
            </a:extLst>
          </p:cNvPr>
          <p:cNvGrpSpPr/>
          <p:nvPr/>
        </p:nvGrpSpPr>
        <p:grpSpPr>
          <a:xfrm>
            <a:off x="876300" y="5008410"/>
            <a:ext cx="10712070" cy="1435226"/>
            <a:chOff x="1319319" y="4898339"/>
            <a:chExt cx="10756139" cy="1435226"/>
          </a:xfrm>
        </p:grpSpPr>
        <p:sp>
          <p:nvSpPr>
            <p:cNvPr id="48" name="圆角矩形 13">
              <a:extLst>
                <a:ext uri="{FF2B5EF4-FFF2-40B4-BE49-F238E27FC236}">
                  <a16:creationId xmlns:a16="http://schemas.microsoft.com/office/drawing/2014/main" xmlns="" id="{6DDABA73-4C37-4D59-989D-C2AC7EA239DA}"/>
                </a:ext>
              </a:extLst>
            </p:cNvPr>
            <p:cNvSpPr/>
            <p:nvPr/>
          </p:nvSpPr>
          <p:spPr bwMode="auto">
            <a:xfrm>
              <a:off x="1319319" y="4898339"/>
              <a:ext cx="10756139" cy="1435226"/>
            </a:xfrm>
            <a:prstGeom prst="roundRect">
              <a:avLst/>
            </a:prstGeom>
            <a:solidFill>
              <a:schemeClr val="bg1"/>
            </a:solidFill>
            <a:ln w="57150" cap="flat" cmpd="sng" algn="ctr">
              <a:solidFill>
                <a:srgbClr val="B26A37"/>
              </a:solidFill>
              <a:prstDash val="solid"/>
              <a:round/>
              <a:headEnd type="none" w="med" len="med"/>
              <a:tailEnd type="none" w="med" len="med"/>
            </a:ln>
            <a:effectLst>
              <a:innerShdw blurRad="63500" dist="50800" dir="13500000">
                <a:prstClr val="black">
                  <a:alpha val="50000"/>
                </a:prstClr>
              </a:innerShdw>
            </a:effectLst>
          </p:spPr>
          <p:txBody>
            <a:bodyPr/>
            <a:lstStyle>
              <a:lvl1pPr defTabSz="457200">
                <a:defRPr>
                  <a:solidFill>
                    <a:schemeClr val="tx1"/>
                  </a:solidFill>
                  <a:latin typeface="Arial" panose="020B0604020202020204" pitchFamily="34" charset="0"/>
                  <a:ea typeface="微软雅黑" panose="020B0503020204020204" pitchFamily="34" charset="-122"/>
                </a:defRPr>
              </a:lvl1pPr>
              <a:lvl2pPr marL="742950" indent="-285750" defTabSz="457200">
                <a:defRPr>
                  <a:solidFill>
                    <a:schemeClr val="tx1"/>
                  </a:solidFill>
                  <a:latin typeface="Arial" panose="020B0604020202020204" pitchFamily="34" charset="0"/>
                  <a:ea typeface="微软雅黑" panose="020B0503020204020204" pitchFamily="34" charset="-122"/>
                </a:defRPr>
              </a:lvl2pPr>
              <a:lvl3pPr marL="1143000" indent="-228600" defTabSz="457200">
                <a:defRPr>
                  <a:solidFill>
                    <a:schemeClr val="tx1"/>
                  </a:solidFill>
                  <a:latin typeface="Arial" panose="020B0604020202020204" pitchFamily="34" charset="0"/>
                  <a:ea typeface="微软雅黑" panose="020B0503020204020204" pitchFamily="34" charset="-122"/>
                </a:defRPr>
              </a:lvl3pPr>
              <a:lvl4pPr marL="1600200" indent="-228600" defTabSz="457200">
                <a:defRPr>
                  <a:solidFill>
                    <a:schemeClr val="tx1"/>
                  </a:solidFill>
                  <a:latin typeface="Arial" panose="020B0604020202020204" pitchFamily="34" charset="0"/>
                  <a:ea typeface="微软雅黑" panose="020B0503020204020204" pitchFamily="34" charset="-122"/>
                </a:defRPr>
              </a:lvl4pPr>
              <a:lvl5pPr marL="2057400" indent="-228600" defTabSz="4572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endParaRPr lang="zh-CN" altLang="en-US"/>
            </a:p>
          </p:txBody>
        </p:sp>
        <p:sp>
          <p:nvSpPr>
            <p:cNvPr id="98324" name="矩形 7">
              <a:extLst>
                <a:ext uri="{FF2B5EF4-FFF2-40B4-BE49-F238E27FC236}">
                  <a16:creationId xmlns:a16="http://schemas.microsoft.com/office/drawing/2014/main" xmlns="" id="{5A5ED804-A592-4948-95D6-4D464E756931}"/>
                </a:ext>
              </a:extLst>
            </p:cNvPr>
            <p:cNvSpPr>
              <a:spLocks noChangeArrowheads="1"/>
            </p:cNvSpPr>
            <p:nvPr/>
          </p:nvSpPr>
          <p:spPr bwMode="auto">
            <a:xfrm>
              <a:off x="1358900" y="4978312"/>
              <a:ext cx="1059553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50000"/>
                </a:spcBef>
              </a:pPr>
              <a:r>
                <a:rPr lang="zh-CN" altLang="en-US" sz="2400" dirty="0">
                  <a:solidFill>
                    <a:srgbClr val="000000"/>
                  </a:solidFill>
                  <a:latin typeface="微软雅黑" panose="020B0503020204020204" pitchFamily="34" charset="-122"/>
                  <a:sym typeface="微软雅黑" panose="020B0503020204020204" pitchFamily="34" charset="-122"/>
                </a:rPr>
                <a:t>基本矛盾的运动从根本上</a:t>
              </a:r>
              <a:r>
                <a:rPr lang="zh-CN" altLang="en-US" sz="2400" b="1" dirty="0">
                  <a:solidFill>
                    <a:srgbClr val="000000"/>
                  </a:solidFill>
                  <a:latin typeface="微软雅黑" panose="020B0503020204020204" pitchFamily="34" charset="-122"/>
                  <a:sym typeface="微软雅黑" panose="020B0503020204020204" pitchFamily="34" charset="-122"/>
                </a:rPr>
                <a:t>决定了</a:t>
              </a:r>
              <a:r>
                <a:rPr lang="zh-CN" altLang="en-US" sz="2400" dirty="0">
                  <a:solidFill>
                    <a:srgbClr val="000000"/>
                  </a:solidFill>
                  <a:latin typeface="微软雅黑" panose="020B0503020204020204" pitchFamily="34" charset="-122"/>
                  <a:sym typeface="微软雅黑" panose="020B0503020204020204" pitchFamily="34" charset="-122"/>
                </a:rPr>
                <a:t>各种社会矛盾的产生和发展，</a:t>
              </a:r>
              <a:r>
                <a:rPr lang="zh-CN" altLang="en-US" sz="2400" b="1" dirty="0">
                  <a:solidFill>
                    <a:srgbClr val="000000"/>
                  </a:solidFill>
                  <a:latin typeface="微软雅黑" panose="020B0503020204020204" pitchFamily="34" charset="-122"/>
                  <a:sym typeface="微软雅黑" panose="020B0503020204020204" pitchFamily="34" charset="-122"/>
                </a:rPr>
                <a:t>决定了</a:t>
              </a:r>
              <a:r>
                <a:rPr lang="zh-CN" altLang="en-US" sz="2400" dirty="0">
                  <a:solidFill>
                    <a:srgbClr val="000000"/>
                  </a:solidFill>
                  <a:latin typeface="微软雅黑" panose="020B0503020204020204" pitchFamily="34" charset="-122"/>
                  <a:sym typeface="微软雅黑" panose="020B0503020204020204" pitchFamily="34" charset="-122"/>
                </a:rPr>
                <a:t>各种社会矛盾之间的关系及其转变，</a:t>
              </a:r>
              <a:r>
                <a:rPr lang="zh-CN" altLang="en-US" sz="2400" b="1" dirty="0">
                  <a:solidFill>
                    <a:srgbClr val="000000"/>
                  </a:solidFill>
                  <a:latin typeface="微软雅黑" panose="020B0503020204020204" pitchFamily="34" charset="-122"/>
                  <a:sym typeface="微软雅黑" panose="020B0503020204020204" pitchFamily="34" charset="-122"/>
                </a:rPr>
                <a:t>决定了</a:t>
              </a:r>
              <a:r>
                <a:rPr lang="zh-CN" altLang="en-US" sz="2400" dirty="0">
                  <a:solidFill>
                    <a:srgbClr val="000000"/>
                  </a:solidFill>
                  <a:latin typeface="微软雅黑" panose="020B0503020204020204" pitchFamily="34" charset="-122"/>
                  <a:sym typeface="微软雅黑" panose="020B0503020204020204" pitchFamily="34" charset="-122"/>
                </a:rPr>
                <a:t>社会形态由低级向高级的发展。</a:t>
              </a:r>
            </a:p>
          </p:txBody>
        </p:sp>
      </p:grpSp>
      <p:sp>
        <p:nvSpPr>
          <p:cNvPr id="24" name="矩形 23">
            <a:extLst>
              <a:ext uri="{FF2B5EF4-FFF2-40B4-BE49-F238E27FC236}">
                <a16:creationId xmlns:a16="http://schemas.microsoft.com/office/drawing/2014/main" xmlns="" id="{12639683-5E63-44E8-9179-029701828F8B}"/>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25" name="矩形: 圆角 24">
            <a:extLst>
              <a:ext uri="{FF2B5EF4-FFF2-40B4-BE49-F238E27FC236}">
                <a16:creationId xmlns:a16="http://schemas.microsoft.com/office/drawing/2014/main" xmlns="" id="{AA7FAED2-18E5-4572-8F24-D2499A776E30}"/>
              </a:ext>
            </a:extLst>
          </p:cNvPr>
          <p:cNvSpPr/>
          <p:nvPr/>
        </p:nvSpPr>
        <p:spPr>
          <a:xfrm>
            <a:off x="4110037" y="1085397"/>
            <a:ext cx="39719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（一）社会基本矛盾</a:t>
            </a:r>
          </a:p>
        </p:txBody>
      </p:sp>
      <p:pic>
        <p:nvPicPr>
          <p:cNvPr id="18" name="图片 8">
            <a:hlinkClick r:id="rId2" action="ppaction://hlinksldjump"/>
            <a:extLst>
              <a:ext uri="{FF2B5EF4-FFF2-40B4-BE49-F238E27FC236}">
                <a16:creationId xmlns:a16="http://schemas.microsoft.com/office/drawing/2014/main" xmlns="" id="{05E6D62D-C7BF-45B8-8DD9-35BDC2AD442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圆角 23">
            <a:extLst>
              <a:ext uri="{FF2B5EF4-FFF2-40B4-BE49-F238E27FC236}">
                <a16:creationId xmlns:a16="http://schemas.microsoft.com/office/drawing/2014/main" xmlns="" id="{6BEF1C25-F39E-4175-BBE5-17CC39C4A73A}"/>
              </a:ext>
            </a:extLst>
          </p:cNvPr>
          <p:cNvSpPr/>
          <p:nvPr/>
        </p:nvSpPr>
        <p:spPr>
          <a:xfrm>
            <a:off x="634248" y="2205317"/>
            <a:ext cx="3699379" cy="2036815"/>
          </a:xfrm>
          <a:prstGeom prst="roundRect">
            <a:avLst/>
          </a:prstGeom>
          <a:solidFill>
            <a:schemeClr val="accent2">
              <a:lumMod val="20000"/>
              <a:lumOff val="80000"/>
            </a:schemeClr>
          </a:solidFill>
          <a:ln w="19050">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99334" name="矩形 7">
            <a:extLst>
              <a:ext uri="{FF2B5EF4-FFF2-40B4-BE49-F238E27FC236}">
                <a16:creationId xmlns:a16="http://schemas.microsoft.com/office/drawing/2014/main" xmlns="" id="{BECAD45E-A27C-4E92-B2DB-37B3D27FD56A}"/>
              </a:ext>
            </a:extLst>
          </p:cNvPr>
          <p:cNvSpPr>
            <a:spLocks noChangeArrowheads="1"/>
          </p:cNvSpPr>
          <p:nvPr/>
        </p:nvSpPr>
        <p:spPr bwMode="auto">
          <a:xfrm>
            <a:off x="819437" y="2343305"/>
            <a:ext cx="328353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50000"/>
              </a:spcBef>
            </a:pPr>
            <a:r>
              <a:rPr lang="zh-CN" altLang="en-US" sz="2400" dirty="0">
                <a:solidFill>
                  <a:srgbClr val="000000"/>
                </a:solidFill>
                <a:latin typeface="微软雅黑" panose="020B0503020204020204" pitchFamily="34" charset="-122"/>
                <a:sym typeface="微软雅黑" panose="020B0503020204020204" pitchFamily="34" charset="-122"/>
              </a:rPr>
              <a:t>社会基本矛盾规定并反映了</a:t>
            </a:r>
            <a:r>
              <a:rPr lang="zh-CN" altLang="en-US" sz="2400" b="1" dirty="0">
                <a:solidFill>
                  <a:srgbClr val="000000"/>
                </a:solidFill>
                <a:latin typeface="微软雅黑" panose="020B0503020204020204" pitchFamily="34" charset="-122"/>
                <a:sym typeface="微软雅黑" panose="020B0503020204020204" pitchFamily="34" charset="-122"/>
              </a:rPr>
              <a:t>社会基本结构</a:t>
            </a:r>
            <a:r>
              <a:rPr lang="zh-CN" altLang="en-US" sz="2400" dirty="0">
                <a:solidFill>
                  <a:srgbClr val="000000"/>
                </a:solidFill>
                <a:latin typeface="微软雅黑" panose="020B0503020204020204" pitchFamily="34" charset="-122"/>
                <a:sym typeface="微软雅黑" panose="020B0503020204020204" pitchFamily="34" charset="-122"/>
              </a:rPr>
              <a:t>的性质和基本面貌。</a:t>
            </a:r>
            <a:endParaRPr lang="en-US" altLang="zh-CN" sz="2400" dirty="0">
              <a:solidFill>
                <a:srgbClr val="000000"/>
              </a:solidFill>
              <a:latin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a16="http://schemas.microsoft.com/office/drawing/2014/main" xmlns="" id="{E1152C2E-FF2C-41F2-8C8D-F2D53627E562}"/>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15" name="矩形: 圆角 14">
            <a:extLst>
              <a:ext uri="{FF2B5EF4-FFF2-40B4-BE49-F238E27FC236}">
                <a16:creationId xmlns:a16="http://schemas.microsoft.com/office/drawing/2014/main" xmlns="" id="{FD74B58F-EF49-44E1-8AC8-019F5E21DC3D}"/>
              </a:ext>
            </a:extLst>
          </p:cNvPr>
          <p:cNvSpPr/>
          <p:nvPr/>
        </p:nvSpPr>
        <p:spPr>
          <a:xfrm>
            <a:off x="4110037" y="1085397"/>
            <a:ext cx="39719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（一）社会基本矛盾</a:t>
            </a:r>
          </a:p>
        </p:txBody>
      </p:sp>
      <p:grpSp>
        <p:nvGrpSpPr>
          <p:cNvPr id="4" name="组合 3">
            <a:extLst>
              <a:ext uri="{FF2B5EF4-FFF2-40B4-BE49-F238E27FC236}">
                <a16:creationId xmlns:a16="http://schemas.microsoft.com/office/drawing/2014/main" xmlns="" id="{3385A934-619D-46B8-A271-50C50B6919E7}"/>
              </a:ext>
            </a:extLst>
          </p:cNvPr>
          <p:cNvGrpSpPr/>
          <p:nvPr/>
        </p:nvGrpSpPr>
        <p:grpSpPr>
          <a:xfrm>
            <a:off x="3033101" y="2724469"/>
            <a:ext cx="9567707" cy="3198626"/>
            <a:chOff x="1970784" y="2416637"/>
            <a:chExt cx="9567707" cy="3198626"/>
          </a:xfrm>
        </p:grpSpPr>
        <p:grpSp>
          <p:nvGrpSpPr>
            <p:cNvPr id="16" name="组合 15">
              <a:extLst>
                <a:ext uri="{FF2B5EF4-FFF2-40B4-BE49-F238E27FC236}">
                  <a16:creationId xmlns:a16="http://schemas.microsoft.com/office/drawing/2014/main" xmlns="" id="{2DC65046-B0C7-462F-AC9D-91197895E355}"/>
                </a:ext>
              </a:extLst>
            </p:cNvPr>
            <p:cNvGrpSpPr/>
            <p:nvPr/>
          </p:nvGrpSpPr>
          <p:grpSpPr>
            <a:xfrm>
              <a:off x="1970784" y="2416637"/>
              <a:ext cx="8250432" cy="2377720"/>
              <a:chOff x="1314439" y="2072921"/>
              <a:chExt cx="9578068" cy="2760336"/>
            </a:xfrm>
          </p:grpSpPr>
          <p:grpSp>
            <p:nvGrpSpPr>
              <p:cNvPr id="17" name="组合 16">
                <a:extLst>
                  <a:ext uri="{FF2B5EF4-FFF2-40B4-BE49-F238E27FC236}">
                    <a16:creationId xmlns:a16="http://schemas.microsoft.com/office/drawing/2014/main" xmlns="" id="{23A33D05-0400-4AC2-BA81-CC598D4F33FA}"/>
                  </a:ext>
                </a:extLst>
              </p:cNvPr>
              <p:cNvGrpSpPr/>
              <p:nvPr/>
            </p:nvGrpSpPr>
            <p:grpSpPr>
              <a:xfrm>
                <a:off x="1314439" y="4140778"/>
                <a:ext cx="2390675" cy="692479"/>
                <a:chOff x="1378857" y="3771092"/>
                <a:chExt cx="2105062" cy="568679"/>
              </a:xfrm>
            </p:grpSpPr>
            <p:cxnSp>
              <p:nvCxnSpPr>
                <p:cNvPr id="37" name="直接连接符 36">
                  <a:extLst>
                    <a:ext uri="{FF2B5EF4-FFF2-40B4-BE49-F238E27FC236}">
                      <a16:creationId xmlns:a16="http://schemas.microsoft.com/office/drawing/2014/main" xmlns="" id="{E7BC7028-224F-4DE0-9411-693E1D3D32CD}"/>
                    </a:ext>
                  </a:extLst>
                </p:cNvPr>
                <p:cNvCxnSpPr>
                  <a:cxnSpLocks/>
                </p:cNvCxnSpPr>
                <p:nvPr/>
              </p:nvCxnSpPr>
              <p:spPr>
                <a:xfrm flipV="1">
                  <a:off x="1378857" y="3771092"/>
                  <a:ext cx="957943" cy="568679"/>
                </a:xfrm>
                <a:prstGeom prst="line">
                  <a:avLst/>
                </a:prstGeom>
                <a:noFill/>
                <a:ln w="57150" cap="rnd" cmpd="sng" algn="ctr">
                  <a:solidFill>
                    <a:srgbClr val="B26A37"/>
                  </a:solidFill>
                  <a:prstDash val="solid"/>
                  <a:round/>
                </a:ln>
                <a:effectLst/>
              </p:spPr>
            </p:cxnSp>
            <p:cxnSp>
              <p:nvCxnSpPr>
                <p:cNvPr id="38" name="直接连接符 37">
                  <a:extLst>
                    <a:ext uri="{FF2B5EF4-FFF2-40B4-BE49-F238E27FC236}">
                      <a16:creationId xmlns:a16="http://schemas.microsoft.com/office/drawing/2014/main" xmlns="" id="{0E5386B5-689E-4741-8472-FEF566AA3F4B}"/>
                    </a:ext>
                  </a:extLst>
                </p:cNvPr>
                <p:cNvCxnSpPr>
                  <a:cxnSpLocks/>
                </p:cNvCxnSpPr>
                <p:nvPr/>
              </p:nvCxnSpPr>
              <p:spPr>
                <a:xfrm flipV="1">
                  <a:off x="2336800" y="3771092"/>
                  <a:ext cx="1147119" cy="1"/>
                </a:xfrm>
                <a:prstGeom prst="line">
                  <a:avLst/>
                </a:prstGeom>
                <a:noFill/>
                <a:ln w="57150" cap="rnd" cmpd="sng" algn="ctr">
                  <a:solidFill>
                    <a:srgbClr val="B26A37"/>
                  </a:solidFill>
                  <a:prstDash val="solid"/>
                  <a:round/>
                </a:ln>
                <a:effectLst/>
              </p:spPr>
            </p:cxnSp>
          </p:grpSp>
          <p:grpSp>
            <p:nvGrpSpPr>
              <p:cNvPr id="19" name="组合 18">
                <a:extLst>
                  <a:ext uri="{FF2B5EF4-FFF2-40B4-BE49-F238E27FC236}">
                    <a16:creationId xmlns:a16="http://schemas.microsoft.com/office/drawing/2014/main" xmlns="" id="{033CDFDA-2F86-4F9C-B506-97D745A350A0}"/>
                  </a:ext>
                </a:extLst>
              </p:cNvPr>
              <p:cNvGrpSpPr/>
              <p:nvPr/>
            </p:nvGrpSpPr>
            <p:grpSpPr>
              <a:xfrm>
                <a:off x="3705114" y="3451493"/>
                <a:ext cx="2390675" cy="692479"/>
                <a:chOff x="1378857" y="3771092"/>
                <a:chExt cx="2105062" cy="568679"/>
              </a:xfrm>
            </p:grpSpPr>
            <p:cxnSp>
              <p:nvCxnSpPr>
                <p:cNvPr id="35" name="直接连接符 34">
                  <a:extLst>
                    <a:ext uri="{FF2B5EF4-FFF2-40B4-BE49-F238E27FC236}">
                      <a16:creationId xmlns:a16="http://schemas.microsoft.com/office/drawing/2014/main" xmlns="" id="{28AEDD00-EB5A-45A4-A4A8-BCEEF1AB091D}"/>
                    </a:ext>
                  </a:extLst>
                </p:cNvPr>
                <p:cNvCxnSpPr>
                  <a:cxnSpLocks/>
                </p:cNvCxnSpPr>
                <p:nvPr/>
              </p:nvCxnSpPr>
              <p:spPr>
                <a:xfrm flipV="1">
                  <a:off x="1378857" y="3771092"/>
                  <a:ext cx="957943" cy="568679"/>
                </a:xfrm>
                <a:prstGeom prst="line">
                  <a:avLst/>
                </a:prstGeom>
                <a:noFill/>
                <a:ln w="57150" cap="rnd" cmpd="sng" algn="ctr">
                  <a:solidFill>
                    <a:srgbClr val="B26A37"/>
                  </a:solidFill>
                  <a:prstDash val="solid"/>
                  <a:round/>
                </a:ln>
                <a:effectLst/>
              </p:spPr>
            </p:cxnSp>
            <p:cxnSp>
              <p:nvCxnSpPr>
                <p:cNvPr id="36" name="直接连接符 35">
                  <a:extLst>
                    <a:ext uri="{FF2B5EF4-FFF2-40B4-BE49-F238E27FC236}">
                      <a16:creationId xmlns:a16="http://schemas.microsoft.com/office/drawing/2014/main" xmlns="" id="{02673F81-6D33-42D1-A671-CB3F6F21817E}"/>
                    </a:ext>
                  </a:extLst>
                </p:cNvPr>
                <p:cNvCxnSpPr>
                  <a:cxnSpLocks/>
                </p:cNvCxnSpPr>
                <p:nvPr/>
              </p:nvCxnSpPr>
              <p:spPr>
                <a:xfrm flipV="1">
                  <a:off x="2336800" y="3771092"/>
                  <a:ext cx="1147119" cy="1"/>
                </a:xfrm>
                <a:prstGeom prst="line">
                  <a:avLst/>
                </a:prstGeom>
                <a:noFill/>
                <a:ln w="57150" cap="rnd" cmpd="sng" algn="ctr">
                  <a:solidFill>
                    <a:srgbClr val="B26A37"/>
                  </a:solidFill>
                  <a:prstDash val="solid"/>
                  <a:round/>
                </a:ln>
                <a:effectLst/>
              </p:spPr>
            </p:cxnSp>
          </p:grpSp>
          <p:grpSp>
            <p:nvGrpSpPr>
              <p:cNvPr id="20" name="组合 19">
                <a:extLst>
                  <a:ext uri="{FF2B5EF4-FFF2-40B4-BE49-F238E27FC236}">
                    <a16:creationId xmlns:a16="http://schemas.microsoft.com/office/drawing/2014/main" xmlns="" id="{C96D581E-DF34-4E3C-8DD7-FA2EFF1AC71D}"/>
                  </a:ext>
                </a:extLst>
              </p:cNvPr>
              <p:cNvGrpSpPr/>
              <p:nvPr/>
            </p:nvGrpSpPr>
            <p:grpSpPr>
              <a:xfrm>
                <a:off x="6095232" y="2762207"/>
                <a:ext cx="2390675" cy="692479"/>
                <a:chOff x="1378857" y="3771092"/>
                <a:chExt cx="2105062" cy="568679"/>
              </a:xfrm>
            </p:grpSpPr>
            <p:cxnSp>
              <p:nvCxnSpPr>
                <p:cNvPr id="33" name="直接连接符 32">
                  <a:extLst>
                    <a:ext uri="{FF2B5EF4-FFF2-40B4-BE49-F238E27FC236}">
                      <a16:creationId xmlns:a16="http://schemas.microsoft.com/office/drawing/2014/main" xmlns="" id="{A77F9715-A95C-4C09-95A4-E07613423B4C}"/>
                    </a:ext>
                  </a:extLst>
                </p:cNvPr>
                <p:cNvCxnSpPr>
                  <a:cxnSpLocks/>
                </p:cNvCxnSpPr>
                <p:nvPr/>
              </p:nvCxnSpPr>
              <p:spPr>
                <a:xfrm flipV="1">
                  <a:off x="1378857" y="3771092"/>
                  <a:ext cx="957943" cy="568679"/>
                </a:xfrm>
                <a:prstGeom prst="line">
                  <a:avLst/>
                </a:prstGeom>
                <a:noFill/>
                <a:ln w="57150" cap="rnd" cmpd="sng" algn="ctr">
                  <a:solidFill>
                    <a:srgbClr val="B26A37"/>
                  </a:solidFill>
                  <a:prstDash val="solid"/>
                  <a:round/>
                </a:ln>
                <a:effectLst/>
              </p:spPr>
            </p:cxnSp>
            <p:cxnSp>
              <p:nvCxnSpPr>
                <p:cNvPr id="34" name="直接连接符 33">
                  <a:extLst>
                    <a:ext uri="{FF2B5EF4-FFF2-40B4-BE49-F238E27FC236}">
                      <a16:creationId xmlns:a16="http://schemas.microsoft.com/office/drawing/2014/main" xmlns="" id="{129A4CF2-3E83-4753-8ECF-DEE2C93ACCE9}"/>
                    </a:ext>
                  </a:extLst>
                </p:cNvPr>
                <p:cNvCxnSpPr>
                  <a:cxnSpLocks/>
                </p:cNvCxnSpPr>
                <p:nvPr/>
              </p:nvCxnSpPr>
              <p:spPr>
                <a:xfrm flipV="1">
                  <a:off x="2336800" y="3771092"/>
                  <a:ext cx="1147119" cy="1"/>
                </a:xfrm>
                <a:prstGeom prst="line">
                  <a:avLst/>
                </a:prstGeom>
                <a:noFill/>
                <a:ln w="57150" cap="rnd" cmpd="sng" algn="ctr">
                  <a:solidFill>
                    <a:srgbClr val="B26A37"/>
                  </a:solidFill>
                  <a:prstDash val="solid"/>
                  <a:round/>
                </a:ln>
                <a:effectLst/>
              </p:spPr>
            </p:cxnSp>
          </p:grpSp>
          <p:grpSp>
            <p:nvGrpSpPr>
              <p:cNvPr id="21" name="组合 20">
                <a:extLst>
                  <a:ext uri="{FF2B5EF4-FFF2-40B4-BE49-F238E27FC236}">
                    <a16:creationId xmlns:a16="http://schemas.microsoft.com/office/drawing/2014/main" xmlns="" id="{5429BDC9-F639-4655-86C6-A89C93A17F4A}"/>
                  </a:ext>
                </a:extLst>
              </p:cNvPr>
              <p:cNvGrpSpPr/>
              <p:nvPr/>
            </p:nvGrpSpPr>
            <p:grpSpPr>
              <a:xfrm>
                <a:off x="8501832" y="2072921"/>
                <a:ext cx="2390675" cy="692479"/>
                <a:chOff x="1378857" y="3771092"/>
                <a:chExt cx="2105062" cy="568679"/>
              </a:xfrm>
            </p:grpSpPr>
            <p:cxnSp>
              <p:nvCxnSpPr>
                <p:cNvPr id="31" name="直接连接符 30">
                  <a:extLst>
                    <a:ext uri="{FF2B5EF4-FFF2-40B4-BE49-F238E27FC236}">
                      <a16:creationId xmlns:a16="http://schemas.microsoft.com/office/drawing/2014/main" xmlns="" id="{B36C02D9-2A07-43D8-92C7-F88AB0FD7E91}"/>
                    </a:ext>
                  </a:extLst>
                </p:cNvPr>
                <p:cNvCxnSpPr>
                  <a:cxnSpLocks/>
                </p:cNvCxnSpPr>
                <p:nvPr/>
              </p:nvCxnSpPr>
              <p:spPr>
                <a:xfrm flipV="1">
                  <a:off x="1378857" y="3771092"/>
                  <a:ext cx="957943" cy="568679"/>
                </a:xfrm>
                <a:prstGeom prst="line">
                  <a:avLst/>
                </a:prstGeom>
                <a:noFill/>
                <a:ln w="57150" cap="rnd" cmpd="sng" algn="ctr">
                  <a:solidFill>
                    <a:srgbClr val="B26A37"/>
                  </a:solidFill>
                  <a:prstDash val="solid"/>
                  <a:round/>
                </a:ln>
                <a:effectLst/>
              </p:spPr>
            </p:cxnSp>
            <p:cxnSp>
              <p:nvCxnSpPr>
                <p:cNvPr id="32" name="直接连接符 31">
                  <a:extLst>
                    <a:ext uri="{FF2B5EF4-FFF2-40B4-BE49-F238E27FC236}">
                      <a16:creationId xmlns:a16="http://schemas.microsoft.com/office/drawing/2014/main" xmlns="" id="{211B2A0D-FB93-444C-91DB-0759394D1BB6}"/>
                    </a:ext>
                  </a:extLst>
                </p:cNvPr>
                <p:cNvCxnSpPr>
                  <a:cxnSpLocks/>
                </p:cNvCxnSpPr>
                <p:nvPr/>
              </p:nvCxnSpPr>
              <p:spPr>
                <a:xfrm flipV="1">
                  <a:off x="2336800" y="3771092"/>
                  <a:ext cx="1147119" cy="1"/>
                </a:xfrm>
                <a:prstGeom prst="line">
                  <a:avLst/>
                </a:prstGeom>
                <a:noFill/>
                <a:ln w="57150" cap="rnd" cmpd="sng" algn="ctr">
                  <a:solidFill>
                    <a:srgbClr val="B26A37"/>
                  </a:solidFill>
                  <a:prstDash val="solid"/>
                  <a:round/>
                </a:ln>
                <a:effectLst/>
              </p:spPr>
            </p:cxnSp>
          </p:grpSp>
          <p:grpSp>
            <p:nvGrpSpPr>
              <p:cNvPr id="22" name="组合 21">
                <a:extLst>
                  <a:ext uri="{FF2B5EF4-FFF2-40B4-BE49-F238E27FC236}">
                    <a16:creationId xmlns:a16="http://schemas.microsoft.com/office/drawing/2014/main" xmlns="" id="{A43DE3FA-6942-4E6C-8703-0CA219BDAF93}"/>
                  </a:ext>
                </a:extLst>
              </p:cNvPr>
              <p:cNvGrpSpPr/>
              <p:nvPr/>
            </p:nvGrpSpPr>
            <p:grpSpPr>
              <a:xfrm>
                <a:off x="3588539" y="3933308"/>
                <a:ext cx="421330" cy="421330"/>
                <a:chOff x="3283590" y="2455656"/>
                <a:chExt cx="421330" cy="421330"/>
              </a:xfrm>
            </p:grpSpPr>
            <p:sp>
              <p:nvSpPr>
                <p:cNvPr id="29" name="椭圆 28">
                  <a:extLst>
                    <a:ext uri="{FF2B5EF4-FFF2-40B4-BE49-F238E27FC236}">
                      <a16:creationId xmlns:a16="http://schemas.microsoft.com/office/drawing/2014/main" xmlns="" id="{1258792E-1D15-42E7-9E1C-0C36F9555534}"/>
                    </a:ext>
                  </a:extLst>
                </p:cNvPr>
                <p:cNvSpPr/>
                <p:nvPr/>
              </p:nvSpPr>
              <p:spPr>
                <a:xfrm>
                  <a:off x="3283590" y="2455656"/>
                  <a:ext cx="421330" cy="421330"/>
                </a:xfrm>
                <a:prstGeom prst="ellipse">
                  <a:avLst/>
                </a:prstGeom>
                <a:solidFill>
                  <a:srgbClr val="B26A37"/>
                </a:solidFill>
                <a:ln w="12700" cap="flat" cmpd="sng" algn="ctr">
                  <a:solidFill>
                    <a:srgbClr val="B26A3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0" name="加号 29">
                  <a:extLst>
                    <a:ext uri="{FF2B5EF4-FFF2-40B4-BE49-F238E27FC236}">
                      <a16:creationId xmlns:a16="http://schemas.microsoft.com/office/drawing/2014/main" xmlns="" id="{9FF97F22-E88E-4DE6-84E1-3AD5383D9950}"/>
                    </a:ext>
                  </a:extLst>
                </p:cNvPr>
                <p:cNvSpPr/>
                <p:nvPr/>
              </p:nvSpPr>
              <p:spPr>
                <a:xfrm>
                  <a:off x="3366641" y="2538707"/>
                  <a:ext cx="255228" cy="255228"/>
                </a:xfrm>
                <a:prstGeom prst="mathPlus">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pSp>
          <p:grpSp>
            <p:nvGrpSpPr>
              <p:cNvPr id="23" name="组合 22">
                <a:extLst>
                  <a:ext uri="{FF2B5EF4-FFF2-40B4-BE49-F238E27FC236}">
                    <a16:creationId xmlns:a16="http://schemas.microsoft.com/office/drawing/2014/main" xmlns="" id="{DAEAEE32-215B-46E9-B63E-32E6DEF55BA5}"/>
                  </a:ext>
                </a:extLst>
              </p:cNvPr>
              <p:cNvGrpSpPr/>
              <p:nvPr/>
            </p:nvGrpSpPr>
            <p:grpSpPr>
              <a:xfrm>
                <a:off x="5880946" y="3240828"/>
                <a:ext cx="421330" cy="421330"/>
                <a:chOff x="3283590" y="2455656"/>
                <a:chExt cx="421330" cy="421330"/>
              </a:xfrm>
            </p:grpSpPr>
            <p:sp>
              <p:nvSpPr>
                <p:cNvPr id="27" name="椭圆 26">
                  <a:extLst>
                    <a:ext uri="{FF2B5EF4-FFF2-40B4-BE49-F238E27FC236}">
                      <a16:creationId xmlns:a16="http://schemas.microsoft.com/office/drawing/2014/main" xmlns="" id="{8828AE2F-37A1-4417-B163-95B10013A8F1}"/>
                    </a:ext>
                  </a:extLst>
                </p:cNvPr>
                <p:cNvSpPr/>
                <p:nvPr/>
              </p:nvSpPr>
              <p:spPr>
                <a:xfrm>
                  <a:off x="3283590" y="2455656"/>
                  <a:ext cx="421330" cy="421330"/>
                </a:xfrm>
                <a:prstGeom prst="ellipse">
                  <a:avLst/>
                </a:prstGeom>
                <a:solidFill>
                  <a:srgbClr val="B26A37"/>
                </a:solidFill>
                <a:ln w="12700" cap="flat" cmpd="sng" algn="ctr">
                  <a:solidFill>
                    <a:srgbClr val="B26A3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8" name="加号 27">
                  <a:extLst>
                    <a:ext uri="{FF2B5EF4-FFF2-40B4-BE49-F238E27FC236}">
                      <a16:creationId xmlns:a16="http://schemas.microsoft.com/office/drawing/2014/main" xmlns="" id="{54985110-01D8-4ADA-8F98-CD98F7B213F2}"/>
                    </a:ext>
                  </a:extLst>
                </p:cNvPr>
                <p:cNvSpPr/>
                <p:nvPr/>
              </p:nvSpPr>
              <p:spPr>
                <a:xfrm>
                  <a:off x="3366641" y="2538707"/>
                  <a:ext cx="255228" cy="255228"/>
                </a:xfrm>
                <a:prstGeom prst="mathPlus">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pSp>
          <p:grpSp>
            <p:nvGrpSpPr>
              <p:cNvPr id="24" name="组合 23">
                <a:extLst>
                  <a:ext uri="{FF2B5EF4-FFF2-40B4-BE49-F238E27FC236}">
                    <a16:creationId xmlns:a16="http://schemas.microsoft.com/office/drawing/2014/main" xmlns="" id="{D0BD2FB4-2AD1-448B-B3F7-E66D22F3EE4A}"/>
                  </a:ext>
                </a:extLst>
              </p:cNvPr>
              <p:cNvGrpSpPr/>
              <p:nvPr/>
            </p:nvGrpSpPr>
            <p:grpSpPr>
              <a:xfrm>
                <a:off x="8291167" y="2508000"/>
                <a:ext cx="421330" cy="421330"/>
                <a:chOff x="3283590" y="2455656"/>
                <a:chExt cx="421330" cy="421330"/>
              </a:xfrm>
            </p:grpSpPr>
            <p:sp>
              <p:nvSpPr>
                <p:cNvPr id="25" name="椭圆 24">
                  <a:extLst>
                    <a:ext uri="{FF2B5EF4-FFF2-40B4-BE49-F238E27FC236}">
                      <a16:creationId xmlns:a16="http://schemas.microsoft.com/office/drawing/2014/main" xmlns="" id="{CF9B1202-434F-4848-93AE-34FAA4E33CBA}"/>
                    </a:ext>
                  </a:extLst>
                </p:cNvPr>
                <p:cNvSpPr/>
                <p:nvPr/>
              </p:nvSpPr>
              <p:spPr>
                <a:xfrm>
                  <a:off x="3283590" y="2455656"/>
                  <a:ext cx="421330" cy="421330"/>
                </a:xfrm>
                <a:prstGeom prst="ellipse">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6" name="加号 25">
                  <a:extLst>
                    <a:ext uri="{FF2B5EF4-FFF2-40B4-BE49-F238E27FC236}">
                      <a16:creationId xmlns:a16="http://schemas.microsoft.com/office/drawing/2014/main" xmlns="" id="{06F49439-2671-44B3-9F08-5C756B4F3C12}"/>
                    </a:ext>
                  </a:extLst>
                </p:cNvPr>
                <p:cNvSpPr/>
                <p:nvPr/>
              </p:nvSpPr>
              <p:spPr>
                <a:xfrm>
                  <a:off x="3366641" y="2538707"/>
                  <a:ext cx="255228" cy="255228"/>
                </a:xfrm>
                <a:prstGeom prst="mathPlus">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a:cs typeface="+mn-cs"/>
                  </a:endParaRPr>
                </a:p>
              </p:txBody>
            </p:sp>
          </p:grpSp>
        </p:grpSp>
        <p:sp>
          <p:nvSpPr>
            <p:cNvPr id="39" name="矩形 7">
              <a:extLst>
                <a:ext uri="{FF2B5EF4-FFF2-40B4-BE49-F238E27FC236}">
                  <a16:creationId xmlns:a16="http://schemas.microsoft.com/office/drawing/2014/main" xmlns="" id="{7DAE48CF-E977-48E5-9773-A1324721CD0A}"/>
                </a:ext>
              </a:extLst>
            </p:cNvPr>
            <p:cNvSpPr>
              <a:spLocks noChangeArrowheads="1"/>
            </p:cNvSpPr>
            <p:nvPr/>
          </p:nvSpPr>
          <p:spPr bwMode="auto">
            <a:xfrm>
              <a:off x="3468992" y="4403265"/>
              <a:ext cx="3592812" cy="121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600"/>
                </a:spcBef>
              </a:pPr>
              <a:r>
                <a:rPr lang="zh-CN" altLang="en-US" sz="2400" b="1" dirty="0">
                  <a:solidFill>
                    <a:srgbClr val="000000"/>
                  </a:solidFill>
                  <a:latin typeface="微软雅黑" panose="020B0503020204020204" pitchFamily="34" charset="-122"/>
                  <a:sym typeface="微软雅黑" panose="020B0503020204020204" pitchFamily="34" charset="-122"/>
                </a:rPr>
                <a:t>经济结构</a:t>
              </a:r>
              <a:endParaRPr lang="en-US" altLang="zh-CN" sz="2400" b="1" dirty="0">
                <a:solidFill>
                  <a:srgbClr val="000000"/>
                </a:solidFill>
                <a:latin typeface="微软雅黑" panose="020B0503020204020204" pitchFamily="34" charset="-122"/>
                <a:sym typeface="微软雅黑" panose="020B0503020204020204" pitchFamily="34" charset="-122"/>
              </a:endParaRPr>
            </a:p>
            <a:p>
              <a:pPr indent="0" algn="just" eaLnBrk="1" hangingPunct="1">
                <a:lnSpc>
                  <a:spcPct val="150000"/>
                </a:lnSpc>
                <a:spcBef>
                  <a:spcPts val="600"/>
                </a:spcBef>
              </a:pP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生产方式（广义）</a:t>
              </a:r>
              <a:endParaRPr lang="en-US" altLang="zh-CN" sz="2400" dirty="0">
                <a:solidFill>
                  <a:srgbClr val="000000"/>
                </a:solidFill>
                <a:latin typeface="微软雅黑" panose="020B0503020204020204" pitchFamily="34" charset="-122"/>
                <a:sym typeface="微软雅黑" panose="020B0503020204020204" pitchFamily="34" charset="-122"/>
              </a:endParaRPr>
            </a:p>
          </p:txBody>
        </p:sp>
        <p:sp>
          <p:nvSpPr>
            <p:cNvPr id="40" name="矩形 7">
              <a:extLst>
                <a:ext uri="{FF2B5EF4-FFF2-40B4-BE49-F238E27FC236}">
                  <a16:creationId xmlns:a16="http://schemas.microsoft.com/office/drawing/2014/main" xmlns="" id="{A356273E-5814-4403-BD3B-59F70BFF154B}"/>
                </a:ext>
              </a:extLst>
            </p:cNvPr>
            <p:cNvSpPr>
              <a:spLocks noChangeArrowheads="1"/>
            </p:cNvSpPr>
            <p:nvPr/>
          </p:nvSpPr>
          <p:spPr bwMode="auto">
            <a:xfrm>
              <a:off x="5672056" y="3779241"/>
              <a:ext cx="3592812" cy="121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600"/>
                </a:spcBef>
              </a:pPr>
              <a:r>
                <a:rPr lang="zh-CN" altLang="en-US" sz="2400" b="1" dirty="0">
                  <a:solidFill>
                    <a:srgbClr val="000000"/>
                  </a:solidFill>
                  <a:latin typeface="微软雅黑" panose="020B0503020204020204" pitchFamily="34" charset="-122"/>
                  <a:sym typeface="微软雅黑" panose="020B0503020204020204" pitchFamily="34" charset="-122"/>
                </a:rPr>
                <a:t>政治结构</a:t>
              </a:r>
              <a:endParaRPr lang="en-US" altLang="zh-CN" sz="2400" b="1" dirty="0">
                <a:solidFill>
                  <a:srgbClr val="000000"/>
                </a:solidFill>
                <a:latin typeface="微软雅黑" panose="020B0503020204020204" pitchFamily="34" charset="-122"/>
                <a:sym typeface="微软雅黑" panose="020B0503020204020204" pitchFamily="34" charset="-122"/>
              </a:endParaRPr>
            </a:p>
            <a:p>
              <a:pPr indent="0" algn="just" eaLnBrk="1" hangingPunct="1">
                <a:lnSpc>
                  <a:spcPct val="150000"/>
                </a:lnSpc>
                <a:spcBef>
                  <a:spcPts val="600"/>
                </a:spcBef>
              </a:pP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政治上层建筑</a:t>
              </a:r>
            </a:p>
          </p:txBody>
        </p:sp>
        <p:sp>
          <p:nvSpPr>
            <p:cNvPr id="41" name="矩形 7">
              <a:extLst>
                <a:ext uri="{FF2B5EF4-FFF2-40B4-BE49-F238E27FC236}">
                  <a16:creationId xmlns:a16="http://schemas.microsoft.com/office/drawing/2014/main" xmlns="" id="{6AAB5037-789C-4750-9E65-A85CC80F9631}"/>
                </a:ext>
              </a:extLst>
            </p:cNvPr>
            <p:cNvSpPr>
              <a:spLocks noChangeArrowheads="1"/>
            </p:cNvSpPr>
            <p:nvPr/>
          </p:nvSpPr>
          <p:spPr bwMode="auto">
            <a:xfrm>
              <a:off x="7945679" y="3139593"/>
              <a:ext cx="3592812" cy="121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lnSpc>
                  <a:spcPct val="150000"/>
                </a:lnSpc>
                <a:spcBef>
                  <a:spcPts val="600"/>
                </a:spcBef>
              </a:pPr>
              <a:r>
                <a:rPr lang="zh-CN" altLang="en-US" sz="2400" b="1" dirty="0">
                  <a:solidFill>
                    <a:srgbClr val="000000"/>
                  </a:solidFill>
                  <a:latin typeface="微软雅黑" panose="020B0503020204020204" pitchFamily="34" charset="-122"/>
                  <a:sym typeface="微软雅黑" panose="020B0503020204020204" pitchFamily="34" charset="-122"/>
                </a:rPr>
                <a:t>观念结构</a:t>
              </a:r>
              <a:endParaRPr lang="en-US" altLang="zh-CN" sz="2400" b="1" dirty="0">
                <a:solidFill>
                  <a:srgbClr val="000000"/>
                </a:solidFill>
                <a:latin typeface="微软雅黑" panose="020B0503020204020204" pitchFamily="34" charset="-122"/>
                <a:sym typeface="微软雅黑" panose="020B0503020204020204" pitchFamily="34" charset="-122"/>
              </a:endParaRPr>
            </a:p>
            <a:p>
              <a:pPr indent="0" algn="just" eaLnBrk="1" hangingPunct="1">
                <a:lnSpc>
                  <a:spcPct val="150000"/>
                </a:lnSpc>
                <a:spcBef>
                  <a:spcPts val="600"/>
                </a:spcBef>
              </a:pP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观念上层建筑</a:t>
              </a:r>
            </a:p>
          </p:txBody>
        </p:sp>
        <p:sp>
          <p:nvSpPr>
            <p:cNvPr id="42" name="矩形 7">
              <a:extLst>
                <a:ext uri="{FF2B5EF4-FFF2-40B4-BE49-F238E27FC236}">
                  <a16:creationId xmlns:a16="http://schemas.microsoft.com/office/drawing/2014/main" xmlns="" id="{1FDB83AE-FF43-47C7-AA31-28171AF6B6D3}"/>
                </a:ext>
              </a:extLst>
            </p:cNvPr>
            <p:cNvSpPr>
              <a:spLocks noChangeArrowheads="1"/>
            </p:cNvSpPr>
            <p:nvPr/>
          </p:nvSpPr>
          <p:spPr bwMode="auto">
            <a:xfrm>
              <a:off x="4110037" y="2623516"/>
              <a:ext cx="24351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just" eaLnBrk="1" hangingPunct="1">
                <a:spcBef>
                  <a:spcPct val="50000"/>
                </a:spcBef>
              </a:pPr>
              <a:r>
                <a:rPr lang="zh-CN" altLang="en-US" sz="2400" b="1" dirty="0">
                  <a:solidFill>
                    <a:srgbClr val="B26A37"/>
                  </a:solidFill>
                  <a:latin typeface="微软雅黑" panose="020B0503020204020204" pitchFamily="34" charset="-122"/>
                  <a:sym typeface="微软雅黑" panose="020B0503020204020204" pitchFamily="34" charset="-122"/>
                </a:rPr>
                <a:t>社会基本结构</a:t>
              </a:r>
            </a:p>
          </p:txBody>
        </p:sp>
      </p:grpSp>
    </p:spTree>
  </p:cSld>
  <p:clrMapOvr>
    <a:masterClrMapping/>
  </p:clrMapOvr>
  <p:transition spd="med">
    <p:pull/>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9" name="矩形 30">
            <a:extLst>
              <a:ext uri="{FF2B5EF4-FFF2-40B4-BE49-F238E27FC236}">
                <a16:creationId xmlns:a16="http://schemas.microsoft.com/office/drawing/2014/main" xmlns="" id="{8CB03FF4-F827-4299-B8A9-954DDD54356B}"/>
              </a:ext>
            </a:extLst>
          </p:cNvPr>
          <p:cNvSpPr>
            <a:spLocks noChangeArrowheads="1"/>
          </p:cNvSpPr>
          <p:nvPr/>
        </p:nvSpPr>
        <p:spPr bwMode="auto">
          <a:xfrm>
            <a:off x="1292599" y="3749534"/>
            <a:ext cx="6518104"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en-US" altLang="zh-CN" sz="2400" dirty="0">
                <a:solidFill>
                  <a:srgbClr val="000000"/>
                </a:solidFill>
                <a:latin typeface="微软雅黑" panose="020B0503020204020204" pitchFamily="34" charset="-122"/>
                <a:sym typeface="微软雅黑" panose="020B0503020204020204" pitchFamily="34" charset="-122"/>
              </a:rPr>
              <a:t>       17</a:t>
            </a:r>
            <a:r>
              <a:rPr lang="zh-CN" altLang="en-US" sz="2400" dirty="0">
                <a:solidFill>
                  <a:srgbClr val="000000"/>
                </a:solidFill>
                <a:latin typeface="微软雅黑" panose="020B0503020204020204" pitchFamily="34" charset="-122"/>
                <a:sym typeface="微软雅黑" panose="020B0503020204020204" pitchFamily="34" charset="-122"/>
              </a:rPr>
              <a:t>世纪和</a:t>
            </a:r>
            <a:r>
              <a:rPr lang="en-US" altLang="zh-CN" sz="2400" dirty="0">
                <a:solidFill>
                  <a:srgbClr val="000000"/>
                </a:solidFill>
                <a:latin typeface="微软雅黑" panose="020B0503020204020204" pitchFamily="34" charset="-122"/>
                <a:sym typeface="微软雅黑" panose="020B0503020204020204" pitchFamily="34" charset="-122"/>
              </a:rPr>
              <a:t>18</a:t>
            </a:r>
            <a:r>
              <a:rPr lang="zh-CN" altLang="en-US" sz="2400" dirty="0">
                <a:solidFill>
                  <a:srgbClr val="000000"/>
                </a:solidFill>
                <a:latin typeface="微软雅黑" panose="020B0503020204020204" pitchFamily="34" charset="-122"/>
                <a:sym typeface="微软雅黑" panose="020B0503020204020204" pitchFamily="34" charset="-122"/>
              </a:rPr>
              <a:t>世纪从事制造蒸汽机的人们也没有料到，他们所制作的工具，比其他任何东西都更能使全世界的社会状态发生革命。</a:t>
            </a:r>
            <a:endParaRPr lang="en-US" altLang="zh-CN" sz="2400" dirty="0">
              <a:solidFill>
                <a:srgbClr val="000000"/>
              </a:solidFill>
              <a:latin typeface="微软雅黑" panose="020B0503020204020204" pitchFamily="34" charset="-122"/>
              <a:sym typeface="微软雅黑" panose="020B0503020204020204" pitchFamily="34" charset="-122"/>
            </a:endParaRPr>
          </a:p>
          <a:p>
            <a:pPr algn="r" eaLnBrk="1" hangingPunct="1">
              <a:lnSpc>
                <a:spcPct val="150000"/>
              </a:lnSpc>
            </a:pP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马克思</a:t>
            </a:r>
          </a:p>
        </p:txBody>
      </p:sp>
      <p:pic>
        <p:nvPicPr>
          <p:cNvPr id="100360" name="图片 23">
            <a:extLst>
              <a:ext uri="{FF2B5EF4-FFF2-40B4-BE49-F238E27FC236}">
                <a16:creationId xmlns:a16="http://schemas.microsoft.com/office/drawing/2014/main" xmlns="" id="{26FC065E-2EDB-4B77-B351-19DFE93D692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5109"/>
          <a:stretch/>
        </p:blipFill>
        <p:spPr bwMode="auto">
          <a:xfrm>
            <a:off x="8175814" y="3457998"/>
            <a:ext cx="3254186" cy="298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xmlns="" id="{BFCB60C8-C75A-4A01-918C-AA34DDF018A2}"/>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15" name="矩形: 圆角 14">
            <a:extLst>
              <a:ext uri="{FF2B5EF4-FFF2-40B4-BE49-F238E27FC236}">
                <a16:creationId xmlns:a16="http://schemas.microsoft.com/office/drawing/2014/main" xmlns="" id="{599882F4-3A4D-4E83-B7DC-79ADD6EF7D85}"/>
              </a:ext>
            </a:extLst>
          </p:cNvPr>
          <p:cNvSpPr/>
          <p:nvPr/>
        </p:nvSpPr>
        <p:spPr>
          <a:xfrm>
            <a:off x="2120153" y="1085397"/>
            <a:ext cx="7951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（二）社会基本矛盾运动是历史发展的根本动力</a:t>
            </a:r>
          </a:p>
        </p:txBody>
      </p:sp>
      <p:grpSp>
        <p:nvGrpSpPr>
          <p:cNvPr id="3" name="组合 2">
            <a:extLst>
              <a:ext uri="{FF2B5EF4-FFF2-40B4-BE49-F238E27FC236}">
                <a16:creationId xmlns:a16="http://schemas.microsoft.com/office/drawing/2014/main" xmlns="" id="{113865DD-8D07-41FC-8905-924AB5833D26}"/>
              </a:ext>
            </a:extLst>
          </p:cNvPr>
          <p:cNvGrpSpPr/>
          <p:nvPr/>
        </p:nvGrpSpPr>
        <p:grpSpPr>
          <a:xfrm>
            <a:off x="1841327" y="2175579"/>
            <a:ext cx="8509346" cy="1174214"/>
            <a:chOff x="1131235" y="2144858"/>
            <a:chExt cx="8509346" cy="1174214"/>
          </a:xfrm>
        </p:grpSpPr>
        <p:sp>
          <p:nvSpPr>
            <p:cNvPr id="100357" name="矩形 30">
              <a:extLst>
                <a:ext uri="{FF2B5EF4-FFF2-40B4-BE49-F238E27FC236}">
                  <a16:creationId xmlns:a16="http://schemas.microsoft.com/office/drawing/2014/main" xmlns="" id="{23C2C1D3-903E-481E-98D2-0BFBBCAB172B}"/>
                </a:ext>
              </a:extLst>
            </p:cNvPr>
            <p:cNvSpPr>
              <a:spLocks noChangeArrowheads="1"/>
            </p:cNvSpPr>
            <p:nvPr/>
          </p:nvSpPr>
          <p:spPr bwMode="auto">
            <a:xfrm>
              <a:off x="2350344" y="2144858"/>
              <a:ext cx="7183621"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生产力是社会基本矛盾运动中最基本的动力因素，是人类社会发展和进步的最终决定力量</a:t>
              </a:r>
            </a:p>
          </p:txBody>
        </p:sp>
        <p:grpSp>
          <p:nvGrpSpPr>
            <p:cNvPr id="2" name="组合 1">
              <a:extLst>
                <a:ext uri="{FF2B5EF4-FFF2-40B4-BE49-F238E27FC236}">
                  <a16:creationId xmlns:a16="http://schemas.microsoft.com/office/drawing/2014/main" xmlns="" id="{9E8CB05C-FBC0-47E1-859A-56E3C454AABE}"/>
                </a:ext>
              </a:extLst>
            </p:cNvPr>
            <p:cNvGrpSpPr/>
            <p:nvPr/>
          </p:nvGrpSpPr>
          <p:grpSpPr>
            <a:xfrm>
              <a:off x="1131235" y="2184009"/>
              <a:ext cx="8509346" cy="1135063"/>
              <a:chOff x="4815729" y="2395026"/>
              <a:chExt cx="6350948" cy="847154"/>
            </a:xfrm>
          </p:grpSpPr>
          <p:sp>
            <p:nvSpPr>
              <p:cNvPr id="16" name="PA-1022137">
                <a:extLst>
                  <a:ext uri="{FF2B5EF4-FFF2-40B4-BE49-F238E27FC236}">
                    <a16:creationId xmlns:a16="http://schemas.microsoft.com/office/drawing/2014/main" xmlns="" id="{43935BEE-D44C-48BF-98FD-B23673942BC7}"/>
                  </a:ext>
                </a:extLst>
              </p:cNvPr>
              <p:cNvSpPr/>
              <p:nvPr>
                <p:custDataLst>
                  <p:tags r:id="rId1"/>
                </p:custDataLst>
              </p:nvPr>
            </p:nvSpPr>
            <p:spPr bwMode="auto">
              <a:xfrm>
                <a:off x="5089099" y="2395026"/>
                <a:ext cx="6077578" cy="847154"/>
              </a:xfrm>
              <a:prstGeom prst="rect">
                <a:avLst/>
              </a:prstGeom>
              <a:noFill/>
              <a:ln w="9525" cap="flat" cmpd="sng" algn="ctr">
                <a:solidFill>
                  <a:srgbClr val="FFFFFF">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3D3D3D"/>
                  </a:solidFill>
                  <a:effectLst/>
                  <a:uLnTx/>
                  <a:uFillTx/>
                  <a:latin typeface="Arial" panose="020B0604020202020204" pitchFamily="34" charset="0"/>
                  <a:ea typeface="宋体" panose="02010600030101010101" pitchFamily="2" charset="-122"/>
                  <a:cs typeface="+mn-cs"/>
                </a:endParaRPr>
              </a:p>
            </p:txBody>
          </p:sp>
          <p:sp>
            <p:nvSpPr>
              <p:cNvPr id="17" name="PA-1022140">
                <a:extLst>
                  <a:ext uri="{FF2B5EF4-FFF2-40B4-BE49-F238E27FC236}">
                    <a16:creationId xmlns:a16="http://schemas.microsoft.com/office/drawing/2014/main" xmlns="" id="{103DD609-0E96-470C-BE9F-6F6A827300C1}"/>
                  </a:ext>
                </a:extLst>
              </p:cNvPr>
              <p:cNvSpPr/>
              <p:nvPr>
                <p:custDataLst>
                  <p:tags r:id="rId2"/>
                </p:custDataLst>
              </p:nvPr>
            </p:nvSpPr>
            <p:spPr bwMode="auto">
              <a:xfrm>
                <a:off x="4815729" y="2588907"/>
                <a:ext cx="738079" cy="433137"/>
              </a:xfrm>
              <a:prstGeom prst="roundRect">
                <a:avLst>
                  <a:gd name="adj" fmla="val 8419"/>
                </a:avLst>
              </a:prstGeom>
              <a:solidFill>
                <a:srgbClr val="B26A37"/>
              </a:solidFill>
              <a:ln w="12700"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0" rIns="0" bIns="0" numCol="1" rtlCol="0" anchor="ctr" anchorCtr="0" compatLnSpc="1"/>
              <a:lstStyle/>
              <a:p>
                <a:pPr lvl="0" algn="ctr" eaLnBrk="1" hangingPunct="1">
                  <a:defRPr/>
                </a:pPr>
                <a:r>
                  <a:rPr lang="zh-CN" altLang="en-US" sz="2400" b="1" dirty="0">
                    <a:solidFill>
                      <a:schemeClr val="bg1"/>
                    </a:solidFill>
                    <a:latin typeface="+mn-ea"/>
                    <a:ea typeface="+mn-ea"/>
                    <a:sym typeface="微软雅黑" panose="020B0503020204020204" pitchFamily="34" charset="-122"/>
                  </a:rPr>
                  <a:t>首先</a:t>
                </a:r>
                <a:endParaRPr kumimoji="0" lang="zh-CN" altLang="en-US" sz="1800" b="0" i="0" u="none" strike="noStrike" kern="0" cap="none" spc="0" normalizeH="0" baseline="0" noProof="0" dirty="0">
                  <a:ln>
                    <a:noFill/>
                  </a:ln>
                  <a:solidFill>
                    <a:schemeClr val="bg1"/>
                  </a:solidFill>
                  <a:effectLst/>
                  <a:uLnTx/>
                  <a:uFillTx/>
                  <a:latin typeface="+mn-ea"/>
                  <a:ea typeface="+mn-ea"/>
                </a:endParaRPr>
              </a:p>
            </p:txBody>
          </p:sp>
        </p:grpSp>
      </p:grpSp>
    </p:spTree>
  </p:cSld>
  <p:clrMapOvr>
    <a:masterClrMapping/>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矩形 30">
            <a:extLst>
              <a:ext uri="{FF2B5EF4-FFF2-40B4-BE49-F238E27FC236}">
                <a16:creationId xmlns:a16="http://schemas.microsoft.com/office/drawing/2014/main" xmlns="" id="{B5CB4B30-D3C5-4F23-A1F6-9028CEDD8A32}"/>
              </a:ext>
            </a:extLst>
          </p:cNvPr>
          <p:cNvSpPr>
            <a:spLocks noChangeArrowheads="1"/>
          </p:cNvSpPr>
          <p:nvPr/>
        </p:nvSpPr>
        <p:spPr bwMode="auto">
          <a:xfrm>
            <a:off x="969903" y="4737052"/>
            <a:ext cx="501543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eaLnBrk="1" hangingPunct="1">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只有在生产力发展的基础上，才有可能充分满足人民群众的物质生活和精神生活的需要。</a:t>
            </a:r>
          </a:p>
        </p:txBody>
      </p:sp>
      <p:sp>
        <p:nvSpPr>
          <p:cNvPr id="13" name="矩形 12">
            <a:extLst>
              <a:ext uri="{FF2B5EF4-FFF2-40B4-BE49-F238E27FC236}">
                <a16:creationId xmlns:a16="http://schemas.microsoft.com/office/drawing/2014/main" xmlns="" id="{B0A44ADC-1576-4FE1-A960-AACD91AE654C}"/>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14" name="矩形: 圆角 13">
            <a:extLst>
              <a:ext uri="{FF2B5EF4-FFF2-40B4-BE49-F238E27FC236}">
                <a16:creationId xmlns:a16="http://schemas.microsoft.com/office/drawing/2014/main" xmlns="" id="{CC035B51-7C68-4BD7-9E76-E525E82F5793}"/>
              </a:ext>
            </a:extLst>
          </p:cNvPr>
          <p:cNvSpPr/>
          <p:nvPr/>
        </p:nvSpPr>
        <p:spPr>
          <a:xfrm>
            <a:off x="2120153" y="1085397"/>
            <a:ext cx="7951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（二）社会基本矛盾运动是历史发展的根本动力</a:t>
            </a:r>
          </a:p>
        </p:txBody>
      </p:sp>
      <p:grpSp>
        <p:nvGrpSpPr>
          <p:cNvPr id="15" name="组合 14">
            <a:extLst>
              <a:ext uri="{FF2B5EF4-FFF2-40B4-BE49-F238E27FC236}">
                <a16:creationId xmlns:a16="http://schemas.microsoft.com/office/drawing/2014/main" xmlns="" id="{5499B5A5-20CE-435A-908B-34DDA6C1650E}"/>
              </a:ext>
            </a:extLst>
          </p:cNvPr>
          <p:cNvGrpSpPr/>
          <p:nvPr/>
        </p:nvGrpSpPr>
        <p:grpSpPr>
          <a:xfrm>
            <a:off x="6990647" y="1836615"/>
            <a:ext cx="3638644" cy="3645652"/>
            <a:chOff x="700836" y="1442043"/>
            <a:chExt cx="2947809" cy="2953487"/>
          </a:xfrm>
        </p:grpSpPr>
        <p:grpSp>
          <p:nvGrpSpPr>
            <p:cNvPr id="16" name="组合">
              <a:extLst>
                <a:ext uri="{FF2B5EF4-FFF2-40B4-BE49-F238E27FC236}">
                  <a16:creationId xmlns:a16="http://schemas.microsoft.com/office/drawing/2014/main" xmlns="" id="{BD5A479B-627F-40F6-BB9C-A5CCDB3566B5}"/>
                </a:ext>
              </a:extLst>
            </p:cNvPr>
            <p:cNvGrpSpPr/>
            <p:nvPr/>
          </p:nvGrpSpPr>
          <p:grpSpPr>
            <a:xfrm rot="2700000">
              <a:off x="697997" y="1444882"/>
              <a:ext cx="2953487" cy="2947809"/>
              <a:chOff x="1985640" y="-544697"/>
              <a:chExt cx="6843660" cy="6830504"/>
            </a:xfrm>
          </p:grpSpPr>
          <p:sp>
            <p:nvSpPr>
              <p:cNvPr id="18" name="空心弧">
                <a:extLst>
                  <a:ext uri="{FF2B5EF4-FFF2-40B4-BE49-F238E27FC236}">
                    <a16:creationId xmlns:a16="http://schemas.microsoft.com/office/drawing/2014/main" xmlns="" id="{93609CA6-26BB-4E3E-B58E-B66FC51C222D}"/>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19" name="空心弧">
                <a:extLst>
                  <a:ext uri="{FF2B5EF4-FFF2-40B4-BE49-F238E27FC236}">
                    <a16:creationId xmlns:a16="http://schemas.microsoft.com/office/drawing/2014/main" xmlns="" id="{6E0C8188-8F2C-4277-BEB7-893515ACBBAA}"/>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0" name="空心弧">
                <a:extLst>
                  <a:ext uri="{FF2B5EF4-FFF2-40B4-BE49-F238E27FC236}">
                    <a16:creationId xmlns:a16="http://schemas.microsoft.com/office/drawing/2014/main" xmlns="" id="{92B8F7E3-404F-4DB5-99A7-7993ABA7DBDE}"/>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2" name="空心弧">
                <a:extLst>
                  <a:ext uri="{FF2B5EF4-FFF2-40B4-BE49-F238E27FC236}">
                    <a16:creationId xmlns:a16="http://schemas.microsoft.com/office/drawing/2014/main" xmlns="" id="{D1212AA0-D5A0-444C-8060-93234928917B}"/>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grpSp>
        <p:pic>
          <p:nvPicPr>
            <p:cNvPr id="17" name="图片 16">
              <a:extLst>
                <a:ext uri="{FF2B5EF4-FFF2-40B4-BE49-F238E27FC236}">
                  <a16:creationId xmlns:a16="http://schemas.microsoft.com/office/drawing/2014/main" xmlns="" id="{5102499E-2EFD-4A51-935B-644EA20B7071}"/>
                </a:ext>
              </a:extLst>
            </p:cNvPr>
            <p:cNvPicPr>
              <a:picLocks noChangeAspect="1"/>
            </p:cNvPicPr>
            <p:nvPr/>
          </p:nvPicPr>
          <p:blipFill rotWithShape="1">
            <a:blip r:embed="rId2">
              <a:extLst>
                <a:ext uri="{28A0092B-C50C-407E-A947-70E740481C1C}">
                  <a14:useLocalDpi xmlns:a14="http://schemas.microsoft.com/office/drawing/2010/main" val="0"/>
                </a:ext>
              </a:extLst>
            </a:blip>
            <a:srcRect l="21875" r="21875"/>
            <a:stretch/>
          </p:blipFill>
          <p:spPr>
            <a:xfrm>
              <a:off x="894661" y="1649410"/>
              <a:ext cx="2542044" cy="2542045"/>
            </a:xfrm>
            <a:prstGeom prst="ellipse">
              <a:avLst/>
            </a:prstGeom>
          </p:spPr>
        </p:pic>
      </p:grpSp>
      <p:pic>
        <p:nvPicPr>
          <p:cNvPr id="23" name="图片 22">
            <a:hlinkClick r:id="rId3" action="ppaction://hlinkfile"/>
            <a:extLst>
              <a:ext uri="{FF2B5EF4-FFF2-40B4-BE49-F238E27FC236}">
                <a16:creationId xmlns:a16="http://schemas.microsoft.com/office/drawing/2014/main" xmlns="" id="{1C048DE8-540A-4E87-A337-BE60F9786503}"/>
              </a:ext>
            </a:extLst>
          </p:cNvPr>
          <p:cNvPicPr>
            <a:picLocks noChangeAspect="1"/>
          </p:cNvPicPr>
          <p:nvPr/>
        </p:nvPicPr>
        <p:blipFill>
          <a:blip r:embed="rId4">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8371019" y="3220491"/>
            <a:ext cx="877901" cy="877901"/>
          </a:xfrm>
          <a:prstGeom prst="rect">
            <a:avLst/>
          </a:prstGeom>
        </p:spPr>
      </p:pic>
      <p:grpSp>
        <p:nvGrpSpPr>
          <p:cNvPr id="24" name="组合 23">
            <a:extLst>
              <a:ext uri="{FF2B5EF4-FFF2-40B4-BE49-F238E27FC236}">
                <a16:creationId xmlns:a16="http://schemas.microsoft.com/office/drawing/2014/main" xmlns="" id="{04EE3135-1302-4865-BD45-29C4BE8B89DC}"/>
              </a:ext>
            </a:extLst>
          </p:cNvPr>
          <p:cNvGrpSpPr/>
          <p:nvPr/>
        </p:nvGrpSpPr>
        <p:grpSpPr>
          <a:xfrm>
            <a:off x="6484465" y="5475700"/>
            <a:ext cx="4397992" cy="1096291"/>
            <a:chOff x="376432" y="5027369"/>
            <a:chExt cx="4397992" cy="1096291"/>
          </a:xfrm>
        </p:grpSpPr>
        <p:sp>
          <p:nvSpPr>
            <p:cNvPr id="25" name="文本">
              <a:extLst>
                <a:ext uri="{FF2B5EF4-FFF2-40B4-BE49-F238E27FC236}">
                  <a16:creationId xmlns:a16="http://schemas.microsoft.com/office/drawing/2014/main" xmlns="" id="{DFFABCFB-7C5E-489B-8026-FA0F4F67507F}"/>
                </a:ext>
              </a:extLst>
            </p:cNvPr>
            <p:cNvSpPr/>
            <p:nvPr/>
          </p:nvSpPr>
          <p:spPr>
            <a:xfrm>
              <a:off x="1490252" y="5215410"/>
              <a:ext cx="3284172" cy="830997"/>
            </a:xfrm>
            <a:prstGeom prst="rect">
              <a:avLst/>
            </a:prstGeom>
          </p:spPr>
          <p:txBody>
            <a:bodyPr wrap="square">
              <a:spAutoFit/>
            </a:bodyPr>
            <a:lstStyle/>
            <a:p>
              <a:pPr lvl="0" algn="just">
                <a:defRPr/>
              </a:pP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从“文化更加繁荣”看全面建成小康社会</a:t>
              </a:r>
              <a:endPar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pic>
          <p:nvPicPr>
            <p:cNvPr id="26" name="图片 25">
              <a:extLst>
                <a:ext uri="{FF2B5EF4-FFF2-40B4-BE49-F238E27FC236}">
                  <a16:creationId xmlns:a16="http://schemas.microsoft.com/office/drawing/2014/main" xmlns="" id="{DA359C80-A92B-42F7-9941-529A24857E22}"/>
                </a:ext>
              </a:extLst>
            </p:cNvPr>
            <p:cNvPicPr>
              <a:picLocks noChangeAspect="1"/>
            </p:cNvPicPr>
            <p:nvPr/>
          </p:nvPicPr>
          <p:blipFill rotWithShape="1">
            <a:blip r:embed="rId5"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7" name="直接连接符 26">
              <a:extLst>
                <a:ext uri="{FF2B5EF4-FFF2-40B4-BE49-F238E27FC236}">
                  <a16:creationId xmlns:a16="http://schemas.microsoft.com/office/drawing/2014/main" xmlns="" id="{5B068CF7-38FD-4C60-BFAC-FE779151E781}"/>
                </a:ext>
              </a:extLst>
            </p:cNvPr>
            <p:cNvCxnSpPr>
              <a:cxnSpLocks/>
            </p:cNvCxnSpPr>
            <p:nvPr/>
          </p:nvCxnSpPr>
          <p:spPr>
            <a:xfrm>
              <a:off x="1452698" y="6123660"/>
              <a:ext cx="3321726" cy="0"/>
            </a:xfrm>
            <a:prstGeom prst="line">
              <a:avLst/>
            </a:prstGeom>
            <a:noFill/>
            <a:ln w="6350" cap="flat" cmpd="sng" algn="ctr">
              <a:solidFill>
                <a:srgbClr val="B26A37"/>
              </a:solidFill>
              <a:prstDash val="solid"/>
              <a:miter lim="800000"/>
            </a:ln>
            <a:effectLst/>
          </p:spPr>
        </p:cxnSp>
      </p:grpSp>
      <p:grpSp>
        <p:nvGrpSpPr>
          <p:cNvPr id="5" name="组合 4">
            <a:extLst>
              <a:ext uri="{FF2B5EF4-FFF2-40B4-BE49-F238E27FC236}">
                <a16:creationId xmlns:a16="http://schemas.microsoft.com/office/drawing/2014/main" xmlns="" id="{5F0BB03C-2963-4135-8D45-E7323F6FEFF2}"/>
              </a:ext>
            </a:extLst>
          </p:cNvPr>
          <p:cNvGrpSpPr/>
          <p:nvPr/>
        </p:nvGrpSpPr>
        <p:grpSpPr>
          <a:xfrm>
            <a:off x="834752" y="2245659"/>
            <a:ext cx="5176327" cy="2366682"/>
            <a:chOff x="284151" y="2084294"/>
            <a:chExt cx="5176327" cy="2366682"/>
          </a:xfrm>
        </p:grpSpPr>
        <p:sp>
          <p:nvSpPr>
            <p:cNvPr id="28" name="圆角矩形 18">
              <a:extLst>
                <a:ext uri="{FF2B5EF4-FFF2-40B4-BE49-F238E27FC236}">
                  <a16:creationId xmlns:a16="http://schemas.microsoft.com/office/drawing/2014/main" xmlns="" id="{A6E77E10-13CC-4095-8E5D-DA28DA291160}"/>
                </a:ext>
              </a:extLst>
            </p:cNvPr>
            <p:cNvSpPr/>
            <p:nvPr/>
          </p:nvSpPr>
          <p:spPr>
            <a:xfrm>
              <a:off x="619550" y="2084294"/>
              <a:ext cx="4505528" cy="2366682"/>
            </a:xfrm>
            <a:prstGeom prst="roundRect">
              <a:avLst>
                <a:gd name="adj" fmla="val 5033"/>
              </a:avLst>
            </a:prstGeom>
            <a:noFill/>
            <a:ln w="38100">
              <a:solidFill>
                <a:srgbClr val="B26A3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19">
              <a:extLst>
                <a:ext uri="{FF2B5EF4-FFF2-40B4-BE49-F238E27FC236}">
                  <a16:creationId xmlns:a16="http://schemas.microsoft.com/office/drawing/2014/main" xmlns="" id="{ABA64638-279B-4878-AB0A-1B73C4CEC19C}"/>
                </a:ext>
              </a:extLst>
            </p:cNvPr>
            <p:cNvSpPr/>
            <p:nvPr/>
          </p:nvSpPr>
          <p:spPr>
            <a:xfrm>
              <a:off x="309892" y="2352327"/>
              <a:ext cx="5124845" cy="646319"/>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0">
              <a:extLst>
                <a:ext uri="{FF2B5EF4-FFF2-40B4-BE49-F238E27FC236}">
                  <a16:creationId xmlns:a16="http://schemas.microsoft.com/office/drawing/2014/main" xmlns="" id="{F1CF2FEA-AD46-4410-BF17-A16727FE72F2}"/>
                </a:ext>
              </a:extLst>
            </p:cNvPr>
            <p:cNvSpPr>
              <a:spLocks noChangeArrowheads="1"/>
            </p:cNvSpPr>
            <p:nvPr/>
          </p:nvSpPr>
          <p:spPr bwMode="auto">
            <a:xfrm>
              <a:off x="284151" y="2444654"/>
              <a:ext cx="51763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dirty="0">
                  <a:solidFill>
                    <a:schemeClr val="bg1"/>
                  </a:solidFill>
                  <a:latin typeface="微软雅黑" panose="020B0503020204020204" pitchFamily="34" charset="-122"/>
                  <a:sym typeface="微软雅黑" panose="020B0503020204020204" pitchFamily="34" charset="-122"/>
                </a:rPr>
                <a:t>生产力</a:t>
              </a:r>
              <a:endParaRPr lang="en-US" altLang="zh-CN" sz="2400" dirty="0">
                <a:solidFill>
                  <a:schemeClr val="bg1"/>
                </a:solidFill>
                <a:latin typeface="微软雅黑" panose="020B0503020204020204" pitchFamily="34" charset="-122"/>
                <a:sym typeface="微软雅黑" panose="020B0503020204020204" pitchFamily="34" charset="-122"/>
              </a:endParaRPr>
            </a:p>
          </p:txBody>
        </p:sp>
        <p:sp>
          <p:nvSpPr>
            <p:cNvPr id="33" name="矩形 30">
              <a:extLst>
                <a:ext uri="{FF2B5EF4-FFF2-40B4-BE49-F238E27FC236}">
                  <a16:creationId xmlns:a16="http://schemas.microsoft.com/office/drawing/2014/main" xmlns="" id="{BC9F7AE7-03FD-4DC9-A7BF-4A61F6D99C6D}"/>
                </a:ext>
              </a:extLst>
            </p:cNvPr>
            <p:cNvSpPr>
              <a:spLocks noChangeArrowheads="1"/>
            </p:cNvSpPr>
            <p:nvPr/>
          </p:nvSpPr>
          <p:spPr bwMode="auto">
            <a:xfrm>
              <a:off x="708593" y="3101873"/>
              <a:ext cx="432744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400">
                  <a:solidFill>
                    <a:srgbClr val="000000"/>
                  </a:solidFill>
                  <a:latin typeface="微软雅黑" panose="020B0503020204020204" pitchFamily="34" charset="-122"/>
                  <a:sym typeface="微软雅黑" panose="020B0503020204020204" pitchFamily="34" charset="-122"/>
                </a:rPr>
                <a:t>是社会进步的根本内容</a:t>
              </a:r>
              <a:endParaRPr lang="en-US" altLang="zh-CN" sz="2400">
                <a:solidFill>
                  <a:srgbClr val="000000"/>
                </a:solidFill>
                <a:latin typeface="微软雅黑" panose="020B0503020204020204" pitchFamily="34" charset="-122"/>
                <a:sym typeface="微软雅黑" panose="020B0503020204020204" pitchFamily="34" charset="-122"/>
              </a:endParaRPr>
            </a:p>
            <a:p>
              <a:pPr algn="ctr" eaLnBrk="1" hangingPunct="1">
                <a:lnSpc>
                  <a:spcPct val="150000"/>
                </a:lnSpc>
              </a:pPr>
              <a:r>
                <a:rPr lang="zh-CN" altLang="en-US" sz="2400">
                  <a:solidFill>
                    <a:srgbClr val="000000"/>
                  </a:solidFill>
                  <a:latin typeface="微软雅黑" panose="020B0503020204020204" pitchFamily="34" charset="-122"/>
                  <a:sym typeface="微软雅黑" panose="020B0503020204020204" pitchFamily="34" charset="-122"/>
                </a:rPr>
                <a:t>是衡量社会进步的根本尺度</a:t>
              </a:r>
              <a:endParaRPr lang="en-US" altLang="zh-CN" sz="2400" dirty="0">
                <a:solidFill>
                  <a:srgbClr val="000000"/>
                </a:solidFill>
                <a:latin typeface="微软雅黑" panose="020B0503020204020204" pitchFamily="34" charset="-122"/>
                <a:sym typeface="微软雅黑" panose="020B0503020204020204" pitchFamily="34" charset="-122"/>
              </a:endParaRPr>
            </a:p>
          </p:txBody>
        </p:sp>
      </p:grpSp>
    </p:spTree>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D66E88BD-8943-4465-9279-810200593D0D}"/>
              </a:ext>
            </a:extLst>
          </p:cNvPr>
          <p:cNvGrpSpPr/>
          <p:nvPr/>
        </p:nvGrpSpPr>
        <p:grpSpPr>
          <a:xfrm>
            <a:off x="2320925" y="3161152"/>
            <a:ext cx="7588250" cy="1765300"/>
            <a:chOff x="2398713" y="2841532"/>
            <a:chExt cx="7588250" cy="1765300"/>
          </a:xfrm>
        </p:grpSpPr>
        <p:sp>
          <p:nvSpPr>
            <p:cNvPr id="28" name="TextBox 32">
              <a:extLst>
                <a:ext uri="{FF2B5EF4-FFF2-40B4-BE49-F238E27FC236}">
                  <a16:creationId xmlns:a16="http://schemas.microsoft.com/office/drawing/2014/main" xmlns="" id="{F984037F-FBB2-4C4E-B281-C772580C8187}"/>
                </a:ext>
              </a:extLst>
            </p:cNvPr>
            <p:cNvSpPr txBox="1">
              <a:spLocks noChangeArrowheads="1"/>
            </p:cNvSpPr>
            <p:nvPr/>
          </p:nvSpPr>
          <p:spPr bwMode="auto">
            <a:xfrm>
              <a:off x="2398713" y="3665444"/>
              <a:ext cx="1638300" cy="939800"/>
            </a:xfrm>
            <a:prstGeom prst="rect">
              <a:avLst/>
            </a:prstGeom>
            <a:solidFill>
              <a:schemeClr val="accent2">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defRPr/>
              </a:pPr>
              <a:r>
                <a:rPr lang="zh-CN" altLang="en-US" sz="2400" b="1" dirty="0">
                  <a:solidFill>
                    <a:srgbClr val="B26A37"/>
                  </a:solidFill>
                  <a:latin typeface="微软雅黑" panose="020B0503020204020204" pitchFamily="34" charset="-122"/>
                  <a:sym typeface="微软雅黑" panose="020B0503020204020204" pitchFamily="34" charset="-122"/>
                </a:rPr>
                <a:t>生产力</a:t>
              </a:r>
              <a:endParaRPr lang="en-US" altLang="zh-CN" sz="2400" b="1" dirty="0">
                <a:solidFill>
                  <a:srgbClr val="B26A37"/>
                </a:solidFill>
                <a:latin typeface="微软雅黑" panose="020B0503020204020204" pitchFamily="34" charset="-122"/>
                <a:sym typeface="微软雅黑" panose="020B0503020204020204" pitchFamily="34" charset="-122"/>
              </a:endParaRPr>
            </a:p>
            <a:p>
              <a:pPr algn="ctr" eaLnBrk="1" hangingPunct="1">
                <a:lnSpc>
                  <a:spcPct val="120000"/>
                </a:lnSpc>
                <a:defRPr/>
              </a:pPr>
              <a:r>
                <a:rPr lang="zh-CN" altLang="en-US" sz="2400" dirty="0">
                  <a:latin typeface="微软雅黑" panose="020B0503020204020204" pitchFamily="34" charset="-122"/>
                  <a:sym typeface="微软雅黑" panose="020B0503020204020204" pitchFamily="34" charset="-122"/>
                </a:rPr>
                <a:t>（活跃）</a:t>
              </a:r>
            </a:p>
          </p:txBody>
        </p:sp>
        <p:sp>
          <p:nvSpPr>
            <p:cNvPr id="29" name="TextBox 37">
              <a:extLst>
                <a:ext uri="{FF2B5EF4-FFF2-40B4-BE49-F238E27FC236}">
                  <a16:creationId xmlns:a16="http://schemas.microsoft.com/office/drawing/2014/main" xmlns="" id="{548D53B7-CD08-4518-85ED-3B96B9923E67}"/>
                </a:ext>
              </a:extLst>
            </p:cNvPr>
            <p:cNvSpPr txBox="1">
              <a:spLocks noChangeArrowheads="1"/>
            </p:cNvSpPr>
            <p:nvPr/>
          </p:nvSpPr>
          <p:spPr bwMode="auto">
            <a:xfrm>
              <a:off x="4667250" y="3665444"/>
              <a:ext cx="3086100" cy="941388"/>
            </a:xfrm>
            <a:prstGeom prst="rect">
              <a:avLst/>
            </a:prstGeom>
            <a:solidFill>
              <a:schemeClr val="accent2">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defRPr/>
              </a:pPr>
              <a:r>
                <a:rPr lang="zh-CN" altLang="en-US" sz="2400" b="1" dirty="0">
                  <a:solidFill>
                    <a:srgbClr val="B26A37"/>
                  </a:solidFill>
                  <a:latin typeface="微软雅黑" panose="020B0503020204020204" pitchFamily="34" charset="-122"/>
                  <a:sym typeface="微软雅黑" panose="020B0503020204020204" pitchFamily="34" charset="-122"/>
                </a:rPr>
                <a:t>生产关系（经济基础）</a:t>
              </a:r>
              <a:endParaRPr lang="en-US" altLang="zh-CN" sz="2400" b="1" dirty="0">
                <a:solidFill>
                  <a:srgbClr val="B26A37"/>
                </a:solidFill>
                <a:latin typeface="微软雅黑" panose="020B0503020204020204" pitchFamily="34" charset="-122"/>
                <a:sym typeface="微软雅黑" panose="020B0503020204020204" pitchFamily="34" charset="-122"/>
              </a:endParaRPr>
            </a:p>
            <a:p>
              <a:pPr eaLnBrk="1" hangingPunct="1">
                <a:lnSpc>
                  <a:spcPct val="120000"/>
                </a:lnSpc>
                <a:defRPr/>
              </a:pPr>
              <a:r>
                <a:rPr lang="zh-CN" altLang="en-US" sz="2400" b="1" dirty="0">
                  <a:latin typeface="微软雅黑" panose="020B0503020204020204" pitchFamily="34" charset="-122"/>
                  <a:sym typeface="Arial" panose="020B0604020202020204" pitchFamily="34" charset="0"/>
                </a:rPr>
                <a:t>     </a:t>
              </a:r>
              <a:r>
                <a:rPr lang="zh-CN" altLang="en-US" sz="2400" dirty="0">
                  <a:latin typeface="微软雅黑" panose="020B0503020204020204" pitchFamily="34" charset="-122"/>
                  <a:sym typeface="Arial" panose="020B0604020202020204" pitchFamily="34" charset="0"/>
                </a:rPr>
                <a:t>（相对稳定）</a:t>
              </a:r>
            </a:p>
          </p:txBody>
        </p:sp>
        <p:sp>
          <p:nvSpPr>
            <p:cNvPr id="38" name="TextBox 33">
              <a:extLst>
                <a:ext uri="{FF2B5EF4-FFF2-40B4-BE49-F238E27FC236}">
                  <a16:creationId xmlns:a16="http://schemas.microsoft.com/office/drawing/2014/main" xmlns="" id="{E826097D-8128-4E72-93F4-BAE2E39C9B0C}"/>
                </a:ext>
              </a:extLst>
            </p:cNvPr>
            <p:cNvSpPr txBox="1">
              <a:spLocks noChangeArrowheads="1"/>
            </p:cNvSpPr>
            <p:nvPr/>
          </p:nvSpPr>
          <p:spPr bwMode="auto">
            <a:xfrm>
              <a:off x="8069263" y="3665444"/>
              <a:ext cx="1917700" cy="939800"/>
            </a:xfrm>
            <a:prstGeom prst="rect">
              <a:avLst/>
            </a:prstGeom>
            <a:solidFill>
              <a:schemeClr val="accent2">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defRPr/>
              </a:pPr>
              <a:r>
                <a:rPr lang="zh-CN" altLang="en-US" sz="2400" b="1" dirty="0">
                  <a:solidFill>
                    <a:srgbClr val="B26A37"/>
                  </a:solidFill>
                  <a:latin typeface="微软雅黑" panose="020B0503020204020204" pitchFamily="34" charset="-122"/>
                  <a:sym typeface="微软雅黑" panose="020B0503020204020204" pitchFamily="34" charset="-122"/>
                </a:rPr>
                <a:t>上层建筑</a:t>
              </a:r>
            </a:p>
            <a:p>
              <a:pPr algn="ctr" eaLnBrk="1" hangingPunct="1">
                <a:lnSpc>
                  <a:spcPct val="120000"/>
                </a:lnSpc>
                <a:defRPr/>
              </a:pPr>
              <a:r>
                <a:rPr lang="zh-CN" altLang="en-US" sz="2400" dirty="0">
                  <a:latin typeface="微软雅黑" panose="020B0503020204020204" pitchFamily="34" charset="-122"/>
                  <a:sym typeface="Arial" panose="020B0604020202020204" pitchFamily="34" charset="0"/>
                </a:rPr>
                <a:t>（更稳定）</a:t>
              </a:r>
            </a:p>
          </p:txBody>
        </p:sp>
        <p:cxnSp>
          <p:nvCxnSpPr>
            <p:cNvPr id="102409" name="AutoShape 11">
              <a:extLst>
                <a:ext uri="{FF2B5EF4-FFF2-40B4-BE49-F238E27FC236}">
                  <a16:creationId xmlns:a16="http://schemas.microsoft.com/office/drawing/2014/main" xmlns="" id="{F4BD38E9-7CE6-490D-8D18-DD11BF62CFC8}"/>
                </a:ext>
              </a:extLst>
            </p:cNvPr>
            <p:cNvCxnSpPr>
              <a:cxnSpLocks noChangeShapeType="1"/>
              <a:stCxn id="28" idx="0"/>
              <a:endCxn id="29" idx="0"/>
            </p:cNvCxnSpPr>
            <p:nvPr/>
          </p:nvCxnSpPr>
          <p:spPr bwMode="auto">
            <a:xfrm rot="5400000" flipH="1" flipV="1">
              <a:off x="4714082" y="2169225"/>
              <a:ext cx="12700" cy="2992437"/>
            </a:xfrm>
            <a:prstGeom prst="bentConnector3">
              <a:avLst>
                <a:gd name="adj1" fmla="val 1800000"/>
              </a:avLst>
            </a:prstGeom>
            <a:noFill/>
            <a:ln w="25400">
              <a:solidFill>
                <a:srgbClr val="843C0B"/>
              </a:solidFill>
              <a:miter lim="800000"/>
              <a:headEnd/>
              <a:tailEnd type="triangle" w="med" len="med"/>
            </a:ln>
            <a:extLst>
              <a:ext uri="{909E8E84-426E-40DD-AFC4-6F175D3DCCD1}">
                <a14:hiddenFill xmlns:a14="http://schemas.microsoft.com/office/drawing/2010/main">
                  <a:noFill/>
                </a14:hiddenFill>
              </a:ext>
            </a:extLst>
          </p:spPr>
        </p:cxnSp>
        <p:sp>
          <p:nvSpPr>
            <p:cNvPr id="102410" name="Text Box 4">
              <a:extLst>
                <a:ext uri="{FF2B5EF4-FFF2-40B4-BE49-F238E27FC236}">
                  <a16:creationId xmlns:a16="http://schemas.microsoft.com/office/drawing/2014/main" xmlns="" id="{BEBDABC0-4B7F-40E7-845E-25EC9C4C8C75}"/>
                </a:ext>
              </a:extLst>
            </p:cNvPr>
            <p:cNvSpPr txBox="1">
              <a:spLocks noChangeArrowheads="1"/>
            </p:cNvSpPr>
            <p:nvPr/>
          </p:nvSpPr>
          <p:spPr bwMode="auto">
            <a:xfrm>
              <a:off x="3640138" y="2841532"/>
              <a:ext cx="2452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400" b="1">
                  <a:solidFill>
                    <a:srgbClr val="0D0D0D"/>
                  </a:solidFill>
                  <a:latin typeface="微软雅黑" panose="020B0503020204020204" pitchFamily="34" charset="-122"/>
                  <a:sym typeface="Arial" panose="020B0604020202020204" pitchFamily="34" charset="0"/>
                </a:rPr>
                <a:t>要求改变或变革</a:t>
              </a:r>
            </a:p>
          </p:txBody>
        </p:sp>
        <p:cxnSp>
          <p:nvCxnSpPr>
            <p:cNvPr id="102411" name="AutoShape 13">
              <a:extLst>
                <a:ext uri="{FF2B5EF4-FFF2-40B4-BE49-F238E27FC236}">
                  <a16:creationId xmlns:a16="http://schemas.microsoft.com/office/drawing/2014/main" xmlns="" id="{2A507900-2954-435F-9452-2CF9B1721113}"/>
                </a:ext>
              </a:extLst>
            </p:cNvPr>
            <p:cNvCxnSpPr>
              <a:cxnSpLocks noChangeShapeType="1"/>
              <a:stCxn id="29" idx="0"/>
              <a:endCxn id="38" idx="0"/>
            </p:cNvCxnSpPr>
            <p:nvPr/>
          </p:nvCxnSpPr>
          <p:spPr bwMode="auto">
            <a:xfrm rot="5400000" flipH="1" flipV="1">
              <a:off x="7619207" y="2256537"/>
              <a:ext cx="12700" cy="2817813"/>
            </a:xfrm>
            <a:prstGeom prst="bentConnector3">
              <a:avLst>
                <a:gd name="adj1" fmla="val 1800000"/>
              </a:avLst>
            </a:prstGeom>
            <a:noFill/>
            <a:ln w="25400">
              <a:solidFill>
                <a:srgbClr val="843C0B"/>
              </a:solidFill>
              <a:miter lim="800000"/>
              <a:headEnd/>
              <a:tailEnd type="triangle" w="med" len="med"/>
            </a:ln>
            <a:extLst>
              <a:ext uri="{909E8E84-426E-40DD-AFC4-6F175D3DCCD1}">
                <a14:hiddenFill xmlns:a14="http://schemas.microsoft.com/office/drawing/2010/main">
                  <a:noFill/>
                </a14:hiddenFill>
              </a:ext>
            </a:extLst>
          </p:spPr>
        </p:cxnSp>
        <p:sp>
          <p:nvSpPr>
            <p:cNvPr id="102412" name="Text Box 4">
              <a:extLst>
                <a:ext uri="{FF2B5EF4-FFF2-40B4-BE49-F238E27FC236}">
                  <a16:creationId xmlns:a16="http://schemas.microsoft.com/office/drawing/2014/main" xmlns="" id="{2F22AAD1-AC5C-4F50-BAAA-D4CBA127B7F6}"/>
                </a:ext>
              </a:extLst>
            </p:cNvPr>
            <p:cNvSpPr txBox="1">
              <a:spLocks noChangeArrowheads="1"/>
            </p:cNvSpPr>
            <p:nvPr/>
          </p:nvSpPr>
          <p:spPr bwMode="auto">
            <a:xfrm>
              <a:off x="6792913" y="2858994"/>
              <a:ext cx="1439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400" b="1">
                  <a:solidFill>
                    <a:srgbClr val="0D0D0D"/>
                  </a:solidFill>
                  <a:latin typeface="微软雅黑" panose="020B0503020204020204" pitchFamily="34" charset="-122"/>
                  <a:sym typeface="Arial" panose="020B0604020202020204" pitchFamily="34" charset="0"/>
                </a:rPr>
                <a:t>要求改变</a:t>
              </a:r>
              <a:endParaRPr lang="zh-CN" altLang="en-US" sz="2400">
                <a:solidFill>
                  <a:srgbClr val="0D0D0D"/>
                </a:solidFill>
                <a:latin typeface="微软雅黑" panose="020B0503020204020204" pitchFamily="34" charset="-122"/>
                <a:sym typeface="微软雅黑" panose="020B0503020204020204" pitchFamily="34" charset="-122"/>
              </a:endParaRPr>
            </a:p>
          </p:txBody>
        </p:sp>
      </p:grpSp>
      <p:grpSp>
        <p:nvGrpSpPr>
          <p:cNvPr id="3" name="组合 2">
            <a:extLst>
              <a:ext uri="{FF2B5EF4-FFF2-40B4-BE49-F238E27FC236}">
                <a16:creationId xmlns:a16="http://schemas.microsoft.com/office/drawing/2014/main" xmlns="" id="{F602508E-6739-4C2B-B0C6-BF89FC082846}"/>
              </a:ext>
            </a:extLst>
          </p:cNvPr>
          <p:cNvGrpSpPr/>
          <p:nvPr/>
        </p:nvGrpSpPr>
        <p:grpSpPr>
          <a:xfrm>
            <a:off x="919163" y="5141819"/>
            <a:ext cx="10353675" cy="1511300"/>
            <a:chOff x="938213" y="5141819"/>
            <a:chExt cx="10353675" cy="1511300"/>
          </a:xfrm>
        </p:grpSpPr>
        <p:sp>
          <p:nvSpPr>
            <p:cNvPr id="49" name="圆角矩形 11">
              <a:extLst>
                <a:ext uri="{FF2B5EF4-FFF2-40B4-BE49-F238E27FC236}">
                  <a16:creationId xmlns:a16="http://schemas.microsoft.com/office/drawing/2014/main" xmlns="" id="{E73EFDEA-861F-432A-B121-B57CA96B2098}"/>
                </a:ext>
              </a:extLst>
            </p:cNvPr>
            <p:cNvSpPr/>
            <p:nvPr/>
          </p:nvSpPr>
          <p:spPr bwMode="auto">
            <a:xfrm>
              <a:off x="938213" y="5141819"/>
              <a:ext cx="10353675" cy="1170223"/>
            </a:xfrm>
            <a:prstGeom prst="roundRect">
              <a:avLst/>
            </a:prstGeom>
            <a:gradFill>
              <a:gsLst>
                <a:gs pos="0">
                  <a:schemeClr val="bg1">
                    <a:lumMod val="95000"/>
                  </a:schemeClr>
                </a:gs>
                <a:gs pos="90000">
                  <a:srgbClr val="E6E6E6"/>
                </a:gs>
              </a:gsLst>
              <a:lin ang="5400000" scaled="0"/>
            </a:gradFill>
            <a:ln w="19050" cap="flat" cmpd="sng" algn="ctr">
              <a:noFill/>
              <a:prstDash val="solid"/>
              <a:round/>
              <a:headEnd type="none" w="med" len="med"/>
              <a:tailEnd type="none" w="med" len="med"/>
            </a:ln>
            <a:effectLst/>
          </p:spPr>
          <p:txBody>
            <a:bodyPr/>
            <a:lstStyle>
              <a:lvl1pPr defTabSz="457200">
                <a:defRPr>
                  <a:solidFill>
                    <a:schemeClr val="tx1"/>
                  </a:solidFill>
                  <a:latin typeface="Arial" panose="020B0604020202020204" pitchFamily="34" charset="0"/>
                  <a:ea typeface="微软雅黑" panose="020B0503020204020204" pitchFamily="34" charset="-122"/>
                </a:defRPr>
              </a:lvl1pPr>
              <a:lvl2pPr marL="742950" indent="-285750" defTabSz="457200">
                <a:defRPr>
                  <a:solidFill>
                    <a:schemeClr val="tx1"/>
                  </a:solidFill>
                  <a:latin typeface="Arial" panose="020B0604020202020204" pitchFamily="34" charset="0"/>
                  <a:ea typeface="微软雅黑" panose="020B0503020204020204" pitchFamily="34" charset="-122"/>
                </a:defRPr>
              </a:lvl2pPr>
              <a:lvl3pPr marL="1143000" indent="-228600" defTabSz="457200">
                <a:defRPr>
                  <a:solidFill>
                    <a:schemeClr val="tx1"/>
                  </a:solidFill>
                  <a:latin typeface="Arial" panose="020B0604020202020204" pitchFamily="34" charset="0"/>
                  <a:ea typeface="微软雅黑" panose="020B0503020204020204" pitchFamily="34" charset="-122"/>
                </a:defRPr>
              </a:lvl3pPr>
              <a:lvl4pPr marL="1600200" indent="-228600" defTabSz="457200">
                <a:defRPr>
                  <a:solidFill>
                    <a:schemeClr val="tx1"/>
                  </a:solidFill>
                  <a:latin typeface="Arial" panose="020B0604020202020204" pitchFamily="34" charset="0"/>
                  <a:ea typeface="微软雅黑" panose="020B0503020204020204" pitchFamily="34" charset="-122"/>
                </a:defRPr>
              </a:lvl4pPr>
              <a:lvl5pPr marL="2057400" indent="-228600" defTabSz="4572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endParaRPr lang="zh-CN" altLang="en-US"/>
            </a:p>
          </p:txBody>
        </p:sp>
        <p:sp>
          <p:nvSpPr>
            <p:cNvPr id="50" name="圆角矩形 13">
              <a:extLst>
                <a:ext uri="{FF2B5EF4-FFF2-40B4-BE49-F238E27FC236}">
                  <a16:creationId xmlns:a16="http://schemas.microsoft.com/office/drawing/2014/main" xmlns="" id="{1280A840-1602-4C6B-B6C2-3B982F2E53EE}"/>
                </a:ext>
              </a:extLst>
            </p:cNvPr>
            <p:cNvSpPr/>
            <p:nvPr/>
          </p:nvSpPr>
          <p:spPr bwMode="auto">
            <a:xfrm>
              <a:off x="1069111" y="5327859"/>
              <a:ext cx="10053773" cy="1325260"/>
            </a:xfrm>
            <a:prstGeom prst="roundRect">
              <a:avLst/>
            </a:prstGeom>
            <a:solidFill>
              <a:schemeClr val="bg1"/>
            </a:solidFill>
            <a:ln w="57150" cap="flat" cmpd="sng" algn="ctr">
              <a:solidFill>
                <a:srgbClr val="B26A37"/>
              </a:solidFill>
              <a:prstDash val="solid"/>
              <a:round/>
              <a:headEnd type="none" w="med" len="med"/>
              <a:tailEnd type="none" w="med" len="med"/>
            </a:ln>
            <a:effectLst>
              <a:innerShdw blurRad="63500" dist="50800" dir="13500000">
                <a:prstClr val="black">
                  <a:alpha val="50000"/>
                </a:prstClr>
              </a:innerShdw>
            </a:effectLst>
          </p:spPr>
          <p:txBody>
            <a:bodyPr/>
            <a:lstStyle>
              <a:lvl1pPr defTabSz="457200">
                <a:defRPr>
                  <a:solidFill>
                    <a:schemeClr val="tx1"/>
                  </a:solidFill>
                  <a:latin typeface="Arial" panose="020B0604020202020204" pitchFamily="34" charset="0"/>
                  <a:ea typeface="微软雅黑" panose="020B0503020204020204" pitchFamily="34" charset="-122"/>
                </a:defRPr>
              </a:lvl1pPr>
              <a:lvl2pPr marL="742950" indent="-285750" defTabSz="457200">
                <a:defRPr>
                  <a:solidFill>
                    <a:schemeClr val="tx1"/>
                  </a:solidFill>
                  <a:latin typeface="Arial" panose="020B0604020202020204" pitchFamily="34" charset="0"/>
                  <a:ea typeface="微软雅黑" panose="020B0503020204020204" pitchFamily="34" charset="-122"/>
                </a:defRPr>
              </a:lvl2pPr>
              <a:lvl3pPr marL="1143000" indent="-228600" defTabSz="457200">
                <a:defRPr>
                  <a:solidFill>
                    <a:schemeClr val="tx1"/>
                  </a:solidFill>
                  <a:latin typeface="Arial" panose="020B0604020202020204" pitchFamily="34" charset="0"/>
                  <a:ea typeface="微软雅黑" panose="020B0503020204020204" pitchFamily="34" charset="-122"/>
                </a:defRPr>
              </a:lvl3pPr>
              <a:lvl4pPr marL="1600200" indent="-228600" defTabSz="457200">
                <a:defRPr>
                  <a:solidFill>
                    <a:schemeClr val="tx1"/>
                  </a:solidFill>
                  <a:latin typeface="Arial" panose="020B0604020202020204" pitchFamily="34" charset="0"/>
                  <a:ea typeface="微软雅黑" panose="020B0503020204020204" pitchFamily="34" charset="-122"/>
                </a:defRPr>
              </a:lvl4pPr>
              <a:lvl5pPr marL="2057400" indent="-228600" defTabSz="4572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endParaRPr lang="zh-CN" altLang="en-US"/>
            </a:p>
          </p:txBody>
        </p:sp>
        <p:sp>
          <p:nvSpPr>
            <p:cNvPr id="102417" name="矩形 50">
              <a:extLst>
                <a:ext uri="{FF2B5EF4-FFF2-40B4-BE49-F238E27FC236}">
                  <a16:creationId xmlns:a16="http://schemas.microsoft.com/office/drawing/2014/main" xmlns="" id="{6EAB0F0F-838D-4B69-9491-21D5DE73B64E}"/>
                </a:ext>
              </a:extLst>
            </p:cNvPr>
            <p:cNvSpPr>
              <a:spLocks noChangeArrowheads="1"/>
            </p:cNvSpPr>
            <p:nvPr/>
          </p:nvSpPr>
          <p:spPr bwMode="auto">
            <a:xfrm>
              <a:off x="1289050" y="5397618"/>
              <a:ext cx="961390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生产力发展</a:t>
              </a: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生产关系变化</a:t>
              </a: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上层建筑变化</a:t>
              </a:r>
              <a:r>
                <a:rPr lang="zh-CN" altLang="en-US" sz="2400" b="1" dirty="0">
                  <a:solidFill>
                    <a:srgbClr val="B26A37"/>
                  </a:solidFill>
                  <a:latin typeface="微软雅黑" panose="020B0503020204020204" pitchFamily="34" charset="-122"/>
                  <a:sym typeface="微软雅黑" panose="020B0503020204020204" pitchFamily="34" charset="-122"/>
                </a:rPr>
                <a:t>（改革</a:t>
              </a:r>
              <a:r>
                <a:rPr lang="en-US" altLang="zh-CN" sz="2400" b="1" dirty="0">
                  <a:solidFill>
                    <a:srgbClr val="B26A37"/>
                  </a:solidFill>
                  <a:latin typeface="微软雅黑" panose="020B0503020204020204" pitchFamily="34" charset="-122"/>
                  <a:sym typeface="微软雅黑" panose="020B0503020204020204" pitchFamily="34" charset="-122"/>
                </a:rPr>
                <a:t>……</a:t>
              </a:r>
              <a:r>
                <a:rPr lang="zh-CN" altLang="en-US" sz="2400" b="1" dirty="0">
                  <a:solidFill>
                    <a:srgbClr val="B26A37"/>
                  </a:solidFill>
                  <a:latin typeface="微软雅黑" panose="020B0503020204020204" pitchFamily="34" charset="-122"/>
                  <a:sym typeface="微软雅黑" panose="020B0503020204020204" pitchFamily="34" charset="-122"/>
                </a:rPr>
                <a:t>革命）</a:t>
              </a:r>
            </a:p>
            <a:p>
              <a:pPr algn="ctr" eaLnBrk="1" hangingPunct="1">
                <a:lnSpc>
                  <a:spcPct val="150000"/>
                </a:lnSpc>
              </a:pP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新的上层建筑建立</a:t>
              </a: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新的生产关系确立</a:t>
              </a:r>
              <a:r>
                <a:rPr lang="en-US" altLang="zh-CN" sz="2400" dirty="0">
                  <a:solidFill>
                    <a:srgbClr val="000000"/>
                  </a:solidFill>
                  <a:latin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sym typeface="微软雅黑" panose="020B0503020204020204" pitchFamily="34" charset="-122"/>
                </a:rPr>
                <a:t>解放和发展生产力</a:t>
              </a:r>
            </a:p>
          </p:txBody>
        </p:sp>
      </p:grpSp>
      <p:sp>
        <p:nvSpPr>
          <p:cNvPr id="22" name="矩形 21">
            <a:extLst>
              <a:ext uri="{FF2B5EF4-FFF2-40B4-BE49-F238E27FC236}">
                <a16:creationId xmlns:a16="http://schemas.microsoft.com/office/drawing/2014/main" xmlns="" id="{DB1BCFC0-B399-49CF-978C-A50820DABAEA}"/>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23" name="矩形: 圆角 22">
            <a:extLst>
              <a:ext uri="{FF2B5EF4-FFF2-40B4-BE49-F238E27FC236}">
                <a16:creationId xmlns:a16="http://schemas.microsoft.com/office/drawing/2014/main" xmlns="" id="{FAF0D490-5329-4267-9420-BD7641EF91BF}"/>
              </a:ext>
            </a:extLst>
          </p:cNvPr>
          <p:cNvSpPr/>
          <p:nvPr/>
        </p:nvSpPr>
        <p:spPr>
          <a:xfrm>
            <a:off x="2120153" y="1085397"/>
            <a:ext cx="7951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（二）社会基本矛盾运动是历史发展的根本动力</a:t>
            </a:r>
          </a:p>
        </p:txBody>
      </p:sp>
      <p:grpSp>
        <p:nvGrpSpPr>
          <p:cNvPr id="25" name="组合 24">
            <a:extLst>
              <a:ext uri="{FF2B5EF4-FFF2-40B4-BE49-F238E27FC236}">
                <a16:creationId xmlns:a16="http://schemas.microsoft.com/office/drawing/2014/main" xmlns="" id="{359859AA-5EAF-404F-B314-4E59002F777F}"/>
              </a:ext>
            </a:extLst>
          </p:cNvPr>
          <p:cNvGrpSpPr/>
          <p:nvPr/>
        </p:nvGrpSpPr>
        <p:grpSpPr>
          <a:xfrm>
            <a:off x="2007547" y="1897806"/>
            <a:ext cx="8176907" cy="1174214"/>
            <a:chOff x="1131235" y="2144858"/>
            <a:chExt cx="8176907" cy="1174214"/>
          </a:xfrm>
        </p:grpSpPr>
        <p:sp>
          <p:nvSpPr>
            <p:cNvPr id="26" name="矩形 30">
              <a:extLst>
                <a:ext uri="{FF2B5EF4-FFF2-40B4-BE49-F238E27FC236}">
                  <a16:creationId xmlns:a16="http://schemas.microsoft.com/office/drawing/2014/main" xmlns="" id="{417B3A01-3ACD-4CB6-BA10-2FD941A66D29}"/>
                </a:ext>
              </a:extLst>
            </p:cNvPr>
            <p:cNvSpPr>
              <a:spLocks noChangeArrowheads="1"/>
            </p:cNvSpPr>
            <p:nvPr/>
          </p:nvSpPr>
          <p:spPr bwMode="auto">
            <a:xfrm>
              <a:off x="2350345" y="2144858"/>
              <a:ext cx="6849286"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社会基本矛盾特别是生产力和生产关系的矛盾，决定着社会中其他矛盾的存在和发展</a:t>
              </a:r>
            </a:p>
          </p:txBody>
        </p:sp>
        <p:grpSp>
          <p:nvGrpSpPr>
            <p:cNvPr id="27" name="组合 26">
              <a:extLst>
                <a:ext uri="{FF2B5EF4-FFF2-40B4-BE49-F238E27FC236}">
                  <a16:creationId xmlns:a16="http://schemas.microsoft.com/office/drawing/2014/main" xmlns="" id="{0918A8F7-3E08-465E-8C52-5F321D0F7720}"/>
                </a:ext>
              </a:extLst>
            </p:cNvPr>
            <p:cNvGrpSpPr/>
            <p:nvPr/>
          </p:nvGrpSpPr>
          <p:grpSpPr>
            <a:xfrm>
              <a:off x="1131235" y="2184009"/>
              <a:ext cx="8176907" cy="1135063"/>
              <a:chOff x="4815729" y="2395026"/>
              <a:chExt cx="6102832" cy="847154"/>
            </a:xfrm>
          </p:grpSpPr>
          <p:sp>
            <p:nvSpPr>
              <p:cNvPr id="30" name="PA-1022137">
                <a:extLst>
                  <a:ext uri="{FF2B5EF4-FFF2-40B4-BE49-F238E27FC236}">
                    <a16:creationId xmlns:a16="http://schemas.microsoft.com/office/drawing/2014/main" xmlns="" id="{A511399D-15BE-49F6-A9B5-572353BDE70E}"/>
                  </a:ext>
                </a:extLst>
              </p:cNvPr>
              <p:cNvSpPr/>
              <p:nvPr>
                <p:custDataLst>
                  <p:tags r:id="rId1"/>
                </p:custDataLst>
              </p:nvPr>
            </p:nvSpPr>
            <p:spPr bwMode="auto">
              <a:xfrm>
                <a:off x="5089099" y="2395026"/>
                <a:ext cx="5829462" cy="847154"/>
              </a:xfrm>
              <a:prstGeom prst="rect">
                <a:avLst/>
              </a:prstGeom>
              <a:noFill/>
              <a:ln w="9525" cap="flat" cmpd="sng" algn="ctr">
                <a:solidFill>
                  <a:srgbClr val="FFFFFF">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3D3D3D"/>
                  </a:solidFill>
                  <a:effectLst/>
                  <a:uLnTx/>
                  <a:uFillTx/>
                  <a:latin typeface="Arial" panose="020B0604020202020204" pitchFamily="34" charset="0"/>
                  <a:ea typeface="宋体" panose="02010600030101010101" pitchFamily="2" charset="-122"/>
                  <a:cs typeface="+mn-cs"/>
                </a:endParaRPr>
              </a:p>
            </p:txBody>
          </p:sp>
          <p:sp>
            <p:nvSpPr>
              <p:cNvPr id="31" name="PA-1022140">
                <a:extLst>
                  <a:ext uri="{FF2B5EF4-FFF2-40B4-BE49-F238E27FC236}">
                    <a16:creationId xmlns:a16="http://schemas.microsoft.com/office/drawing/2014/main" xmlns="" id="{28FE704B-07AC-4286-929A-89338F262905}"/>
                  </a:ext>
                </a:extLst>
              </p:cNvPr>
              <p:cNvSpPr/>
              <p:nvPr>
                <p:custDataLst>
                  <p:tags r:id="rId2"/>
                </p:custDataLst>
              </p:nvPr>
            </p:nvSpPr>
            <p:spPr bwMode="auto">
              <a:xfrm>
                <a:off x="4815729" y="2588907"/>
                <a:ext cx="738079" cy="433137"/>
              </a:xfrm>
              <a:prstGeom prst="roundRect">
                <a:avLst>
                  <a:gd name="adj" fmla="val 8419"/>
                </a:avLst>
              </a:prstGeom>
              <a:solidFill>
                <a:srgbClr val="B26A37"/>
              </a:solidFill>
              <a:ln w="12700"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0" rIns="0" bIns="0" numCol="1" rtlCol="0" anchor="ctr" anchorCtr="0" compatLnSpc="1"/>
              <a:lstStyle/>
              <a:p>
                <a:pPr lvl="0" algn="ctr" eaLnBrk="1" hangingPunct="1">
                  <a:defRPr/>
                </a:pPr>
                <a:r>
                  <a:rPr lang="zh-CN" altLang="en-US" sz="2400" b="1" dirty="0">
                    <a:solidFill>
                      <a:schemeClr val="bg1"/>
                    </a:solidFill>
                    <a:latin typeface="+mn-ea"/>
                    <a:ea typeface="+mn-ea"/>
                    <a:sym typeface="微软雅黑" panose="020B0503020204020204" pitchFamily="34" charset="-122"/>
                  </a:rPr>
                  <a:t>其次</a:t>
                </a:r>
                <a:endParaRPr kumimoji="0" lang="zh-CN" altLang="en-US" sz="1800" b="0" i="0" u="none" strike="noStrike" kern="0" cap="none" spc="0" normalizeH="0" baseline="0" noProof="0" dirty="0">
                  <a:ln>
                    <a:noFill/>
                  </a:ln>
                  <a:solidFill>
                    <a:schemeClr val="bg1"/>
                  </a:solidFill>
                  <a:effectLst/>
                  <a:uLnTx/>
                  <a:uFillTx/>
                  <a:latin typeface="+mn-ea"/>
                  <a:ea typeface="+mn-ea"/>
                </a:endParaRPr>
              </a:p>
            </p:txBody>
          </p:sp>
        </p:grpSp>
      </p:grpSp>
    </p:spTree>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矩形 44">
            <a:extLst>
              <a:ext uri="{FF2B5EF4-FFF2-40B4-BE49-F238E27FC236}">
                <a16:creationId xmlns:a16="http://schemas.microsoft.com/office/drawing/2014/main" xmlns="" id="{917DA6A4-1554-460F-B82B-4296CAD9BDC3}"/>
              </a:ext>
            </a:extLst>
          </p:cNvPr>
          <p:cNvSpPr>
            <a:spLocks noChangeArrowheads="1"/>
          </p:cNvSpPr>
          <p:nvPr/>
        </p:nvSpPr>
        <p:spPr bwMode="auto">
          <a:xfrm>
            <a:off x="446173" y="4304712"/>
            <a:ext cx="6283231"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631825" algn="just" eaLnBrk="1" hangingPunct="1">
              <a:lnSpc>
                <a:spcPct val="150000"/>
              </a:lnSpc>
            </a:pPr>
            <a:r>
              <a:rPr lang="zh-CN" altLang="en-US" sz="2400" dirty="0">
                <a:solidFill>
                  <a:srgbClr val="000000"/>
                </a:solidFill>
                <a:latin typeface="+mn-ea"/>
                <a:ea typeface="+mn-ea"/>
                <a:sym typeface="微软雅黑" panose="020B0503020204020204" pitchFamily="34" charset="-122"/>
              </a:rPr>
              <a:t>当上层建筑不适应经济基础状况并阻碍生产力的发展时，只有解决了经济基础和上层建筑的矛盾，才能解决生产力和生产关系的矛盾，进而解放生产力、发展生产力。</a:t>
            </a:r>
          </a:p>
        </p:txBody>
      </p:sp>
      <p:pic>
        <p:nvPicPr>
          <p:cNvPr id="103431" name="图片 1">
            <a:extLst>
              <a:ext uri="{FF2B5EF4-FFF2-40B4-BE49-F238E27FC236}">
                <a16:creationId xmlns:a16="http://schemas.microsoft.com/office/drawing/2014/main" xmlns="" id="{571797FF-87C9-4C26-BD11-4E1BBD367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729" y="1867141"/>
            <a:ext cx="4795091" cy="499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xmlns="" id="{49FD4754-F674-465D-B1BA-732A6BDFA895}"/>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14" name="矩形: 圆角 13">
            <a:extLst>
              <a:ext uri="{FF2B5EF4-FFF2-40B4-BE49-F238E27FC236}">
                <a16:creationId xmlns:a16="http://schemas.microsoft.com/office/drawing/2014/main" xmlns="" id="{C834C1B0-44EE-473D-807D-4FF840FBFCA6}"/>
              </a:ext>
            </a:extLst>
          </p:cNvPr>
          <p:cNvSpPr/>
          <p:nvPr/>
        </p:nvSpPr>
        <p:spPr>
          <a:xfrm>
            <a:off x="2120153" y="1085397"/>
            <a:ext cx="7951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（二）社会基本矛盾运动是历史发展的根本动力</a:t>
            </a:r>
          </a:p>
        </p:txBody>
      </p:sp>
      <p:grpSp>
        <p:nvGrpSpPr>
          <p:cNvPr id="23" name="组合 22">
            <a:extLst>
              <a:ext uri="{FF2B5EF4-FFF2-40B4-BE49-F238E27FC236}">
                <a16:creationId xmlns:a16="http://schemas.microsoft.com/office/drawing/2014/main" xmlns="" id="{21E037FE-054F-405B-B135-9C5F98067EA6}"/>
              </a:ext>
            </a:extLst>
          </p:cNvPr>
          <p:cNvGrpSpPr/>
          <p:nvPr/>
        </p:nvGrpSpPr>
        <p:grpSpPr>
          <a:xfrm>
            <a:off x="1243918" y="2007191"/>
            <a:ext cx="4687741" cy="2244477"/>
            <a:chOff x="1028767" y="2149202"/>
            <a:chExt cx="4687741" cy="2244477"/>
          </a:xfrm>
        </p:grpSpPr>
        <p:grpSp>
          <p:nvGrpSpPr>
            <p:cNvPr id="4" name="组合 3">
              <a:extLst>
                <a:ext uri="{FF2B5EF4-FFF2-40B4-BE49-F238E27FC236}">
                  <a16:creationId xmlns:a16="http://schemas.microsoft.com/office/drawing/2014/main" xmlns="" id="{6F64CDE0-5B9B-40E1-B6B1-355C9AC5DAD8}"/>
                </a:ext>
              </a:extLst>
            </p:cNvPr>
            <p:cNvGrpSpPr/>
            <p:nvPr/>
          </p:nvGrpSpPr>
          <p:grpSpPr>
            <a:xfrm>
              <a:off x="1028767" y="2149202"/>
              <a:ext cx="4687741" cy="630237"/>
              <a:chOff x="1243920" y="2539166"/>
              <a:chExt cx="4687741" cy="630237"/>
            </a:xfrm>
          </p:grpSpPr>
          <p:grpSp>
            <p:nvGrpSpPr>
              <p:cNvPr id="15" name="组合 14">
                <a:extLst>
                  <a:ext uri="{FF2B5EF4-FFF2-40B4-BE49-F238E27FC236}">
                    <a16:creationId xmlns:a16="http://schemas.microsoft.com/office/drawing/2014/main" xmlns="" id="{6449641C-757C-40BA-B49E-869E6EB2887F}"/>
                  </a:ext>
                </a:extLst>
              </p:cNvPr>
              <p:cNvGrpSpPr/>
              <p:nvPr/>
            </p:nvGrpSpPr>
            <p:grpSpPr>
              <a:xfrm>
                <a:off x="4090883" y="2539166"/>
                <a:ext cx="1840778" cy="630237"/>
                <a:chOff x="11241541" y="2484006"/>
                <a:chExt cx="931659" cy="318977"/>
              </a:xfrm>
            </p:grpSpPr>
            <p:sp>
              <p:nvSpPr>
                <p:cNvPr id="16" name="箭头: 五边形 36">
                  <a:extLst>
                    <a:ext uri="{FF2B5EF4-FFF2-40B4-BE49-F238E27FC236}">
                      <a16:creationId xmlns:a16="http://schemas.microsoft.com/office/drawing/2014/main" xmlns="" id="{A7ADC82D-70D9-46E3-AC4F-D852A4BB70E9}"/>
                    </a:ext>
                  </a:extLst>
                </p:cNvPr>
                <p:cNvSpPr/>
                <p:nvPr/>
              </p:nvSpPr>
              <p:spPr>
                <a:xfrm rot="10800000">
                  <a:off x="11241541" y="2484006"/>
                  <a:ext cx="931659" cy="318977"/>
                </a:xfrm>
                <a:prstGeom prst="homePlate">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n-ea"/>
                  </a:endParaRPr>
                </a:p>
              </p:txBody>
            </p:sp>
            <p:sp>
              <p:nvSpPr>
                <p:cNvPr id="17" name="文本框 16">
                  <a:extLst>
                    <a:ext uri="{FF2B5EF4-FFF2-40B4-BE49-F238E27FC236}">
                      <a16:creationId xmlns:a16="http://schemas.microsoft.com/office/drawing/2014/main" xmlns="" id="{C852A130-6CD2-40E6-AE06-AA8894D04F9E}"/>
                    </a:ext>
                  </a:extLst>
                </p:cNvPr>
                <p:cNvSpPr txBox="1"/>
                <p:nvPr/>
              </p:nvSpPr>
              <p:spPr>
                <a:xfrm>
                  <a:off x="11328388" y="2526666"/>
                  <a:ext cx="844812" cy="233659"/>
                </a:xfrm>
                <a:prstGeom prst="rect">
                  <a:avLst/>
                </a:prstGeom>
                <a:noFill/>
              </p:spPr>
              <p:txBody>
                <a:bodyPr wrap="square" rtlCol="0">
                  <a:spAutoFit/>
                </a:bodyPr>
                <a:lstStyle/>
                <a:p>
                  <a:pPr algn="ctr"/>
                  <a:r>
                    <a:rPr lang="zh-CN" altLang="en-US" sz="2400" dirty="0">
                      <a:solidFill>
                        <a:schemeClr val="bg1"/>
                      </a:solidFill>
                      <a:latin typeface="+mn-ea"/>
                      <a:ea typeface="+mn-ea"/>
                    </a:rPr>
                    <a:t>上层建筑</a:t>
                  </a:r>
                </a:p>
              </p:txBody>
            </p:sp>
          </p:grpSp>
          <p:grpSp>
            <p:nvGrpSpPr>
              <p:cNvPr id="18" name="组合 17">
                <a:extLst>
                  <a:ext uri="{FF2B5EF4-FFF2-40B4-BE49-F238E27FC236}">
                    <a16:creationId xmlns:a16="http://schemas.microsoft.com/office/drawing/2014/main" xmlns="" id="{E3771A05-C8F2-49AB-9FD5-160B204485E7}"/>
                  </a:ext>
                </a:extLst>
              </p:cNvPr>
              <p:cNvGrpSpPr/>
              <p:nvPr/>
            </p:nvGrpSpPr>
            <p:grpSpPr>
              <a:xfrm flipH="1">
                <a:off x="1243920" y="2539166"/>
                <a:ext cx="1840778" cy="630237"/>
                <a:chOff x="11241541" y="2484006"/>
                <a:chExt cx="931659" cy="318977"/>
              </a:xfrm>
            </p:grpSpPr>
            <p:sp>
              <p:nvSpPr>
                <p:cNvPr id="19" name="箭头: 五边形 36">
                  <a:extLst>
                    <a:ext uri="{FF2B5EF4-FFF2-40B4-BE49-F238E27FC236}">
                      <a16:creationId xmlns:a16="http://schemas.microsoft.com/office/drawing/2014/main" xmlns="" id="{68B6F05A-D14B-431D-AE3E-E8AC5C3C7FED}"/>
                    </a:ext>
                  </a:extLst>
                </p:cNvPr>
                <p:cNvSpPr/>
                <p:nvPr/>
              </p:nvSpPr>
              <p:spPr>
                <a:xfrm rot="10800000">
                  <a:off x="11241541" y="2484006"/>
                  <a:ext cx="931659" cy="318977"/>
                </a:xfrm>
                <a:prstGeom prst="homePlate">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n-ea"/>
                  </a:endParaRPr>
                </a:p>
              </p:txBody>
            </p:sp>
            <p:sp>
              <p:nvSpPr>
                <p:cNvPr id="20" name="文本框 19">
                  <a:extLst>
                    <a:ext uri="{FF2B5EF4-FFF2-40B4-BE49-F238E27FC236}">
                      <a16:creationId xmlns:a16="http://schemas.microsoft.com/office/drawing/2014/main" xmlns="" id="{03D3AE4D-4340-4356-A038-A7CE18948AC3}"/>
                    </a:ext>
                  </a:extLst>
                </p:cNvPr>
                <p:cNvSpPr txBox="1"/>
                <p:nvPr/>
              </p:nvSpPr>
              <p:spPr>
                <a:xfrm>
                  <a:off x="11328388" y="2526666"/>
                  <a:ext cx="844812" cy="233659"/>
                </a:xfrm>
                <a:prstGeom prst="rect">
                  <a:avLst/>
                </a:prstGeom>
                <a:noFill/>
              </p:spPr>
              <p:txBody>
                <a:bodyPr wrap="square" rtlCol="0">
                  <a:spAutoFit/>
                </a:bodyPr>
                <a:lstStyle/>
                <a:p>
                  <a:pPr algn="ctr"/>
                  <a:r>
                    <a:rPr lang="zh-CN" altLang="en-US" sz="2400" dirty="0">
                      <a:solidFill>
                        <a:schemeClr val="bg1"/>
                      </a:solidFill>
                      <a:latin typeface="+mn-ea"/>
                      <a:ea typeface="+mn-ea"/>
                    </a:rPr>
                    <a:t>经济基础</a:t>
                  </a:r>
                </a:p>
              </p:txBody>
            </p:sp>
          </p:grpSp>
          <p:sp>
            <p:nvSpPr>
              <p:cNvPr id="3" name="矩形 2">
                <a:extLst>
                  <a:ext uri="{FF2B5EF4-FFF2-40B4-BE49-F238E27FC236}">
                    <a16:creationId xmlns:a16="http://schemas.microsoft.com/office/drawing/2014/main" xmlns="" id="{EF2A51E3-96E9-48DD-B332-4D82B8F1D95D}"/>
                  </a:ext>
                </a:extLst>
              </p:cNvPr>
              <p:cNvSpPr/>
              <p:nvPr/>
            </p:nvSpPr>
            <p:spPr>
              <a:xfrm>
                <a:off x="3187681" y="2623452"/>
                <a:ext cx="800219" cy="461665"/>
              </a:xfrm>
              <a:prstGeom prst="rect">
                <a:avLst/>
              </a:prstGeom>
            </p:spPr>
            <p:txBody>
              <a:bodyPr wrap="none">
                <a:spAutoFit/>
              </a:bodyPr>
              <a:lstStyle/>
              <a:p>
                <a:r>
                  <a:rPr lang="zh-CN" altLang="en-US" sz="2400" b="1" dirty="0">
                    <a:solidFill>
                      <a:srgbClr val="B26A37"/>
                    </a:solidFill>
                    <a:latin typeface="Microsoft YaHei"/>
                    <a:ea typeface="Microsoft YaHei"/>
                    <a:sym typeface="微软雅黑" panose="020B0503020204020204" pitchFamily="34" charset="-122"/>
                  </a:rPr>
                  <a:t>矛盾</a:t>
                </a:r>
                <a:endParaRPr lang="zh-CN" altLang="en-US" b="1" dirty="0">
                  <a:solidFill>
                    <a:srgbClr val="B26A37"/>
                  </a:solidFill>
                </a:endParaRPr>
              </a:p>
            </p:txBody>
          </p:sp>
        </p:grpSp>
        <p:grpSp>
          <p:nvGrpSpPr>
            <p:cNvPr id="24" name="组合 23">
              <a:extLst>
                <a:ext uri="{FF2B5EF4-FFF2-40B4-BE49-F238E27FC236}">
                  <a16:creationId xmlns:a16="http://schemas.microsoft.com/office/drawing/2014/main" xmlns="" id="{9EBFBDB8-A7ED-413D-9AC6-BE968AACF04E}"/>
                </a:ext>
              </a:extLst>
            </p:cNvPr>
            <p:cNvGrpSpPr/>
            <p:nvPr/>
          </p:nvGrpSpPr>
          <p:grpSpPr>
            <a:xfrm>
              <a:off x="1028767" y="3763442"/>
              <a:ext cx="4687741" cy="630237"/>
              <a:chOff x="1243920" y="2539166"/>
              <a:chExt cx="4687741" cy="630237"/>
            </a:xfrm>
          </p:grpSpPr>
          <p:grpSp>
            <p:nvGrpSpPr>
              <p:cNvPr id="25" name="组合 24">
                <a:extLst>
                  <a:ext uri="{FF2B5EF4-FFF2-40B4-BE49-F238E27FC236}">
                    <a16:creationId xmlns:a16="http://schemas.microsoft.com/office/drawing/2014/main" xmlns="" id="{B69DD905-CD46-4892-B91D-35DBF3E39D40}"/>
                  </a:ext>
                </a:extLst>
              </p:cNvPr>
              <p:cNvGrpSpPr/>
              <p:nvPr/>
            </p:nvGrpSpPr>
            <p:grpSpPr>
              <a:xfrm>
                <a:off x="4090883" y="2539166"/>
                <a:ext cx="1840778" cy="630237"/>
                <a:chOff x="11241541" y="2484006"/>
                <a:chExt cx="931659" cy="318977"/>
              </a:xfrm>
            </p:grpSpPr>
            <p:sp>
              <p:nvSpPr>
                <p:cNvPr id="30" name="箭头: 五边形 36">
                  <a:extLst>
                    <a:ext uri="{FF2B5EF4-FFF2-40B4-BE49-F238E27FC236}">
                      <a16:creationId xmlns:a16="http://schemas.microsoft.com/office/drawing/2014/main" xmlns="" id="{EBAF9C13-8AC5-4376-9DEE-5617AFEF35A7}"/>
                    </a:ext>
                  </a:extLst>
                </p:cNvPr>
                <p:cNvSpPr/>
                <p:nvPr/>
              </p:nvSpPr>
              <p:spPr>
                <a:xfrm rot="10800000">
                  <a:off x="11241541" y="2484006"/>
                  <a:ext cx="931659" cy="318977"/>
                </a:xfrm>
                <a:prstGeom prst="homePlate">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n-ea"/>
                  </a:endParaRPr>
                </a:p>
              </p:txBody>
            </p:sp>
            <p:sp>
              <p:nvSpPr>
                <p:cNvPr id="31" name="文本框 30">
                  <a:extLst>
                    <a:ext uri="{FF2B5EF4-FFF2-40B4-BE49-F238E27FC236}">
                      <a16:creationId xmlns:a16="http://schemas.microsoft.com/office/drawing/2014/main" xmlns="" id="{B63B6813-F30E-462F-9E16-998D371FAA96}"/>
                    </a:ext>
                  </a:extLst>
                </p:cNvPr>
                <p:cNvSpPr txBox="1"/>
                <p:nvPr/>
              </p:nvSpPr>
              <p:spPr>
                <a:xfrm>
                  <a:off x="11328388" y="2526666"/>
                  <a:ext cx="844812" cy="233659"/>
                </a:xfrm>
                <a:prstGeom prst="rect">
                  <a:avLst/>
                </a:prstGeom>
                <a:noFill/>
              </p:spPr>
              <p:txBody>
                <a:bodyPr wrap="square" rtlCol="0">
                  <a:spAutoFit/>
                </a:bodyPr>
                <a:lstStyle/>
                <a:p>
                  <a:pPr algn="ctr"/>
                  <a:r>
                    <a:rPr lang="zh-CN" altLang="en-US" sz="2400" dirty="0">
                      <a:solidFill>
                        <a:schemeClr val="bg1"/>
                      </a:solidFill>
                      <a:latin typeface="+mn-ea"/>
                      <a:ea typeface="+mn-ea"/>
                    </a:rPr>
                    <a:t>生产关系</a:t>
                  </a:r>
                </a:p>
              </p:txBody>
            </p:sp>
          </p:grpSp>
          <p:grpSp>
            <p:nvGrpSpPr>
              <p:cNvPr id="26" name="组合 25">
                <a:extLst>
                  <a:ext uri="{FF2B5EF4-FFF2-40B4-BE49-F238E27FC236}">
                    <a16:creationId xmlns:a16="http://schemas.microsoft.com/office/drawing/2014/main" xmlns="" id="{0F7FD9DB-DE32-472D-BDD1-0D9A8BD61483}"/>
                  </a:ext>
                </a:extLst>
              </p:cNvPr>
              <p:cNvGrpSpPr/>
              <p:nvPr/>
            </p:nvGrpSpPr>
            <p:grpSpPr>
              <a:xfrm flipH="1">
                <a:off x="1243920" y="2539166"/>
                <a:ext cx="1840778" cy="630237"/>
                <a:chOff x="11241541" y="2484006"/>
                <a:chExt cx="931659" cy="318977"/>
              </a:xfrm>
            </p:grpSpPr>
            <p:sp>
              <p:nvSpPr>
                <p:cNvPr id="28" name="箭头: 五边形 36">
                  <a:extLst>
                    <a:ext uri="{FF2B5EF4-FFF2-40B4-BE49-F238E27FC236}">
                      <a16:creationId xmlns:a16="http://schemas.microsoft.com/office/drawing/2014/main" xmlns="" id="{0E4A199F-F6F9-4272-B48C-0DCF987CAAF9}"/>
                    </a:ext>
                  </a:extLst>
                </p:cNvPr>
                <p:cNvSpPr/>
                <p:nvPr/>
              </p:nvSpPr>
              <p:spPr>
                <a:xfrm rot="10800000">
                  <a:off x="11241541" y="2484006"/>
                  <a:ext cx="931659" cy="318977"/>
                </a:xfrm>
                <a:prstGeom prst="homePlate">
                  <a:avLst/>
                </a:prstGeom>
                <a:solidFill>
                  <a:srgbClr val="C77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n-ea"/>
                  </a:endParaRPr>
                </a:p>
              </p:txBody>
            </p:sp>
            <p:sp>
              <p:nvSpPr>
                <p:cNvPr id="29" name="文本框 28">
                  <a:extLst>
                    <a:ext uri="{FF2B5EF4-FFF2-40B4-BE49-F238E27FC236}">
                      <a16:creationId xmlns:a16="http://schemas.microsoft.com/office/drawing/2014/main" xmlns="" id="{D1E8AA3F-A86C-47E2-A88C-B50315845847}"/>
                    </a:ext>
                  </a:extLst>
                </p:cNvPr>
                <p:cNvSpPr txBox="1"/>
                <p:nvPr/>
              </p:nvSpPr>
              <p:spPr>
                <a:xfrm>
                  <a:off x="11328388" y="2526666"/>
                  <a:ext cx="844812" cy="233659"/>
                </a:xfrm>
                <a:prstGeom prst="rect">
                  <a:avLst/>
                </a:prstGeom>
                <a:noFill/>
              </p:spPr>
              <p:txBody>
                <a:bodyPr wrap="square" rtlCol="0">
                  <a:spAutoFit/>
                </a:bodyPr>
                <a:lstStyle/>
                <a:p>
                  <a:pPr algn="ctr"/>
                  <a:r>
                    <a:rPr lang="zh-CN" altLang="en-US" sz="2400" dirty="0">
                      <a:solidFill>
                        <a:schemeClr val="bg1"/>
                      </a:solidFill>
                      <a:latin typeface="+mn-ea"/>
                      <a:ea typeface="+mn-ea"/>
                    </a:rPr>
                    <a:t>生产力</a:t>
                  </a:r>
                </a:p>
              </p:txBody>
            </p:sp>
          </p:grpSp>
          <p:sp>
            <p:nvSpPr>
              <p:cNvPr id="27" name="矩形 26">
                <a:extLst>
                  <a:ext uri="{FF2B5EF4-FFF2-40B4-BE49-F238E27FC236}">
                    <a16:creationId xmlns:a16="http://schemas.microsoft.com/office/drawing/2014/main" xmlns="" id="{0E40BD3C-0FB3-43B6-942A-D59082EF349C}"/>
                  </a:ext>
                </a:extLst>
              </p:cNvPr>
              <p:cNvSpPr/>
              <p:nvPr/>
            </p:nvSpPr>
            <p:spPr>
              <a:xfrm>
                <a:off x="3187681" y="2623452"/>
                <a:ext cx="800219" cy="461665"/>
              </a:xfrm>
              <a:prstGeom prst="rect">
                <a:avLst/>
              </a:prstGeom>
            </p:spPr>
            <p:txBody>
              <a:bodyPr wrap="none">
                <a:spAutoFit/>
              </a:bodyPr>
              <a:lstStyle/>
              <a:p>
                <a:r>
                  <a:rPr lang="zh-CN" altLang="en-US" sz="2400" b="1" dirty="0">
                    <a:solidFill>
                      <a:srgbClr val="B26A37"/>
                    </a:solidFill>
                    <a:latin typeface="Microsoft YaHei"/>
                    <a:ea typeface="Microsoft YaHei"/>
                    <a:sym typeface="微软雅黑" panose="020B0503020204020204" pitchFamily="34" charset="-122"/>
                  </a:rPr>
                  <a:t>矛盾</a:t>
                </a:r>
                <a:endParaRPr lang="zh-CN" altLang="en-US" b="1" dirty="0">
                  <a:solidFill>
                    <a:srgbClr val="B26A37"/>
                  </a:solidFill>
                </a:endParaRPr>
              </a:p>
            </p:txBody>
          </p:sp>
        </p:grpSp>
        <p:cxnSp>
          <p:nvCxnSpPr>
            <p:cNvPr id="6" name="直接箭头连接符 5">
              <a:extLst>
                <a:ext uri="{FF2B5EF4-FFF2-40B4-BE49-F238E27FC236}">
                  <a16:creationId xmlns:a16="http://schemas.microsoft.com/office/drawing/2014/main" xmlns="" id="{F980F5E6-15A8-4145-8A7E-DFE579D979EA}"/>
                </a:ext>
              </a:extLst>
            </p:cNvPr>
            <p:cNvCxnSpPr>
              <a:cxnSpLocks/>
            </p:cNvCxnSpPr>
            <p:nvPr/>
          </p:nvCxnSpPr>
          <p:spPr>
            <a:xfrm>
              <a:off x="3240741" y="2819781"/>
              <a:ext cx="0" cy="885771"/>
            </a:xfrm>
            <a:prstGeom prst="straightConnector1">
              <a:avLst/>
            </a:prstGeom>
            <a:ln>
              <a:solidFill>
                <a:srgbClr val="B26A3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xmlns="" id="{DA89DA1B-FF53-492A-B815-654E771314A5}"/>
                </a:ext>
              </a:extLst>
            </p:cNvPr>
            <p:cNvCxnSpPr>
              <a:cxnSpLocks/>
            </p:cNvCxnSpPr>
            <p:nvPr/>
          </p:nvCxnSpPr>
          <p:spPr>
            <a:xfrm flipV="1">
              <a:off x="3480213" y="2819781"/>
              <a:ext cx="0" cy="885771"/>
            </a:xfrm>
            <a:prstGeom prst="straightConnector1">
              <a:avLst/>
            </a:prstGeom>
            <a:ln>
              <a:solidFill>
                <a:srgbClr val="B26A37"/>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xmlns="" id="{7FC8C22B-C368-45F9-8EF6-7091E70672A0}"/>
                </a:ext>
              </a:extLst>
            </p:cNvPr>
            <p:cNvSpPr/>
            <p:nvPr/>
          </p:nvSpPr>
          <p:spPr>
            <a:xfrm>
              <a:off x="3611198" y="3062611"/>
              <a:ext cx="1467068" cy="400110"/>
            </a:xfrm>
            <a:prstGeom prst="rect">
              <a:avLst/>
            </a:prstGeom>
          </p:spPr>
          <p:txBody>
            <a:bodyPr wrap="none">
              <a:spAutoFit/>
            </a:bodyPr>
            <a:lstStyle/>
            <a:p>
              <a:r>
                <a:rPr lang="zh-CN" altLang="en-US" sz="2000" dirty="0">
                  <a:solidFill>
                    <a:srgbClr val="000000"/>
                  </a:solidFill>
                  <a:latin typeface="Microsoft YaHei"/>
                  <a:ea typeface="Microsoft YaHei"/>
                  <a:sym typeface="微软雅黑" panose="020B0503020204020204" pitchFamily="34" charset="-122"/>
                </a:rPr>
                <a:t>影响和制约</a:t>
              </a:r>
              <a:endParaRPr lang="zh-CN" altLang="en-US" sz="1600" dirty="0"/>
            </a:p>
          </p:txBody>
        </p:sp>
      </p:grpSp>
    </p:spTree>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矩形 46">
            <a:extLst>
              <a:ext uri="{FF2B5EF4-FFF2-40B4-BE49-F238E27FC236}">
                <a16:creationId xmlns:a16="http://schemas.microsoft.com/office/drawing/2014/main" xmlns="" id="{78D91A1E-90F1-4898-B88D-1C20C4735D42}"/>
              </a:ext>
            </a:extLst>
          </p:cNvPr>
          <p:cNvSpPr>
            <a:spLocks noChangeArrowheads="1"/>
          </p:cNvSpPr>
          <p:nvPr/>
        </p:nvSpPr>
        <p:spPr bwMode="auto">
          <a:xfrm>
            <a:off x="2838116" y="4829891"/>
            <a:ext cx="849947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b="1" dirty="0">
                <a:solidFill>
                  <a:srgbClr val="000000"/>
                </a:solidFill>
                <a:latin typeface="微软雅黑" panose="020B0503020204020204" pitchFamily="34" charset="-122"/>
                <a:sym typeface="微软雅黑" panose="020B0503020204020204" pitchFamily="34" charset="-122"/>
              </a:rPr>
              <a:t>社会基本矛盾通常是通过改革的方式来解决的。</a:t>
            </a:r>
          </a:p>
        </p:txBody>
      </p:sp>
      <p:sp>
        <p:nvSpPr>
          <p:cNvPr id="14" name="矩形 13">
            <a:extLst>
              <a:ext uri="{FF2B5EF4-FFF2-40B4-BE49-F238E27FC236}">
                <a16:creationId xmlns:a16="http://schemas.microsoft.com/office/drawing/2014/main" xmlns="" id="{3A24ACF1-7179-4303-B1D7-E6CD79120D19}"/>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15" name="矩形: 圆角 14">
            <a:extLst>
              <a:ext uri="{FF2B5EF4-FFF2-40B4-BE49-F238E27FC236}">
                <a16:creationId xmlns:a16="http://schemas.microsoft.com/office/drawing/2014/main" xmlns="" id="{518A972A-6115-4B3C-9B0B-14D1382DFB78}"/>
              </a:ext>
            </a:extLst>
          </p:cNvPr>
          <p:cNvSpPr/>
          <p:nvPr/>
        </p:nvSpPr>
        <p:spPr>
          <a:xfrm>
            <a:off x="2120153" y="1085397"/>
            <a:ext cx="7951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（二）社会基本矛盾运动是历史发展的根本动力</a:t>
            </a:r>
          </a:p>
        </p:txBody>
      </p:sp>
      <p:grpSp>
        <p:nvGrpSpPr>
          <p:cNvPr id="16" name="组合 15">
            <a:extLst>
              <a:ext uri="{FF2B5EF4-FFF2-40B4-BE49-F238E27FC236}">
                <a16:creationId xmlns:a16="http://schemas.microsoft.com/office/drawing/2014/main" xmlns="" id="{38924866-4591-41BC-92CE-3FA3FEFDFDDB}"/>
              </a:ext>
            </a:extLst>
          </p:cNvPr>
          <p:cNvGrpSpPr/>
          <p:nvPr/>
        </p:nvGrpSpPr>
        <p:grpSpPr>
          <a:xfrm>
            <a:off x="2279002" y="2666080"/>
            <a:ext cx="7633995" cy="1174214"/>
            <a:chOff x="1131235" y="2144858"/>
            <a:chExt cx="7633995" cy="1174214"/>
          </a:xfrm>
        </p:grpSpPr>
        <p:sp>
          <p:nvSpPr>
            <p:cNvPr id="17" name="矩形 30">
              <a:extLst>
                <a:ext uri="{FF2B5EF4-FFF2-40B4-BE49-F238E27FC236}">
                  <a16:creationId xmlns:a16="http://schemas.microsoft.com/office/drawing/2014/main" xmlns="" id="{4874599E-00D7-4C69-A831-85F877F7F554}"/>
                </a:ext>
              </a:extLst>
            </p:cNvPr>
            <p:cNvSpPr>
              <a:spLocks noChangeArrowheads="1"/>
            </p:cNvSpPr>
            <p:nvPr/>
          </p:nvSpPr>
          <p:spPr bwMode="auto">
            <a:xfrm>
              <a:off x="2350345" y="2144858"/>
              <a:ext cx="622662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社会基本矛盾不同的表现形式和解决方式，从根本上影响和促进社会形态的变化和发展</a:t>
              </a:r>
            </a:p>
          </p:txBody>
        </p:sp>
        <p:grpSp>
          <p:nvGrpSpPr>
            <p:cNvPr id="18" name="组合 17">
              <a:extLst>
                <a:ext uri="{FF2B5EF4-FFF2-40B4-BE49-F238E27FC236}">
                  <a16:creationId xmlns:a16="http://schemas.microsoft.com/office/drawing/2014/main" xmlns="" id="{D18E15E0-1D9B-45CA-A594-3001E56DABE8}"/>
                </a:ext>
              </a:extLst>
            </p:cNvPr>
            <p:cNvGrpSpPr/>
            <p:nvPr/>
          </p:nvGrpSpPr>
          <p:grpSpPr>
            <a:xfrm>
              <a:off x="1131235" y="2184009"/>
              <a:ext cx="7633995" cy="1135063"/>
              <a:chOff x="4815729" y="2395026"/>
              <a:chExt cx="5697630" cy="847154"/>
            </a:xfrm>
          </p:grpSpPr>
          <p:sp>
            <p:nvSpPr>
              <p:cNvPr id="19" name="PA-1022137">
                <a:extLst>
                  <a:ext uri="{FF2B5EF4-FFF2-40B4-BE49-F238E27FC236}">
                    <a16:creationId xmlns:a16="http://schemas.microsoft.com/office/drawing/2014/main" xmlns="" id="{E0377586-9C89-4DCF-957E-EA1CA4355F28}"/>
                  </a:ext>
                </a:extLst>
              </p:cNvPr>
              <p:cNvSpPr/>
              <p:nvPr>
                <p:custDataLst>
                  <p:tags r:id="rId1"/>
                </p:custDataLst>
              </p:nvPr>
            </p:nvSpPr>
            <p:spPr bwMode="auto">
              <a:xfrm>
                <a:off x="5089100" y="2395026"/>
                <a:ext cx="5424259" cy="847154"/>
              </a:xfrm>
              <a:prstGeom prst="rect">
                <a:avLst/>
              </a:prstGeom>
              <a:noFill/>
              <a:ln w="9525" cap="flat" cmpd="sng" algn="ctr">
                <a:solidFill>
                  <a:srgbClr val="FFFFFF">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3D3D3D"/>
                  </a:solidFill>
                  <a:effectLst/>
                  <a:uLnTx/>
                  <a:uFillTx/>
                  <a:latin typeface="Arial" panose="020B0604020202020204" pitchFamily="34" charset="0"/>
                  <a:ea typeface="宋体" panose="02010600030101010101" pitchFamily="2" charset="-122"/>
                  <a:cs typeface="+mn-cs"/>
                </a:endParaRPr>
              </a:p>
            </p:txBody>
          </p:sp>
          <p:sp>
            <p:nvSpPr>
              <p:cNvPr id="20" name="PA-1022140">
                <a:extLst>
                  <a:ext uri="{FF2B5EF4-FFF2-40B4-BE49-F238E27FC236}">
                    <a16:creationId xmlns:a16="http://schemas.microsoft.com/office/drawing/2014/main" xmlns="" id="{6F3D0607-83E7-4ADF-A4AD-3E8A30661AF3}"/>
                  </a:ext>
                </a:extLst>
              </p:cNvPr>
              <p:cNvSpPr/>
              <p:nvPr>
                <p:custDataLst>
                  <p:tags r:id="rId2"/>
                </p:custDataLst>
              </p:nvPr>
            </p:nvSpPr>
            <p:spPr bwMode="auto">
              <a:xfrm>
                <a:off x="4815729" y="2588907"/>
                <a:ext cx="738079" cy="433137"/>
              </a:xfrm>
              <a:prstGeom prst="roundRect">
                <a:avLst>
                  <a:gd name="adj" fmla="val 8419"/>
                </a:avLst>
              </a:prstGeom>
              <a:solidFill>
                <a:srgbClr val="B26A37"/>
              </a:solidFill>
              <a:ln w="12700"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0" tIns="0" rIns="0" bIns="0" numCol="1" rtlCol="0" anchor="ctr" anchorCtr="0" compatLnSpc="1"/>
              <a:lstStyle/>
              <a:p>
                <a:pPr lvl="0" algn="ctr" eaLnBrk="1" hangingPunct="1">
                  <a:defRPr/>
                </a:pPr>
                <a:r>
                  <a:rPr lang="zh-CN" altLang="en-US" sz="2400" b="1" dirty="0">
                    <a:solidFill>
                      <a:schemeClr val="bg1"/>
                    </a:solidFill>
                    <a:latin typeface="+mn-ea"/>
                    <a:ea typeface="+mn-ea"/>
                    <a:sym typeface="微软雅黑" panose="020B0503020204020204" pitchFamily="34" charset="-122"/>
                  </a:rPr>
                  <a:t>最后</a:t>
                </a:r>
                <a:endParaRPr kumimoji="0" lang="zh-CN" altLang="en-US" sz="1800" b="0" i="0" u="none" strike="noStrike" kern="0" cap="none" spc="0" normalizeH="0" baseline="0" noProof="0" dirty="0">
                  <a:ln>
                    <a:noFill/>
                  </a:ln>
                  <a:solidFill>
                    <a:schemeClr val="bg1"/>
                  </a:solidFill>
                  <a:effectLst/>
                  <a:uLnTx/>
                  <a:uFillTx/>
                  <a:latin typeface="+mn-ea"/>
                  <a:ea typeface="+mn-ea"/>
                </a:endParaRPr>
              </a:p>
            </p:txBody>
          </p:sp>
        </p:grpSp>
      </p:grpSp>
    </p:spTree>
  </p:cSld>
  <p:clrMapOvr>
    <a:masterClrMapping/>
  </p:clrMapOvr>
  <p:transition spd="med">
    <p:pul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8" name="矩形 46">
            <a:extLst>
              <a:ext uri="{FF2B5EF4-FFF2-40B4-BE49-F238E27FC236}">
                <a16:creationId xmlns:a16="http://schemas.microsoft.com/office/drawing/2014/main" xmlns="" id="{9BD7C9F6-AF92-4835-B513-DD19EEAB8333}"/>
              </a:ext>
            </a:extLst>
          </p:cNvPr>
          <p:cNvSpPr>
            <a:spLocks noChangeArrowheads="1"/>
          </p:cNvSpPr>
          <p:nvPr/>
        </p:nvSpPr>
        <p:spPr bwMode="auto">
          <a:xfrm>
            <a:off x="7703127" y="2644365"/>
            <a:ext cx="376549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dirty="0">
                <a:solidFill>
                  <a:srgbClr val="000000"/>
                </a:solidFill>
                <a:latin typeface="微软雅黑" panose="020B0503020204020204" pitchFamily="34" charset="-122"/>
                <a:sym typeface="微软雅黑" panose="020B0503020204020204" pitchFamily="34" charset="-122"/>
              </a:rPr>
              <a:t>把发展社会生产力同提高全民族文明素质结合起来</a:t>
            </a:r>
            <a:endParaRPr lang="en-US" altLang="zh-CN" sz="2400" dirty="0">
              <a:solidFill>
                <a:srgbClr val="000000"/>
              </a:solidFill>
              <a:latin typeface="微软雅黑" panose="020B0503020204020204" pitchFamily="34" charset="-122"/>
              <a:sym typeface="微软雅黑" panose="020B0503020204020204" pitchFamily="34" charset="-122"/>
            </a:endParaRPr>
          </a:p>
        </p:txBody>
      </p:sp>
      <p:pic>
        <p:nvPicPr>
          <p:cNvPr id="105479" name="Picture 12">
            <a:extLst>
              <a:ext uri="{FF2B5EF4-FFF2-40B4-BE49-F238E27FC236}">
                <a16:creationId xmlns:a16="http://schemas.microsoft.com/office/drawing/2014/main" xmlns="" id="{F45195A9-FF95-42F5-A148-BC98DB28A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23383" y="3664849"/>
            <a:ext cx="2824927" cy="282927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xmlns="" id="{8DD43981-4998-485F-B55D-EC61920AA0C4}"/>
              </a:ext>
            </a:extLst>
          </p:cNvPr>
          <p:cNvSpPr/>
          <p:nvPr/>
        </p:nvSpPr>
        <p:spPr>
          <a:xfrm>
            <a:off x="66963" y="286009"/>
            <a:ext cx="7636164" cy="507831"/>
          </a:xfrm>
          <a:prstGeom prst="rect">
            <a:avLst/>
          </a:prstGeom>
        </p:spPr>
        <p:txBody>
          <a:bodyPr wrap="square">
            <a:spAutoFit/>
          </a:bodyPr>
          <a:lstStyle/>
          <a:p>
            <a:pPr lvl="0">
              <a:lnSpc>
                <a:spcPct val="90000"/>
              </a:lnSpc>
              <a:spcBef>
                <a:spcPts val="1000"/>
              </a:spcBef>
            </a:pPr>
            <a:r>
              <a:rPr lang="zh-CN" altLang="en-US" sz="3000" b="1" dirty="0">
                <a:solidFill>
                  <a:prstClr val="white"/>
                </a:solidFill>
                <a:latin typeface="Arial" panose="020B0604020202020204" pitchFamily="34" charset="0"/>
                <a:ea typeface="微软雅黑" panose="020B0503020204020204" pitchFamily="34" charset="-122"/>
                <a:sym typeface="Arial" panose="020B0604020202020204" pitchFamily="34" charset="0"/>
              </a:rPr>
              <a:t>一、社会基本矛盾在历史发展中的作用</a:t>
            </a:r>
          </a:p>
        </p:txBody>
      </p:sp>
      <p:sp>
        <p:nvSpPr>
          <p:cNvPr id="14" name="矩形: 圆角 13">
            <a:extLst>
              <a:ext uri="{FF2B5EF4-FFF2-40B4-BE49-F238E27FC236}">
                <a16:creationId xmlns:a16="http://schemas.microsoft.com/office/drawing/2014/main" xmlns="" id="{11E0F451-9205-4428-B355-6F7922AEA7D7}"/>
              </a:ext>
            </a:extLst>
          </p:cNvPr>
          <p:cNvSpPr/>
          <p:nvPr/>
        </p:nvSpPr>
        <p:spPr>
          <a:xfrm>
            <a:off x="2120153" y="1085397"/>
            <a:ext cx="795169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eaLnBrk="1" hangingPunct="1"/>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（二）社会基本矛盾运动是历史发展的根本动力</a:t>
            </a:r>
          </a:p>
        </p:txBody>
      </p:sp>
      <p:sp>
        <p:nvSpPr>
          <p:cNvPr id="15" name="Freeform 7">
            <a:extLst>
              <a:ext uri="{FF2B5EF4-FFF2-40B4-BE49-F238E27FC236}">
                <a16:creationId xmlns:a16="http://schemas.microsoft.com/office/drawing/2014/main" xmlns="" id="{3BC1D429-3818-480E-A396-8BB6FCE7476E}"/>
              </a:ext>
            </a:extLst>
          </p:cNvPr>
          <p:cNvSpPr>
            <a:spLocks/>
          </p:cNvSpPr>
          <p:nvPr/>
        </p:nvSpPr>
        <p:spPr bwMode="auto">
          <a:xfrm>
            <a:off x="4807690" y="2922772"/>
            <a:ext cx="3475698" cy="3945976"/>
          </a:xfrm>
          <a:custGeom>
            <a:avLst/>
            <a:gdLst>
              <a:gd name="T0" fmla="*/ 1297 w 5418"/>
              <a:gd name="T1" fmla="*/ 4999 h 11317"/>
              <a:gd name="T2" fmla="*/ 895 w 5418"/>
              <a:gd name="T3" fmla="*/ 2438 h 11317"/>
              <a:gd name="T4" fmla="*/ 526 w 5418"/>
              <a:gd name="T5" fmla="*/ 1192 h 11317"/>
              <a:gd name="T6" fmla="*/ 288 w 5418"/>
              <a:gd name="T7" fmla="*/ 585 h 11317"/>
              <a:gd name="T8" fmla="*/ 0 w 5418"/>
              <a:gd name="T9" fmla="*/ 0 h 11317"/>
              <a:gd name="T10" fmla="*/ 325 w 5418"/>
              <a:gd name="T11" fmla="*/ 568 h 11317"/>
              <a:gd name="T12" fmla="*/ 602 w 5418"/>
              <a:gd name="T13" fmla="*/ 1162 h 11317"/>
              <a:gd name="T14" fmla="*/ 1054 w 5418"/>
              <a:gd name="T15" fmla="*/ 2394 h 11317"/>
              <a:gd name="T16" fmla="*/ 1625 w 5418"/>
              <a:gd name="T17" fmla="*/ 4963 h 11317"/>
              <a:gd name="T18" fmla="*/ 1683 w 5418"/>
              <a:gd name="T19" fmla="*/ 5410 h 11317"/>
              <a:gd name="T20" fmla="*/ 1801 w 5418"/>
              <a:gd name="T21" fmla="*/ 4780 h 11317"/>
              <a:gd name="T22" fmla="*/ 2143 w 5418"/>
              <a:gd name="T23" fmla="*/ 3450 h 11317"/>
              <a:gd name="T24" fmla="*/ 2632 w 5418"/>
              <a:gd name="T25" fmla="*/ 2168 h 11317"/>
              <a:gd name="T26" fmla="*/ 3326 w 5418"/>
              <a:gd name="T27" fmla="*/ 987 h 11317"/>
              <a:gd name="T28" fmla="*/ 3776 w 5418"/>
              <a:gd name="T29" fmla="*/ 472 h 11317"/>
              <a:gd name="T30" fmla="*/ 4035 w 5418"/>
              <a:gd name="T31" fmla="*/ 249 h 11317"/>
              <a:gd name="T32" fmla="*/ 4322 w 5418"/>
              <a:gd name="T33" fmla="*/ 66 h 11317"/>
              <a:gd name="T34" fmla="*/ 4048 w 5418"/>
              <a:gd name="T35" fmla="*/ 265 h 11317"/>
              <a:gd name="T36" fmla="*/ 3806 w 5418"/>
              <a:gd name="T37" fmla="*/ 501 h 11317"/>
              <a:gd name="T38" fmla="*/ 3394 w 5418"/>
              <a:gd name="T39" fmla="*/ 1035 h 11317"/>
              <a:gd name="T40" fmla="*/ 2784 w 5418"/>
              <a:gd name="T41" fmla="*/ 2233 h 11317"/>
              <a:gd name="T42" fmla="*/ 2381 w 5418"/>
              <a:gd name="T43" fmla="*/ 3516 h 11317"/>
              <a:gd name="T44" fmla="*/ 2126 w 5418"/>
              <a:gd name="T45" fmla="*/ 4837 h 11317"/>
              <a:gd name="T46" fmla="*/ 1934 w 5418"/>
              <a:gd name="T47" fmla="*/ 7180 h 11317"/>
              <a:gd name="T48" fmla="*/ 2259 w 5418"/>
              <a:gd name="T49" fmla="*/ 6491 h 11317"/>
              <a:gd name="T50" fmla="*/ 2841 w 5418"/>
              <a:gd name="T51" fmla="*/ 5731 h 11317"/>
              <a:gd name="T52" fmla="*/ 3608 w 5418"/>
              <a:gd name="T53" fmla="*/ 5171 h 11317"/>
              <a:gd name="T54" fmla="*/ 4494 w 5418"/>
              <a:gd name="T55" fmla="*/ 4867 h 11317"/>
              <a:gd name="T56" fmla="*/ 4956 w 5418"/>
              <a:gd name="T57" fmla="*/ 4814 h 11317"/>
              <a:gd name="T58" fmla="*/ 5418 w 5418"/>
              <a:gd name="T59" fmla="*/ 4829 h 11317"/>
              <a:gd name="T60" fmla="*/ 4960 w 5418"/>
              <a:gd name="T61" fmla="*/ 4855 h 11317"/>
              <a:gd name="T62" fmla="*/ 4513 w 5418"/>
              <a:gd name="T63" fmla="*/ 4948 h 11317"/>
              <a:gd name="T64" fmla="*/ 3690 w 5418"/>
              <a:gd name="T65" fmla="*/ 5314 h 11317"/>
              <a:gd name="T66" fmla="*/ 3022 w 5418"/>
              <a:gd name="T67" fmla="*/ 5899 h 11317"/>
              <a:gd name="T68" fmla="*/ 2551 w 5418"/>
              <a:gd name="T69" fmla="*/ 6644 h 11317"/>
              <a:gd name="T70" fmla="*/ 2122 w 5418"/>
              <a:gd name="T71" fmla="*/ 8357 h 11317"/>
              <a:gd name="T72" fmla="*/ 2128 w 5418"/>
              <a:gd name="T73" fmla="*/ 11317 h 11317"/>
              <a:gd name="T74" fmla="*/ 1466 w 5418"/>
              <a:gd name="T75" fmla="*/ 11315 h 11317"/>
              <a:gd name="T76" fmla="*/ 1297 w 5418"/>
              <a:gd name="T77" fmla="*/ 4999 h 1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18" h="11317">
                <a:moveTo>
                  <a:pt x="1297" y="4999"/>
                </a:moveTo>
                <a:cubicBezTo>
                  <a:pt x="1229" y="4138"/>
                  <a:pt x="1100" y="3280"/>
                  <a:pt x="895" y="2438"/>
                </a:cubicBezTo>
                <a:cubicBezTo>
                  <a:pt x="793" y="2018"/>
                  <a:pt x="671" y="1601"/>
                  <a:pt x="526" y="1192"/>
                </a:cubicBezTo>
                <a:cubicBezTo>
                  <a:pt x="453" y="987"/>
                  <a:pt x="374" y="785"/>
                  <a:pt x="288" y="585"/>
                </a:cubicBezTo>
                <a:cubicBezTo>
                  <a:pt x="201" y="386"/>
                  <a:pt x="109" y="189"/>
                  <a:pt x="0" y="0"/>
                </a:cubicBezTo>
                <a:cubicBezTo>
                  <a:pt x="121" y="182"/>
                  <a:pt x="225" y="374"/>
                  <a:pt x="325" y="568"/>
                </a:cubicBezTo>
                <a:cubicBezTo>
                  <a:pt x="424" y="762"/>
                  <a:pt x="516" y="961"/>
                  <a:pt x="602" y="1162"/>
                </a:cubicBezTo>
                <a:cubicBezTo>
                  <a:pt x="775" y="1564"/>
                  <a:pt x="924" y="1976"/>
                  <a:pt x="1054" y="2394"/>
                </a:cubicBezTo>
                <a:cubicBezTo>
                  <a:pt x="1315" y="3231"/>
                  <a:pt x="1500" y="4093"/>
                  <a:pt x="1625" y="4963"/>
                </a:cubicBezTo>
                <a:cubicBezTo>
                  <a:pt x="1646" y="5111"/>
                  <a:pt x="1665" y="5260"/>
                  <a:pt x="1683" y="5410"/>
                </a:cubicBezTo>
                <a:cubicBezTo>
                  <a:pt x="1719" y="5199"/>
                  <a:pt x="1758" y="4989"/>
                  <a:pt x="1801" y="4780"/>
                </a:cubicBezTo>
                <a:cubicBezTo>
                  <a:pt x="1895" y="4332"/>
                  <a:pt x="2007" y="3887"/>
                  <a:pt x="2143" y="3450"/>
                </a:cubicBezTo>
                <a:cubicBezTo>
                  <a:pt x="2279" y="3013"/>
                  <a:pt x="2439" y="2583"/>
                  <a:pt x="2632" y="2168"/>
                </a:cubicBezTo>
                <a:cubicBezTo>
                  <a:pt x="2826" y="1753"/>
                  <a:pt x="3052" y="1353"/>
                  <a:pt x="3326" y="987"/>
                </a:cubicBezTo>
                <a:cubicBezTo>
                  <a:pt x="3463" y="804"/>
                  <a:pt x="3612" y="631"/>
                  <a:pt x="3776" y="472"/>
                </a:cubicBezTo>
                <a:cubicBezTo>
                  <a:pt x="3858" y="393"/>
                  <a:pt x="3944" y="318"/>
                  <a:pt x="4035" y="249"/>
                </a:cubicBezTo>
                <a:cubicBezTo>
                  <a:pt x="4125" y="180"/>
                  <a:pt x="4219" y="115"/>
                  <a:pt x="4322" y="66"/>
                </a:cubicBezTo>
                <a:cubicBezTo>
                  <a:pt x="4222" y="121"/>
                  <a:pt x="4133" y="191"/>
                  <a:pt x="4048" y="265"/>
                </a:cubicBezTo>
                <a:cubicBezTo>
                  <a:pt x="3962" y="339"/>
                  <a:pt x="3882" y="418"/>
                  <a:pt x="3806" y="501"/>
                </a:cubicBezTo>
                <a:cubicBezTo>
                  <a:pt x="3654" y="667"/>
                  <a:pt x="3517" y="847"/>
                  <a:pt x="3394" y="1035"/>
                </a:cubicBezTo>
                <a:cubicBezTo>
                  <a:pt x="3146" y="1410"/>
                  <a:pt x="2948" y="1816"/>
                  <a:pt x="2784" y="2233"/>
                </a:cubicBezTo>
                <a:cubicBezTo>
                  <a:pt x="2619" y="2651"/>
                  <a:pt x="2488" y="3081"/>
                  <a:pt x="2381" y="3516"/>
                </a:cubicBezTo>
                <a:cubicBezTo>
                  <a:pt x="2274" y="3952"/>
                  <a:pt x="2191" y="4393"/>
                  <a:pt x="2126" y="4837"/>
                </a:cubicBezTo>
                <a:cubicBezTo>
                  <a:pt x="2014" y="5613"/>
                  <a:pt x="1956" y="6396"/>
                  <a:pt x="1934" y="7180"/>
                </a:cubicBezTo>
                <a:cubicBezTo>
                  <a:pt x="2024" y="6942"/>
                  <a:pt x="2131" y="6711"/>
                  <a:pt x="2259" y="6491"/>
                </a:cubicBezTo>
                <a:cubicBezTo>
                  <a:pt x="2420" y="6214"/>
                  <a:pt x="2614" y="5955"/>
                  <a:pt x="2841" y="5731"/>
                </a:cubicBezTo>
                <a:cubicBezTo>
                  <a:pt x="3068" y="5506"/>
                  <a:pt x="3327" y="5316"/>
                  <a:pt x="3608" y="5171"/>
                </a:cubicBezTo>
                <a:cubicBezTo>
                  <a:pt x="3888" y="5025"/>
                  <a:pt x="4188" y="4925"/>
                  <a:pt x="4494" y="4867"/>
                </a:cubicBezTo>
                <a:cubicBezTo>
                  <a:pt x="4647" y="4839"/>
                  <a:pt x="4801" y="4821"/>
                  <a:pt x="4956" y="4814"/>
                </a:cubicBezTo>
                <a:cubicBezTo>
                  <a:pt x="5110" y="4807"/>
                  <a:pt x="5265" y="4809"/>
                  <a:pt x="5418" y="4829"/>
                </a:cubicBezTo>
                <a:cubicBezTo>
                  <a:pt x="5264" y="4823"/>
                  <a:pt x="5111" y="4835"/>
                  <a:pt x="4960" y="4855"/>
                </a:cubicBezTo>
                <a:cubicBezTo>
                  <a:pt x="4808" y="4875"/>
                  <a:pt x="4659" y="4907"/>
                  <a:pt x="4513" y="4948"/>
                </a:cubicBezTo>
                <a:cubicBezTo>
                  <a:pt x="4221" y="5030"/>
                  <a:pt x="3942" y="5153"/>
                  <a:pt x="3690" y="5314"/>
                </a:cubicBezTo>
                <a:cubicBezTo>
                  <a:pt x="3438" y="5474"/>
                  <a:pt x="3213" y="5673"/>
                  <a:pt x="3022" y="5899"/>
                </a:cubicBezTo>
                <a:cubicBezTo>
                  <a:pt x="2832" y="6125"/>
                  <a:pt x="2676" y="6377"/>
                  <a:pt x="2551" y="6644"/>
                </a:cubicBezTo>
                <a:cubicBezTo>
                  <a:pt x="2302" y="7179"/>
                  <a:pt x="2176" y="7766"/>
                  <a:pt x="2122" y="8357"/>
                </a:cubicBezTo>
                <a:cubicBezTo>
                  <a:pt x="2074" y="8889"/>
                  <a:pt x="2084" y="10781"/>
                  <a:pt x="2128" y="11317"/>
                </a:cubicBezTo>
                <a:lnTo>
                  <a:pt x="1466" y="11315"/>
                </a:lnTo>
                <a:cubicBezTo>
                  <a:pt x="1466" y="11315"/>
                  <a:pt x="1365" y="5855"/>
                  <a:pt x="1297" y="4999"/>
                </a:cubicBezTo>
                <a:close/>
              </a:path>
            </a:pathLst>
          </a:custGeom>
          <a:solidFill>
            <a:srgbClr val="C77D4B"/>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sp>
        <p:nvSpPr>
          <p:cNvPr id="16" name="矩形 46">
            <a:extLst>
              <a:ext uri="{FF2B5EF4-FFF2-40B4-BE49-F238E27FC236}">
                <a16:creationId xmlns:a16="http://schemas.microsoft.com/office/drawing/2014/main" xmlns="" id="{D8D8DA65-7D90-4A28-9344-8C50D78D6C99}"/>
              </a:ext>
            </a:extLst>
          </p:cNvPr>
          <p:cNvSpPr>
            <a:spLocks noChangeArrowheads="1"/>
          </p:cNvSpPr>
          <p:nvPr/>
        </p:nvSpPr>
        <p:spPr bwMode="auto">
          <a:xfrm>
            <a:off x="3200088" y="1899704"/>
            <a:ext cx="450304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a:solidFill>
                  <a:srgbClr val="000000"/>
                </a:solidFill>
                <a:latin typeface="微软雅黑" panose="020B0503020204020204" pitchFamily="34" charset="-122"/>
                <a:sym typeface="微软雅黑" panose="020B0503020204020204" pitchFamily="34" charset="-122"/>
              </a:rPr>
              <a:t>坚持把推动经济基础变革同推动上层建筑改革结合起来</a:t>
            </a:r>
            <a:endParaRPr lang="en-US" altLang="zh-CN" sz="2400" dirty="0">
              <a:solidFill>
                <a:srgbClr val="000000"/>
              </a:solidFill>
              <a:latin typeface="微软雅黑" panose="020B0503020204020204" pitchFamily="34" charset="-122"/>
              <a:sym typeface="微软雅黑" panose="020B0503020204020204" pitchFamily="34" charset="-122"/>
            </a:endParaRPr>
          </a:p>
        </p:txBody>
      </p:sp>
      <p:sp>
        <p:nvSpPr>
          <p:cNvPr id="17" name="矩形 46">
            <a:extLst>
              <a:ext uri="{FF2B5EF4-FFF2-40B4-BE49-F238E27FC236}">
                <a16:creationId xmlns:a16="http://schemas.microsoft.com/office/drawing/2014/main" xmlns="" id="{BAD68CE7-698C-46AD-A534-F4DEB5E3AFB8}"/>
              </a:ext>
            </a:extLst>
          </p:cNvPr>
          <p:cNvSpPr>
            <a:spLocks noChangeArrowheads="1"/>
          </p:cNvSpPr>
          <p:nvPr/>
        </p:nvSpPr>
        <p:spPr bwMode="auto">
          <a:xfrm>
            <a:off x="8008245" y="4234960"/>
            <a:ext cx="376549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pPr>
            <a:r>
              <a:rPr lang="zh-CN" altLang="en-US" sz="2400">
                <a:solidFill>
                  <a:srgbClr val="000000"/>
                </a:solidFill>
                <a:latin typeface="微软雅黑" panose="020B0503020204020204" pitchFamily="34" charset="-122"/>
                <a:sym typeface="微软雅黑" panose="020B0503020204020204" pitchFamily="34" charset="-122"/>
              </a:rPr>
              <a:t>从生产力到生产关系、从经济基础到上层建筑都发生了意义深远的重大变化</a:t>
            </a:r>
            <a:endParaRPr lang="zh-CN" altLang="en-US" sz="2400" dirty="0">
              <a:solidFill>
                <a:srgbClr val="000000"/>
              </a:solidFill>
              <a:latin typeface="微软雅黑" panose="020B0503020204020204" pitchFamily="34" charset="-122"/>
              <a:sym typeface="微软雅黑" panose="020B0503020204020204" pitchFamily="34" charset="-122"/>
            </a:endParaRPr>
          </a:p>
        </p:txBody>
      </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46"/>
  <p:tag name="KSO_WM_UNIT_TYPE" val="m_i"/>
  <p:tag name="KSO_WM_UNIT_INDEX" val="1_1"/>
  <p:tag name="KSO_WM_UNIT_ID" val="diagram160246_3*m_i*1_1"/>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46"/>
  <p:tag name="KSO_WM_UNIT_TYPE" val="m_i"/>
  <p:tag name="KSO_WM_UNIT_INDEX" val="1_2"/>
  <p:tag name="KSO_WM_UNIT_ID" val="diagram160246_3*m_i*1_2"/>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46"/>
  <p:tag name="KSO_WM_UNIT_TYPE" val="m_i"/>
  <p:tag name="KSO_WM_UNIT_INDEX" val="1_7"/>
  <p:tag name="KSO_WM_UNIT_ID" val="diagram160246_3*m_i*1_7"/>
  <p:tag name="KSO_WM_UNIT_CLEAR" val="1"/>
  <p:tag name="KSO_WM_UNIT_LAYERLEVEL" val="1_1"/>
  <p:tag name="KSO_WM_DIAGRAM_GROUP_CODE" val="m1-1"/>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77"/>
  <p:tag name="KSO_WM_DIAGRAM_GROUP_CODE" val="m1-1"/>
  <p:tag name="KSO_WM_UNIT_TYPE" val="m_i"/>
  <p:tag name="KSO_WM_UNIT_INDEX" val="1_8"/>
  <p:tag name="KSO_WM_UNIT_ID" val="diagram777_2*m_i*1_8"/>
  <p:tag name="KSO_WM_UNIT_CLEAR" val="1"/>
  <p:tag name="KSO_WM_UNIT_LAYERLEVEL" val="1_1"/>
  <p:tag name="KSO_WM_UNIT_LINE_FORE_SCHEMECOLOR_INDEX" val="9"/>
  <p:tag name="KSO_WM_UNIT_LINE_FILL_TYPE" val="2"/>
  <p:tag name="KSO_WM_UNIT_USESOURCEFORMAT_APPLY" val="0"/>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77"/>
  <p:tag name="KSO_WM_DIAGRAM_GROUP_CODE" val="m1-1"/>
  <p:tag name="KSO_WM_UNIT_TYPE" val="m_i"/>
  <p:tag name="KSO_WM_UNIT_INDEX" val="1_8"/>
  <p:tag name="KSO_WM_UNIT_ID" val="diagram777_2*m_i*1_8"/>
  <p:tag name="KSO_WM_UNIT_CLEAR" val="1"/>
  <p:tag name="KSO_WM_UNIT_LAYERLEVEL" val="1_1"/>
  <p:tag name="KSO_WM_UNIT_LINE_FORE_SCHEMECOLOR_INDEX" val="9"/>
  <p:tag name="KSO_WM_UNIT_LINE_FILL_TYPE" val="2"/>
  <p:tag name="KSO_WM_UNIT_USESOURCEFORMAT_APPLY" val="0"/>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46"/>
  <p:tag name="KSO_WM_UNIT_TYPE" val="m_i"/>
  <p:tag name="KSO_WM_UNIT_INDEX" val="1_1"/>
  <p:tag name="KSO_WM_UNIT_ID" val="diagram160246_3*m_i*1_1"/>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46"/>
  <p:tag name="KSO_WM_UNIT_TYPE" val="m_i"/>
  <p:tag name="KSO_WM_UNIT_INDEX" val="1_2"/>
  <p:tag name="KSO_WM_UNIT_ID" val="diagram160246_3*m_i*1_2"/>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46"/>
  <p:tag name="KSO_WM_UNIT_TYPE" val="m_i"/>
  <p:tag name="KSO_WM_UNIT_INDEX" val="1_7"/>
  <p:tag name="KSO_WM_UNIT_ID" val="diagram160246_3*m_i*1_7"/>
  <p:tag name="KSO_WM_UNIT_CLEAR" val="1"/>
  <p:tag name="KSO_WM_UNIT_LAYERLEVEL" val="1_1"/>
  <p:tag name="KSO_WM_DIAGRAM_GROUP_CODE" val="m1-1"/>
  <p:tag name="KSO_WM_UNIT_TEXT_FILL_FORE_SCHEMECOLOR_INDEX" val="13"/>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PA" val="v5.2.5"/>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77"/>
  <p:tag name="KSO_WM_DIAGRAM_GROUP_CODE" val="m1-1"/>
  <p:tag name="KSO_WM_UNIT_TYPE" val="m_i"/>
  <p:tag name="KSO_WM_UNIT_INDEX" val="1_2"/>
  <p:tag name="KSO_WM_UNIT_ID" val="diagram777_2*m_i*1_2"/>
  <p:tag name="KSO_WM_UNIT_CLEAR" val="1"/>
  <p:tag name="KSO_WM_UNIT_LAYERLEVEL" val="1_1"/>
  <p:tag name="KSO_WM_UNIT_LINE_FORE_SCHEMECOLOR_INDEX" val="10"/>
  <p:tag name="KSO_WM_UNIT_LINE_FILL_TYPE" val="2"/>
  <p:tag name="KSO_WM_UNIT_USESOURCEFORMAT_APPLY" val="0"/>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77"/>
  <p:tag name="KSO_WM_DIAGRAM_GROUP_CODE" val="m1-1"/>
  <p:tag name="KSO_WM_UNIT_TYPE" val="m_i"/>
  <p:tag name="KSO_WM_UNIT_INDEX" val="1_3"/>
  <p:tag name="KSO_WM_UNIT_ID" val="diagram777_2*m_i*1_3"/>
  <p:tag name="KSO_WM_UNIT_CLEAR" val="1"/>
  <p:tag name="KSO_WM_UNIT_LAYERLEVEL" val="1_1"/>
  <p:tag name="KSO_WM_UNIT_LINE_FORE_SCHEMECOLOR_INDEX" val="8"/>
  <p:tag name="KSO_WM_UNIT_LINE_FILL_TYPE" val="2"/>
  <p:tag name="KSO_WM_UNIT_USESOURCEFORMAT_APPLY" val="0"/>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77"/>
  <p:tag name="KSO_WM_DIAGRAM_GROUP_CODE" val="m1-1"/>
  <p:tag name="KSO_WM_UNIT_TYPE" val="m_i"/>
  <p:tag name="KSO_WM_UNIT_INDEX" val="1_8"/>
  <p:tag name="KSO_WM_UNIT_ID" val="diagram777_2*m_i*1_8"/>
  <p:tag name="KSO_WM_UNIT_CLEAR" val="1"/>
  <p:tag name="KSO_WM_UNIT_LAYERLEVEL" val="1_1"/>
  <p:tag name="KSO_WM_UNIT_LINE_FORE_SCHEMECOLOR_INDEX" val="9"/>
  <p:tag name="KSO_WM_UNIT_LINE_FILL_TYPE" val="2"/>
  <p:tag name="KSO_WM_UNIT_USESOURCEFORMAT_APPLY" val="0"/>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77"/>
  <p:tag name="KSO_WM_DIAGRAM_GROUP_CODE" val="m1-1"/>
  <p:tag name="KSO_WM_UNIT_TYPE" val="m_i"/>
  <p:tag name="KSO_WM_UNIT_INDEX" val="1_10"/>
  <p:tag name="KSO_WM_UNIT_ID" val="diagram777_2*m_i*1_10"/>
  <p:tag name="KSO_WM_UNIT_CLEAR" val="1"/>
  <p:tag name="KSO_WM_UNIT_LAYERLEVEL" val="1_1"/>
  <p:tag name="KSO_WM_UNIT_LINE_FORE_SCHEMECOLOR_INDEX" val="9"/>
  <p:tag name="KSO_WM_UNIT_LINE_FILL_TYPE" val="2"/>
  <p:tag name="KSO_WM_UNIT_USESOURCEFORMAT_APPLY" val="0"/>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777"/>
  <p:tag name="KSO_WM_DIAGRAM_GROUP_CODE" val="m1-1"/>
  <p:tag name="KSO_WM_UNIT_TYPE" val="m_i"/>
  <p:tag name="KSO_WM_UNIT_INDEX" val="1_12"/>
  <p:tag name="KSO_WM_UNIT_ID" val="diagram777_2*m_i*1_12"/>
  <p:tag name="KSO_WM_UNIT_CLEAR" val="1"/>
  <p:tag name="KSO_WM_UNIT_LAYERLEVEL" val="1_1"/>
  <p:tag name="KSO_WM_UNIT_LINE_FORE_SCHEMECOLOR_INDEX" val="8"/>
  <p:tag name="KSO_WM_UNIT_LINE_FILL_TYPE" val="2"/>
  <p:tag name="KSO_WM_UNIT_USESOURCEFORMAT_APPLY" val="0"/>
</p:tagLst>
</file>

<file path=ppt/tags/tag38.xml><?xml version="1.0" encoding="utf-8"?>
<p:tagLst xmlns:a="http://schemas.openxmlformats.org/drawingml/2006/main" xmlns:r="http://schemas.openxmlformats.org/officeDocument/2006/relationships" xmlns:p="http://schemas.openxmlformats.org/presentationml/2006/main">
  <p:tag name="MH" val="20170705134459"/>
  <p:tag name="MH_LIBRARY" val="GRAPHIC"/>
  <p:tag name="MH_TYPE" val="Desc"/>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70705134459"/>
  <p:tag name="MH_LIBRARY" val="GRAPHIC"/>
  <p:tag name="MH_TYPE" val="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MH" val="20170705134459"/>
  <p:tag name="MH_LIBRARY" val="GRAPHIC"/>
  <p:tag name="MH_TYPE" val="Desc"/>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22"/>
  <p:tag name="KSO_WM_DIAGRAM_GROUP_CODE" val="m1-1"/>
  <p:tag name="KSO_WM_UNIT_TYPE" val="m_i"/>
  <p:tag name="KSO_WM_UNIT_INDEX" val="1_1"/>
  <p:tag name="KSO_WM_UNIT_ID" val="diagram222_2*m_i*1_1"/>
  <p:tag name="KSO_WM_UNIT_CLEAR" val="1"/>
  <p:tag name="KSO_WM_UNIT_LAYERLEVEL" val="1_1"/>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22"/>
  <p:tag name="KSO_WM_DIAGRAM_GROUP_CODE" val="m1-1"/>
  <p:tag name="KSO_WM_UNIT_TYPE" val="m_i"/>
  <p:tag name="KSO_WM_UNIT_INDEX" val="1_1"/>
  <p:tag name="KSO_WM_UNIT_ID" val="diagram222_2*m_i*1_1"/>
  <p:tag name="KSO_WM_UNIT_CLEAR" val="1"/>
  <p:tag name="KSO_WM_UNIT_LAYERLEVEL" val="1_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1"/>
  <p:tag name="KSO_WM_UNIT_ID" val="257*m_i*1_1"/>
  <p:tag name="KSO_WM_UNIT_CLEAR" val="1"/>
  <p:tag name="KSO_WM_UNIT_LAYERLEVEL" val="1_1"/>
  <p:tag name="KSO_WM_BEAUTIFY_FLAG" val="#wm#"/>
  <p:tag name="KSO_WM_DIAGRAM_GROUP_CODE" val="m1-1"/>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3"/>
  <p:tag name="KSO_WM_UNIT_ID" val="257*m_i*1_3"/>
  <p:tag name="KSO_WM_UNIT_CLEAR" val="1"/>
  <p:tag name="KSO_WM_UNIT_LAYERLEVEL" val="1_1"/>
  <p:tag name="KSO_WM_BEAUTIFY_FLAG" val="#wm#"/>
  <p:tag name="KSO_WM_DIAGRAM_GROUP_CODE" val="m1-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91"/>
  <p:tag name="KSO_WM_UNIT_PRESET_TEXT_LEN" val="105"/>
  <p:tag name="KSO_WM_DIAGRAM_GROUP_CODE" val="l1-1"/>
  <p:tag name="KSO_WM_UNIT_TYPE" val="f"/>
  <p:tag name="KSO_WM_UNIT_INDEX" val="1"/>
  <p:tag name="KSO_WM_UNIT_ID" val="diagram91_2*f*1"/>
  <p:tag name="KSO_WM_UNIT_CLEAR" val="1"/>
  <p:tag name="KSO_WM_UNIT_LAYERLEVEL" val="1"/>
  <p:tag name="KSO_WM_UNIT_VALUE" val="64"/>
  <p:tag name="KSO_WM_UNIT_HIGHLIGHT" val="0"/>
  <p:tag name="KSO_WM_UNIT_COMPATIBLE" val="0"/>
  <p:tag name="KSO_WM_UNIT_PRESET_TEXT_INDEX" val="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10"/>
  <p:tag name="KSO_WM_UNIT_TYPE" val="m_i"/>
  <p:tag name="KSO_WM_UNIT_INDEX" val="1_5"/>
  <p:tag name="KSO_WM_UNIT_ID" val="diagram160610_4*m_i*1_5"/>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610"/>
  <p:tag name="KSO_WM_UNIT_TYPE" val="m_h_f"/>
  <p:tag name="KSO_WM_UNIT_INDEX" val="1_3_1"/>
  <p:tag name="KSO_WM_UNIT_ID" val="diagram160610_4*m_h_f*1_3_1"/>
  <p:tag name="KSO_WM_UNIT_CLEAR" val="1"/>
  <p:tag name="KSO_WM_UNIT_LAYERLEVEL" val="1_1_1"/>
  <p:tag name="KSO_WM_UNIT_VALUE" val="42"/>
  <p:tag name="KSO_WM_UNIT_HIGHLIGHT" val="0"/>
  <p:tag name="KSO_WM_UNIT_COMPATIBLE" val="0"/>
  <p:tag name="KSO_WM_UNIT_PRESET_TEXT_INDEX" val="4"/>
  <p:tag name="KSO_WM_UNIT_PRESET_TEXT_LEN" val="26"/>
  <p:tag name="KSO_WM_DIAGRAM_GROUP_CODE" val="m1-1"/>
  <p:tag name="KSO_WM_UNIT_LINE_FORE_SCHEMECOLOR_INDEX" val="5"/>
  <p:tag name="KSO_WM_UNIT_LINE_FILL_TYPE" val="2"/>
  <p:tag name="KSO_WM_UNIT_TEXT_FILL_FORE_SCHEMECOLOR_INDEX" val="5"/>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42"/>
  <p:tag name="KSO_WM_UNIT_TYPE" val="m_i"/>
  <p:tag name="KSO_WM_UNIT_INDEX" val="1_1"/>
  <p:tag name="KSO_WM_UNIT_ID" val="259*m_i*1_1"/>
  <p:tag name="KSO_WM_UNIT_CLEAR" val="1"/>
  <p:tag name="KSO_WM_UNIT_LAYERLEVEL" val="1_1"/>
  <p:tag name="KSO_WM_BEAUTIFY_FLAG" val="#wm#"/>
  <p:tag name="KSO_WM_DIAGRAM_GROUP_CODE" val="m1-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42"/>
  <p:tag name="KSO_WM_UNIT_TYPE" val="m_i"/>
  <p:tag name="KSO_WM_UNIT_INDEX" val="1_5"/>
  <p:tag name="KSO_WM_UNIT_ID" val="259*m_i*1_5"/>
  <p:tag name="KSO_WM_UNIT_CLEAR" val="1"/>
  <p:tag name="KSO_WM_UNIT_LAYERLEVEL" val="1_1"/>
  <p:tag name="KSO_WM_BEAUTIFY_FLAG" val="#wm#"/>
  <p:tag name="KSO_WM_DIAGRAM_GROUP_CODE" val="m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42"/>
  <p:tag name="KSO_WM_UNIT_TYPE" val="m_i"/>
  <p:tag name="KSO_WM_UNIT_INDEX" val="1_5"/>
  <p:tag name="KSO_WM_UNIT_ID" val="259*m_i*1_5"/>
  <p:tag name="KSO_WM_UNIT_CLEAR" val="1"/>
  <p:tag name="KSO_WM_UNIT_LAYERLEVEL" val="1_1"/>
  <p:tag name="KSO_WM_BEAUTIFY_FLAG" val="#wm#"/>
  <p:tag name="KSO_WM_DIAGRAM_GROUP_CODE" val="m1-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42"/>
  <p:tag name="KSO_WM_UNIT_TYPE" val="m_i"/>
  <p:tag name="KSO_WM_UNIT_INDEX" val="1_5"/>
  <p:tag name="KSO_WM_UNIT_ID" val="259*m_i*1_5"/>
  <p:tag name="KSO_WM_UNIT_CLEAR" val="1"/>
  <p:tag name="KSO_WM_UNIT_LAYERLEVEL" val="1_1"/>
  <p:tag name="KSO_WM_BEAUTIFY_FLAG" val="#wm#"/>
  <p:tag name="KSO_WM_DIAGRAM_GROUP_CODE" val="m1-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42"/>
  <p:tag name="KSO_WM_UNIT_TYPE" val="m_i"/>
  <p:tag name="KSO_WM_UNIT_INDEX" val="1_1"/>
  <p:tag name="KSO_WM_UNIT_ID" val="259*m_i*1_1"/>
  <p:tag name="KSO_WM_UNIT_CLEAR" val="1"/>
  <p:tag name="KSO_WM_UNIT_LAYERLEVEL" val="1_1"/>
  <p:tag name="KSO_WM_BEAUTIFY_FLAG" val="#wm#"/>
  <p:tag name="KSO_WM_DIAGRAM_GROUP_CODE" val="m1-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42"/>
  <p:tag name="KSO_WM_UNIT_TYPE" val="m_i"/>
  <p:tag name="KSO_WM_UNIT_INDEX" val="1_5"/>
  <p:tag name="KSO_WM_UNIT_ID" val="259*m_i*1_5"/>
  <p:tag name="KSO_WM_UNIT_CLEAR" val="1"/>
  <p:tag name="KSO_WM_UNIT_LAYERLEVEL" val="1_1"/>
  <p:tag name="KSO_WM_BEAUTIFY_FLAG" val="#wm#"/>
  <p:tag name="KSO_WM_DIAGRAM_GROUP_CODE" val="m1-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42"/>
  <p:tag name="KSO_WM_UNIT_TYPE" val="m_i"/>
  <p:tag name="KSO_WM_UNIT_INDEX" val="1_5"/>
  <p:tag name="KSO_WM_UNIT_ID" val="259*m_i*1_5"/>
  <p:tag name="KSO_WM_UNIT_CLEAR" val="1"/>
  <p:tag name="KSO_WM_UNIT_LAYERLEVEL" val="1_1"/>
  <p:tag name="KSO_WM_BEAUTIFY_FLAG" val="#wm#"/>
  <p:tag name="KSO_WM_DIAGRAM_GROUP_CODE" val="m1-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42"/>
  <p:tag name="KSO_WM_UNIT_TYPE" val="m_i"/>
  <p:tag name="KSO_WM_UNIT_INDEX" val="1_5"/>
  <p:tag name="KSO_WM_UNIT_ID" val="259*m_i*1_5"/>
  <p:tag name="KSO_WM_UNIT_CLEAR" val="1"/>
  <p:tag name="KSO_WM_UNIT_LAYERLEVEL" val="1_1"/>
  <p:tag name="KSO_WM_BEAUTIFY_FLAG" val="#wm#"/>
  <p:tag name="KSO_WM_DIAGRAM_GROUP_CODE" val="m1-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642"/>
  <p:tag name="KSO_WM_UNIT_TYPE" val="m_i"/>
  <p:tag name="KSO_WM_UNIT_INDEX" val="1_5"/>
  <p:tag name="KSO_WM_UNIT_ID" val="259*m_i*1_5"/>
  <p:tag name="KSO_WM_UNIT_CLEAR" val="1"/>
  <p:tag name="KSO_WM_UNIT_LAYERLEVEL" val="1_1"/>
  <p:tag name="KSO_WM_BEAUTIFY_FLAG" val="#wm#"/>
  <p:tag name="KSO_WM_DIAGRAM_GROUP_CODE" val="m1-1"/>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22"/>
  <p:tag name="KSO_WM_DIAGRAM_GROUP_CODE" val="m1-1"/>
  <p:tag name="KSO_WM_UNIT_TYPE" val="m_i"/>
  <p:tag name="KSO_WM_UNIT_INDEX" val="1_1"/>
  <p:tag name="KSO_WM_UNIT_ID" val="diagram222_1*m_i*1_1"/>
  <p:tag name="KSO_WM_UNIT_CLEAR" val="1"/>
  <p:tag name="KSO_WM_UNIT_LAYERLEVEL" val="1_1"/>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22"/>
  <p:tag name="KSO_WM_DIAGRAM_GROUP_CODE" val="m1-1"/>
  <p:tag name="KSO_WM_UNIT_TYPE" val="m_i"/>
  <p:tag name="KSO_WM_UNIT_INDEX" val="1_1"/>
  <p:tag name="KSO_WM_UNIT_ID" val="diagram222_1*m_i*1_1"/>
  <p:tag name="KSO_WM_UNIT_CLEAR" val="1"/>
  <p:tag name="KSO_WM_UNIT_LAYERLEVEL" val="1_1"/>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PA" val="v5.2.9"/>
</p:tagLst>
</file>

<file path=ppt/tags/tag62.xml><?xml version="1.0" encoding="utf-8"?>
<p:tagLst xmlns:a="http://schemas.openxmlformats.org/drawingml/2006/main" xmlns:r="http://schemas.openxmlformats.org/officeDocument/2006/relationships" xmlns:p="http://schemas.openxmlformats.org/presentationml/2006/main">
  <p:tag name="PA" val="v5.2.9"/>
</p:tagLst>
</file>

<file path=ppt/tags/tag63.xml><?xml version="1.0" encoding="utf-8"?>
<p:tagLst xmlns:a="http://schemas.openxmlformats.org/drawingml/2006/main" xmlns:r="http://schemas.openxmlformats.org/officeDocument/2006/relationships" xmlns:p="http://schemas.openxmlformats.org/presentationml/2006/main">
  <p:tag name="PA" val="v5.2.9"/>
</p:tagLst>
</file>

<file path=ppt/tags/tag64.xml><?xml version="1.0" encoding="utf-8"?>
<p:tagLst xmlns:a="http://schemas.openxmlformats.org/drawingml/2006/main" xmlns:r="http://schemas.openxmlformats.org/officeDocument/2006/relationships" xmlns:p="http://schemas.openxmlformats.org/presentationml/2006/main">
  <p:tag name="PA" val="v5.2.9"/>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85"/>
  <p:tag name="KSO_WM_UNIT_TYPE" val="m_i"/>
  <p:tag name="KSO_WM_UNIT_INDEX" val="1_1"/>
  <p:tag name="KSO_WM_UNIT_ID" val="diagram285_3*m_i*1_1"/>
  <p:tag name="KSO_WM_UNIT_CLEAR" val="1"/>
  <p:tag name="KSO_WM_UNIT_LAYERLEVEL" val="1_1"/>
  <p:tag name="KSO_WM_DIAGRAM_GROUP_CODE" val="m1-1"/>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85"/>
  <p:tag name="KSO_WM_UNIT_TYPE" val="m_i"/>
  <p:tag name="KSO_WM_UNIT_INDEX" val="1_8"/>
  <p:tag name="KSO_WM_UNIT_ID" val="diagram285_3*m_i*1_8"/>
  <p:tag name="KSO_WM_UNIT_CLEAR" val="1"/>
  <p:tag name="KSO_WM_UNIT_LAYERLEVEL" val="1_1"/>
  <p:tag name="KSO_WM_DIAGRAM_GROUP_CODE" val="m1-1"/>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83"/>
  <p:tag name="KSO_WM_UNIT_TYPE" val="l_i"/>
  <p:tag name="KSO_WM_UNIT_INDEX" val="1_9"/>
  <p:tag name="KSO_WM_UNIT_ID" val="259*l_i*1_9"/>
  <p:tag name="KSO_WM_UNIT_CLEAR" val="1"/>
  <p:tag name="KSO_WM_UNIT_LAYERLEVEL" val="1_1"/>
  <p:tag name="KSO_WM_BEAUTIFY_FLAG" val="#wm#"/>
  <p:tag name="KSO_WM_DIAGRAM_GROUP_CODE" val="l1-1"/>
</p:tagLst>
</file>

<file path=ppt/tags/tag68.xml><?xml version="1.0" encoding="utf-8"?>
<p:tagLst xmlns:a="http://schemas.openxmlformats.org/drawingml/2006/main" xmlns:r="http://schemas.openxmlformats.org/officeDocument/2006/relationships" xmlns:p="http://schemas.openxmlformats.org/presentationml/2006/main">
  <p:tag name="MH" val="20180118142114"/>
  <p:tag name="MH_LIBRARY" val="GRAPHIC"/>
  <p:tag name="MH_TYPE" val="Other"/>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80118142114"/>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MH" val="20180118142114"/>
  <p:tag name="MH_LIBRARY" val="GRAPHIC"/>
  <p:tag name="MH_TYPE" val="Other"/>
  <p:tag name="MH_ORDER" val="3"/>
</p:tagLst>
</file>

<file path=ppt/tags/tag71.xml><?xml version="1.0" encoding="utf-8"?>
<p:tagLst xmlns:a="http://schemas.openxmlformats.org/drawingml/2006/main" xmlns:r="http://schemas.openxmlformats.org/officeDocument/2006/relationships" xmlns:p="http://schemas.openxmlformats.org/presentationml/2006/main">
  <p:tag name="MH" val="20180118142114"/>
  <p:tag name="MH_LIBRARY" val="GRAPHIC"/>
  <p:tag name="MH_TYPE" val="Other"/>
  <p:tag name="MH_ORDER" val="4"/>
</p:tagLst>
</file>

<file path=ppt/tags/tag72.xml><?xml version="1.0" encoding="utf-8"?>
<p:tagLst xmlns:a="http://schemas.openxmlformats.org/drawingml/2006/main" xmlns:r="http://schemas.openxmlformats.org/officeDocument/2006/relationships" xmlns:p="http://schemas.openxmlformats.org/presentationml/2006/main">
  <p:tag name="MH" val="20180118142114"/>
  <p:tag name="MH_LIBRARY" val="GRAPHIC"/>
  <p:tag name="MH_TYPE" val="Other"/>
  <p:tag name="MH_ORDER" val="5"/>
</p:tagLst>
</file>

<file path=ppt/tags/tag73.xml><?xml version="1.0" encoding="utf-8"?>
<p:tagLst xmlns:a="http://schemas.openxmlformats.org/drawingml/2006/main" xmlns:r="http://schemas.openxmlformats.org/officeDocument/2006/relationships" xmlns:p="http://schemas.openxmlformats.org/presentationml/2006/main">
  <p:tag name="MH" val="20180118142114"/>
  <p:tag name="MH_LIBRARY" val="GRAPHIC"/>
  <p:tag name="MH_TYPE" val="Other"/>
  <p:tag name="MH_ORDER" val="6"/>
</p:tagLst>
</file>

<file path=ppt/tags/tag74.xml><?xml version="1.0" encoding="utf-8"?>
<p:tagLst xmlns:a="http://schemas.openxmlformats.org/drawingml/2006/main" xmlns:r="http://schemas.openxmlformats.org/officeDocument/2006/relationships" xmlns:p="http://schemas.openxmlformats.org/presentationml/2006/main">
  <p:tag name="MH" val="20180118142114"/>
  <p:tag name="MH_LIBRARY" val="GRAPHIC"/>
  <p:tag name="MH_TYPE" val="Other"/>
  <p:tag name="MH_ORDER" val="7"/>
</p:tagLst>
</file>

<file path=ppt/tags/tag75.xml><?xml version="1.0" encoding="utf-8"?>
<p:tagLst xmlns:a="http://schemas.openxmlformats.org/drawingml/2006/main" xmlns:r="http://schemas.openxmlformats.org/officeDocument/2006/relationships" xmlns:p="http://schemas.openxmlformats.org/presentationml/2006/main">
  <p:tag name="MH" val="20180119110004"/>
  <p:tag name="MH_LIBRARY" val="GRAPHIC"/>
  <p:tag name="MH_TYPE" val="Text"/>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80119110004"/>
  <p:tag name="MH_LIBRARY" val="GRAPHIC"/>
  <p:tag name="MH_TYPE" val="SubTitle"/>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60831162203"/>
  <p:tag name="MH_LIBRARY" val="GRAPHIC"/>
  <p:tag name="MH_TYPE" val="Other"/>
  <p:tag name="MH_ORDER" val="1"/>
</p:tagLst>
</file>

<file path=ppt/tags/tag78.xml><?xml version="1.0" encoding="utf-8"?>
<p:tagLst xmlns:a="http://schemas.openxmlformats.org/drawingml/2006/main" xmlns:r="http://schemas.openxmlformats.org/officeDocument/2006/relationships" xmlns:p="http://schemas.openxmlformats.org/presentationml/2006/main">
  <p:tag name="MH" val="20160831162203"/>
  <p:tag name="MH_LIBRARY" val="GRAPHIC"/>
  <p:tag name="MH_TYPE" val="Other"/>
  <p:tag name="MH_ORDER" val="2"/>
</p:tagLst>
</file>

<file path=ppt/tags/tag79.xml><?xml version="1.0" encoding="utf-8"?>
<p:tagLst xmlns:a="http://schemas.openxmlformats.org/drawingml/2006/main" xmlns:r="http://schemas.openxmlformats.org/officeDocument/2006/relationships" xmlns:p="http://schemas.openxmlformats.org/presentationml/2006/main">
  <p:tag name="MH" val="20160831162203"/>
  <p:tag name="MH_LIBRARY" val="GRAPHIC"/>
  <p:tag name="MH_TYPE" val="Other"/>
  <p:tag name="MH_ORDER" val="3"/>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MH" val="20160831162203"/>
  <p:tag name="MH_LIBRARY" val="GRAPHIC"/>
  <p:tag name="MH_TYPE" val="Other"/>
  <p:tag name="MH_ORDER" val="4"/>
</p:tagLst>
</file>

<file path=ppt/tags/tag81.xml><?xml version="1.0" encoding="utf-8"?>
<p:tagLst xmlns:a="http://schemas.openxmlformats.org/drawingml/2006/main" xmlns:r="http://schemas.openxmlformats.org/officeDocument/2006/relationships" xmlns:p="http://schemas.openxmlformats.org/presentationml/2006/main">
  <p:tag name="MH" val="20160831162203"/>
  <p:tag name="MH_LIBRARY" val="GRAPHIC"/>
  <p:tag name="MH_TYPE" val="Desc"/>
  <p:tag name="MH_ORDER" val="1"/>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1"/>
  <p:tag name="KSO_WM_UNIT_ID" val="257*m_i*1_1"/>
  <p:tag name="KSO_WM_UNIT_CLEAR" val="1"/>
  <p:tag name="KSO_WM_UNIT_LAYERLEVEL" val="1_1"/>
  <p:tag name="KSO_WM_BEAUTIFY_FLAG" val="#wm#"/>
  <p:tag name="KSO_WM_DIAGRAM_GROUP_CODE" val="m1-1"/>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1*i*1"/>
  <p:tag name="KSO_WM_TEMPLATE_CATEGORY" val="diagram"/>
  <p:tag name="KSO_WM_TEMPLATE_INDEX" val="484"/>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2"/>
  <p:tag name="KSO_WM_UNIT_ID" val="257*m_i*1_2"/>
  <p:tag name="KSO_WM_UNIT_CLEAR" val="1"/>
  <p:tag name="KSO_WM_UNIT_LAYERLEVEL" val="1_1"/>
  <p:tag name="KSO_WM_BEAUTIFY_FLAG" val="#wm#"/>
  <p:tag name="KSO_WM_DIAGRAM_GROUP_CODE" val="m1-1"/>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3"/>
  <p:tag name="KSO_WM_UNIT_ID" val="257*m_i*1_3"/>
  <p:tag name="KSO_WM_UNIT_CLEAR" val="1"/>
  <p:tag name="KSO_WM_UNIT_LAYERLEVEL" val="1_1"/>
  <p:tag name="KSO_WM_BEAUTIFY_FLAG" val="#wm#"/>
  <p:tag name="KSO_WM_DIAGRAM_GROUP_CODE" val="m1-1"/>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1"/>
  <p:tag name="KSO_WM_UNIT_ID" val="257*m_i*1_1"/>
  <p:tag name="KSO_WM_UNIT_CLEAR" val="1"/>
  <p:tag name="KSO_WM_UNIT_LAYERLEVEL" val="1_1"/>
  <p:tag name="KSO_WM_BEAUTIFY_FLAG" val="#wm#"/>
  <p:tag name="KSO_WM_DIAGRAM_GROUP_CODE" val="m1-1"/>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1*i*1"/>
  <p:tag name="KSO_WM_TEMPLATE_CATEGORY" val="diagram"/>
  <p:tag name="KSO_WM_TEMPLATE_INDEX" val="484"/>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2"/>
  <p:tag name="KSO_WM_UNIT_ID" val="257*m_i*1_2"/>
  <p:tag name="KSO_WM_UNIT_CLEAR" val="1"/>
  <p:tag name="KSO_WM_UNIT_LAYERLEVEL" val="1_1"/>
  <p:tag name="KSO_WM_BEAUTIFY_FLAG" val="#wm#"/>
  <p:tag name="KSO_WM_DIAGRAM_GROUP_CODE" val="m1-1"/>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3"/>
  <p:tag name="KSO_WM_UNIT_ID" val="257*m_i*1_3"/>
  <p:tag name="KSO_WM_UNIT_CLEAR" val="1"/>
  <p:tag name="KSO_WM_UNIT_LAYERLEVEL" val="1_1"/>
  <p:tag name="KSO_WM_BEAUTIFY_FLAG" val="#wm#"/>
  <p:tag name="KSO_WM_DIAGRAM_GROUP_CODE" val="m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1"/>
  <p:tag name="KSO_WM_UNIT_ID" val="257*m_i*1_1"/>
  <p:tag name="KSO_WM_UNIT_CLEAR" val="1"/>
  <p:tag name="KSO_WM_UNIT_LAYERLEVEL" val="1_1"/>
  <p:tag name="KSO_WM_BEAUTIFY_FLAG" val="#wm#"/>
  <p:tag name="KSO_WM_DIAGRAM_GROUP_CODE" val="m1-1"/>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1*i*1"/>
  <p:tag name="KSO_WM_TEMPLATE_CATEGORY" val="diagram"/>
  <p:tag name="KSO_WM_TEMPLATE_INDEX" val="484"/>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2"/>
  <p:tag name="KSO_WM_UNIT_ID" val="257*m_i*1_2"/>
  <p:tag name="KSO_WM_UNIT_CLEAR" val="1"/>
  <p:tag name="KSO_WM_UNIT_LAYERLEVEL" val="1_1"/>
  <p:tag name="KSO_WM_BEAUTIFY_FLAG" val="#wm#"/>
  <p:tag name="KSO_WM_DIAGRAM_GROUP_CODE" val="m1-1"/>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3"/>
  <p:tag name="KSO_WM_UNIT_ID" val="257*m_i*1_3"/>
  <p:tag name="KSO_WM_UNIT_CLEAR" val="1"/>
  <p:tag name="KSO_WM_UNIT_LAYERLEVEL" val="1_1"/>
  <p:tag name="KSO_WM_BEAUTIFY_FLAG" val="#wm#"/>
  <p:tag name="KSO_WM_DIAGRAM_GROUP_CODE" val="m1-1"/>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1"/>
  <p:tag name="KSO_WM_UNIT_ID" val="257*m_i*1_1"/>
  <p:tag name="KSO_WM_UNIT_CLEAR" val="1"/>
  <p:tag name="KSO_WM_UNIT_LAYERLEVEL" val="1_1"/>
  <p:tag name="KSO_WM_BEAUTIFY_FLAG" val="#wm#"/>
  <p:tag name="KSO_WM_DIAGRAM_GROUP_CODE" val="m1-1"/>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1*i*1"/>
  <p:tag name="KSO_WM_TEMPLATE_CATEGORY" val="diagram"/>
  <p:tag name="KSO_WM_TEMPLATE_INDEX" val="484"/>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2"/>
  <p:tag name="KSO_WM_UNIT_ID" val="257*m_i*1_2"/>
  <p:tag name="KSO_WM_UNIT_CLEAR" val="1"/>
  <p:tag name="KSO_WM_UNIT_LAYERLEVEL" val="1_1"/>
  <p:tag name="KSO_WM_BEAUTIFY_FLAG" val="#wm#"/>
  <p:tag name="KSO_WM_DIAGRAM_GROUP_CODE" val="m1-1"/>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84"/>
  <p:tag name="KSO_WM_UNIT_TYPE" val="m_i"/>
  <p:tag name="KSO_WM_UNIT_INDEX" val="1_3"/>
  <p:tag name="KSO_WM_UNIT_ID" val="257*m_i*1_3"/>
  <p:tag name="KSO_WM_UNIT_CLEAR" val="1"/>
  <p:tag name="KSO_WM_UNIT_LAYERLEVEL" val="1_1"/>
  <p:tag name="KSO_WM_BEAUTIFY_FLAG" val="#wm#"/>
  <p:tag name="KSO_WM_DIAGRAM_GROUP_CODE" val="m1-1"/>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h_f"/>
  <p:tag name="KSO_WM_UNIT_INDEX" val="1_1_1"/>
  <p:tag name="KSO_WM_UNIT_ID" val="diagram556_1*n_h_f*1_1_1"/>
  <p:tag name="KSO_WM_UNIT_CLEAR" val="1"/>
  <p:tag name="KSO_WM_UNIT_LAYERLEVEL" val="1_1_1"/>
  <p:tag name="KSO_WM_UNIT_VALUE" val="36"/>
  <p:tag name="KSO_WM_UNIT_HIGHLIGHT" val="0"/>
  <p:tag name="KSO_WM_UNIT_COMPATIBLE" val="0"/>
  <p:tag name="KSO_WM_DIAGRAM_GROUP_CODE" val="n1-1"/>
  <p:tag name="KSO_WM_UNIT_PRESET_TEXT" val="LOREM IPSUM DOLOR SIT AMET"/>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556"/>
  <p:tag name="KSO_WM_UNIT_TYPE" val="n_i"/>
  <p:tag name="KSO_WM_UNIT_INDEX" val="1_3"/>
  <p:tag name="KSO_WM_UNIT_ID" val="diagram556_1*n_i*1_3"/>
  <p:tag name="KSO_WM_UNIT_CLEAR" val="1"/>
  <p:tag name="KSO_WM_UNIT_LAYERLEVEL" val="1_1"/>
  <p:tag name="KSO_WM_DIAGRAM_GROUP_CODE" val="n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solidFill>
            <a:srgbClr val="B26A37"/>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B26A37"/>
          </a:solidFill>
          <a:prstDash val="sysDash"/>
          <a:headEnd type="oval" w="med" len="med"/>
          <a:tailEnd type="oval"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a:spAutoFit/>
      </a:bodyPr>
      <a:lstStyle>
        <a:defPPr algn="l">
          <a:defRPr sz="2400" dirty="0">
            <a:solidFill>
              <a:srgbClr val="000000"/>
            </a:solidFill>
            <a:latin typeface="+mn-ea"/>
            <a:ea typeface="+mn-ea"/>
            <a:sym typeface="Arial" panose="020B0604020202020204" pitchFamily="34" charset="0"/>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包图主题2" id="{50CFA792-C506-47E4-B272-6A6183483AB3}" vid="{CC1AE437-2F7F-4319-9F22-408F5F8C346F}"/>
    </a:ext>
  </a:extLst>
</a:theme>
</file>

<file path=ppt/theme/theme4.xml><?xml version="1.0" encoding="utf-8"?>
<a:theme xmlns:a="http://schemas.openxmlformats.org/drawingml/2006/main" name="1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wrap="none" rtlCol="0" anchor="ctr">
        <a:spAutoFit/>
      </a:bodyPr>
      <a:lstStyle>
        <a:defPPr algn="l">
          <a:defRPr sz="2400" dirty="0">
            <a:solidFill>
              <a:srgbClr val="262626"/>
            </a:solidFill>
            <a:latin typeface="+mn-ea"/>
            <a:ea typeface="+mn-ea"/>
          </a:defRPr>
        </a:defPPr>
      </a:lst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9049</TotalTime>
  <Words>12276</Words>
  <Application>Microsoft Office PowerPoint</Application>
  <PresentationFormat>自定义</PresentationFormat>
  <Paragraphs>1154</Paragraphs>
  <Slides>173</Slides>
  <Notes>17</Notes>
  <HiddenSlides>0</HiddenSlides>
  <MMClips>0</MMClips>
  <ScaleCrop>false</ScaleCrop>
  <HeadingPairs>
    <vt:vector size="4" baseType="variant">
      <vt:variant>
        <vt:lpstr>主题</vt:lpstr>
      </vt:variant>
      <vt:variant>
        <vt:i4>6</vt:i4>
      </vt:variant>
      <vt:variant>
        <vt:lpstr>幻灯片标题</vt:lpstr>
      </vt:variant>
      <vt:variant>
        <vt:i4>173</vt:i4>
      </vt:variant>
    </vt:vector>
  </HeadingPairs>
  <TitlesOfParts>
    <vt:vector size="179" baseType="lpstr">
      <vt:lpstr>Office 主题​​</vt:lpstr>
      <vt:lpstr>自定义设计方案</vt:lpstr>
      <vt:lpstr>包图主题2</vt:lpstr>
      <vt:lpstr>14_Office 主题​​</vt:lpstr>
      <vt:lpstr>13_Office 主题​​</vt:lpstr>
      <vt:lpstr>15_Office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Marshall Ailx</dc:creator>
  <cp:lastModifiedBy>admin</cp:lastModifiedBy>
  <cp:revision>1661</cp:revision>
  <dcterms:created xsi:type="dcterms:W3CDTF">2019-05-20T02:18:30Z</dcterms:created>
  <dcterms:modified xsi:type="dcterms:W3CDTF">2022-02-21T05:39:53Z</dcterms:modified>
</cp:coreProperties>
</file>